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287" r:id="rId5"/>
    <p:sldId id="259" r:id="rId6"/>
    <p:sldId id="312" r:id="rId7"/>
    <p:sldId id="295" r:id="rId8"/>
    <p:sldId id="310" r:id="rId9"/>
    <p:sldId id="311" r:id="rId10"/>
    <p:sldId id="313" r:id="rId11"/>
    <p:sldId id="314" r:id="rId12"/>
    <p:sldId id="326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284" r:id="rId25"/>
    <p:sldId id="28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7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0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1/26/2018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IT1090 -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IT1090 - Information Systems and Data Modeling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16F8-EADD-4F1E-A66A-F9DE6D301F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/>
              <a:t>Business Processes Mapping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en-US" dirty="0" smtClean="0"/>
              <a:t>Lecture –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800" dirty="0" smtClean="0">
                <a:latin typeface="Times New Roman" panose="02020603050405020304" pitchFamily="18" charset="0"/>
              </a:rPr>
              <a:t>Developing </a:t>
            </a:r>
            <a:r>
              <a:rPr lang="en-US" altLang="en-US" sz="4800" dirty="0">
                <a:latin typeface="Times New Roman" panose="02020603050405020304" pitchFamily="18" charset="0"/>
              </a:rPr>
              <a:t>a Process Map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Process Mapping -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11</a:t>
            </a:fld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0425" y="2498725"/>
            <a:ext cx="1077913" cy="895350"/>
          </a:xfrm>
          <a:custGeom>
            <a:avLst/>
            <a:gdLst>
              <a:gd name="T0" fmla="*/ 2147483646 w 21600"/>
              <a:gd name="T1" fmla="*/ 768967700 h 21600"/>
              <a:gd name="T2" fmla="*/ 1342513843 w 21600"/>
              <a:gd name="T3" fmla="*/ 1537933659 h 21600"/>
              <a:gd name="T4" fmla="*/ 335629072 w 21600"/>
              <a:gd name="T5" fmla="*/ 768967700 h 21600"/>
              <a:gd name="T6" fmla="*/ 134251384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endParaRPr lang="en-US" altLang="en-US" sz="160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84475" y="2760663"/>
            <a:ext cx="5813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Manual operation depicted as a sub process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860425" y="3711575"/>
            <a:ext cx="1077913" cy="611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600"/>
          </a:p>
          <a:p>
            <a:pPr algn="ctr"/>
            <a:endParaRPr lang="en-US" altLang="en-US" sz="16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84475" y="3914775"/>
            <a:ext cx="6597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Totally automated activity depicted as a sub-process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784475" y="1679575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Start or End point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860425" y="1608138"/>
            <a:ext cx="1177925" cy="3286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735013" y="4791075"/>
            <a:ext cx="1303337" cy="7778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784475" y="4978400"/>
            <a:ext cx="182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Decision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613" y="6269038"/>
            <a:ext cx="14874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2814638" y="6037263"/>
            <a:ext cx="293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Process flow direction</a:t>
            </a:r>
          </a:p>
        </p:txBody>
      </p:sp>
    </p:spTree>
    <p:extLst>
      <p:ext uri="{BB962C8B-B14F-4D97-AF65-F5344CB8AC3E}">
        <p14:creationId xmlns:p14="http://schemas.microsoft.com/office/powerpoint/2010/main" val="19206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Process Mapping – Notations </a:t>
            </a:r>
            <a:r>
              <a:rPr lang="en-US" sz="3600" dirty="0">
                <a:latin typeface="Times New Roman" panose="02020603050405020304" pitchFamily="18" charset="0"/>
              </a:rPr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12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928688" y="1911350"/>
            <a:ext cx="914400" cy="61277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1023938" y="2962275"/>
            <a:ext cx="1060450" cy="758825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Off-page Connector 6"/>
          <p:cNvSpPr/>
          <p:nvPr/>
        </p:nvSpPr>
        <p:spPr>
          <a:xfrm>
            <a:off x="1138238" y="4271963"/>
            <a:ext cx="612775" cy="611187"/>
          </a:xfrm>
          <a:prstGeom prst="flowChartOffpage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387600" y="2022475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Document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2387600" y="3044825"/>
            <a:ext cx="207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Multidocument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387600" y="4257675"/>
            <a:ext cx="2578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Off-page connector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100763" y="1885950"/>
            <a:ext cx="914400" cy="612775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Delay 11"/>
          <p:cNvSpPr/>
          <p:nvPr/>
        </p:nvSpPr>
        <p:spPr>
          <a:xfrm>
            <a:off x="6100763" y="2974975"/>
            <a:ext cx="612775" cy="612775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7137400" y="1965325"/>
            <a:ext cx="131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Database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200900" y="2974975"/>
            <a:ext cx="919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Delay</a:t>
            </a:r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3810000" y="5175250"/>
            <a:ext cx="228600" cy="920750"/>
            <a:chOff x="4800600" y="2661312"/>
            <a:chExt cx="228600" cy="920088"/>
          </a:xfrm>
        </p:grpSpPr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876800" y="2971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4800600" y="266131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H="1">
              <a:off x="4876800" y="2813712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1163638" y="5332413"/>
            <a:ext cx="2157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Phase Separator</a:t>
            </a:r>
            <a:endParaRPr lang="en-US" altLang="en-US" dirty="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853113" y="4032250"/>
            <a:ext cx="1143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7010400" y="4400550"/>
            <a:ext cx="221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36737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082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13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1408113" y="1500188"/>
            <a:ext cx="1554162" cy="4048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Start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04938" y="2241550"/>
            <a:ext cx="1570037" cy="738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Activity /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Sub process 1</a:t>
            </a:r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1331913" y="3340100"/>
            <a:ext cx="1730375" cy="1222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Decision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04938" y="5227638"/>
            <a:ext cx="1570037" cy="731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Activity / </a:t>
            </a:r>
          </a:p>
          <a:p>
            <a:pPr algn="ctr"/>
            <a:r>
              <a:rPr lang="en-US" altLang="en-US" sz="1200">
                <a:solidFill>
                  <a:srgbClr val="FFFFFF"/>
                </a:solidFill>
              </a:rPr>
              <a:t>Sub process 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962400" y="3652838"/>
            <a:ext cx="1077913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Activity /</a:t>
            </a:r>
          </a:p>
          <a:p>
            <a:pPr algn="ctr"/>
            <a:r>
              <a:rPr lang="en-US" altLang="en-US" sz="1200">
                <a:solidFill>
                  <a:srgbClr val="FFFFFF"/>
                </a:solidFill>
              </a:rPr>
              <a:t>Sub process 3</a:t>
            </a:r>
          </a:p>
        </p:txBody>
      </p:sp>
      <p:sp>
        <p:nvSpPr>
          <p:cNvPr id="10" name="Flowchart: Delay 9"/>
          <p:cNvSpPr/>
          <p:nvPr/>
        </p:nvSpPr>
        <p:spPr>
          <a:xfrm>
            <a:off x="4167188" y="2297113"/>
            <a:ext cx="666750" cy="61277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 delay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3911600" y="5400675"/>
            <a:ext cx="1179513" cy="3857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End  of the Process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85194" y="1905000"/>
            <a:ext cx="4763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190750" y="2979738"/>
            <a:ext cx="6350" cy="360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7100" y="4562475"/>
            <a:ext cx="0" cy="665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82900" y="2311400"/>
            <a:ext cx="9525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974975" y="5594350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>
            <a:off x="3062288" y="3951288"/>
            <a:ext cx="900112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10" idx="2"/>
          </p:cNvCxnSpPr>
          <p:nvPr/>
        </p:nvCxnSpPr>
        <p:spPr>
          <a:xfrm flipV="1">
            <a:off x="4500563" y="2909888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6" idx="3"/>
          </p:cNvCxnSpPr>
          <p:nvPr/>
        </p:nvCxnSpPr>
        <p:spPr>
          <a:xfrm flipH="1">
            <a:off x="2974975" y="2603500"/>
            <a:ext cx="1192213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3141663" y="3897313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21" name="TextBox 61"/>
          <p:cNvSpPr txBox="1">
            <a:spLocks noChangeArrowheads="1"/>
          </p:cNvSpPr>
          <p:nvPr/>
        </p:nvSpPr>
        <p:spPr bwMode="auto">
          <a:xfrm>
            <a:off x="2184400" y="4710113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880100" y="1460500"/>
            <a:ext cx="32385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5738" indent="-185738" algn="l" defTabSz="742950" rtl="0" eaLnBrk="0" fontAlgn="base" hangingPunct="0">
              <a:lnSpc>
                <a:spcPct val="90000"/>
              </a:lnSpc>
              <a:spcBef>
                <a:spcPts val="8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Garamond" panose="02020404030301010803" pitchFamily="18" charset="0"/>
              </a:rPr>
              <a:t>Note: 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>
                <a:latin typeface="Garamond" panose="02020404030301010803" pitchFamily="18" charset="0"/>
              </a:rPr>
              <a:t>use terminator/start symbol to show start and end of the process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>
                <a:latin typeface="Garamond" panose="02020404030301010803" pitchFamily="18" charset="0"/>
              </a:rPr>
              <a:t>Use off page reference to link to another process map page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>
                <a:latin typeface="Garamond" panose="02020404030301010803" pitchFamily="18" charset="0"/>
              </a:rPr>
              <a:t>Use delay symbol to show when delays occurs: waiting on queue’s, waiting for an event, etc.</a:t>
            </a: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000" dirty="0" smtClean="0">
                <a:latin typeface="Garamond" panose="02020404030301010803" pitchFamily="18" charset="0"/>
              </a:rPr>
              <a:t>Always try to identify timing for each activity + total phase time</a:t>
            </a:r>
          </a:p>
        </p:txBody>
      </p:sp>
    </p:spTree>
    <p:extLst>
      <p:ext uri="{BB962C8B-B14F-4D97-AF65-F5344CB8AC3E}">
        <p14:creationId xmlns:p14="http://schemas.microsoft.com/office/powerpoint/2010/main" val="289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Possible process map drawing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14</a:t>
            </a:fld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1000" y="3352800"/>
            <a:ext cx="9906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3716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981200" y="3276600"/>
            <a:ext cx="990600" cy="685800"/>
          </a:xfrm>
          <a:custGeom>
            <a:avLst/>
            <a:gdLst>
              <a:gd name="T0" fmla="*/ 1823037181 w 21600"/>
              <a:gd name="T1" fmla="*/ 345664631 h 21600"/>
              <a:gd name="T2" fmla="*/ 1041735506 w 21600"/>
              <a:gd name="T3" fmla="*/ 691329263 h 21600"/>
              <a:gd name="T4" fmla="*/ 260433876 w 21600"/>
              <a:gd name="T5" fmla="*/ 345664631 h 21600"/>
              <a:gd name="T6" fmla="*/ 104173550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600200" y="274320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8956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581400" y="3200400"/>
            <a:ext cx="11430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7244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562600" y="3352800"/>
            <a:ext cx="1066800" cy="533400"/>
          </a:xfrm>
          <a:custGeom>
            <a:avLst/>
            <a:gdLst>
              <a:gd name="T0" fmla="*/ 2147483646 w 21600"/>
              <a:gd name="T1" fmla="*/ 162637809 h 21600"/>
              <a:gd name="T2" fmla="*/ 1301102519 w 21600"/>
              <a:gd name="T3" fmla="*/ 325275642 h 21600"/>
              <a:gd name="T4" fmla="*/ 325275617 w 21600"/>
              <a:gd name="T5" fmla="*/ 162637809 h 21600"/>
              <a:gd name="T6" fmla="*/ 13011025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1148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860925" y="31607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098925" y="42021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553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7315200" y="3352800"/>
            <a:ext cx="990600" cy="4572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Ending</a:t>
            </a:r>
          </a:p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 Activity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572000" y="5257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5638800" y="5334000"/>
            <a:ext cx="1143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</a:p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3505200" y="4876800"/>
            <a:ext cx="1295400" cy="609600"/>
          </a:xfrm>
          <a:custGeom>
            <a:avLst/>
            <a:gdLst>
              <a:gd name="T0" fmla="*/ 2147483646 w 21600"/>
              <a:gd name="T1" fmla="*/ 242771309 h 21600"/>
              <a:gd name="T2" fmla="*/ 2147483646 w 21600"/>
              <a:gd name="T3" fmla="*/ 485542646 h 21600"/>
              <a:gd name="T4" fmla="*/ 582390370 w 21600"/>
              <a:gd name="T5" fmla="*/ 242771309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5486400" y="266700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6042025" y="4113213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6194425" y="4341813"/>
            <a:ext cx="3048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File-away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1676400" y="266700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5562600" y="257175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7378700" y="2522538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6305550" y="3903663"/>
            <a:ext cx="19050" cy="1809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8305800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8458200" y="3429000"/>
            <a:ext cx="381000" cy="381000"/>
          </a:xfrm>
          <a:prstGeom prst="pentag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4800600" y="2647950"/>
            <a:ext cx="228600" cy="919163"/>
            <a:chOff x="4800600" y="2661312"/>
            <a:chExt cx="228600" cy="920088"/>
          </a:xfrm>
        </p:grpSpPr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876800" y="2971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4800600" y="266131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H="1">
              <a:off x="4876800" y="2813712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938588" y="2743200"/>
            <a:ext cx="8842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 phase: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Time:</a:t>
            </a:r>
          </a:p>
        </p:txBody>
      </p:sp>
      <p:sp>
        <p:nvSpPr>
          <p:cNvPr id="35" name="AutoShape 40"/>
          <p:cNvSpPr>
            <a:spLocks noChangeArrowheads="1"/>
          </p:cNvSpPr>
          <p:nvPr/>
        </p:nvSpPr>
        <p:spPr bwMode="auto">
          <a:xfrm>
            <a:off x="3276600" y="441960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3352800" y="4343400"/>
            <a:ext cx="609600" cy="4572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3028950"/>
            <a:ext cx="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2"/>
          </p:cNvCxnSpPr>
          <p:nvPr/>
        </p:nvCxnSpPr>
        <p:spPr>
          <a:xfrm>
            <a:off x="5791200" y="3094038"/>
            <a:ext cx="0" cy="250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2"/>
          </p:cNvCxnSpPr>
          <p:nvPr/>
        </p:nvCxnSpPr>
        <p:spPr>
          <a:xfrm>
            <a:off x="7683500" y="2949575"/>
            <a:ext cx="0" cy="40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Example: Travelling process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15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1408113" y="1458913"/>
            <a:ext cx="1554162" cy="40481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Leave from home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04938" y="2084388"/>
            <a:ext cx="1570037" cy="60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Walk towards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the bus halt</a:t>
            </a: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1331913" y="4032250"/>
            <a:ext cx="1730375" cy="12223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 bus reached to the bus halt?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04938" y="5919788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in to the bus</a:t>
            </a:r>
          </a:p>
        </p:txBody>
      </p:sp>
      <p:sp>
        <p:nvSpPr>
          <p:cNvPr id="9" name="Flowchart: Delay 8"/>
          <p:cNvSpPr/>
          <p:nvPr/>
        </p:nvSpPr>
        <p:spPr>
          <a:xfrm>
            <a:off x="1781175" y="2984500"/>
            <a:ext cx="804863" cy="612775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Waiting for a bus</a:t>
            </a:r>
            <a:endParaRPr lang="en-US" sz="16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7519988" y="6018213"/>
            <a:ext cx="1181100" cy="38576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Reach to the destination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185988" y="1863725"/>
            <a:ext cx="4762" cy="220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2185988" y="3614738"/>
            <a:ext cx="11112" cy="417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97100" y="4572000"/>
            <a:ext cx="0" cy="66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82900" y="2320925"/>
            <a:ext cx="9525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3"/>
            <a:endCxn id="10" idx="1"/>
          </p:cNvCxnSpPr>
          <p:nvPr/>
        </p:nvCxnSpPr>
        <p:spPr>
          <a:xfrm>
            <a:off x="7031038" y="6202363"/>
            <a:ext cx="48895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3"/>
          </p:cNvCxnSpPr>
          <p:nvPr/>
        </p:nvCxnSpPr>
        <p:spPr>
          <a:xfrm flipH="1">
            <a:off x="2586038" y="3282950"/>
            <a:ext cx="133985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0"/>
          <p:cNvSpPr txBox="1">
            <a:spLocks noChangeArrowheads="1"/>
          </p:cNvSpPr>
          <p:nvPr/>
        </p:nvSpPr>
        <p:spPr bwMode="auto">
          <a:xfrm>
            <a:off x="3141663" y="4589463"/>
            <a:ext cx="434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18" name="TextBox 61"/>
          <p:cNvSpPr txBox="1">
            <a:spLocks noChangeArrowheads="1"/>
          </p:cNvSpPr>
          <p:nvPr/>
        </p:nvSpPr>
        <p:spPr bwMode="auto">
          <a:xfrm>
            <a:off x="2184400" y="5402263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62288" y="4629150"/>
            <a:ext cx="863600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2184400" y="2684463"/>
            <a:ext cx="6350" cy="30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25888" y="3290888"/>
            <a:ext cx="0" cy="1387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 flipH="1">
            <a:off x="2190750" y="5254625"/>
            <a:ext cx="6350" cy="665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456238" y="1470025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a ticket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461000" y="3681413"/>
            <a:ext cx="1570038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Ring the bell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453063" y="4802188"/>
            <a:ext cx="1570037" cy="55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Get down the bus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5461000" y="5902325"/>
            <a:ext cx="1570038" cy="60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Walk to the Destination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4471988" y="1749425"/>
            <a:ext cx="984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</p:cNvCxnSpPr>
          <p:nvPr/>
        </p:nvCxnSpPr>
        <p:spPr>
          <a:xfrm>
            <a:off x="6242050" y="2028825"/>
            <a:ext cx="9525" cy="333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 flipH="1">
            <a:off x="6237288" y="4240213"/>
            <a:ext cx="9525" cy="56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6237288" y="5360988"/>
            <a:ext cx="9525" cy="54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2989263" y="1749425"/>
            <a:ext cx="1484312" cy="4367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ocument 31"/>
          <p:cNvSpPr/>
          <p:nvPr/>
        </p:nvSpPr>
        <p:spPr>
          <a:xfrm>
            <a:off x="7493000" y="1447800"/>
            <a:ext cx="914400" cy="612775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Bus ticket</a:t>
            </a:r>
          </a:p>
        </p:txBody>
      </p:sp>
      <p:cxnSp>
        <p:nvCxnSpPr>
          <p:cNvPr id="33" name="Straight Connector 32"/>
          <p:cNvCxnSpPr>
            <a:stCxn id="23" idx="3"/>
            <a:endCxn id="32" idx="1"/>
          </p:cNvCxnSpPr>
          <p:nvPr/>
        </p:nvCxnSpPr>
        <p:spPr>
          <a:xfrm>
            <a:off x="7026275" y="1749425"/>
            <a:ext cx="466725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lay 33"/>
          <p:cNvSpPr/>
          <p:nvPr/>
        </p:nvSpPr>
        <p:spPr>
          <a:xfrm>
            <a:off x="5718175" y="2381250"/>
            <a:ext cx="1066800" cy="941388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 until bus reach to the destination halt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 flipH="1">
            <a:off x="6246813" y="3322638"/>
            <a:ext cx="4762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122"/>
          <p:cNvGrpSpPr>
            <a:grpSpLocks/>
          </p:cNvGrpSpPr>
          <p:nvPr/>
        </p:nvGrpSpPr>
        <p:grpSpPr bwMode="auto">
          <a:xfrm>
            <a:off x="4076700" y="5443538"/>
            <a:ext cx="228600" cy="920750"/>
            <a:chOff x="4800600" y="2661312"/>
            <a:chExt cx="228600" cy="920088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876800" y="2971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4800600" y="266131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4876800" y="2813712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8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Class Activity – Draw a Process Map for the following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Bookman Old Style" panose="02050604050505020204" pitchFamily="18" charset="0"/>
              </a:rPr>
              <a:t>Register for hostel </a:t>
            </a:r>
            <a:r>
              <a:rPr lang="en-US" altLang="en-US" sz="2000" b="1" dirty="0" smtClean="0">
                <a:latin typeface="Bookman Old Style" panose="02050604050505020204" pitchFamily="18" charset="0"/>
              </a:rPr>
              <a:t>accommodation</a:t>
            </a:r>
          </a:p>
          <a:p>
            <a:pPr marL="0" indent="0">
              <a:buNone/>
            </a:pPr>
            <a:endParaRPr lang="en-US" altLang="en-US" sz="2000" b="1" dirty="0">
              <a:latin typeface="Bookman Old Style" panose="020506040505050202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Go to hostel and Request a ‘Registration Request Form’ from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gives a RR form to student, and inform of last date and time to submit the form to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Student Fill in the registration request form.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Hand-over registration form and Student ID to hostel manager.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checks the RR form.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manager record the student registration in student registration book.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Bookman Old Style" panose="02050604050505020204" pitchFamily="18" charset="0"/>
              </a:rPr>
              <a:t>Hostel manger files the form in current registration request forms file</a:t>
            </a:r>
            <a:r>
              <a:rPr lang="en-US" altLang="en-US" sz="2000" dirty="0" smtClean="0">
                <a:latin typeface="Bookman Old Style" panose="02050604050505020204" pitchFamily="18" charset="0"/>
              </a:rPr>
              <a:t>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17</a:t>
            </a:fld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63500" y="1816100"/>
            <a:ext cx="1654175" cy="40481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Receiving a Registration Request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05075" y="1652588"/>
            <a:ext cx="1570037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Issue a RR form </a:t>
            </a:r>
          </a:p>
          <a:p>
            <a:pPr algn="ctr">
              <a:defRPr/>
            </a:pPr>
            <a:r>
              <a:rPr lang="en-US" sz="1200" dirty="0">
                <a:solidFill>
                  <a:schemeClr val="lt1"/>
                </a:solidFill>
                <a:latin typeface="+mn-lt"/>
              </a:rPr>
              <a:t>with deadlines</a:t>
            </a:r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7" name="Flowchart: Decision 6"/>
          <p:cNvSpPr/>
          <p:nvPr/>
        </p:nvSpPr>
        <p:spPr>
          <a:xfrm>
            <a:off x="2390775" y="3787775"/>
            <a:ext cx="1800225" cy="122237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Documents submitted by the student?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13012" y="5254625"/>
            <a:ext cx="1570038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Checks RR form</a:t>
            </a:r>
          </a:p>
        </p:txBody>
      </p:sp>
      <p:sp>
        <p:nvSpPr>
          <p:cNvPr id="9" name="Flowchart: Delay 8"/>
          <p:cNvSpPr/>
          <p:nvPr/>
        </p:nvSpPr>
        <p:spPr>
          <a:xfrm>
            <a:off x="2713037" y="2651125"/>
            <a:ext cx="1165225" cy="811213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Waiting for the form submission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6477000" y="4851400"/>
            <a:ext cx="1179512" cy="38576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End  of the Process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717675" y="2017713"/>
            <a:ext cx="7874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0"/>
          </p:cNvCxnSpPr>
          <p:nvPr/>
        </p:nvCxnSpPr>
        <p:spPr>
          <a:xfrm flipH="1">
            <a:off x="3290887" y="3462338"/>
            <a:ext cx="4763" cy="325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3290887" y="5010150"/>
            <a:ext cx="7938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3290887" y="2390775"/>
            <a:ext cx="4763" cy="260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8" idx="2"/>
            <a:endCxn id="10" idx="0"/>
          </p:cNvCxnSpPr>
          <p:nvPr/>
        </p:nvCxnSpPr>
        <p:spPr>
          <a:xfrm>
            <a:off x="7048500" y="4352925"/>
            <a:ext cx="19050" cy="49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3"/>
          </p:cNvCxnSpPr>
          <p:nvPr/>
        </p:nvCxnSpPr>
        <p:spPr>
          <a:xfrm flipH="1" flipV="1">
            <a:off x="3878262" y="3057525"/>
            <a:ext cx="909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0"/>
          <p:cNvSpPr txBox="1">
            <a:spLocks noChangeArrowheads="1"/>
          </p:cNvSpPr>
          <p:nvPr/>
        </p:nvSpPr>
        <p:spPr bwMode="auto">
          <a:xfrm>
            <a:off x="4192587" y="4367213"/>
            <a:ext cx="55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No</a:t>
            </a:r>
          </a:p>
        </p:txBody>
      </p:sp>
      <p:sp>
        <p:nvSpPr>
          <p:cNvPr id="18" name="TextBox 61"/>
          <p:cNvSpPr txBox="1">
            <a:spLocks noChangeArrowheads="1"/>
          </p:cNvSpPr>
          <p:nvPr/>
        </p:nvSpPr>
        <p:spPr bwMode="auto">
          <a:xfrm>
            <a:off x="3359150" y="4933950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4191000" y="3057525"/>
            <a:ext cx="596900" cy="13414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/>
          <p:cNvSpPr/>
          <p:nvPr/>
        </p:nvSpPr>
        <p:spPr>
          <a:xfrm>
            <a:off x="5292725" y="1704975"/>
            <a:ext cx="928687" cy="64611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RR form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628650" y="5119688"/>
            <a:ext cx="1060450" cy="758825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Filled RR form &amp; Student ID</a:t>
            </a:r>
          </a:p>
        </p:txBody>
      </p:sp>
      <p:cxnSp>
        <p:nvCxnSpPr>
          <p:cNvPr id="22" name="Straight Connector 21"/>
          <p:cNvCxnSpPr>
            <a:stCxn id="21" idx="3"/>
            <a:endCxn id="8" idx="1"/>
          </p:cNvCxnSpPr>
          <p:nvPr/>
        </p:nvCxnSpPr>
        <p:spPr>
          <a:xfrm flipV="1">
            <a:off x="1689100" y="5497513"/>
            <a:ext cx="82391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</p:cNvCxnSpPr>
          <p:nvPr/>
        </p:nvCxnSpPr>
        <p:spPr>
          <a:xfrm flipV="1">
            <a:off x="4075112" y="2017713"/>
            <a:ext cx="1203325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5"/>
          <p:cNvSpPr>
            <a:spLocks noChangeArrowheads="1"/>
          </p:cNvSpPr>
          <p:nvPr/>
        </p:nvSpPr>
        <p:spPr bwMode="auto">
          <a:xfrm>
            <a:off x="2492375" y="6156325"/>
            <a:ext cx="1570037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Checks RR form</a:t>
            </a:r>
          </a:p>
        </p:txBody>
      </p:sp>
      <p:sp>
        <p:nvSpPr>
          <p:cNvPr id="25" name="Rectangle 97"/>
          <p:cNvSpPr>
            <a:spLocks noChangeArrowheads="1"/>
          </p:cNvSpPr>
          <p:nvPr/>
        </p:nvSpPr>
        <p:spPr bwMode="auto">
          <a:xfrm>
            <a:off x="6264275" y="2919413"/>
            <a:ext cx="1570037" cy="487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Record Registration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6578600" y="1695450"/>
            <a:ext cx="928687" cy="64611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Student</a:t>
            </a:r>
          </a:p>
          <a:p>
            <a:pPr algn="ctr">
              <a:defRPr/>
            </a:pPr>
            <a:r>
              <a:rPr lang="en-US" sz="1200" dirty="0"/>
              <a:t>Registration</a:t>
            </a:r>
          </a:p>
          <a:p>
            <a:pPr algn="ctr">
              <a:defRPr/>
            </a:pPr>
            <a:r>
              <a:rPr lang="en-US" sz="1200" dirty="0"/>
              <a:t>Book</a:t>
            </a:r>
          </a:p>
        </p:txBody>
      </p:sp>
      <p:cxnSp>
        <p:nvCxnSpPr>
          <p:cNvPr id="27" name="Straight Connector 26"/>
          <p:cNvCxnSpPr>
            <a:stCxn id="25" idx="0"/>
            <a:endCxn id="26" idx="2"/>
          </p:cNvCxnSpPr>
          <p:nvPr/>
        </p:nvCxnSpPr>
        <p:spPr>
          <a:xfrm flipH="1" flipV="1">
            <a:off x="7042150" y="2298700"/>
            <a:ext cx="6350" cy="62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2"/>
          <p:cNvSpPr>
            <a:spLocks noChangeArrowheads="1"/>
          </p:cNvSpPr>
          <p:nvPr/>
        </p:nvSpPr>
        <p:spPr bwMode="auto">
          <a:xfrm>
            <a:off x="6264275" y="3865563"/>
            <a:ext cx="1570037" cy="487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FFFFFF"/>
                </a:solidFill>
              </a:rPr>
              <a:t>Files the RR Form</a:t>
            </a:r>
          </a:p>
        </p:txBody>
      </p: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4062412" y="3163888"/>
            <a:ext cx="2201863" cy="32369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8226425" y="3871913"/>
            <a:ext cx="860425" cy="658812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RR forms file</a:t>
            </a:r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8505825" y="4302125"/>
            <a:ext cx="3048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endCxn id="28" idx="3"/>
          </p:cNvCxnSpPr>
          <p:nvPr/>
        </p:nvCxnSpPr>
        <p:spPr>
          <a:xfrm flipH="1">
            <a:off x="7834312" y="4108450"/>
            <a:ext cx="392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28" idx="0"/>
          </p:cNvCxnSpPr>
          <p:nvPr/>
        </p:nvCxnSpPr>
        <p:spPr>
          <a:xfrm>
            <a:off x="7048500" y="3406775"/>
            <a:ext cx="0" cy="45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5400" dirty="0" smtClean="0">
                <a:latin typeface="Times New Roman" panose="02020603050405020304" pitchFamily="18" charset="0"/>
              </a:rPr>
              <a:t>Analyzing </a:t>
            </a:r>
            <a:r>
              <a:rPr lang="en-US" altLang="en-US" sz="5400" dirty="0">
                <a:latin typeface="Times New Roman" panose="02020603050405020304" pitchFamily="18" charset="0"/>
              </a:rPr>
              <a:t>a Process </a:t>
            </a:r>
            <a:r>
              <a:rPr lang="en-US" altLang="en-US" sz="5400" dirty="0" smtClean="0">
                <a:latin typeface="Times New Roman" panose="02020603050405020304" pitchFamily="18" charset="0"/>
              </a:rPr>
              <a:t>Map</a:t>
            </a: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</a:rPr>
              <a:t>[Purpose of analyzing is to improve the process]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Questions to improve the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problems do you experience with the process?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Where can the process be improved?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Describe the ways in which other people do this process differently?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Does the process always work this way, are there exception?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happens when things get really busy, do people do things differently?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happens when people go on leave, is it a problem to get everything done?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are all the documents that can be used in this process?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What reports does this process produce and how are they used?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At what stages are the documents handed over to others?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5936"/>
            <a:ext cx="3009900" cy="3644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02 - Recap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organizations use IS </a:t>
            </a:r>
            <a:r>
              <a:rPr lang="en-US" dirty="0" smtClean="0"/>
              <a:t>Today – Strategic business objectives</a:t>
            </a:r>
          </a:p>
          <a:p>
            <a:pPr lvl="1"/>
            <a:r>
              <a:rPr lang="en-US" dirty="0"/>
              <a:t>Operational </a:t>
            </a:r>
            <a:r>
              <a:rPr lang="en-US" dirty="0" smtClean="0"/>
              <a:t>excellence</a:t>
            </a:r>
          </a:p>
          <a:p>
            <a:pPr lvl="1"/>
            <a:r>
              <a:rPr lang="en-US" dirty="0"/>
              <a:t>New products, services, and business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Customer and supplier </a:t>
            </a:r>
            <a:r>
              <a:rPr lang="en-US" dirty="0" smtClean="0"/>
              <a:t>intimacy</a:t>
            </a:r>
          </a:p>
          <a:p>
            <a:pPr lvl="1"/>
            <a:r>
              <a:rPr lang="en-US" dirty="0"/>
              <a:t>Improved decision </a:t>
            </a:r>
            <a:r>
              <a:rPr lang="en-US" dirty="0" smtClean="0"/>
              <a:t>making</a:t>
            </a:r>
          </a:p>
          <a:p>
            <a:pPr lvl="1"/>
            <a:r>
              <a:rPr lang="en-US" dirty="0"/>
              <a:t>Competitive </a:t>
            </a:r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Survival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1" descr="Detailed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325"/>
            <a:ext cx="539591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8763" y="1371600"/>
            <a:ext cx="2171700" cy="254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 smtClean="0"/>
              <a:t>Class Activity :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Analyze this process map and prepare a list of questions to ask in order to improve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Gives everyone a clear understanding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</a:rPr>
              <a:t>of </a:t>
            </a:r>
            <a:r>
              <a:rPr lang="en-US" altLang="en-US" dirty="0">
                <a:latin typeface="Times New Roman" panose="02020603050405020304" pitchFamily="18" charset="0"/>
              </a:rPr>
              <a:t>the process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Identify different steps in the process with the right order.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Easy to learn and understand.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Helps to identify non-value-added operations.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Good communication language and supports team/group work.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Keeps everyone on the same page.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Image result for business process model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79214"/>
            <a:ext cx="3114897" cy="20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Information Systems in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 descr="Image result for Information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687114"/>
            <a:ext cx="61531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69" y="1825624"/>
            <a:ext cx="5458331" cy="4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Learning Outcomes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LO2: </a:t>
            </a:r>
            <a:r>
              <a:rPr lang="en-US" dirty="0"/>
              <a:t>Evaluate the information systems strategies to achieve organizational goals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dirty="0">
                <a:latin typeface="Times New Roman" panose="02020603050405020304" pitchFamily="18" charset="0"/>
              </a:rPr>
              <a:t>After completing this session you will be able to;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</a:rPr>
              <a:t>Develop complete consistent process maps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</a:rPr>
              <a:t>Effectively analyze flow charts to identify improvement opportunities.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Business Process?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business </a:t>
            </a:r>
            <a:r>
              <a:rPr lang="en-US" dirty="0">
                <a:solidFill>
                  <a:srgbClr val="FF0000"/>
                </a:solidFill>
              </a:rPr>
              <a:t>process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interrelated activities </a:t>
            </a:r>
            <a:r>
              <a:rPr lang="en-US" dirty="0"/>
              <a:t>that takes one or more kind of </a:t>
            </a:r>
            <a:r>
              <a:rPr lang="en-US" dirty="0" smtClean="0">
                <a:solidFill>
                  <a:srgbClr val="FF0000"/>
                </a:solidFill>
              </a:rPr>
              <a:t>inputs</a:t>
            </a:r>
            <a:r>
              <a:rPr lang="en-US" dirty="0" smtClean="0"/>
              <a:t> </a:t>
            </a:r>
            <a:r>
              <a:rPr lang="en-US" dirty="0"/>
              <a:t>and creates an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that is of </a:t>
            </a:r>
            <a:r>
              <a:rPr lang="en-US" dirty="0">
                <a:solidFill>
                  <a:srgbClr val="FF0000"/>
                </a:solidFill>
              </a:rPr>
              <a:t>value to the customer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Lets walk to McDonald’s. Your favorite fast food restaurant. </a:t>
            </a:r>
          </a:p>
          <a:p>
            <a:pPr marL="0" indent="0">
              <a:buNone/>
            </a:pPr>
            <a:r>
              <a:rPr lang="en-US" dirty="0" smtClean="0"/>
              <a:t>	What kind of business processes you can find there?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Example: </a:t>
            </a:r>
            <a:r>
              <a:rPr lang="en-US" dirty="0" smtClean="0"/>
              <a:t>Preparing a Burger Meal</a:t>
            </a:r>
          </a:p>
          <a:p>
            <a:r>
              <a:rPr lang="en-US" dirty="0" smtClean="0"/>
              <a:t>Activities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 </a:t>
            </a:r>
            <a:r>
              <a:rPr lang="en-US" dirty="0"/>
              <a:t>order, prepare meal, deliver meal</a:t>
            </a:r>
          </a:p>
          <a:p>
            <a:r>
              <a:rPr lang="en-US" dirty="0"/>
              <a:t>Inputs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Burger bun, </a:t>
            </a:r>
            <a:r>
              <a:rPr lang="en-US" dirty="0"/>
              <a:t>meat, tomatoes, potatoes, </a:t>
            </a:r>
            <a:r>
              <a:rPr lang="en-US" dirty="0" smtClean="0"/>
              <a:t>labor</a:t>
            </a:r>
            <a:r>
              <a:rPr lang="en-US" dirty="0"/>
              <a:t>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	Hamburger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5</a:t>
            </a:fld>
            <a:endParaRPr lang="en-US"/>
          </a:p>
        </p:txBody>
      </p:sp>
      <p:pic>
        <p:nvPicPr>
          <p:cNvPr id="1032" name="Picture 8" descr="Image result for Bur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767138"/>
            <a:ext cx="265825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Process </a:t>
            </a:r>
            <a:r>
              <a:rPr lang="en-US" sz="4000" dirty="0" smtClean="0"/>
              <a:t>Mapping?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478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Because… </a:t>
            </a: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questions require a good, documented and communicated understanding of business processes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400" dirty="0" smtClean="0"/>
              <a:t>How do the processes look like? </a:t>
            </a:r>
          </a:p>
          <a:p>
            <a:pPr lvl="1"/>
            <a:r>
              <a:rPr lang="en-US" sz="2400" dirty="0" smtClean="0"/>
              <a:t>How do we know that we manage our processes well? </a:t>
            </a:r>
          </a:p>
          <a:p>
            <a:pPr lvl="1"/>
            <a:r>
              <a:rPr lang="en-US" sz="2400" dirty="0" smtClean="0"/>
              <a:t>How can we train staff in our processes? </a:t>
            </a:r>
          </a:p>
          <a:p>
            <a:pPr lvl="1"/>
            <a:r>
              <a:rPr lang="en-US" sz="2400" dirty="0" smtClean="0"/>
              <a:t>How can we ensure required process compliance? </a:t>
            </a:r>
          </a:p>
          <a:p>
            <a:pPr lvl="1"/>
            <a:r>
              <a:rPr lang="en-US" sz="2400" dirty="0" smtClean="0"/>
              <a:t>How can we design and use IT to support our processes? </a:t>
            </a:r>
          </a:p>
          <a:p>
            <a:pPr lvl="1"/>
            <a:r>
              <a:rPr lang="en-US" sz="2400" dirty="0" smtClean="0"/>
              <a:t>How can we organize and conduct process improvement?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Process mapping?</a:t>
            </a:r>
            <a:br>
              <a:rPr lang="en-US" altLang="en-US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</a:rPr>
              <a:t>Break </a:t>
            </a:r>
            <a:r>
              <a:rPr lang="en-US" altLang="en-US" dirty="0">
                <a:latin typeface="Times New Roman" panose="02020603050405020304" pitchFamily="18" charset="0"/>
              </a:rPr>
              <a:t>down the process in to activities/steps and visualize it pictorially to highlight the flow of performing them.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Process mapping -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 visual representation of a flow of a process for a product or service.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Within specified boundaries.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Uses symbols and arrows to display inputs, outputs, tasks performed and task sequences.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Helps to analyze the process.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Also referred to as Flow charts or Flow Diagrams.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First step in Process improvement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Questions to understand the process </a:t>
            </a:r>
            <a:r>
              <a:rPr lang="en-US" dirty="0" smtClean="0">
                <a:latin typeface="Times New Roman" panose="02020603050405020304" pitchFamily="18" charset="0"/>
              </a:rPr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happening?</a:t>
            </a:r>
          </a:p>
          <a:p>
            <a:endParaRPr lang="en-US" dirty="0"/>
          </a:p>
          <a:p>
            <a:r>
              <a:rPr lang="en-US" dirty="0"/>
              <a:t>When is it happening?</a:t>
            </a:r>
          </a:p>
          <a:p>
            <a:endParaRPr lang="en-US" dirty="0"/>
          </a:p>
          <a:p>
            <a:r>
              <a:rPr lang="en-US" dirty="0"/>
              <a:t>Who is doing it?</a:t>
            </a:r>
          </a:p>
          <a:p>
            <a:endParaRPr lang="en-US" dirty="0"/>
          </a:p>
          <a:p>
            <a:r>
              <a:rPr lang="en-US" dirty="0"/>
              <a:t>Where is it happening?</a:t>
            </a:r>
          </a:p>
          <a:p>
            <a:endParaRPr lang="en-US" dirty="0"/>
          </a:p>
          <a:p>
            <a:r>
              <a:rPr lang="en-US" dirty="0"/>
              <a:t>How long does it take?</a:t>
            </a:r>
          </a:p>
          <a:p>
            <a:endParaRPr lang="en-US" dirty="0"/>
          </a:p>
          <a:p>
            <a:r>
              <a:rPr lang="en-US" dirty="0"/>
              <a:t>How is it being done?</a:t>
            </a:r>
          </a:p>
          <a:p>
            <a:endParaRPr lang="en-US" dirty="0"/>
          </a:p>
          <a:p>
            <a:r>
              <a:rPr lang="en-US" dirty="0"/>
              <a:t>Why is it being done?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515</TotalTime>
  <Words>915</Words>
  <Application>Microsoft Office PowerPoint</Application>
  <PresentationFormat>On-screen Show (4:3)</PresentationFormat>
  <Paragraphs>248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Garamond</vt:lpstr>
      <vt:lpstr>Times New Roman</vt:lpstr>
      <vt:lpstr>Office Theme</vt:lpstr>
      <vt:lpstr>Custom Design</vt:lpstr>
      <vt:lpstr>1_Custom Design</vt:lpstr>
      <vt:lpstr>Business Processes Mapping</vt:lpstr>
      <vt:lpstr>Lecture 02 - Recap</vt:lpstr>
      <vt:lpstr>Learning Outcomes</vt:lpstr>
      <vt:lpstr>Session Outcome</vt:lpstr>
      <vt:lpstr>What is a Business Process?</vt:lpstr>
      <vt:lpstr>Why Process Mapping? </vt:lpstr>
      <vt:lpstr>Process mapping? </vt:lpstr>
      <vt:lpstr>Process mapping - Characteristics</vt:lpstr>
      <vt:lpstr>Questions to understand the process flow</vt:lpstr>
      <vt:lpstr>PowerPoint Presentation</vt:lpstr>
      <vt:lpstr>Process Mapping - Notations</vt:lpstr>
      <vt:lpstr>Process Mapping – Notations Cont.</vt:lpstr>
      <vt:lpstr>Example:</vt:lpstr>
      <vt:lpstr>Possible process map drawing</vt:lpstr>
      <vt:lpstr>Example: Travelling process </vt:lpstr>
      <vt:lpstr>Class Activity – Draw a Process Map for the following process</vt:lpstr>
      <vt:lpstr>Answer:</vt:lpstr>
      <vt:lpstr>PowerPoint Presentation</vt:lpstr>
      <vt:lpstr>Questions to improve the process:</vt:lpstr>
      <vt:lpstr>PowerPoint Presentation</vt:lpstr>
      <vt:lpstr>Benefits</vt:lpstr>
      <vt:lpstr>Next Lecture</vt:lpstr>
      <vt:lpstr>End of Lecture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Chathurangika Kahandawaarachchi</cp:lastModifiedBy>
  <cp:revision>58</cp:revision>
  <dcterms:created xsi:type="dcterms:W3CDTF">2017-06-04T15:05:52Z</dcterms:created>
  <dcterms:modified xsi:type="dcterms:W3CDTF">2018-01-26T13:53:31Z</dcterms:modified>
</cp:coreProperties>
</file>