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  <p:sldMasterId id="2147484163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469" r:id="rId8"/>
    <p:sldId id="448" r:id="rId9"/>
    <p:sldId id="450" r:id="rId10"/>
    <p:sldId id="471" r:id="rId11"/>
    <p:sldId id="4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66"/>
    <a:srgbClr val="0A3FB6"/>
    <a:srgbClr val="CCDBFC"/>
    <a:srgbClr val="6995F7"/>
    <a:srgbClr val="EFB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>
      <p:cViewPr varScale="1">
        <p:scale>
          <a:sx n="70" d="100"/>
          <a:sy n="70" d="100"/>
        </p:scale>
        <p:origin x="16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9279-37E6-4BE8-9088-DA5B9C48A802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D5136-5326-4EDC-84B0-531B5BE47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D5136-5326-4EDC-84B0-531B5BE474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585F17-659B-4089-9F4A-FC0F892335E1}" type="slidenum">
              <a:rPr lang="en-US" smtClean="0"/>
              <a:pPr>
                <a:spcBef>
                  <a:spcPct val="0"/>
                </a:spcBef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270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5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3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371600" y="6400800"/>
            <a:ext cx="7620000" cy="320675"/>
          </a:xfrm>
          <a:prstGeom prst="rect">
            <a:avLst/>
          </a:prstGeom>
          <a:solidFill>
            <a:srgbClr val="CCDBFC"/>
          </a:solidFill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324600"/>
            <a:ext cx="1219200" cy="46623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305800" y="64124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6F15528-21DE-4FAA-801E-634DDDAF4B2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961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8600" y="4114800"/>
            <a:ext cx="8915400" cy="838200"/>
          </a:xfrm>
          <a:prstGeom prst="rect">
            <a:avLst/>
          </a:prstGeom>
          <a:solidFill>
            <a:srgbClr val="CCD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 userDrawn="1">
            <p:ph type="ctrTitle"/>
          </p:nvPr>
        </p:nvSpPr>
        <p:spPr>
          <a:xfrm>
            <a:off x="0" y="1371599"/>
            <a:ext cx="9144000" cy="12954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txBody>
          <a:bodyPr>
            <a:normAutofit/>
          </a:bodyPr>
          <a:lstStyle/>
          <a:p>
            <a:endParaRPr lang="en-US" sz="3600" b="1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"/>
          </p:nvPr>
        </p:nvSpPr>
        <p:spPr>
          <a:xfrm>
            <a:off x="228600" y="4114800"/>
            <a:ext cx="9144000" cy="14478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>
              <a:buNone/>
              <a:defRPr/>
            </a:lvl1pPr>
          </a:lstStyle>
          <a:p>
            <a:endParaRPr lang="en-US" sz="3600" b="1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1" name="Picture 10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152400"/>
            <a:ext cx="1697738" cy="64922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828800" y="228600"/>
            <a:ext cx="7315200" cy="457200"/>
          </a:xfrm>
          <a:prstGeom prst="rect">
            <a:avLst/>
          </a:prstGeom>
          <a:solidFill>
            <a:srgbClr val="0A3FB6"/>
          </a:solidFill>
          <a:ln>
            <a:solidFill>
              <a:srgbClr val="0A3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429000"/>
            <a:ext cx="2133600" cy="523220"/>
          </a:xfrm>
          <a:prstGeom prst="rect">
            <a:avLst/>
          </a:prstGeom>
          <a:solidFill>
            <a:srgbClr val="CCDBFC"/>
          </a:solidFill>
        </p:spPr>
        <p:txBody>
          <a:bodyPr wrap="square">
            <a:spAutoFit/>
          </a:bodyPr>
          <a:lstStyle/>
          <a:p>
            <a:endParaRPr lang="en-US" sz="2800" b="1" dirty="0" smtClean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0" y="3352800"/>
            <a:ext cx="2514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>
              <a:buNone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96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-2726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tx1"/>
                </a:solidFill>
              </a:rPr>
              <a:t> – Information Systems and Data Modeling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7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3919" r:id="rId3"/>
    <p:sldLayoutId id="214748367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bg1"/>
                </a:solidFill>
              </a:rPr>
              <a:t> – Information Systems and Data Modeling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5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467" y="1700184"/>
            <a:ext cx="7786086" cy="3349641"/>
          </a:xfrm>
        </p:spPr>
        <p:txBody>
          <a:bodyPr>
            <a:normAutofit/>
          </a:bodyPr>
          <a:lstStyle/>
          <a:p>
            <a:r>
              <a:rPr lang="en-GB" b="1" dirty="0"/>
              <a:t>Introduction to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Database </a:t>
            </a:r>
            <a:r>
              <a:rPr lang="en-GB" b="1" dirty="0"/>
              <a:t>and </a:t>
            </a:r>
            <a:r>
              <a:rPr lang="en-GB" b="1" dirty="0" smtClean="0"/>
              <a:t>DBMS </a:t>
            </a:r>
            <a:br>
              <a:rPr lang="en-GB" b="1" dirty="0" smtClean="0"/>
            </a:br>
            <a:r>
              <a:rPr lang="en-GB" b="1" dirty="0" smtClean="0"/>
              <a:t>Part I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910" y="4364025"/>
            <a:ext cx="7315200" cy="685800"/>
          </a:xfr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 smtClean="0"/>
              <a:t>4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4944"/>
            <a:ext cx="7886700" cy="1082675"/>
          </a:xfrm>
        </p:spPr>
        <p:txBody>
          <a:bodyPr/>
          <a:lstStyle/>
          <a:p>
            <a:pPr algn="ctr"/>
            <a:r>
              <a:rPr lang="en-US" dirty="0" smtClean="0"/>
              <a:t>End of </a:t>
            </a:r>
            <a:r>
              <a:rPr lang="en-US" smtClean="0"/>
              <a:t>Lecture </a:t>
            </a:r>
            <a:r>
              <a:rPr lang="en-US" smtClean="0"/>
              <a:t>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97" y="365438"/>
            <a:ext cx="6673174" cy="156071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11560" y="1926154"/>
            <a:ext cx="7200900" cy="3960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Identify a DB and a DBMS</a:t>
            </a:r>
            <a:endParaRPr lang="en-US" dirty="0"/>
          </a:p>
          <a:p>
            <a:r>
              <a:rPr lang="en-GB" dirty="0" smtClean="0"/>
              <a:t>Characteristics </a:t>
            </a:r>
            <a:r>
              <a:rPr lang="en-GB" dirty="0"/>
              <a:t>and problems of </a:t>
            </a:r>
            <a:r>
              <a:rPr lang="en-GB" dirty="0" smtClean="0"/>
              <a:t>data storage mechanisms</a:t>
            </a:r>
          </a:p>
          <a:p>
            <a:r>
              <a:rPr lang="en-GB" dirty="0"/>
              <a:t>The advantages and disadvantages of </a:t>
            </a:r>
            <a:r>
              <a:rPr lang="en-GB" dirty="0" smtClean="0"/>
              <a:t>the DB approach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major components of a </a:t>
            </a:r>
            <a:r>
              <a:rPr lang="en-GB" dirty="0" smtClean="0"/>
              <a:t>DBMS</a:t>
            </a:r>
          </a:p>
          <a:p>
            <a:r>
              <a:rPr lang="en-GB" dirty="0" smtClean="0"/>
              <a:t>Levels of abstraction in a DBMS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4937" y="132971"/>
            <a:ext cx="6336704" cy="1560716"/>
          </a:xfrm>
        </p:spPr>
        <p:txBody>
          <a:bodyPr>
            <a:normAutofit/>
          </a:bodyPr>
          <a:lstStyle/>
          <a:p>
            <a:r>
              <a:rPr lang="en-US" dirty="0"/>
              <a:t>How do you produce these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359139"/>
            <a:ext cx="57912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672" y="1359139"/>
            <a:ext cx="39624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7912" y="3635740"/>
            <a:ext cx="6781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83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1756"/>
            <a:ext cx="6377940" cy="1293028"/>
          </a:xfrm>
        </p:spPr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1814770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What is a database?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Database</a:t>
            </a:r>
            <a:r>
              <a:rPr lang="en-US" sz="2400" dirty="0" smtClean="0"/>
              <a:t> </a:t>
            </a:r>
            <a:r>
              <a:rPr lang="en-US" sz="2400" dirty="0"/>
              <a:t>is a collection of related data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	(examples???)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01" y="260648"/>
            <a:ext cx="7730799" cy="15607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9900"/>
                </a:solidFill>
              </a:rPr>
              <a:t/>
            </a:r>
            <a:br>
              <a:rPr lang="en-US" dirty="0" smtClean="0">
                <a:solidFill>
                  <a:srgbClr val="FF9900"/>
                </a:solidFill>
              </a:rPr>
            </a:br>
            <a:r>
              <a:rPr lang="en-US" sz="4400" dirty="0" smtClean="0"/>
              <a:t>Places </a:t>
            </a:r>
            <a:r>
              <a:rPr lang="en-US" sz="4400" dirty="0"/>
              <a:t>Where databases are used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041" y="1821364"/>
            <a:ext cx="8229600" cy="4525963"/>
          </a:xfrm>
          <a:prstGeom prst="rect">
            <a:avLst/>
          </a:prstGeom>
        </p:spPr>
        <p:txBody>
          <a:bodyPr/>
          <a:lstStyle/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Banks: ATM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Airlines:     reservations, schedules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Universities:  registration, grades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Sales:   customers, products, purchases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Manufacturing:   production, inventory, orders, supply chain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Human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Management Systems: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 records, salaries, tax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deductions</a:t>
            </a:r>
          </a:p>
          <a:p>
            <a:pPr marL="457200" lvl="1" indent="0" fontAlgn="auto"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US" sz="2800" dirty="0" smtClean="0"/>
              <a:t>Databases </a:t>
            </a:r>
            <a:r>
              <a:rPr lang="en-US" sz="2800" dirty="0"/>
              <a:t>touch all aspects of our </a:t>
            </a:r>
            <a:r>
              <a:rPr lang="en-US" sz="2800" dirty="0" smtClean="0"/>
              <a:t>lives…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25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319318"/>
            <a:ext cx="6377940" cy="1293028"/>
          </a:xfrm>
        </p:spPr>
        <p:txBody>
          <a:bodyPr/>
          <a:lstStyle/>
          <a:p>
            <a:r>
              <a:rPr lang="en-US" dirty="0" smtClean="0"/>
              <a:t>DBMS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6529" y="1916113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/>
              <a:t> What is a DBMS 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b="1" dirty="0" smtClean="0">
                <a:solidFill>
                  <a:schemeClr val="tx2"/>
                </a:solidFill>
              </a:rPr>
              <a:t>Database Management System)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    Set of programs to access the data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    Is a software package designed to create and maintain databases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247364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DBMS </a:t>
            </a:r>
            <a:r>
              <a:rPr lang="en-US" i="1" dirty="0" smtClean="0">
                <a:ln>
                  <a:noFill/>
                </a:ln>
              </a:rPr>
              <a:t>(</a:t>
            </a:r>
            <a:r>
              <a:rPr lang="en-US" i="1" dirty="0" err="1" smtClean="0">
                <a:ln>
                  <a:noFill/>
                </a:ln>
              </a:rPr>
              <a:t>contd</a:t>
            </a:r>
            <a:r>
              <a:rPr lang="en-US" i="1" dirty="0" smtClean="0">
                <a:ln>
                  <a:noFill/>
                </a:ln>
              </a:rPr>
              <a:t>…)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6260" y="1700808"/>
            <a:ext cx="8353425" cy="407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100" b="1" dirty="0" smtClean="0">
                <a:solidFill>
                  <a:srgbClr val="CC00FF"/>
                </a:solidFill>
              </a:rPr>
              <a:t>The DBMS is a general-purpose software system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rgbClr val="FF0000"/>
                </a:solidFill>
              </a:rPr>
              <a:t>Defining</a:t>
            </a:r>
          </a:p>
          <a:p>
            <a:pPr lvl="2" eaLnBrk="1" fontAlgn="auto" hangingPunct="1">
              <a:lnSpc>
                <a:spcPct val="90000"/>
              </a:lnSpc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Specifying the data types, structures, and constraints for the data to be stored in the database.</a:t>
            </a:r>
          </a:p>
          <a:p>
            <a:pPr lvl="1"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rgbClr val="00B050"/>
                </a:solidFill>
              </a:rPr>
              <a:t>Constructing</a:t>
            </a:r>
          </a:p>
          <a:p>
            <a:pPr lvl="2" eaLnBrk="1" fontAlgn="auto" hangingPunct="1">
              <a:lnSpc>
                <a:spcPct val="90000"/>
              </a:lnSpc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process of storing the data itself on some storage medium that is controlled by the DBMS.</a:t>
            </a:r>
          </a:p>
          <a:p>
            <a:pPr lvl="1"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rgbClr val="CC00FF"/>
                </a:solidFill>
              </a:rPr>
              <a:t>Manipulating</a:t>
            </a:r>
          </a:p>
          <a:p>
            <a:pPr lvl="2" eaLnBrk="1" fontAlgn="auto" hangingPunct="1">
              <a:lnSpc>
                <a:spcPct val="90000"/>
              </a:lnSpc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Manipulating a database includes such functions as querying the database to retrieve specific data, updating the database to reflect changes, and generating reports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0742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6377940" cy="720080"/>
          </a:xfrm>
        </p:spPr>
        <p:txBody>
          <a:bodyPr/>
          <a:lstStyle/>
          <a:p>
            <a:r>
              <a:rPr lang="en-US" dirty="0" smtClean="0"/>
              <a:t>DBMS examples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45118"/>
              </p:ext>
            </p:extLst>
          </p:nvPr>
        </p:nvGraphicFramePr>
        <p:xfrm>
          <a:off x="611560" y="1628800"/>
          <a:ext cx="6912767" cy="4846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560406"/>
                <a:gridCol w="1677856"/>
                <a:gridCol w="1946313"/>
              </a:tblGrid>
              <a:tr h="34090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DBMS</a:t>
                      </a:r>
                      <a:endParaRPr lang="en-US" sz="17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Vendor</a:t>
                      </a:r>
                      <a:endParaRPr lang="en-US" sz="17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Type</a:t>
                      </a:r>
                      <a:endParaRPr lang="en-US" sz="17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Primary Market</a:t>
                      </a:r>
                      <a:endParaRPr lang="en-US" sz="1700" dirty="0"/>
                    </a:p>
                  </a:txBody>
                  <a:tcPr marL="85226" marR="85226" marT="42613" marB="42613"/>
                </a:tc>
              </a:tr>
              <a:tr h="39735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Access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Relational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Desktop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3590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SQL Server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Relational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Enterprise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8143">
                <a:tc>
                  <a:txBody>
                    <a:bodyPr/>
                    <a:lstStyle/>
                    <a:p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SQLBase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Centura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Software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Mobile/Embedded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8143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Teradata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NCR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VLDB (Data Warehousing)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8143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DB2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  IBM</a:t>
                      </a:r>
                      <a:endParaRPr lang="en-US" sz="1100" dirty="0"/>
                    </a:p>
                  </a:txBody>
                  <a:tcPr marL="17755" marR="17755" marT="17755" marB="17755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Object Relational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Enterprise/VLDB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80770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Informix Dynamic Server 2000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Informix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Object 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612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8I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Object 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612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Lite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Object 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4635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Freeware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6128">
                <a:tc>
                  <a:txBody>
                    <a:bodyPr/>
                    <a:lstStyle/>
                    <a:p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Freeware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Object 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255677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Etc…</a:t>
                      </a:r>
                      <a:endParaRPr lang="en-US" sz="1100" b="1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5226" marR="85226" marT="42613" marB="426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5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DB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53174"/>
            <a:ext cx="7272808" cy="42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21714"/>
      </p:ext>
    </p:extLst>
  </p:cSld>
  <p:clrMapOvr>
    <a:masterClrMapping/>
  </p:clrMapOvr>
</p:sld>
</file>

<file path=ppt/theme/theme1.xml><?xml version="1.0" encoding="utf-8"?>
<a:theme xmlns:a="http://schemas.openxmlformats.org/drawingml/2006/main" name="Updated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289</Words>
  <Application>Microsoft Office PowerPoint</Application>
  <PresentationFormat>On-screen Show (4:3)</PresentationFormat>
  <Paragraphs>89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Updated Design</vt:lpstr>
      <vt:lpstr>Custom Design</vt:lpstr>
      <vt:lpstr>Introduction to  Database and DBMS  Part I</vt:lpstr>
      <vt:lpstr>Objectives</vt:lpstr>
      <vt:lpstr>How do you produce these information?</vt:lpstr>
      <vt:lpstr>Database </vt:lpstr>
      <vt:lpstr> Places Where databases are used </vt:lpstr>
      <vt:lpstr>DBMS </vt:lpstr>
      <vt:lpstr>DBMS (contd…)</vt:lpstr>
      <vt:lpstr>DBMS examples</vt:lpstr>
      <vt:lpstr>DB Architecture</vt:lpstr>
      <vt:lpstr>End of Lecture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104 Internet Technology And Applications</dc:title>
  <dc:creator>pumudu.f</dc:creator>
  <cp:lastModifiedBy>Manori Gamage</cp:lastModifiedBy>
  <cp:revision>210</cp:revision>
  <dcterms:created xsi:type="dcterms:W3CDTF">2006-08-16T00:00:00Z</dcterms:created>
  <dcterms:modified xsi:type="dcterms:W3CDTF">2018-07-09T04:43:31Z</dcterms:modified>
</cp:coreProperties>
</file>