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0" r:id="rId1"/>
    <p:sldMasterId id="2147484163" r:id="rId2"/>
  </p:sldMasterIdLst>
  <p:notesMasterIdLst>
    <p:notesMasterId r:id="rId31"/>
  </p:notesMasterIdLst>
  <p:sldIdLst>
    <p:sldId id="256" r:id="rId3"/>
    <p:sldId id="482" r:id="rId4"/>
    <p:sldId id="483" r:id="rId5"/>
    <p:sldId id="484" r:id="rId6"/>
    <p:sldId id="485" r:id="rId7"/>
    <p:sldId id="486" r:id="rId8"/>
    <p:sldId id="487" r:id="rId9"/>
    <p:sldId id="488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499" r:id="rId21"/>
    <p:sldId id="500" r:id="rId22"/>
    <p:sldId id="501" r:id="rId23"/>
    <p:sldId id="502" r:id="rId24"/>
    <p:sldId id="503" r:id="rId25"/>
    <p:sldId id="504" r:id="rId26"/>
    <p:sldId id="505" r:id="rId27"/>
    <p:sldId id="506" r:id="rId28"/>
    <p:sldId id="507" r:id="rId29"/>
    <p:sldId id="50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  <a:srgbClr val="0A3FB6"/>
    <a:srgbClr val="CCDBFC"/>
    <a:srgbClr val="6995F7"/>
    <a:srgbClr val="EFB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>
      <p:cViewPr varScale="1">
        <p:scale>
          <a:sx n="70" d="100"/>
          <a:sy n="70" d="100"/>
        </p:scale>
        <p:origin x="164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9279-37E6-4BE8-9088-DA5B9C48A802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D5136-5326-4EDC-84B0-531B5BE47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5136-5326-4EDC-84B0-531B5BE474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29C526-8AA2-4916-851B-EDFD81D85F59}" type="slidenum">
              <a:rPr lang="en-US" smtClean="0"/>
              <a:pPr>
                <a:spcBef>
                  <a:spcPct val="0"/>
                </a:spcBef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6544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2E24EF-4EA8-4772-9BC4-76B88919C3C1}" type="slidenum">
              <a:rPr lang="en-US" smtClean="0"/>
              <a:pPr>
                <a:spcBef>
                  <a:spcPct val="0"/>
                </a:spcBef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9073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05E377-FCF6-4AAF-870E-FCFDE0BC67B6}" type="slidenum">
              <a:rPr lang="en-US" smtClean="0"/>
              <a:pPr>
                <a:spcBef>
                  <a:spcPct val="0"/>
                </a:spcBef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32845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6B09A3-C93D-42F2-B3B5-2311170D770C}" type="slidenum">
              <a:rPr lang="en-US" smtClean="0"/>
              <a:pPr>
                <a:spcBef>
                  <a:spcPct val="0"/>
                </a:spcBef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6092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1635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1635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algn="r"/>
            <a:r>
              <a:rPr lang="en-US" altLang="zh-TW" sz="1000" i="1"/>
              <a:t>7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937260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52353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CA1C7D-5C7B-48DB-8774-4111ACA64D79}" type="slidenum">
              <a:rPr lang="en-US" smtClean="0"/>
              <a:pPr>
                <a:spcBef>
                  <a:spcPct val="0"/>
                </a:spcBef>
              </a:pPr>
              <a:t>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9064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9E31EA4-9495-4B34-92C1-9CBD944340A7}" type="slidenum">
              <a:rPr lang="en-US" smtClean="0"/>
              <a:pPr>
                <a:spcBef>
                  <a:spcPct val="0"/>
                </a:spcBef>
              </a:pPr>
              <a:t>3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25979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9769F2-251D-4E2E-9019-87B35EDCB15E}" type="slidenum">
              <a:rPr lang="en-US" smtClean="0"/>
              <a:pPr>
                <a:spcBef>
                  <a:spcPct val="0"/>
                </a:spcBef>
              </a:pPr>
              <a:t>4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7742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8A5529-37FB-4DA5-9BB1-0E4AD5894DAC}" type="slidenum">
              <a:rPr lang="en-US" smtClean="0"/>
              <a:pPr>
                <a:spcBef>
                  <a:spcPct val="0"/>
                </a:spcBef>
              </a:pPr>
              <a:t>5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82103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2C2B7BA-61E0-47DF-BE16-C0EBCE698FEB}" type="slidenum">
              <a:rPr lang="en-US" smtClean="0"/>
              <a:pPr>
                <a:spcBef>
                  <a:spcPct val="0"/>
                </a:spcBef>
              </a:pPr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4716463"/>
            <a:ext cx="581660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2513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887FE28-D870-4E73-A89A-A34F460067E4}" type="slidenum">
              <a:rPr lang="en-US" smtClean="0"/>
              <a:pPr>
                <a:spcBef>
                  <a:spcPct val="0"/>
                </a:spcBef>
              </a:pPr>
              <a:t>7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974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B847E7-D9B9-473C-B08D-27AC74D4F490}" type="slidenum">
              <a:rPr lang="en-US" smtClean="0"/>
              <a:pPr>
                <a:spcBef>
                  <a:spcPct val="0"/>
                </a:spcBef>
              </a:pPr>
              <a:t>8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2475"/>
            <a:ext cx="4943475" cy="37084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6" rIns="91433" bIns="45716"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874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9B138F-0784-42C8-B6E2-2DC5051CE0D8}" type="slidenum">
              <a:rPr lang="en-US" smtClean="0"/>
              <a:pPr>
                <a:spcBef>
                  <a:spcPct val="0"/>
                </a:spcBef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2367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85719"/>
            <a:ext cx="4572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5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8D78-157E-6441-A2E9-690CAD17061D}" type="datetime1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3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DEEC-6BE6-484F-BFF5-6191A744CE89}" type="datetime1">
              <a:rPr lang="en-US" smtClean="0"/>
              <a:t>7/9/2018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79F4-DB7F-AD41-A0BB-29D2BAB33E6B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23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C5C7-3D40-D147-8474-4CAF78E28128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7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1DCC7-F5A3-F54A-8412-78F07FF2601F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5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FF6D2-335C-6748-BEAD-B38E52C128C7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371600" y="6400800"/>
            <a:ext cx="7620000" cy="320675"/>
          </a:xfrm>
          <a:prstGeom prst="rect">
            <a:avLst/>
          </a:prstGeom>
          <a:solidFill>
            <a:srgbClr val="CCDBFC"/>
          </a:solidFill>
        </p:spPr>
        <p:txBody>
          <a:bodyPr vert="horz" lIns="91440" tIns="45720" rIns="91440" bIns="45720" rtlCol="0" anchor="ctr"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324600"/>
            <a:ext cx="1219200" cy="46623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8305800" y="64124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B6F15528-21DE-4FAA-801E-634DDDAF4B2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algn="l"/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9615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28600" y="4114800"/>
            <a:ext cx="8915400" cy="838200"/>
          </a:xfrm>
          <a:prstGeom prst="rect">
            <a:avLst/>
          </a:prstGeom>
          <a:solidFill>
            <a:srgbClr val="CCD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 userDrawn="1">
            <p:ph type="ctrTitle"/>
          </p:nvPr>
        </p:nvSpPr>
        <p:spPr>
          <a:xfrm>
            <a:off x="0" y="1371599"/>
            <a:ext cx="9144000" cy="1295401"/>
          </a:xfrm>
          <a:prstGeom prst="rect">
            <a:avLst/>
          </a:prstGeom>
          <a:solidFill>
            <a:schemeClr val="accent6">
              <a:lumMod val="75000"/>
              <a:alpha val="22000"/>
            </a:schemeClr>
          </a:solidFill>
        </p:spPr>
        <p:txBody>
          <a:bodyPr>
            <a:normAutofit/>
          </a:bodyPr>
          <a:lstStyle/>
          <a:p>
            <a:endParaRPr lang="en-US" sz="3600" b="1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"/>
          </p:nvPr>
        </p:nvSpPr>
        <p:spPr>
          <a:xfrm>
            <a:off x="228600" y="4114800"/>
            <a:ext cx="9144000" cy="14478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>
              <a:buNone/>
              <a:defRPr/>
            </a:lvl1pPr>
          </a:lstStyle>
          <a:p>
            <a:endParaRPr lang="en-US" sz="3600" b="1" dirty="0" smtClean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1" name="Picture 10" descr="New Logo_RGB copy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152400"/>
            <a:ext cx="1697738" cy="649229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828800" y="228600"/>
            <a:ext cx="7315200" cy="457200"/>
          </a:xfrm>
          <a:prstGeom prst="rect">
            <a:avLst/>
          </a:prstGeom>
          <a:solidFill>
            <a:srgbClr val="0A3FB6"/>
          </a:solidFill>
          <a:ln>
            <a:solidFill>
              <a:srgbClr val="0A3F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3429000"/>
            <a:ext cx="2133600" cy="523220"/>
          </a:xfrm>
          <a:prstGeom prst="rect">
            <a:avLst/>
          </a:prstGeom>
          <a:solidFill>
            <a:srgbClr val="CCDBFC"/>
          </a:solidFill>
        </p:spPr>
        <p:txBody>
          <a:bodyPr wrap="square">
            <a:spAutoFit/>
          </a:bodyPr>
          <a:lstStyle/>
          <a:p>
            <a:endParaRPr lang="en-US" sz="2800" b="1" dirty="0" smtClean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0" y="3352800"/>
            <a:ext cx="2514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>
              <a:buNone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969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9622F-DC27-6E4D-80EB-5A6117330FAE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1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A6B0-E07D-7A4E-9C17-34F6E529FF07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3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3CC3-6E6E-6643-828B-49F62B8D27E7}" type="datetime1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E71E-C708-8048-B873-9764252AFD88}" type="datetime1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93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2E0B2-8F0E-E541-A881-26952164E626}" type="datetime1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71D3D-F011-47C0-9290-685F7D9F6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38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3" r="73809"/>
          <a:stretch/>
        </p:blipFill>
        <p:spPr>
          <a:xfrm>
            <a:off x="0" y="5410200"/>
            <a:ext cx="2450123" cy="1447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0" b="76667"/>
          <a:stretch/>
        </p:blipFill>
        <p:spPr>
          <a:xfrm>
            <a:off x="6690091" y="0"/>
            <a:ext cx="2453909" cy="1561578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-27260" y="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tx1"/>
                </a:solidFill>
              </a:rPr>
              <a:t> – Information Systems and Data Modeling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chemeClr val="tx1"/>
                </a:solidFill>
              </a:rPr>
              <a:t>SLIIT </a:t>
            </a:r>
            <a:r>
              <a:rPr lang="en-US" sz="1600" b="1" baseline="0" dirty="0" smtClean="0">
                <a:solidFill>
                  <a:schemeClr val="tx1"/>
                </a:solidFill>
              </a:rPr>
              <a:t> - Faculty of Computing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48400" y="76200"/>
            <a:ext cx="2743200" cy="914400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6248400" y="76200"/>
            <a:ext cx="274285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7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1" r:id="rId1"/>
    <p:sldLayoutId id="2147484162" r:id="rId2"/>
    <p:sldLayoutId id="2147483919" r:id="rId3"/>
    <p:sldLayoutId id="2147483678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>
            <a:off x="0" y="6400800"/>
            <a:ext cx="9144000" cy="45720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29E6-4FCB-2845-BF22-D83D87980FEA}" type="datetime1">
              <a:rPr lang="en-US" smtClean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AFE79-0F59-BC47-A038-EDA78F95D43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71D3D-F011-47C0-9290-685F7D9F641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97" b="23330"/>
          <a:stretch/>
        </p:blipFill>
        <p:spPr>
          <a:xfrm>
            <a:off x="7620000" y="0"/>
            <a:ext cx="1524000" cy="5080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6553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E87A23"/>
                </a:solidFill>
              </a:rPr>
              <a:t>SLIIT </a:t>
            </a:r>
            <a:r>
              <a:rPr lang="en-US" sz="1600" b="1" baseline="0" dirty="0" smtClean="0">
                <a:solidFill>
                  <a:srgbClr val="E87A23"/>
                </a:solidFill>
              </a:rPr>
              <a:t> - Faculty of Computing</a:t>
            </a:r>
            <a:endParaRPr lang="en-US" sz="1600" b="1" dirty="0">
              <a:solidFill>
                <a:srgbClr val="E87A23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00"/>
          <a:stretch/>
        </p:blipFill>
        <p:spPr>
          <a:xfrm rot="10800000">
            <a:off x="0" y="-2"/>
            <a:ext cx="7620000" cy="4572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-76200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IT1090</a:t>
            </a:r>
            <a:r>
              <a:rPr lang="en-US" sz="1600" b="1" baseline="0" dirty="0" smtClean="0">
                <a:solidFill>
                  <a:schemeClr val="bg1"/>
                </a:solidFill>
              </a:rPr>
              <a:t> – Information Systems and Data Modeling</a:t>
            </a:r>
            <a:endParaRPr lang="en-US" sz="1600" b="1" dirty="0" smtClean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28650" y="1447800"/>
            <a:ext cx="7886700" cy="0"/>
          </a:xfrm>
          <a:prstGeom prst="line">
            <a:avLst/>
          </a:prstGeom>
          <a:ln w="19050">
            <a:solidFill>
              <a:srgbClr val="242D66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45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4" r:id="rId1"/>
    <p:sldLayoutId id="2147484165" r:id="rId2"/>
    <p:sldLayoutId id="2147484166" r:id="rId3"/>
    <p:sldLayoutId id="2147484167" r:id="rId4"/>
    <p:sldLayoutId id="2147484168" r:id="rId5"/>
    <p:sldLayoutId id="2147484169" r:id="rId6"/>
    <p:sldLayoutId id="2147484170" r:id="rId7"/>
    <p:sldLayoutId id="2147484171" r:id="rId8"/>
    <p:sldLayoutId id="2147484172" r:id="rId9"/>
    <p:sldLayoutId id="2147484173" r:id="rId10"/>
    <p:sldLayoutId id="2147484174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467" y="1700184"/>
            <a:ext cx="7786086" cy="3349641"/>
          </a:xfrm>
        </p:spPr>
        <p:txBody>
          <a:bodyPr>
            <a:normAutofit/>
          </a:bodyPr>
          <a:lstStyle/>
          <a:p>
            <a:r>
              <a:rPr lang="en-GB" b="1" dirty="0"/>
              <a:t>Introduction to 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Database </a:t>
            </a:r>
            <a:r>
              <a:rPr lang="en-GB" b="1" dirty="0"/>
              <a:t>and </a:t>
            </a:r>
            <a:r>
              <a:rPr lang="en-GB" b="1" dirty="0" smtClean="0"/>
              <a:t>DBMS </a:t>
            </a:r>
            <a:br>
              <a:rPr lang="en-GB" b="1" dirty="0" smtClean="0"/>
            </a:br>
            <a:r>
              <a:rPr lang="en-GB" b="1" dirty="0" smtClean="0"/>
              <a:t>Part II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8910" y="4364025"/>
            <a:ext cx="7315200" cy="685800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/>
              <a:t>6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60195" y="970949"/>
            <a:ext cx="4783455" cy="969771"/>
          </a:xfrm>
        </p:spPr>
        <p:txBody>
          <a:bodyPr/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Data independence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60195" y="2029242"/>
            <a:ext cx="5967413" cy="30527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AU" sz="1650" dirty="0"/>
              <a:t>Application programs are independent from data representation and storage details.</a:t>
            </a:r>
          </a:p>
          <a:p>
            <a:r>
              <a:rPr lang="en-AU" sz="1650" dirty="0"/>
              <a:t>The structure of data files is stored in the DBMS </a:t>
            </a:r>
            <a:r>
              <a:rPr lang="en-AU" sz="1650" dirty="0" err="1">
                <a:solidFill>
                  <a:srgbClr val="0000FF"/>
                </a:solidFill>
              </a:rPr>
              <a:t>catalog</a:t>
            </a:r>
            <a:r>
              <a:rPr lang="en-AU" sz="1650" dirty="0"/>
              <a:t> separately from the access programs.</a:t>
            </a:r>
          </a:p>
          <a:p>
            <a:pPr lvl="1"/>
            <a:r>
              <a:rPr lang="en-AU" sz="1725" dirty="0"/>
              <a:t>E.g. a file access program may be written in such a way that it can access only STUDENT records of the structure.</a:t>
            </a:r>
            <a:endParaRPr lang="en-US" dirty="0" smtClean="0"/>
          </a:p>
        </p:txBody>
      </p:sp>
      <p:pic>
        <p:nvPicPr>
          <p:cNvPr id="44036" name="Picture 4" descr="as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01" y="3956864"/>
            <a:ext cx="57150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1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title"/>
          </p:nvPr>
        </p:nvSpPr>
        <p:spPr>
          <a:xfrm>
            <a:off x="1187624" y="319551"/>
            <a:ext cx="5157788" cy="969771"/>
          </a:xfrm>
        </p:spPr>
        <p:txBody>
          <a:bodyPr>
            <a:noAutofit/>
          </a:bodyPr>
          <a:lstStyle/>
          <a:p>
            <a:r>
              <a:rPr kumimoji="0" lang="en-US" altLang="zh-TW" i="0" dirty="0" smtClean="0">
                <a:solidFill>
                  <a:srgbClr val="000000"/>
                </a:solidFill>
              </a:rPr>
              <a:t>Program-data dependence </a:t>
            </a:r>
            <a:r>
              <a:rPr lang="en-US" altLang="zh-TW" sz="2100" dirty="0">
                <a:solidFill>
                  <a:srgbClr val="000000"/>
                </a:solidFill>
              </a:rPr>
              <a:t/>
            </a:r>
            <a:br>
              <a:rPr lang="en-US" altLang="zh-TW" sz="2100" dirty="0">
                <a:solidFill>
                  <a:srgbClr val="000000"/>
                </a:solidFill>
              </a:rPr>
            </a:br>
            <a:endParaRPr lang="en-US" altLang="zh-TW" sz="2100" dirty="0">
              <a:solidFill>
                <a:srgbClr val="000000"/>
              </a:solidFill>
            </a:endParaRPr>
          </a:p>
        </p:txBody>
      </p:sp>
      <p:pic>
        <p:nvPicPr>
          <p:cNvPr id="15363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94236" y="2287953"/>
            <a:ext cx="5509022" cy="2737247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Box 8"/>
          <p:cNvSpPr txBox="1">
            <a:spLocks noChangeArrowheads="1"/>
          </p:cNvSpPr>
          <p:nvPr/>
        </p:nvSpPr>
        <p:spPr bwMode="auto">
          <a:xfrm>
            <a:off x="1490926" y="4926154"/>
            <a:ext cx="65069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u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File descriptions are stored within each application program that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accesses a given file. Any change to a file structure requires changes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to the file descriptions for all programs that access the file.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94235" y="1941704"/>
            <a:ext cx="5440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file processing systems at Some Company</a:t>
            </a:r>
          </a:p>
        </p:txBody>
      </p:sp>
    </p:spTree>
    <p:extLst>
      <p:ext uri="{BB962C8B-B14F-4D97-AF65-F5344CB8AC3E}">
        <p14:creationId xmlns:p14="http://schemas.microsoft.com/office/powerpoint/2010/main" val="3094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50736" y="996455"/>
            <a:ext cx="4783455" cy="969771"/>
          </a:xfrm>
        </p:spPr>
        <p:txBody>
          <a:bodyPr>
            <a:normAutofit/>
          </a:bodyPr>
          <a:lstStyle/>
          <a:p>
            <a:pPr eaLnBrk="1" hangingPunct="1"/>
            <a:r>
              <a:rPr lang="en-AU" sz="3000" dirty="0"/>
              <a:t>Efficient Data access</a:t>
            </a:r>
            <a:endParaRPr lang="en-US" sz="3000" dirty="0"/>
          </a:p>
        </p:txBody>
      </p:sp>
      <p:sp>
        <p:nvSpPr>
          <p:cNvPr id="45059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1541385" y="1859398"/>
            <a:ext cx="5967413" cy="3052763"/>
          </a:xfrm>
          <a:prstGeom prst="rect">
            <a:avLst/>
          </a:prstGeom>
        </p:spPr>
        <p:txBody>
          <a:bodyPr/>
          <a:lstStyle/>
          <a:p>
            <a:pPr eaLnBrk="1" hangingPunct="1">
              <a:buSzPct val="75000"/>
            </a:pPr>
            <a:endParaRPr lang="en-AU" sz="1950" dirty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algn="just" eaLnBrk="1" hangingPunct="1">
              <a:buSzPct val="75000"/>
            </a:pPr>
            <a:r>
              <a:rPr lang="en-AU" sz="1950" dirty="0"/>
              <a:t>DBMS utilises sophisticated techniques to store and retrieve data efficiently, including support for very large files, index structures and query optimisation.</a:t>
            </a:r>
          </a:p>
          <a:p>
            <a:pPr eaLnBrk="1" hangingPunct="1">
              <a:buSzPct val="75000"/>
            </a:pPr>
            <a:endParaRPr lang="en-AU" sz="1950" dirty="0"/>
          </a:p>
          <a:p>
            <a:pPr algn="just" eaLnBrk="1" hangingPunct="1">
              <a:buSzPct val="75000"/>
            </a:pPr>
            <a:r>
              <a:rPr lang="en-AU" sz="1950" dirty="0"/>
              <a:t>Storage methods can be improved without changing the application programs.</a:t>
            </a:r>
            <a:endParaRPr lang="en-US" sz="1950" dirty="0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150" y="4146173"/>
            <a:ext cx="1829991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847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7972" y="980728"/>
            <a:ext cx="6264696" cy="969771"/>
          </a:xfrm>
        </p:spPr>
        <p:txBody>
          <a:bodyPr>
            <a:normAutofit/>
          </a:bodyPr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Data integrity and security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467180" y="1763316"/>
            <a:ext cx="6172200" cy="4237434"/>
          </a:xfrm>
          <a:prstGeom prst="rect">
            <a:avLst/>
          </a:prstGeom>
        </p:spPr>
        <p:txBody>
          <a:bodyPr rtlCol="0">
            <a:normAutofit lnSpcReduction="10000"/>
          </a:bodyPr>
          <a:lstStyle/>
          <a:p>
            <a:pPr eaLnBrk="1" fontAlgn="auto" hangingPunct="1">
              <a:buFont typeface="Arial"/>
              <a:buChar char="•"/>
              <a:defRPr/>
            </a:pPr>
            <a:endParaRPr lang="en-AU" dirty="0" smtClean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1" fontAlgn="auto" hangingPunct="1">
              <a:buFont typeface="Arial"/>
              <a:buChar char="•"/>
              <a:defRPr/>
            </a:pPr>
            <a:r>
              <a:rPr lang="en-AU" dirty="0"/>
              <a:t>DBMS can enforce integrity constraints on the data.</a:t>
            </a:r>
          </a:p>
          <a:p>
            <a:pPr lvl="1" eaLnBrk="1" fontAlgn="auto" hangingPunct="1">
              <a:buFontTx/>
              <a:buNone/>
              <a:defRPr/>
            </a:pPr>
            <a:r>
              <a:rPr lang="en-AU" sz="2100" dirty="0"/>
              <a:t>e.g., checking account balance against withdrawal. </a:t>
            </a:r>
          </a:p>
          <a:p>
            <a:pPr lvl="1" eaLnBrk="1" fontAlgn="auto" hangingPunct="1">
              <a:buFontTx/>
              <a:buNone/>
              <a:defRPr/>
            </a:pPr>
            <a:r>
              <a:rPr lang="en-AU" sz="2100" dirty="0"/>
              <a:t>		   checking the withdrawal amount against the daily ATM withdrawal limit.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AU" dirty="0"/>
              <a:t>Access controls govern what data is visible to different class of users.</a:t>
            </a:r>
          </a:p>
          <a:p>
            <a:pPr eaLnBrk="1" fontAlgn="auto" hangingPunct="1">
              <a:buFont typeface="Arial"/>
              <a:buChar char="•"/>
              <a:defRPr/>
            </a:pPr>
            <a:endParaRPr lang="en-US" dirty="0">
              <a:solidFill>
                <a:srgbClr val="3333CC"/>
              </a:solidFill>
              <a:latin typeface="Arial" panose="020B0604020202020204" pitchFamily="34" charset="0"/>
            </a:endParaRPr>
          </a:p>
        </p:txBody>
      </p:sp>
      <p:pic>
        <p:nvPicPr>
          <p:cNvPr id="4608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9" y="4293096"/>
            <a:ext cx="1616998" cy="11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54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60195" y="1007054"/>
            <a:ext cx="4783455" cy="969771"/>
          </a:xfrm>
        </p:spPr>
        <p:txBody>
          <a:bodyPr/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Data administration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4294967295"/>
          </p:nvPr>
        </p:nvSpPr>
        <p:spPr>
          <a:xfrm>
            <a:off x="1682353" y="2158603"/>
            <a:ext cx="6318647" cy="30527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 eaLnBrk="1" hangingPunct="1"/>
            <a:r>
              <a:rPr lang="en-AU" dirty="0"/>
              <a:t>Centralising administration of data shared among many users.</a:t>
            </a:r>
          </a:p>
          <a:p>
            <a:pPr lvl="1" algn="just" eaLnBrk="1" hangingPunct="1">
              <a:buFontTx/>
              <a:buChar char="•"/>
            </a:pPr>
            <a:r>
              <a:rPr lang="en-AU" sz="2100" dirty="0"/>
              <a:t>data managed by professionals</a:t>
            </a:r>
          </a:p>
          <a:p>
            <a:pPr lvl="1" algn="just" eaLnBrk="1" hangingPunct="1">
              <a:buFontTx/>
              <a:buChar char="•"/>
            </a:pPr>
            <a:endParaRPr lang="en-AU" sz="2100" dirty="0"/>
          </a:p>
          <a:p>
            <a:pPr algn="just" eaLnBrk="1" hangingPunct="1"/>
            <a:r>
              <a:rPr lang="en-AU" dirty="0"/>
              <a:t>Organise data to,</a:t>
            </a:r>
          </a:p>
          <a:p>
            <a:pPr lvl="1" algn="just" eaLnBrk="1" hangingPunct="1">
              <a:buFontTx/>
              <a:buChar char="•"/>
            </a:pPr>
            <a:r>
              <a:rPr lang="en-AU" sz="2100" dirty="0"/>
              <a:t>meet user needs</a:t>
            </a:r>
          </a:p>
          <a:p>
            <a:pPr lvl="1" algn="just" eaLnBrk="1" hangingPunct="1">
              <a:buFontTx/>
              <a:buChar char="•"/>
            </a:pPr>
            <a:r>
              <a:rPr lang="en-AU" sz="2100" dirty="0"/>
              <a:t>minimise redundancy</a:t>
            </a:r>
          </a:p>
          <a:p>
            <a:pPr lvl="1" algn="just" eaLnBrk="1" hangingPunct="1">
              <a:buFontTx/>
              <a:buChar char="•"/>
            </a:pPr>
            <a:endParaRPr lang="en-AU" sz="2100" dirty="0"/>
          </a:p>
          <a:p>
            <a:pPr algn="just" eaLnBrk="1" hangingPunct="1"/>
            <a:r>
              <a:rPr lang="en-AU" dirty="0"/>
              <a:t>Fine tuning of storage for efficient retrieval.</a:t>
            </a:r>
          </a:p>
        </p:txBody>
      </p:sp>
    </p:spTree>
    <p:extLst>
      <p:ext uri="{BB962C8B-B14F-4D97-AF65-F5344CB8AC3E}">
        <p14:creationId xmlns:p14="http://schemas.microsoft.com/office/powerpoint/2010/main" val="165667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601671" y="1072423"/>
            <a:ext cx="6381125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Concurrent access and Crash recovery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8131" name="Rectangle 2051"/>
          <p:cNvSpPr>
            <a:spLocks noGrp="1" noChangeArrowheads="1"/>
          </p:cNvSpPr>
          <p:nvPr>
            <p:ph idx="4294967295"/>
          </p:nvPr>
        </p:nvSpPr>
        <p:spPr>
          <a:xfrm>
            <a:off x="1497827" y="2079283"/>
            <a:ext cx="6172200" cy="339447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AU" dirty="0" smtClean="0">
              <a:solidFill>
                <a:srgbClr val="3333CC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AU" dirty="0" smtClean="0">
                <a:solidFill>
                  <a:schemeClr val="tx1"/>
                </a:solidFill>
              </a:rPr>
              <a:t>Concurrent accesses are scheduled by DBMS.</a:t>
            </a:r>
          </a:p>
          <a:p>
            <a:pPr lvl="1" eaLnBrk="1" hangingPunct="1">
              <a:buFontTx/>
              <a:buChar char="-"/>
            </a:pPr>
            <a:r>
              <a:rPr lang="en-AU" dirty="0"/>
              <a:t>users can think of the data as being accessed by one user at a time.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AU" dirty="0"/>
          </a:p>
          <a:p>
            <a:pPr eaLnBrk="1" hangingPunct="1"/>
            <a:r>
              <a:rPr lang="en-AU" dirty="0" smtClean="0">
                <a:solidFill>
                  <a:schemeClr val="tx1"/>
                </a:solidFill>
              </a:rPr>
              <a:t>DBMS protects users from the effects of system failure.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93" y="4172604"/>
            <a:ext cx="1755704" cy="141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AutoShape 5" descr="https://encrypted-tbn1.gstatic.com/images?q=tbn:ANd9GcSfXm4k_7OCduPj8j4qHF326hmby7ov5rFS2BtyPP3RJ1qJeqdk"/>
          <p:cNvSpPr>
            <a:spLocks noChangeAspect="1" noChangeArrowheads="1"/>
          </p:cNvSpPr>
          <p:nvPr/>
        </p:nvSpPr>
        <p:spPr bwMode="auto">
          <a:xfrm>
            <a:off x="1264444" y="34528"/>
            <a:ext cx="2400300" cy="171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500"/>
          </a:p>
        </p:txBody>
      </p:sp>
      <p:sp>
        <p:nvSpPr>
          <p:cNvPr id="48134" name="AutoShape 7" descr="https://encrypted-tbn1.gstatic.com/images?q=tbn:ANd9GcSfXm4k_7OCduPj8j4qHF326hmby7ov5rFS2BtyPP3RJ1qJeqdk"/>
          <p:cNvSpPr>
            <a:spLocks noChangeAspect="1" noChangeArrowheads="1"/>
          </p:cNvSpPr>
          <p:nvPr/>
        </p:nvSpPr>
        <p:spPr bwMode="auto">
          <a:xfrm>
            <a:off x="1378744" y="148828"/>
            <a:ext cx="2400300" cy="171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500"/>
          </a:p>
        </p:txBody>
      </p:sp>
      <p:sp>
        <p:nvSpPr>
          <p:cNvPr id="48135" name="AutoShape 9" descr="https://encrypted-tbn1.gstatic.com/images?q=tbn:ANd9GcSfXm4k_7OCduPj8j4qHF326hmby7ov5rFS2BtyPP3RJ1qJeqdk"/>
          <p:cNvSpPr>
            <a:spLocks noChangeAspect="1" noChangeArrowheads="1"/>
          </p:cNvSpPr>
          <p:nvPr/>
        </p:nvSpPr>
        <p:spPr bwMode="auto">
          <a:xfrm>
            <a:off x="1493044" y="263128"/>
            <a:ext cx="2400300" cy="171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1500"/>
          </a:p>
        </p:txBody>
      </p:sp>
      <p:pic>
        <p:nvPicPr>
          <p:cNvPr id="4813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186" y="4172603"/>
            <a:ext cx="20002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8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92696"/>
            <a:ext cx="7488832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Reduced application development time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133599" y="1844824"/>
            <a:ext cx="6156722" cy="3052763"/>
          </a:xfrm>
          <a:prstGeom prst="rect">
            <a:avLst/>
          </a:prstGeom>
        </p:spPr>
        <p:txBody>
          <a:bodyPr/>
          <a:lstStyle/>
          <a:p>
            <a:pPr marL="0" indent="0" algn="just">
              <a:buSzPct val="75000"/>
              <a:buNone/>
            </a:pPr>
            <a:r>
              <a:rPr lang="en-AU" sz="2800" dirty="0"/>
              <a:t>DBMS supports many functions common to applications that access the database</a:t>
            </a:r>
          </a:p>
          <a:p>
            <a:pPr marL="0" indent="0" algn="just">
              <a:buSzPct val="75000"/>
              <a:buNone/>
            </a:pPr>
            <a:r>
              <a:rPr lang="en-AU" sz="2800" dirty="0"/>
              <a:t>High-level interfaces to data also facilitate quick development of applications</a:t>
            </a:r>
          </a:p>
          <a:p>
            <a:pPr marL="0" indent="0" algn="just">
              <a:buSzPct val="75000"/>
              <a:buNone/>
            </a:pPr>
            <a:r>
              <a:rPr lang="en-AU" sz="2800" dirty="0"/>
              <a:t>These applications are likely to be more  robust than applications developed from scratch because many important tasks are handled by DBMS instead of being implemented by the application</a:t>
            </a:r>
          </a:p>
          <a:p>
            <a:pPr eaLnBrk="1" hangingPunct="1">
              <a:buSzPct val="75000"/>
              <a:buFont typeface="Wingdings" panose="05000000000000000000" pitchFamily="2" charset="2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290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0584" y="1217408"/>
            <a:ext cx="4783455" cy="969771"/>
          </a:xfrm>
        </p:spPr>
        <p:txBody>
          <a:bodyPr/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When NOT to use a DBMS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331640" y="2924944"/>
            <a:ext cx="6511528" cy="3052763"/>
          </a:xfrm>
          <a:prstGeom prst="rect">
            <a:avLst/>
          </a:prstGeom>
        </p:spPr>
        <p:txBody>
          <a:bodyPr rtlCol="0">
            <a:normAutofit fontScale="70000" lnSpcReduction="20000"/>
          </a:bodyPr>
          <a:lstStyle/>
          <a:p>
            <a:pPr algn="just" eaLnBrk="1" fontAlgn="auto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 initial investment (DBMS is an expensive software package)</a:t>
            </a:r>
          </a:p>
          <a:p>
            <a:pPr algn="just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 use small amounts of data</a:t>
            </a:r>
          </a:p>
          <a:p>
            <a:pPr algn="just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Lack of resources (disk space, memory, etc.) to support a database</a:t>
            </a:r>
          </a:p>
          <a:p>
            <a:pPr algn="just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Single-user applications</a:t>
            </a:r>
          </a:p>
          <a:p>
            <a:pPr algn="just"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Overhead for flexible querying, security, concurrent access &amp; crash recovery is not required</a:t>
            </a: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buFont typeface="Wingdings" panose="05000000000000000000" pitchFamily="2" charset="2"/>
              <a:buChar char="v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91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1124744"/>
            <a:ext cx="5760640" cy="93610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Components </a:t>
            </a:r>
            <a:r>
              <a:rPr lang="en-US" altLang="zh-TW" dirty="0"/>
              <a:t>of a DBMS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924944"/>
            <a:ext cx="4536504" cy="35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5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0195" y="1101917"/>
            <a:ext cx="5353765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99593" y="2702124"/>
            <a:ext cx="6536544" cy="339117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 smtClean="0"/>
              <a:t>DBMS is described at three levels of abstraction: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External Schema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275" dirty="0">
                <a:latin typeface="Book Antiqua" panose="02040602050305030304" pitchFamily="18" charset="0"/>
              </a:rPr>
              <a:t>	many views describe how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275" dirty="0">
                <a:latin typeface="Book Antiqua" panose="02040602050305030304" pitchFamily="18" charset="0"/>
              </a:rPr>
              <a:t>	users see the data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Conceptual Schema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275" dirty="0">
                <a:latin typeface="Book Antiqua" panose="02040602050305030304" pitchFamily="18" charset="0"/>
              </a:rPr>
              <a:t>	defines logical structure</a:t>
            </a: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Physical Schema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AU" sz="1275" dirty="0">
                <a:latin typeface="Book Antiqua" panose="02040602050305030304" pitchFamily="18" charset="0"/>
              </a:rPr>
              <a:t>describes the files and indexes used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AU" sz="1275" dirty="0">
              <a:latin typeface="Book Antiqua" panose="0204060205030503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1575" dirty="0">
                <a:latin typeface="Book Antiqua" panose="02040602050305030304" pitchFamily="18" charset="0"/>
              </a:rPr>
              <a:t>Note: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1575" dirty="0">
                <a:latin typeface="Book Antiqua" panose="02040602050305030304" pitchFamily="18" charset="0"/>
              </a:rPr>
              <a:t>Information about the schemas is stored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AU" sz="1575" dirty="0">
                <a:latin typeface="Book Antiqua" panose="02040602050305030304" pitchFamily="18" charset="0"/>
              </a:rPr>
              <a:t>in the system </a:t>
            </a:r>
            <a:r>
              <a:rPr lang="en-AU" sz="1575" dirty="0" err="1">
                <a:latin typeface="Book Antiqua" panose="02040602050305030304" pitchFamily="18" charset="0"/>
              </a:rPr>
              <a:t>catalog</a:t>
            </a:r>
            <a:endParaRPr lang="en-US" sz="1575" dirty="0">
              <a:latin typeface="Book Antiqua" panose="02040602050305030304" pitchFamily="18" charset="0"/>
            </a:endParaRP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5504855" y="3501008"/>
            <a:ext cx="2818210" cy="2458640"/>
            <a:chOff x="3157" y="1239"/>
            <a:chExt cx="2367" cy="2065"/>
          </a:xfrm>
        </p:grpSpPr>
        <p:sp>
          <p:nvSpPr>
            <p:cNvPr id="62469" name="Oval 5"/>
            <p:cNvSpPr>
              <a:spLocks noChangeArrowheads="1"/>
            </p:cNvSpPr>
            <p:nvPr/>
          </p:nvSpPr>
          <p:spPr bwMode="auto">
            <a:xfrm>
              <a:off x="3992" y="2600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3983" y="2670"/>
              <a:ext cx="1" cy="58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3992" y="3176"/>
              <a:ext cx="656" cy="128"/>
            </a:xfrm>
            <a:prstGeom prst="ellips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62472" name="Line 8"/>
            <p:cNvSpPr>
              <a:spLocks noChangeShapeType="1"/>
            </p:cNvSpPr>
            <p:nvPr/>
          </p:nvSpPr>
          <p:spPr bwMode="auto">
            <a:xfrm>
              <a:off x="4656" y="2697"/>
              <a:ext cx="0" cy="51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3590" y="2199"/>
              <a:ext cx="159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1800">
                  <a:solidFill>
                    <a:schemeClr val="tx2"/>
                  </a:solidFill>
                  <a:latin typeface="Book Antiqua" panose="02040602050305030304" pitchFamily="18" charset="0"/>
                </a:rPr>
                <a:t>Physical Schema</a:t>
              </a:r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3441" y="1767"/>
              <a:ext cx="186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1800">
                  <a:solidFill>
                    <a:schemeClr val="tx2"/>
                  </a:solidFill>
                  <a:latin typeface="Book Antiqua" panose="02040602050305030304" pitchFamily="18" charset="0"/>
                </a:rPr>
                <a:t>Conceptual Schema</a:t>
              </a:r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3157" y="1239"/>
              <a:ext cx="73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1800">
                  <a:solidFill>
                    <a:schemeClr val="tx2"/>
                  </a:solidFill>
                  <a:latin typeface="Book Antiqua" panose="02040602050305030304" pitchFamily="18" charset="0"/>
                </a:rPr>
                <a:t>View 1</a:t>
              </a:r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3973" y="1239"/>
              <a:ext cx="73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1800">
                  <a:solidFill>
                    <a:schemeClr val="tx2"/>
                  </a:solidFill>
                  <a:latin typeface="Book Antiqua" panose="02040602050305030304" pitchFamily="18" charset="0"/>
                </a:rPr>
                <a:t>View 2</a:t>
              </a:r>
            </a:p>
          </p:txBody>
        </p:sp>
        <p:sp>
          <p:nvSpPr>
            <p:cNvPr id="62477" name="Rectangle 13"/>
            <p:cNvSpPr>
              <a:spLocks noChangeArrowheads="1"/>
            </p:cNvSpPr>
            <p:nvPr/>
          </p:nvSpPr>
          <p:spPr bwMode="auto">
            <a:xfrm>
              <a:off x="4790" y="1239"/>
              <a:ext cx="73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866" tIns="33338" rIns="67866" bIns="33338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AU" sz="1800">
                  <a:solidFill>
                    <a:schemeClr val="tx2"/>
                  </a:solidFill>
                  <a:latin typeface="Book Antiqua" panose="02040602050305030304" pitchFamily="18" charset="0"/>
                </a:rPr>
                <a:t>View 3</a:t>
              </a:r>
            </a:p>
          </p:txBody>
        </p:sp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3176" y="1256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3992" y="1256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4808" y="1256"/>
              <a:ext cx="656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3608" y="2216"/>
              <a:ext cx="1472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62482" name="Line 18"/>
            <p:cNvSpPr>
              <a:spLocks noChangeShapeType="1"/>
            </p:cNvSpPr>
            <p:nvPr/>
          </p:nvSpPr>
          <p:spPr bwMode="auto">
            <a:xfrm>
              <a:off x="3509" y="1493"/>
              <a:ext cx="327" cy="27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483" name="Line 19"/>
            <p:cNvSpPr>
              <a:spLocks noChangeShapeType="1"/>
            </p:cNvSpPr>
            <p:nvPr/>
          </p:nvSpPr>
          <p:spPr bwMode="auto">
            <a:xfrm>
              <a:off x="4320" y="1493"/>
              <a:ext cx="0" cy="27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484" name="Line 20"/>
            <p:cNvSpPr>
              <a:spLocks noChangeShapeType="1"/>
            </p:cNvSpPr>
            <p:nvPr/>
          </p:nvSpPr>
          <p:spPr bwMode="auto">
            <a:xfrm flipH="1">
              <a:off x="4797" y="1493"/>
              <a:ext cx="343" cy="27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485" name="Line 21"/>
            <p:cNvSpPr>
              <a:spLocks noChangeShapeType="1"/>
            </p:cNvSpPr>
            <p:nvPr/>
          </p:nvSpPr>
          <p:spPr bwMode="auto">
            <a:xfrm>
              <a:off x="4320" y="2021"/>
              <a:ext cx="0" cy="18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486" name="Line 22"/>
            <p:cNvSpPr>
              <a:spLocks noChangeShapeType="1"/>
            </p:cNvSpPr>
            <p:nvPr/>
          </p:nvSpPr>
          <p:spPr bwMode="auto">
            <a:xfrm>
              <a:off x="4320" y="2453"/>
              <a:ext cx="0" cy="23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3464" y="1784"/>
              <a:ext cx="1760" cy="224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62488" name="Rectangle 24"/>
            <p:cNvSpPr>
              <a:spLocks noChangeArrowheads="1"/>
            </p:cNvSpPr>
            <p:nvPr/>
          </p:nvSpPr>
          <p:spPr bwMode="auto">
            <a:xfrm>
              <a:off x="4080" y="2832"/>
              <a:ext cx="4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sz="1800">
                  <a:latin typeface="Times New Roman" panose="02020603050405020304" pitchFamily="18" charset="0"/>
                </a:rPr>
                <a:t>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28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756872"/>
            <a:ext cx="7128792" cy="969771"/>
          </a:xfrm>
        </p:spPr>
        <p:txBody>
          <a:bodyPr>
            <a:normAutofit fontScale="90000"/>
          </a:bodyPr>
          <a:lstStyle/>
          <a:p>
            <a:pPr algn="just" eaLnBrk="1" hangingPunct="1"/>
            <a:r>
              <a:rPr lang="en-US" dirty="0" smtClean="0">
                <a:ln>
                  <a:noFill/>
                </a:ln>
              </a:rPr>
              <a:t>Data Storage &amp; Retrieval Options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259632" y="1241757"/>
            <a:ext cx="5967413" cy="3052763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dirty="0" smtClean="0">
              <a:solidFill>
                <a:srgbClr val="FF6600"/>
              </a:solidFill>
            </a:endParaRPr>
          </a:p>
          <a:p>
            <a:pPr eaLnBrk="1" hangingPunct="1"/>
            <a:r>
              <a:rPr lang="en-US" dirty="0" smtClean="0">
                <a:solidFill>
                  <a:srgbClr val="FF6600"/>
                </a:solidFill>
              </a:rPr>
              <a:t>Manual Processing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Time Consuming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Does not support large volume of data</a:t>
            </a:r>
          </a:p>
          <a:p>
            <a:pPr eaLnBrk="1" hangingPunct="1"/>
            <a:r>
              <a:rPr lang="en-US" dirty="0" smtClean="0">
                <a:solidFill>
                  <a:srgbClr val="FF6600"/>
                </a:solidFill>
              </a:rPr>
              <a:t>File based Processing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Traditional  Computer Files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dirty="0" smtClean="0"/>
              <a:t>Inadequate</a:t>
            </a:r>
          </a:p>
          <a:p>
            <a:pPr eaLnBrk="1" hangingPunct="1"/>
            <a:r>
              <a:rPr lang="en-US" b="1" dirty="0" smtClean="0">
                <a:solidFill>
                  <a:srgbClr val="FF6600"/>
                </a:solidFill>
              </a:rPr>
              <a:t>Database Processing</a:t>
            </a:r>
          </a:p>
        </p:txBody>
      </p:sp>
      <p:pic>
        <p:nvPicPr>
          <p:cNvPr id="28676" name="Picture 5" descr="images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19" y="3915054"/>
            <a:ext cx="1871663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9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124744"/>
            <a:ext cx="6448164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DBMS(</a:t>
            </a:r>
            <a:r>
              <a:rPr lang="en-US" dirty="0" err="1" smtClean="0">
                <a:ln>
                  <a:noFill/>
                </a:ln>
              </a:rPr>
              <a:t>contd</a:t>
            </a:r>
            <a:r>
              <a:rPr lang="en-US" dirty="0" smtClean="0">
                <a:ln>
                  <a:noFill/>
                </a:ln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7006" y="2249358"/>
            <a:ext cx="6426994" cy="3699922"/>
          </a:xfrm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Conceptual </a:t>
            </a:r>
            <a:r>
              <a:rPr lang="en-US" b="1" dirty="0" smtClean="0"/>
              <a:t>schema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describes </a:t>
            </a:r>
            <a:r>
              <a:rPr lang="en-US" dirty="0" smtClean="0"/>
              <a:t>the stored data in terms of the data model of the DBMS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 smtClean="0"/>
              <a:t>a relational DBMS, the conceptual schema describes all relations that are stored in the database</a:t>
            </a:r>
          </a:p>
          <a:p>
            <a:pPr algn="just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186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764704"/>
            <a:ext cx="6373415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DBMS(</a:t>
            </a:r>
            <a:r>
              <a:rPr lang="en-US" dirty="0" err="1" smtClean="0">
                <a:ln>
                  <a:noFill/>
                </a:ln>
              </a:rPr>
              <a:t>contd</a:t>
            </a:r>
            <a:r>
              <a:rPr lang="en-US" dirty="0" smtClean="0">
                <a:ln>
                  <a:noFill/>
                </a:ln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27586" y="2326481"/>
            <a:ext cx="6373415" cy="3052763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Physical schema 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describe storage details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summarizes how the relations described in the conceptual schema are actually stored on secondary storage devices such as disks and tapes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decide what file organizations used to store the relations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100" dirty="0"/>
              <a:t>create indexes to speed up data retrieval operations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sz="21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2043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0688"/>
            <a:ext cx="6349629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DBMS(</a:t>
            </a:r>
            <a:r>
              <a:rPr lang="en-US" dirty="0" err="1" smtClean="0">
                <a:ln>
                  <a:noFill/>
                </a:ln>
              </a:rPr>
              <a:t>contd</a:t>
            </a:r>
            <a:r>
              <a:rPr lang="en-US" sz="2325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47664" y="2240868"/>
            <a:ext cx="5967413" cy="3052763"/>
          </a:xfrm>
          <a:prstGeom prst="rect">
            <a:avLst/>
          </a:prstGeo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1800" b="1" dirty="0"/>
              <a:t>External schemas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allow data access to be customized (and authorized) at the level of individual users or groups of users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any given database has exactly one conceptual schema and one physical schema because it has just one set of stored relations, but it may have several external schemas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 smtClean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5864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7564" y="908720"/>
            <a:ext cx="6295623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n>
                  <a:noFill/>
                </a:ln>
              </a:rPr>
              <a:t>Levels of Abstraction in a DBMS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601670" y="2240868"/>
            <a:ext cx="5967413" cy="30527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Proposed to support: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indent="-389335">
              <a:buFont typeface="Wingdings" panose="05000000000000000000" pitchFamily="2" charset="2"/>
              <a:buChar char="q"/>
            </a:pPr>
            <a:r>
              <a:rPr lang="en-US" sz="2100" b="1" dirty="0">
                <a:solidFill>
                  <a:srgbClr val="000000"/>
                </a:solidFill>
                <a:cs typeface="Times New Roman" panose="02020603050405020304" pitchFamily="18" charset="0"/>
              </a:rPr>
              <a:t>Program-data independence</a:t>
            </a:r>
            <a:endParaRPr lang="en-US" sz="21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indent="-389335">
              <a:buFont typeface="Wingdings" panose="05000000000000000000" pitchFamily="2" charset="2"/>
              <a:buChar char="q"/>
            </a:pPr>
            <a:r>
              <a:rPr lang="en-US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Support of </a:t>
            </a:r>
            <a:r>
              <a:rPr lang="en-US" sz="2100" b="1" dirty="0">
                <a:solidFill>
                  <a:srgbClr val="000000"/>
                </a:solidFill>
                <a:cs typeface="Times New Roman" panose="02020603050405020304" pitchFamily="18" charset="0"/>
              </a:rPr>
              <a:t>multiple views</a:t>
            </a:r>
            <a:r>
              <a:rPr lang="en-US" sz="2100" dirty="0">
                <a:solidFill>
                  <a:srgbClr val="000000"/>
                </a:solidFill>
                <a:cs typeface="Times New Roman" panose="02020603050405020304" pitchFamily="18" charset="0"/>
              </a:rPr>
              <a:t> of the data</a:t>
            </a:r>
          </a:p>
          <a:p>
            <a:pPr marL="457200" indent="-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8911" y="2186202"/>
            <a:ext cx="604867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en-US" sz="2100" dirty="0"/>
              <a:t>One of the main advantages of DBMS. </a:t>
            </a:r>
          </a:p>
          <a:p>
            <a:pPr algn="just" eaLnBrk="1" hangingPunct="1">
              <a:defRPr/>
            </a:pPr>
            <a:endParaRPr lang="en-US" sz="2100" dirty="0"/>
          </a:p>
          <a:p>
            <a:pPr algn="just" eaLnBrk="1" hangingPunct="1">
              <a:defRPr/>
            </a:pPr>
            <a:r>
              <a:rPr lang="en-US" sz="2100" dirty="0"/>
              <a:t>The three-schema architecture provides the concept of data independence,  upper-levels are unaffected by 	changes to lower-levels. </a:t>
            </a:r>
          </a:p>
          <a:p>
            <a:pPr algn="just" eaLnBrk="1" hangingPunct="1">
              <a:defRPr/>
            </a:pPr>
            <a:endParaRPr lang="en-US" sz="2100" dirty="0">
              <a:solidFill>
                <a:srgbClr val="FF3300"/>
              </a:solidFill>
            </a:endParaRPr>
          </a:p>
          <a:p>
            <a:pPr algn="just" eaLnBrk="1" hangingPunct="1">
              <a:defRPr/>
            </a:pPr>
            <a:r>
              <a:rPr lang="en-US" sz="2100" dirty="0">
                <a:solidFill>
                  <a:srgbClr val="FF3300"/>
                </a:solidFill>
              </a:rPr>
              <a:t>Two types:</a:t>
            </a:r>
          </a:p>
          <a:p>
            <a:pPr marL="385763" indent="-385763">
              <a:defRPr/>
            </a:pPr>
            <a:r>
              <a:rPr lang="en-US" sz="2100" dirty="0"/>
              <a:t>	</a:t>
            </a:r>
            <a:r>
              <a:rPr lang="en-US" sz="2100" dirty="0">
                <a:solidFill>
                  <a:srgbClr val="FF0000"/>
                </a:solidFill>
              </a:rPr>
              <a:t>Logical data independence</a:t>
            </a:r>
          </a:p>
          <a:p>
            <a:pPr marL="385763" indent="-385763">
              <a:defRPr/>
            </a:pPr>
            <a:r>
              <a:rPr lang="en-US" sz="2100" dirty="0">
                <a:solidFill>
                  <a:srgbClr val="FF0000"/>
                </a:solidFill>
              </a:rPr>
              <a:t>	Physical data independence</a:t>
            </a:r>
            <a:r>
              <a:rPr lang="en-US" sz="2100" dirty="0">
                <a:latin typeface="Arial" charset="0"/>
              </a:rPr>
              <a:t/>
            </a:r>
            <a:br>
              <a:rPr lang="en-US" sz="2100" dirty="0">
                <a:latin typeface="Arial" charset="0"/>
              </a:rPr>
            </a:br>
            <a:endParaRPr lang="en-US" sz="2100" dirty="0">
              <a:latin typeface="Arial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71650" y="1028701"/>
            <a:ext cx="6000750" cy="7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en-US" sz="27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78911" y="1201929"/>
            <a:ext cx="5297345" cy="969771"/>
          </a:xfrm>
        </p:spPr>
        <p:txBody>
          <a:bodyPr>
            <a:normAutofit fontScale="90000"/>
          </a:bodyPr>
          <a:lstStyle/>
          <a:p>
            <a:r>
              <a:rPr lang="en-US" kern="0" dirty="0"/>
              <a:t>Data</a:t>
            </a:r>
            <a:r>
              <a:rPr lang="en-US" kern="0" dirty="0">
                <a:solidFill>
                  <a:schemeClr val="tx2"/>
                </a:solidFill>
              </a:rPr>
              <a:t> </a:t>
            </a:r>
            <a:r>
              <a:rPr lang="en-US" kern="0" dirty="0"/>
              <a:t>Independence</a:t>
            </a:r>
            <a:r>
              <a:rPr lang="en-US" kern="0" dirty="0">
                <a:solidFill>
                  <a:schemeClr val="tx2"/>
                </a:solidFill>
              </a:rPr>
              <a:t/>
            </a:r>
            <a:br>
              <a:rPr lang="en-US" kern="0" dirty="0">
                <a:solidFill>
                  <a:schemeClr val="tx2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ChangeArrowheads="1"/>
          </p:cNvSpPr>
          <p:nvPr/>
        </p:nvSpPr>
        <p:spPr bwMode="auto">
          <a:xfrm>
            <a:off x="1558668" y="1950854"/>
            <a:ext cx="642671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100" dirty="0">
                <a:latin typeface="Arial" panose="020B0604020202020204" pitchFamily="34" charset="0"/>
              </a:rPr>
              <a:t/>
            </a:r>
            <a:br>
              <a:rPr lang="en-US" sz="2100" dirty="0">
                <a:latin typeface="Arial" panose="020B0604020202020204" pitchFamily="34" charset="0"/>
              </a:rPr>
            </a:br>
            <a:r>
              <a:rPr lang="en-US" sz="2100" dirty="0">
                <a:latin typeface="+mn-lt"/>
              </a:rPr>
              <a:t>The ability to modify the conceptual schema without having alteration in external schemas or application programs. </a:t>
            </a:r>
          </a:p>
          <a:p>
            <a:pPr algn="just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sz="21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100" dirty="0" err="1">
                <a:latin typeface="+mn-lt"/>
              </a:rPr>
              <a:t>Eg</a:t>
            </a:r>
            <a:r>
              <a:rPr lang="en-US" sz="2100" dirty="0">
                <a:latin typeface="+mn-lt"/>
              </a:rPr>
              <a:t>. addition or deletion of fresh entities, attributes or relationships should be possible without having alteration to existing external schemas or having to rewrite application programs.</a:t>
            </a:r>
            <a:r>
              <a:rPr lang="en-US" sz="2100" dirty="0">
                <a:latin typeface="Arial" panose="020B0604020202020204" pitchFamily="34" charset="0"/>
              </a:rPr>
              <a:t/>
            </a:r>
            <a:br>
              <a:rPr lang="en-US" sz="2100" dirty="0">
                <a:latin typeface="Arial" panose="020B0604020202020204" pitchFamily="34" charset="0"/>
              </a:rPr>
            </a:br>
            <a:endParaRPr lang="en-US" sz="2100" dirty="0"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71650" y="1028701"/>
            <a:ext cx="60007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en-US" sz="27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801880"/>
            <a:ext cx="6840760" cy="969771"/>
          </a:xfrm>
        </p:spPr>
        <p:txBody>
          <a:bodyPr>
            <a:noAutofit/>
          </a:bodyPr>
          <a:lstStyle/>
          <a:p>
            <a:r>
              <a:rPr lang="en-US" kern="0" dirty="0"/>
              <a:t>Logical Data Independence</a:t>
            </a:r>
            <a:br>
              <a:rPr lang="en-US" kern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5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ChangeArrowheads="1"/>
          </p:cNvSpPr>
          <p:nvPr/>
        </p:nvSpPr>
        <p:spPr bwMode="auto">
          <a:xfrm>
            <a:off x="1547664" y="1793755"/>
            <a:ext cx="638989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100" dirty="0">
                <a:latin typeface="Arial" panose="020B0604020202020204" pitchFamily="34" charset="0"/>
              </a:rPr>
              <a:t/>
            </a:r>
            <a:br>
              <a:rPr lang="en-US" sz="2100" dirty="0">
                <a:latin typeface="Arial" panose="020B0604020202020204" pitchFamily="34" charset="0"/>
              </a:rPr>
            </a:br>
            <a:r>
              <a:rPr lang="en-US" sz="2100" dirty="0">
                <a:latin typeface="+mn-lt"/>
              </a:rPr>
              <a:t>The ability to modify the inner schema without having alteration to the conceptual schemas.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sz="21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100" dirty="0" err="1">
                <a:solidFill>
                  <a:srgbClr val="3333CC"/>
                </a:solidFill>
                <a:latin typeface="+mn-lt"/>
              </a:rPr>
              <a:t>Eg</a:t>
            </a:r>
            <a:r>
              <a:rPr lang="en-US" sz="2100" dirty="0">
                <a:solidFill>
                  <a:srgbClr val="3333CC"/>
                </a:solidFill>
                <a:latin typeface="+mn-lt"/>
              </a:rPr>
              <a:t>.   Using new storage devices.</a:t>
            </a:r>
            <a:br>
              <a:rPr lang="en-US" sz="2100" dirty="0">
                <a:solidFill>
                  <a:srgbClr val="3333CC"/>
                </a:solidFill>
                <a:latin typeface="+mn-lt"/>
              </a:rPr>
            </a:br>
            <a:r>
              <a:rPr lang="en-US" sz="2100" dirty="0">
                <a:solidFill>
                  <a:srgbClr val="3333CC"/>
                </a:solidFill>
                <a:latin typeface="+mn-lt"/>
              </a:rPr>
              <a:t>	Switching from one access method to 	another.</a:t>
            </a:r>
            <a:br>
              <a:rPr lang="en-US" sz="2100" dirty="0">
                <a:solidFill>
                  <a:srgbClr val="3333CC"/>
                </a:solidFill>
                <a:latin typeface="+mn-lt"/>
              </a:rPr>
            </a:br>
            <a:r>
              <a:rPr lang="en-US" sz="2100" dirty="0">
                <a:solidFill>
                  <a:srgbClr val="3333CC"/>
                </a:solidFill>
                <a:latin typeface="+mn-lt"/>
              </a:rPr>
              <a:t> 	Modifying indexes.</a:t>
            </a:r>
            <a:r>
              <a:rPr lang="en-US" sz="2100" dirty="0">
                <a:latin typeface="+mn-lt"/>
              </a:rPr>
              <a:t/>
            </a:r>
            <a:br>
              <a:rPr lang="en-US" sz="2100" dirty="0">
                <a:latin typeface="+mn-lt"/>
              </a:rPr>
            </a:br>
            <a:endParaRPr lang="en-US" sz="2100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sz="2100" dirty="0">
                <a:latin typeface="+mn-lt"/>
              </a:rPr>
              <a:t>should be possible </a:t>
            </a:r>
            <a:r>
              <a:rPr lang="en-US" sz="2100" dirty="0">
                <a:solidFill>
                  <a:srgbClr val="FF3300"/>
                </a:solidFill>
                <a:latin typeface="+mn-lt"/>
              </a:rPr>
              <a:t>without having to change the conceptual schema. </a:t>
            </a:r>
            <a:r>
              <a:rPr lang="en-US" sz="2100" dirty="0">
                <a:latin typeface="+mn-lt"/>
              </a:rPr>
              <a:t/>
            </a:r>
            <a:br>
              <a:rPr lang="en-US" sz="2100" dirty="0">
                <a:latin typeface="+mn-lt"/>
              </a:rPr>
            </a:br>
            <a:endParaRPr lang="en-US" sz="21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831820" y="1153532"/>
            <a:ext cx="499773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>
              <a:lnSpc>
                <a:spcPct val="90000"/>
              </a:lnSpc>
              <a:defRPr/>
            </a:pPr>
            <a:endParaRPr lang="en-US" sz="27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823984"/>
            <a:ext cx="7362006" cy="969771"/>
          </a:xfrm>
        </p:spPr>
        <p:txBody>
          <a:bodyPr>
            <a:noAutofit/>
          </a:bodyPr>
          <a:lstStyle/>
          <a:p>
            <a:r>
              <a:rPr lang="en-US" kern="0" dirty="0"/>
              <a:t>Physical Data Independence</a:t>
            </a:r>
            <a:br>
              <a:rPr lang="en-US" kern="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0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u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imes New Roman" panose="02020603050405020304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Monotype Sorts" pitchFamily="2" charset="2"/>
              <a:buChar char="v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5000"/>
              <a:buFont typeface="Monotype Sorts" pitchFamily="2" charset="2"/>
              <a:buChar char="u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TW" altLang="en-US" sz="1800">
              <a:latin typeface="Times New Roman" panose="02020603050405020304" pitchFamily="18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xfrm>
            <a:off x="874395" y="723982"/>
            <a:ext cx="6433909" cy="969771"/>
          </a:xfrm>
          <a:noFill/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Example: University Database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874395" y="1693753"/>
            <a:ext cx="7370013" cy="396749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r>
              <a:rPr lang="en-US" altLang="zh-TW" sz="2000" dirty="0"/>
              <a:t>Conceptual schema:                  </a:t>
            </a:r>
          </a:p>
          <a:p>
            <a:pPr lvl="1">
              <a:buSzPct val="75000"/>
            </a:pPr>
            <a:r>
              <a:rPr lang="en-US" altLang="zh-TW" sz="2000" dirty="0"/>
              <a:t> </a:t>
            </a:r>
            <a:r>
              <a:rPr lang="en-US" altLang="zh-TW" sz="2000" i="1" dirty="0"/>
              <a:t>Students(</a:t>
            </a:r>
            <a:r>
              <a:rPr lang="en-US" altLang="zh-TW" sz="2000" i="1" dirty="0" err="1"/>
              <a:t>sid</a:t>
            </a:r>
            <a:r>
              <a:rPr lang="en-US" altLang="zh-TW" sz="2000" i="1" dirty="0"/>
              <a:t>: string, name: string, login: string, </a:t>
            </a:r>
          </a:p>
          <a:p>
            <a:pPr lvl="1">
              <a:buFontTx/>
              <a:buNone/>
            </a:pPr>
            <a:r>
              <a:rPr lang="en-US" altLang="zh-TW" sz="2000" i="1" dirty="0"/>
              <a:t>			  age: integer, </a:t>
            </a:r>
            <a:r>
              <a:rPr lang="en-US" altLang="zh-TW" sz="2000" i="1" dirty="0" err="1"/>
              <a:t>gpa:real</a:t>
            </a:r>
            <a:r>
              <a:rPr lang="en-US" altLang="zh-TW" sz="2000" i="1" dirty="0"/>
              <a:t>)</a:t>
            </a:r>
          </a:p>
          <a:p>
            <a:pPr lvl="1">
              <a:buSzPct val="75000"/>
            </a:pPr>
            <a:r>
              <a:rPr lang="en-US" altLang="zh-TW" sz="2000" i="1" dirty="0"/>
              <a:t> Courses(cid: string, </a:t>
            </a:r>
            <a:r>
              <a:rPr lang="en-US" altLang="zh-TW" sz="2000" i="1" dirty="0" err="1"/>
              <a:t>cname:string</a:t>
            </a:r>
            <a:r>
              <a:rPr lang="en-US" altLang="zh-TW" sz="2000" i="1" dirty="0"/>
              <a:t>, </a:t>
            </a:r>
            <a:r>
              <a:rPr lang="en-US" altLang="zh-TW" sz="2000" i="1" dirty="0" err="1"/>
              <a:t>credits:integer</a:t>
            </a:r>
            <a:r>
              <a:rPr lang="en-US" altLang="zh-TW" sz="2000" i="1" dirty="0"/>
              <a:t>) </a:t>
            </a:r>
          </a:p>
          <a:p>
            <a:pPr lvl="1">
              <a:buSzPct val="75000"/>
            </a:pPr>
            <a:r>
              <a:rPr lang="en-US" altLang="zh-TW" sz="2000" i="1" dirty="0"/>
              <a:t> Enrolled(</a:t>
            </a:r>
            <a:r>
              <a:rPr lang="en-US" altLang="zh-TW" sz="2000" i="1" dirty="0" err="1"/>
              <a:t>sid:string</a:t>
            </a:r>
            <a:r>
              <a:rPr lang="en-US" altLang="zh-TW" sz="2000" i="1" dirty="0"/>
              <a:t>, cid:string, </a:t>
            </a:r>
            <a:r>
              <a:rPr lang="en-US" altLang="zh-TW" sz="2000" i="1" dirty="0" err="1"/>
              <a:t>grade:string</a:t>
            </a:r>
            <a:r>
              <a:rPr lang="en-US" altLang="zh-TW" sz="2000" i="1" dirty="0"/>
              <a:t>)</a:t>
            </a:r>
          </a:p>
          <a:p>
            <a:r>
              <a:rPr lang="en-US" altLang="zh-TW" sz="2000" dirty="0"/>
              <a:t>Physical schema:</a:t>
            </a:r>
          </a:p>
          <a:p>
            <a:pPr lvl="1">
              <a:buSzPct val="75000"/>
            </a:pPr>
            <a:r>
              <a:rPr lang="en-US" altLang="zh-TW" sz="2000" dirty="0"/>
              <a:t>Relations stored as unordered files. </a:t>
            </a:r>
          </a:p>
          <a:p>
            <a:pPr lvl="1">
              <a:buSzPct val="75000"/>
            </a:pPr>
            <a:r>
              <a:rPr lang="en-US" altLang="zh-TW" sz="2000" dirty="0"/>
              <a:t>Index on first column of Students.</a:t>
            </a:r>
          </a:p>
          <a:p>
            <a:r>
              <a:rPr lang="en-US" altLang="zh-TW" sz="2000" dirty="0"/>
              <a:t>External Schema (View): </a:t>
            </a:r>
          </a:p>
          <a:p>
            <a:pPr lvl="1">
              <a:buSzPct val="75000"/>
            </a:pPr>
            <a:r>
              <a:rPr lang="en-US" altLang="zh-TW" sz="2000" i="1" dirty="0" err="1"/>
              <a:t>Course_info</a:t>
            </a:r>
            <a:r>
              <a:rPr lang="en-US" altLang="zh-TW" sz="2000" i="1" dirty="0"/>
              <a:t>(cid:string,enrollment:integer)</a:t>
            </a:r>
          </a:p>
        </p:txBody>
      </p:sp>
    </p:spTree>
    <p:extLst>
      <p:ext uri="{BB962C8B-B14F-4D97-AF65-F5344CB8AC3E}">
        <p14:creationId xmlns:p14="http://schemas.microsoft.com/office/powerpoint/2010/main" val="399092453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71700" y="3244334"/>
            <a:ext cx="5712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End of Lecture </a:t>
            </a:r>
            <a:r>
              <a:rPr lang="en-US" sz="4400" dirty="0" smtClean="0"/>
              <a:t>6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996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10878" y="2400300"/>
          <a:ext cx="57507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878" y="2400300"/>
                        <a:ext cx="57507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8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743851" y="4081463"/>
          <a:ext cx="59412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851" y="4081463"/>
                        <a:ext cx="59412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26"/>
          <p:cNvSpPr>
            <a:spLocks noChangeArrowheads="1"/>
          </p:cNvSpPr>
          <p:nvPr/>
        </p:nvSpPr>
        <p:spPr bwMode="auto">
          <a:xfrm>
            <a:off x="5568606" y="5221076"/>
            <a:ext cx="1740694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350" dirty="0">
                <a:solidFill>
                  <a:srgbClr val="FF6600"/>
                </a:solidFill>
                <a:latin typeface="Times New Roman" panose="02020603050405020304" pitchFamily="18" charset="0"/>
              </a:rPr>
              <a:t>Library System Files</a:t>
            </a:r>
          </a:p>
        </p:txBody>
      </p:sp>
      <p:sp>
        <p:nvSpPr>
          <p:cNvPr id="30725" name="Rectangle 34"/>
          <p:cNvSpPr>
            <a:spLocks noGrp="1" noChangeArrowheads="1"/>
          </p:cNvSpPr>
          <p:nvPr>
            <p:ph type="title"/>
          </p:nvPr>
        </p:nvSpPr>
        <p:spPr>
          <a:xfrm>
            <a:off x="547770" y="518693"/>
            <a:ext cx="4783455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File Based Processing</a:t>
            </a:r>
          </a:p>
        </p:txBody>
      </p:sp>
      <p:graphicFrame>
        <p:nvGraphicFramePr>
          <p:cNvPr id="1077" name="Group 53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1143001" y="3498058"/>
          <a:ext cx="3607594" cy="1212056"/>
        </p:xfrm>
        <a:graphic>
          <a:graphicData uri="http://schemas.openxmlformats.org/drawingml/2006/table">
            <a:tbl>
              <a:tblPr/>
              <a:tblGrid>
                <a:gridCol w="1819550"/>
                <a:gridCol w="1788044"/>
              </a:tblGrid>
              <a:tr h="52598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L="68580" marR="68580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78" name="Group 54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1" y="1906192"/>
          <a:ext cx="6336196" cy="1212056"/>
        </p:xfrm>
        <a:graphic>
          <a:graphicData uri="http://schemas.openxmlformats.org/drawingml/2006/table">
            <a:tbl>
              <a:tblPr/>
              <a:tblGrid>
                <a:gridCol w="1681320"/>
                <a:gridCol w="4654876"/>
              </a:tblGrid>
              <a:tr h="52598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L="149378" marR="149378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L="149378" marR="149378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L="149378" marR="149378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6" name="AutoShape 88"/>
          <p:cNvSpPr>
            <a:spLocks noChangeArrowheads="1"/>
          </p:cNvSpPr>
          <p:nvPr/>
        </p:nvSpPr>
        <p:spPr bwMode="auto">
          <a:xfrm>
            <a:off x="1885950" y="2514601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0747" name="AutoShape 89"/>
          <p:cNvSpPr>
            <a:spLocks noChangeArrowheads="1"/>
          </p:cNvSpPr>
          <p:nvPr/>
        </p:nvSpPr>
        <p:spPr bwMode="auto">
          <a:xfrm>
            <a:off x="2425148" y="4337215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0748" name="AutoShape 90"/>
          <p:cNvSpPr>
            <a:spLocks noChangeArrowheads="1"/>
          </p:cNvSpPr>
          <p:nvPr/>
        </p:nvSpPr>
        <p:spPr bwMode="auto">
          <a:xfrm>
            <a:off x="5442347" y="2514601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0749" name="AutoShape 91"/>
          <p:cNvSpPr>
            <a:spLocks noChangeArrowheads="1"/>
          </p:cNvSpPr>
          <p:nvPr/>
        </p:nvSpPr>
        <p:spPr bwMode="auto">
          <a:xfrm>
            <a:off x="5477547" y="4819418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0750" name="AutoShape 92"/>
          <p:cNvSpPr>
            <a:spLocks noChangeArrowheads="1"/>
          </p:cNvSpPr>
          <p:nvPr/>
        </p:nvSpPr>
        <p:spPr bwMode="auto">
          <a:xfrm>
            <a:off x="7242572" y="2380321"/>
            <a:ext cx="685800" cy="910829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0751" name="AutoShape 93"/>
          <p:cNvSpPr>
            <a:spLocks noChangeArrowheads="1"/>
          </p:cNvSpPr>
          <p:nvPr/>
        </p:nvSpPr>
        <p:spPr bwMode="auto">
          <a:xfrm>
            <a:off x="7263796" y="4647969"/>
            <a:ext cx="685800" cy="91082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5699522" y="934874"/>
            <a:ext cx="2228850" cy="1257300"/>
            <a:chOff x="2976" y="432"/>
            <a:chExt cx="1872" cy="1056"/>
          </a:xfrm>
        </p:grpSpPr>
        <p:sp>
          <p:nvSpPr>
            <p:cNvPr id="30764" name="AutoShape 100"/>
            <p:cNvSpPr>
              <a:spLocks noChangeArrowheads="1"/>
            </p:cNvSpPr>
            <p:nvPr/>
          </p:nvSpPr>
          <p:spPr bwMode="auto">
            <a:xfrm flipH="1">
              <a:off x="2976" y="432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TelNo		747374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Marks		75</a:t>
              </a:r>
            </a:p>
          </p:txBody>
        </p:sp>
        <p:grpSp>
          <p:nvGrpSpPr>
            <p:cNvPr id="30765" name="Group 150"/>
            <p:cNvGrpSpPr>
              <a:grpSpLocks/>
            </p:cNvGrpSpPr>
            <p:nvPr/>
          </p:nvGrpSpPr>
          <p:grpSpPr bwMode="auto">
            <a:xfrm>
              <a:off x="2976" y="432"/>
              <a:ext cx="1872" cy="912"/>
              <a:chOff x="2976" y="432"/>
              <a:chExt cx="1872" cy="912"/>
            </a:xfrm>
          </p:grpSpPr>
          <p:sp>
            <p:nvSpPr>
              <p:cNvPr id="30766" name="Line 139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67" name="Line 140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68" name="Line 141"/>
              <p:cNvSpPr>
                <a:spLocks noChangeShapeType="1"/>
              </p:cNvSpPr>
              <p:nvPr/>
            </p:nvSpPr>
            <p:spPr bwMode="auto">
              <a:xfrm>
                <a:off x="2976" y="99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69" name="Line 143"/>
              <p:cNvSpPr>
                <a:spLocks noChangeShapeType="1"/>
              </p:cNvSpPr>
              <p:nvPr/>
            </p:nvSpPr>
            <p:spPr bwMode="auto">
              <a:xfrm>
                <a:off x="2976" y="116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70" name="Line 145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71" name="Line 149"/>
              <p:cNvSpPr>
                <a:spLocks noChangeShapeType="1"/>
              </p:cNvSpPr>
              <p:nvPr/>
            </p:nvSpPr>
            <p:spPr bwMode="auto">
              <a:xfrm>
                <a:off x="3696" y="4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grpSp>
        <p:nvGrpSpPr>
          <p:cNvPr id="4" name="Group 160"/>
          <p:cNvGrpSpPr>
            <a:grpSpLocks/>
          </p:cNvGrpSpPr>
          <p:nvPr/>
        </p:nvGrpSpPr>
        <p:grpSpPr bwMode="auto">
          <a:xfrm>
            <a:off x="5455444" y="3347805"/>
            <a:ext cx="2228850" cy="1257300"/>
            <a:chOff x="2976" y="1968"/>
            <a:chExt cx="1872" cy="1056"/>
          </a:xfrm>
        </p:grpSpPr>
        <p:sp>
          <p:nvSpPr>
            <p:cNvPr id="30756" name="AutoShape 138"/>
            <p:cNvSpPr>
              <a:spLocks noChangeArrowheads="1"/>
            </p:cNvSpPr>
            <p:nvPr/>
          </p:nvSpPr>
          <p:spPr bwMode="auto">
            <a:xfrm flipH="1">
              <a:off x="2976" y="1968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TelNo		747374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Books-Loan   5</a:t>
              </a:r>
            </a:p>
          </p:txBody>
        </p:sp>
        <p:grpSp>
          <p:nvGrpSpPr>
            <p:cNvPr id="30757" name="Group 159"/>
            <p:cNvGrpSpPr>
              <a:grpSpLocks/>
            </p:cNvGrpSpPr>
            <p:nvPr/>
          </p:nvGrpSpPr>
          <p:grpSpPr bwMode="auto">
            <a:xfrm>
              <a:off x="2976" y="1968"/>
              <a:ext cx="1872" cy="912"/>
              <a:chOff x="2976" y="1968"/>
              <a:chExt cx="1872" cy="912"/>
            </a:xfrm>
          </p:grpSpPr>
          <p:sp>
            <p:nvSpPr>
              <p:cNvPr id="30758" name="Line 152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59" name="Line 153"/>
              <p:cNvSpPr>
                <a:spLocks noChangeShapeType="1"/>
              </p:cNvSpPr>
              <p:nvPr/>
            </p:nvSpPr>
            <p:spPr bwMode="auto">
              <a:xfrm>
                <a:off x="2976" y="235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60" name="Line 154"/>
              <p:cNvSpPr>
                <a:spLocks noChangeShapeType="1"/>
              </p:cNvSpPr>
              <p:nvPr/>
            </p:nvSpPr>
            <p:spPr bwMode="auto">
              <a:xfrm>
                <a:off x="2976" y="252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61" name="Line 155"/>
              <p:cNvSpPr>
                <a:spLocks noChangeShapeType="1"/>
              </p:cNvSpPr>
              <p:nvPr/>
            </p:nvSpPr>
            <p:spPr bwMode="auto">
              <a:xfrm>
                <a:off x="2976" y="270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62" name="Line 156"/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763" name="Line 157"/>
              <p:cNvSpPr>
                <a:spLocks noChangeShapeType="1"/>
              </p:cNvSpPr>
              <p:nvPr/>
            </p:nvSpPr>
            <p:spPr bwMode="auto">
              <a:xfrm>
                <a:off x="4032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sp>
        <p:nvSpPr>
          <p:cNvPr id="30754" name="Rectangle 10"/>
          <p:cNvSpPr>
            <a:spLocks noChangeArrowheads="1"/>
          </p:cNvSpPr>
          <p:nvPr/>
        </p:nvSpPr>
        <p:spPr bwMode="auto">
          <a:xfrm>
            <a:off x="5524551" y="2827967"/>
            <a:ext cx="1828800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350" dirty="0">
                <a:solidFill>
                  <a:srgbClr val="FF6600"/>
                </a:solidFill>
                <a:latin typeface="Times New Roman" panose="02020603050405020304" pitchFamily="18" charset="0"/>
              </a:rPr>
              <a:t>Student System Files</a:t>
            </a:r>
          </a:p>
        </p:txBody>
      </p:sp>
      <p:sp>
        <p:nvSpPr>
          <p:cNvPr id="34977" name="Text Box 161"/>
          <p:cNvSpPr txBox="1">
            <a:spLocks noChangeArrowheads="1"/>
          </p:cNvSpPr>
          <p:nvPr/>
        </p:nvSpPr>
        <p:spPr bwMode="auto">
          <a:xfrm>
            <a:off x="2105854" y="5092720"/>
            <a:ext cx="296908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700" dirty="0">
                <a:solidFill>
                  <a:srgbClr val="FF0066"/>
                </a:solidFill>
              </a:rPr>
              <a:t>Data Duplication</a:t>
            </a:r>
            <a:r>
              <a:rPr lang="en-US" sz="1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3419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7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310878" y="2400300"/>
          <a:ext cx="57507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878" y="2400300"/>
                        <a:ext cx="57507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4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348978" y="4092211"/>
          <a:ext cx="59412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78" y="4092211"/>
                        <a:ext cx="59412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6"/>
          <p:cNvSpPr>
            <a:spLocks noGrp="1" noChangeArrowheads="1"/>
          </p:cNvSpPr>
          <p:nvPr>
            <p:ph type="title"/>
          </p:nvPr>
        </p:nvSpPr>
        <p:spPr>
          <a:xfrm>
            <a:off x="519892" y="614603"/>
            <a:ext cx="4783455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File Based Processing</a:t>
            </a:r>
          </a:p>
        </p:txBody>
      </p:sp>
      <p:graphicFrame>
        <p:nvGraphicFramePr>
          <p:cNvPr id="2105" name="Group 57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1142999" y="3392092"/>
          <a:ext cx="3809495" cy="1197768"/>
        </p:xfrm>
        <a:graphic>
          <a:graphicData uri="http://schemas.openxmlformats.org/drawingml/2006/table">
            <a:tbl>
              <a:tblPr/>
              <a:tblGrid>
                <a:gridCol w="1260194"/>
                <a:gridCol w="2549301"/>
              </a:tblGrid>
              <a:tr h="51978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L="68580" marR="68580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9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6" name="Group 58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1143000" y="2027636"/>
          <a:ext cx="6347222" cy="1212056"/>
        </p:xfrm>
        <a:graphic>
          <a:graphicData uri="http://schemas.openxmlformats.org/drawingml/2006/table">
            <a:tbl>
              <a:tblPr/>
              <a:tblGrid>
                <a:gridCol w="2101517"/>
                <a:gridCol w="4245705"/>
              </a:tblGrid>
              <a:tr h="52598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L="149378" marR="149378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L="149378" marR="149378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L="149378" marR="149378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5" name="AutoShape 28"/>
          <p:cNvSpPr>
            <a:spLocks noChangeArrowheads="1"/>
          </p:cNvSpPr>
          <p:nvPr/>
        </p:nvSpPr>
        <p:spPr bwMode="auto">
          <a:xfrm>
            <a:off x="1943100" y="4257020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2797" name="AutoShape 30"/>
          <p:cNvSpPr>
            <a:spLocks noChangeArrowheads="1"/>
          </p:cNvSpPr>
          <p:nvPr/>
        </p:nvSpPr>
        <p:spPr bwMode="auto">
          <a:xfrm>
            <a:off x="5429250" y="4493420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2798" name="AutoShape 31"/>
          <p:cNvSpPr>
            <a:spLocks noChangeArrowheads="1"/>
          </p:cNvSpPr>
          <p:nvPr/>
        </p:nvSpPr>
        <p:spPr bwMode="auto">
          <a:xfrm>
            <a:off x="7028944" y="2371872"/>
            <a:ext cx="685800" cy="910829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2799" name="AutoShape 32"/>
          <p:cNvSpPr>
            <a:spLocks noChangeArrowheads="1"/>
          </p:cNvSpPr>
          <p:nvPr/>
        </p:nvSpPr>
        <p:spPr bwMode="auto">
          <a:xfrm>
            <a:off x="6879535" y="4498628"/>
            <a:ext cx="685800" cy="91082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grpSp>
        <p:nvGrpSpPr>
          <p:cNvPr id="32800" name="Group 33"/>
          <p:cNvGrpSpPr>
            <a:grpSpLocks/>
          </p:cNvGrpSpPr>
          <p:nvPr/>
        </p:nvGrpSpPr>
        <p:grpSpPr bwMode="auto">
          <a:xfrm>
            <a:off x="5328084" y="1092792"/>
            <a:ext cx="2043760" cy="1098626"/>
            <a:chOff x="2976" y="432"/>
            <a:chExt cx="1872" cy="1056"/>
          </a:xfrm>
        </p:grpSpPr>
        <p:sp>
          <p:nvSpPr>
            <p:cNvPr id="32816" name="AutoShape 34"/>
            <p:cNvSpPr>
              <a:spLocks noChangeArrowheads="1"/>
            </p:cNvSpPr>
            <p:nvPr/>
          </p:nvSpPr>
          <p:spPr bwMode="auto">
            <a:xfrm flipH="1">
              <a:off x="2976" y="432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350" dirty="0" err="1">
                  <a:solidFill>
                    <a:srgbClr val="3333CC"/>
                  </a:solidFill>
                  <a:latin typeface="Courier New" panose="02070309020205020404" pitchFamily="49" charset="0"/>
                </a:rPr>
                <a:t>TelNo</a:t>
              </a:r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		</a:t>
              </a:r>
              <a:r>
                <a:rPr lang="en-US" sz="1200" dirty="0">
                  <a:solidFill>
                    <a:srgbClr val="3333CC"/>
                  </a:solidFill>
                </a:rPr>
                <a:t>747374</a:t>
              </a:r>
              <a:endParaRPr lang="en-US" sz="1200" dirty="0">
                <a:solidFill>
                  <a:srgbClr val="3333CC"/>
                </a:solidFill>
                <a:latin typeface="Courier New" panose="02070309020205020404" pitchFamily="49" charset="0"/>
              </a:endParaRPr>
            </a:p>
            <a:p>
              <a:pPr eaLnBrk="1" hangingPunct="1"/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Marks		75</a:t>
              </a:r>
            </a:p>
          </p:txBody>
        </p:sp>
        <p:grpSp>
          <p:nvGrpSpPr>
            <p:cNvPr id="32817" name="Group 35"/>
            <p:cNvGrpSpPr>
              <a:grpSpLocks/>
            </p:cNvGrpSpPr>
            <p:nvPr/>
          </p:nvGrpSpPr>
          <p:grpSpPr bwMode="auto">
            <a:xfrm>
              <a:off x="2976" y="432"/>
              <a:ext cx="1872" cy="912"/>
              <a:chOff x="2976" y="432"/>
              <a:chExt cx="1872" cy="912"/>
            </a:xfrm>
          </p:grpSpPr>
          <p:sp>
            <p:nvSpPr>
              <p:cNvPr id="32818" name="Line 36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19" name="Line 37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20" name="Line 38"/>
              <p:cNvSpPr>
                <a:spLocks noChangeShapeType="1"/>
              </p:cNvSpPr>
              <p:nvPr/>
            </p:nvSpPr>
            <p:spPr bwMode="auto">
              <a:xfrm>
                <a:off x="2976" y="99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21" name="Line 39"/>
              <p:cNvSpPr>
                <a:spLocks noChangeShapeType="1"/>
              </p:cNvSpPr>
              <p:nvPr/>
            </p:nvSpPr>
            <p:spPr bwMode="auto">
              <a:xfrm>
                <a:off x="2976" y="116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22" name="Line 40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23" name="Line 41"/>
              <p:cNvSpPr>
                <a:spLocks noChangeShapeType="1"/>
              </p:cNvSpPr>
              <p:nvPr/>
            </p:nvSpPr>
            <p:spPr bwMode="auto">
              <a:xfrm>
                <a:off x="3696" y="4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grpSp>
        <p:nvGrpSpPr>
          <p:cNvPr id="32801" name="Group 42"/>
          <p:cNvGrpSpPr>
            <a:grpSpLocks/>
          </p:cNvGrpSpPr>
          <p:nvPr/>
        </p:nvGrpSpPr>
        <p:grpSpPr bwMode="auto">
          <a:xfrm>
            <a:off x="4952494" y="3218409"/>
            <a:ext cx="2228850" cy="1257300"/>
            <a:chOff x="2976" y="1968"/>
            <a:chExt cx="1872" cy="1056"/>
          </a:xfrm>
        </p:grpSpPr>
        <p:sp>
          <p:nvSpPr>
            <p:cNvPr id="32808" name="AutoShape 43"/>
            <p:cNvSpPr>
              <a:spLocks noChangeArrowheads="1"/>
            </p:cNvSpPr>
            <p:nvPr/>
          </p:nvSpPr>
          <p:spPr bwMode="auto">
            <a:xfrm flipH="1">
              <a:off x="2976" y="1968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TelNo		747374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Books-Loan    5</a:t>
              </a:r>
            </a:p>
            <a:p>
              <a:pPr eaLnBrk="1" hangingPunct="1"/>
              <a:endParaRPr lang="en-US" sz="1350">
                <a:solidFill>
                  <a:srgbClr val="3333CC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32809" name="Group 44"/>
            <p:cNvGrpSpPr>
              <a:grpSpLocks/>
            </p:cNvGrpSpPr>
            <p:nvPr/>
          </p:nvGrpSpPr>
          <p:grpSpPr bwMode="auto">
            <a:xfrm>
              <a:off x="2976" y="1968"/>
              <a:ext cx="1872" cy="912"/>
              <a:chOff x="2976" y="1968"/>
              <a:chExt cx="1872" cy="912"/>
            </a:xfrm>
          </p:grpSpPr>
          <p:sp>
            <p:nvSpPr>
              <p:cNvPr id="32810" name="Line 45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11" name="Line 46"/>
              <p:cNvSpPr>
                <a:spLocks noChangeShapeType="1"/>
              </p:cNvSpPr>
              <p:nvPr/>
            </p:nvSpPr>
            <p:spPr bwMode="auto">
              <a:xfrm>
                <a:off x="2976" y="235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12" name="Line 47"/>
              <p:cNvSpPr>
                <a:spLocks noChangeShapeType="1"/>
              </p:cNvSpPr>
              <p:nvPr/>
            </p:nvSpPr>
            <p:spPr bwMode="auto">
              <a:xfrm>
                <a:off x="2976" y="252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13" name="Line 48"/>
              <p:cNvSpPr>
                <a:spLocks noChangeShapeType="1"/>
              </p:cNvSpPr>
              <p:nvPr/>
            </p:nvSpPr>
            <p:spPr bwMode="auto">
              <a:xfrm>
                <a:off x="2976" y="270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14" name="Line 49"/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815" name="Line 50"/>
              <p:cNvSpPr>
                <a:spLocks noChangeShapeType="1"/>
              </p:cNvSpPr>
              <p:nvPr/>
            </p:nvSpPr>
            <p:spPr bwMode="auto">
              <a:xfrm>
                <a:off x="4032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sp>
        <p:nvSpPr>
          <p:cNvPr id="32802" name="Rectangle 3"/>
          <p:cNvSpPr>
            <a:spLocks noChangeArrowheads="1"/>
          </p:cNvSpPr>
          <p:nvPr/>
        </p:nvSpPr>
        <p:spPr bwMode="auto">
          <a:xfrm>
            <a:off x="5086350" y="2853499"/>
            <a:ext cx="1828800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350" dirty="0">
                <a:solidFill>
                  <a:srgbClr val="FF6600"/>
                </a:solidFill>
                <a:latin typeface="Times New Roman" panose="02020603050405020304" pitchFamily="18" charset="0"/>
              </a:rPr>
              <a:t>Student System Files</a:t>
            </a:r>
          </a:p>
        </p:txBody>
      </p:sp>
      <p:sp>
        <p:nvSpPr>
          <p:cNvPr id="122935" name="AutoShape 55"/>
          <p:cNvSpPr>
            <a:spLocks noChangeArrowheads="1"/>
          </p:cNvSpPr>
          <p:nvPr/>
        </p:nvSpPr>
        <p:spPr bwMode="auto">
          <a:xfrm>
            <a:off x="2190749" y="2549130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122936" name="AutoShape 56"/>
          <p:cNvSpPr>
            <a:spLocks noChangeArrowheads="1"/>
          </p:cNvSpPr>
          <p:nvPr/>
        </p:nvSpPr>
        <p:spPr bwMode="auto">
          <a:xfrm>
            <a:off x="5398969" y="261845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4952495" y="4736364"/>
            <a:ext cx="1740694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350" dirty="0">
                <a:solidFill>
                  <a:srgbClr val="FF6600"/>
                </a:solidFill>
                <a:latin typeface="Times New Roman" panose="02020603050405020304" pitchFamily="18" charset="0"/>
              </a:rPr>
              <a:t>Library System Files</a:t>
            </a:r>
          </a:p>
        </p:txBody>
      </p:sp>
    </p:spTree>
    <p:extLst>
      <p:ext uri="{BB962C8B-B14F-4D97-AF65-F5344CB8AC3E}">
        <p14:creationId xmlns:p14="http://schemas.microsoft.com/office/powerpoint/2010/main" val="86874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5" grpId="0" animBg="1"/>
      <p:bldP spid="1229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525243" y="2620941"/>
          <a:ext cx="57507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243" y="2620941"/>
                        <a:ext cx="57507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1571625" y="4245245"/>
          <a:ext cx="59412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245245"/>
                        <a:ext cx="594122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5943601" y="5270898"/>
            <a:ext cx="1740694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350">
                <a:solidFill>
                  <a:srgbClr val="FF6600"/>
                </a:solidFill>
                <a:latin typeface="Times New Roman" panose="02020603050405020304" pitchFamily="18" charset="0"/>
              </a:rPr>
              <a:t>Library System Files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>
          <a:xfrm>
            <a:off x="560070" y="628432"/>
            <a:ext cx="4783455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File Based Processing</a:t>
            </a:r>
          </a:p>
        </p:txBody>
      </p:sp>
      <p:graphicFrame>
        <p:nvGraphicFramePr>
          <p:cNvPr id="3128" name="Group 56"/>
          <p:cNvGraphicFramePr>
            <a:graphicFrameLocks noGrp="1"/>
          </p:cNvGraphicFramePr>
          <p:nvPr>
            <p:ph sz="half" idx="4294967295"/>
            <p:extLst/>
          </p:nvPr>
        </p:nvGraphicFramePr>
        <p:xfrm>
          <a:off x="1143000" y="3690939"/>
          <a:ext cx="3067050" cy="1212056"/>
        </p:xfrm>
        <a:graphic>
          <a:graphicData uri="http://schemas.openxmlformats.org/drawingml/2006/table">
            <a:tbl>
              <a:tblPr/>
              <a:tblGrid>
                <a:gridCol w="1291259"/>
                <a:gridCol w="1775791"/>
              </a:tblGrid>
              <a:tr h="52598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L="68580" marR="68580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L="68580" marR="68580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29" name="Group 57"/>
          <p:cNvGraphicFramePr>
            <a:graphicFrameLocks noGrp="1"/>
          </p:cNvGraphicFramePr>
          <p:nvPr>
            <p:ph idx="4294967295"/>
          </p:nvPr>
        </p:nvGraphicFramePr>
        <p:xfrm>
          <a:off x="1143000" y="2502695"/>
          <a:ext cx="5967413" cy="1212056"/>
        </p:xfrm>
        <a:graphic>
          <a:graphicData uri="http://schemas.openxmlformats.org/drawingml/2006/table">
            <a:tbl>
              <a:tblPr/>
              <a:tblGrid>
                <a:gridCol w="1975765"/>
                <a:gridCol w="3991648"/>
              </a:tblGrid>
              <a:tr h="52598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Data Entry &amp; Reports</a:t>
                      </a:r>
                    </a:p>
                  </a:txBody>
                  <a:tcPr marL="144422" marR="144422" marT="34304" marB="3430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Handling Routines</a:t>
                      </a:r>
                    </a:p>
                  </a:txBody>
                  <a:tcPr marL="144422" marR="144422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60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Verdana" pitchFamily="34" charset="0"/>
                        </a:rPr>
                        <a:t>File Definitions</a:t>
                      </a:r>
                    </a:p>
                  </a:txBody>
                  <a:tcPr marL="144422" marR="144422" marT="34304" marB="3430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2" name="AutoShape 26"/>
          <p:cNvSpPr>
            <a:spLocks noChangeArrowheads="1"/>
          </p:cNvSpPr>
          <p:nvPr/>
        </p:nvSpPr>
        <p:spPr bwMode="auto">
          <a:xfrm>
            <a:off x="2357489" y="2664619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500">
              <a:solidFill>
                <a:srgbClr val="FF6600"/>
              </a:solidFill>
            </a:endParaRPr>
          </a:p>
        </p:txBody>
      </p:sp>
      <p:sp>
        <p:nvSpPr>
          <p:cNvPr id="34843" name="AutoShape 27"/>
          <p:cNvSpPr>
            <a:spLocks noChangeArrowheads="1"/>
          </p:cNvSpPr>
          <p:nvPr/>
        </p:nvSpPr>
        <p:spPr bwMode="auto">
          <a:xfrm>
            <a:off x="2289209" y="4393406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4844" name="AutoShape 28"/>
          <p:cNvSpPr>
            <a:spLocks noChangeArrowheads="1"/>
          </p:cNvSpPr>
          <p:nvPr/>
        </p:nvSpPr>
        <p:spPr bwMode="auto">
          <a:xfrm>
            <a:off x="5543550" y="2664620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4845" name="AutoShape 29"/>
          <p:cNvSpPr>
            <a:spLocks noChangeArrowheads="1"/>
          </p:cNvSpPr>
          <p:nvPr/>
        </p:nvSpPr>
        <p:spPr bwMode="auto">
          <a:xfrm>
            <a:off x="5429250" y="4493420"/>
            <a:ext cx="514350" cy="192881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4846" name="AutoShape 30"/>
          <p:cNvSpPr>
            <a:spLocks noChangeArrowheads="1"/>
          </p:cNvSpPr>
          <p:nvPr/>
        </p:nvSpPr>
        <p:spPr bwMode="auto">
          <a:xfrm>
            <a:off x="6966191" y="2540058"/>
            <a:ext cx="685800" cy="910829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4847" name="AutoShape 31"/>
          <p:cNvSpPr>
            <a:spLocks noChangeArrowheads="1"/>
          </p:cNvSpPr>
          <p:nvPr/>
        </p:nvSpPr>
        <p:spPr bwMode="auto">
          <a:xfrm>
            <a:off x="6915150" y="4432279"/>
            <a:ext cx="685800" cy="910828"/>
          </a:xfrm>
          <a:prstGeom prst="can">
            <a:avLst>
              <a:gd name="adj" fmla="val 3320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943475" y="1351559"/>
            <a:ext cx="2228850" cy="1198122"/>
            <a:chOff x="2976" y="432"/>
            <a:chExt cx="1872" cy="1056"/>
          </a:xfrm>
        </p:grpSpPr>
        <p:sp>
          <p:nvSpPr>
            <p:cNvPr id="34863" name="AutoShape 33"/>
            <p:cNvSpPr>
              <a:spLocks noChangeArrowheads="1"/>
            </p:cNvSpPr>
            <p:nvPr/>
          </p:nvSpPr>
          <p:spPr bwMode="auto">
            <a:xfrm flipH="1">
              <a:off x="2976" y="432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</a:t>
              </a:r>
              <a:r>
                <a:rPr lang="en-US" sz="1350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Sydney</a:t>
              </a:r>
            </a:p>
            <a:p>
              <a:pPr eaLnBrk="1" hangingPunct="1"/>
              <a:r>
                <a:rPr lang="en-US" sz="1350" dirty="0" err="1">
                  <a:solidFill>
                    <a:srgbClr val="3333CC"/>
                  </a:solidFill>
                  <a:latin typeface="Courier New" panose="02070309020205020404" pitchFamily="49" charset="0"/>
                </a:rPr>
                <a:t>TelNo</a:t>
              </a:r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		</a:t>
              </a:r>
              <a:r>
                <a:rPr lang="en-US" sz="1350" dirty="0">
                  <a:solidFill>
                    <a:srgbClr val="FF6600"/>
                  </a:solidFill>
                  <a:latin typeface="Courier New" panose="02070309020205020404" pitchFamily="49" charset="0"/>
                </a:rPr>
                <a:t>624875</a:t>
              </a:r>
            </a:p>
            <a:p>
              <a:pPr eaLnBrk="1" hangingPunct="1"/>
              <a:r>
                <a:rPr lang="en-US" sz="1350" dirty="0">
                  <a:solidFill>
                    <a:srgbClr val="3333CC"/>
                  </a:solidFill>
                  <a:latin typeface="Courier New" panose="02070309020205020404" pitchFamily="49" charset="0"/>
                </a:rPr>
                <a:t>Marks		75</a:t>
              </a:r>
            </a:p>
          </p:txBody>
        </p:sp>
        <p:grpSp>
          <p:nvGrpSpPr>
            <p:cNvPr id="34864" name="Group 34"/>
            <p:cNvGrpSpPr>
              <a:grpSpLocks/>
            </p:cNvGrpSpPr>
            <p:nvPr/>
          </p:nvGrpSpPr>
          <p:grpSpPr bwMode="auto">
            <a:xfrm>
              <a:off x="2976" y="432"/>
              <a:ext cx="1872" cy="912"/>
              <a:chOff x="2976" y="432"/>
              <a:chExt cx="1872" cy="912"/>
            </a:xfrm>
          </p:grpSpPr>
          <p:sp>
            <p:nvSpPr>
              <p:cNvPr id="34865" name="Line 35"/>
              <p:cNvSpPr>
                <a:spLocks noChangeShapeType="1"/>
              </p:cNvSpPr>
              <p:nvPr/>
            </p:nvSpPr>
            <p:spPr bwMode="auto">
              <a:xfrm>
                <a:off x="2976" y="62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66" name="Line 36"/>
              <p:cNvSpPr>
                <a:spLocks noChangeShapeType="1"/>
              </p:cNvSpPr>
              <p:nvPr/>
            </p:nvSpPr>
            <p:spPr bwMode="auto">
              <a:xfrm>
                <a:off x="2976" y="81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67" name="Line 37"/>
              <p:cNvSpPr>
                <a:spLocks noChangeShapeType="1"/>
              </p:cNvSpPr>
              <p:nvPr/>
            </p:nvSpPr>
            <p:spPr bwMode="auto">
              <a:xfrm>
                <a:off x="2976" y="99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68" name="Line 38"/>
              <p:cNvSpPr>
                <a:spLocks noChangeShapeType="1"/>
              </p:cNvSpPr>
              <p:nvPr/>
            </p:nvSpPr>
            <p:spPr bwMode="auto">
              <a:xfrm>
                <a:off x="2976" y="116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69" name="Line 3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70" name="Line 40"/>
              <p:cNvSpPr>
                <a:spLocks noChangeShapeType="1"/>
              </p:cNvSpPr>
              <p:nvPr/>
            </p:nvSpPr>
            <p:spPr bwMode="auto">
              <a:xfrm>
                <a:off x="3696" y="43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086350" y="3138995"/>
            <a:ext cx="2228850" cy="1257300"/>
            <a:chOff x="2976" y="1968"/>
            <a:chExt cx="1872" cy="1056"/>
          </a:xfrm>
        </p:grpSpPr>
        <p:sp>
          <p:nvSpPr>
            <p:cNvPr id="34855" name="AutoShape 42"/>
            <p:cNvSpPr>
              <a:spLocks noChangeArrowheads="1"/>
            </p:cNvSpPr>
            <p:nvPr/>
          </p:nvSpPr>
          <p:spPr bwMode="auto">
            <a:xfrm flipH="1">
              <a:off x="2976" y="1968"/>
              <a:ext cx="1872" cy="1056"/>
            </a:xfrm>
            <a:prstGeom prst="wedgeRectCallout">
              <a:avLst>
                <a:gd name="adj1" fmla="val -45838"/>
                <a:gd name="adj2" fmla="val 65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ID		001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Name		Anne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Address	Perth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TelNo		747374</a:t>
              </a:r>
            </a:p>
            <a:p>
              <a:pPr eaLnBrk="1" hangingPunct="1"/>
              <a:r>
                <a:rPr lang="en-US" sz="1350">
                  <a:solidFill>
                    <a:srgbClr val="3333CC"/>
                  </a:solidFill>
                  <a:latin typeface="Courier New" panose="02070309020205020404" pitchFamily="49" charset="0"/>
                </a:rPr>
                <a:t>Books-Loan    5</a:t>
              </a:r>
            </a:p>
            <a:p>
              <a:pPr eaLnBrk="1" hangingPunct="1"/>
              <a:endParaRPr lang="en-US" sz="1350">
                <a:solidFill>
                  <a:srgbClr val="3333CC"/>
                </a:solidFill>
                <a:latin typeface="Courier New" panose="02070309020205020404" pitchFamily="49" charset="0"/>
              </a:endParaRPr>
            </a:p>
          </p:txBody>
        </p:sp>
        <p:grpSp>
          <p:nvGrpSpPr>
            <p:cNvPr id="34856" name="Group 43"/>
            <p:cNvGrpSpPr>
              <a:grpSpLocks/>
            </p:cNvGrpSpPr>
            <p:nvPr/>
          </p:nvGrpSpPr>
          <p:grpSpPr bwMode="auto">
            <a:xfrm>
              <a:off x="2976" y="1968"/>
              <a:ext cx="1872" cy="912"/>
              <a:chOff x="2976" y="1968"/>
              <a:chExt cx="1872" cy="912"/>
            </a:xfrm>
          </p:grpSpPr>
          <p:sp>
            <p:nvSpPr>
              <p:cNvPr id="34857" name="Line 44"/>
              <p:cNvSpPr>
                <a:spLocks noChangeShapeType="1"/>
              </p:cNvSpPr>
              <p:nvPr/>
            </p:nvSpPr>
            <p:spPr bwMode="auto">
              <a:xfrm>
                <a:off x="2976" y="216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58" name="Line 45"/>
              <p:cNvSpPr>
                <a:spLocks noChangeShapeType="1"/>
              </p:cNvSpPr>
              <p:nvPr/>
            </p:nvSpPr>
            <p:spPr bwMode="auto">
              <a:xfrm>
                <a:off x="2976" y="2352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59" name="Line 46"/>
              <p:cNvSpPr>
                <a:spLocks noChangeShapeType="1"/>
              </p:cNvSpPr>
              <p:nvPr/>
            </p:nvSpPr>
            <p:spPr bwMode="auto">
              <a:xfrm>
                <a:off x="2976" y="252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60" name="Line 47"/>
              <p:cNvSpPr>
                <a:spLocks noChangeShapeType="1"/>
              </p:cNvSpPr>
              <p:nvPr/>
            </p:nvSpPr>
            <p:spPr bwMode="auto">
              <a:xfrm>
                <a:off x="2976" y="270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61" name="Line 48"/>
              <p:cNvSpPr>
                <a:spLocks noChangeShapeType="1"/>
              </p:cNvSpPr>
              <p:nvPr/>
            </p:nvSpPr>
            <p:spPr bwMode="auto">
              <a:xfrm>
                <a:off x="2976" y="288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862" name="Line 49"/>
              <p:cNvSpPr>
                <a:spLocks noChangeShapeType="1"/>
              </p:cNvSpPr>
              <p:nvPr/>
            </p:nvSpPr>
            <p:spPr bwMode="auto">
              <a:xfrm>
                <a:off x="4032" y="196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</p:grpSp>
      <p:sp>
        <p:nvSpPr>
          <p:cNvPr id="34850" name="Rectangle 50"/>
          <p:cNvSpPr>
            <a:spLocks noChangeArrowheads="1"/>
          </p:cNvSpPr>
          <p:nvPr/>
        </p:nvSpPr>
        <p:spPr bwMode="auto">
          <a:xfrm>
            <a:off x="5343525" y="2788356"/>
            <a:ext cx="1828800" cy="27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350" dirty="0">
                <a:solidFill>
                  <a:srgbClr val="FF6600"/>
                </a:solidFill>
                <a:latin typeface="Times New Roman" panose="02020603050405020304" pitchFamily="18" charset="0"/>
              </a:rPr>
              <a:t>Student System Files</a:t>
            </a:r>
          </a:p>
        </p:txBody>
      </p:sp>
      <p:sp>
        <p:nvSpPr>
          <p:cNvPr id="155699" name="Text Box 51"/>
          <p:cNvSpPr txBox="1">
            <a:spLocks noChangeArrowheads="1"/>
          </p:cNvSpPr>
          <p:nvPr/>
        </p:nvSpPr>
        <p:spPr bwMode="auto">
          <a:xfrm>
            <a:off x="1850127" y="5150399"/>
            <a:ext cx="312297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2700" dirty="0">
                <a:solidFill>
                  <a:srgbClr val="FF0066"/>
                </a:solidFill>
              </a:rPr>
              <a:t>Inconsistent Data</a:t>
            </a:r>
            <a:r>
              <a:rPr lang="en-US" sz="1500" dirty="0"/>
              <a:t> </a:t>
            </a:r>
          </a:p>
        </p:txBody>
      </p:sp>
      <p:grpSp>
        <p:nvGrpSpPr>
          <p:cNvPr id="34852" name="Group 54"/>
          <p:cNvGrpSpPr>
            <a:grpSpLocks/>
          </p:cNvGrpSpPr>
          <p:nvPr/>
        </p:nvGrpSpPr>
        <p:grpSpPr bwMode="auto">
          <a:xfrm>
            <a:off x="1223963" y="1744267"/>
            <a:ext cx="1638300" cy="598885"/>
            <a:chOff x="68" y="745"/>
            <a:chExt cx="1376" cy="503"/>
          </a:xfrm>
        </p:grpSpPr>
        <p:sp>
          <p:nvSpPr>
            <p:cNvPr id="34853" name="AutoShape 55"/>
            <p:cNvSpPr>
              <a:spLocks noChangeArrowheads="1"/>
            </p:cNvSpPr>
            <p:nvPr/>
          </p:nvSpPr>
          <p:spPr bwMode="auto">
            <a:xfrm>
              <a:off x="240" y="1008"/>
              <a:ext cx="240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34854" name="Text Box 56"/>
            <p:cNvSpPr txBox="1">
              <a:spLocks noChangeArrowheads="1"/>
            </p:cNvSpPr>
            <p:nvPr/>
          </p:nvSpPr>
          <p:spPr bwMode="auto">
            <a:xfrm>
              <a:off x="68" y="745"/>
              <a:ext cx="13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500" dirty="0">
                  <a:solidFill>
                    <a:srgbClr val="FF6600"/>
                  </a:solidFill>
                </a:rPr>
                <a:t>Change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377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971600" y="692696"/>
            <a:ext cx="5454606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Limitations of File Based Systems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1550398" y="2132856"/>
            <a:ext cx="5967413" cy="3052763"/>
          </a:xfrm>
          <a:prstGeom prst="rect">
            <a:avLst/>
          </a:prstGeom>
          <a:noFill/>
        </p:spPr>
        <p:txBody>
          <a:bodyPr vert="horz" lIns="67866" tIns="33338" rIns="67866" bIns="33338" rtlCol="0">
            <a:normAutofit/>
          </a:bodyPr>
          <a:lstStyle/>
          <a:p>
            <a:pPr eaLnBrk="1" hangingPunct="1"/>
            <a:r>
              <a:rPr lang="en-GB" sz="2400" dirty="0"/>
              <a:t>Data Inconsistency</a:t>
            </a:r>
          </a:p>
          <a:p>
            <a:pPr eaLnBrk="1" hangingPunct="1"/>
            <a:r>
              <a:rPr lang="en-GB" sz="2400" dirty="0"/>
              <a:t>Duplication of Data</a:t>
            </a:r>
          </a:p>
          <a:p>
            <a:pPr eaLnBrk="1" hangingPunct="1"/>
            <a:r>
              <a:rPr lang="en-GB" sz="2400" dirty="0"/>
              <a:t>Security – Only password security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How do we resolve these problems?</a:t>
            </a:r>
          </a:p>
        </p:txBody>
      </p:sp>
    </p:spTree>
    <p:extLst>
      <p:ext uri="{BB962C8B-B14F-4D97-AF65-F5344CB8AC3E}">
        <p14:creationId xmlns:p14="http://schemas.microsoft.com/office/powerpoint/2010/main" val="3347065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87103" y="2339578"/>
          <a:ext cx="584597" cy="57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103" y="2339578"/>
                        <a:ext cx="584597" cy="575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79961" y="4286250"/>
          <a:ext cx="53459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961" y="4286250"/>
                        <a:ext cx="53459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857501" y="2283619"/>
            <a:ext cx="1513285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350">
                <a:solidFill>
                  <a:srgbClr val="3333CC"/>
                </a:solidFill>
                <a:latin typeface="Garamond" panose="02020404030301010803" pitchFamily="18" charset="0"/>
              </a:rPr>
              <a:t>Data Entry &amp;</a:t>
            </a:r>
          </a:p>
          <a:p>
            <a:pPr algn="ctr" eaLnBrk="1" hangingPunct="1"/>
            <a:r>
              <a:rPr lang="en-US" sz="1350">
                <a:solidFill>
                  <a:srgbClr val="3333CC"/>
                </a:solidFill>
                <a:latin typeface="Garamond" panose="02020404030301010803" pitchFamily="18" charset="0"/>
              </a:rPr>
              <a:t> Reports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3007519" y="4341019"/>
            <a:ext cx="1310879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350">
                <a:solidFill>
                  <a:srgbClr val="3333CC"/>
                </a:solidFill>
                <a:latin typeface="Garamond" panose="02020404030301010803" pitchFamily="18" charset="0"/>
              </a:rPr>
              <a:t>Data Entry &amp;</a:t>
            </a:r>
          </a:p>
          <a:p>
            <a:pPr algn="ctr" eaLnBrk="1" hangingPunct="1"/>
            <a:r>
              <a:rPr lang="en-US" sz="1350">
                <a:solidFill>
                  <a:srgbClr val="3333CC"/>
                </a:solidFill>
                <a:latin typeface="Garamond" panose="02020404030301010803" pitchFamily="18" charset="0"/>
              </a:rPr>
              <a:t> Reports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4964907" y="3400426"/>
            <a:ext cx="914514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100">
                <a:solidFill>
                  <a:srgbClr val="3333CC"/>
                </a:solidFill>
                <a:latin typeface="Times New Roman" panose="02020603050405020304" pitchFamily="18" charset="0"/>
              </a:rPr>
              <a:t>DBMS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960145" y="3312319"/>
            <a:ext cx="888206" cy="561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1600200" y="3042048"/>
            <a:ext cx="1130919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100">
                <a:solidFill>
                  <a:srgbClr val="3333CC"/>
                </a:solidFill>
                <a:latin typeface="Garamond" panose="02020404030301010803" pitchFamily="18" charset="0"/>
              </a:rPr>
              <a:t>Students</a:t>
            </a:r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579961" y="5004198"/>
            <a:ext cx="985110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100">
                <a:solidFill>
                  <a:srgbClr val="3333CC"/>
                </a:solidFill>
                <a:latin typeface="Garamond" panose="02020404030301010803" pitchFamily="18" charset="0"/>
              </a:rPr>
              <a:t>Library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936082" y="3086100"/>
            <a:ext cx="1350169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1200">
                <a:solidFill>
                  <a:srgbClr val="3333CC"/>
                </a:solidFill>
                <a:latin typeface="Times New Roman" panose="02020603050405020304" pitchFamily="18" charset="0"/>
              </a:rPr>
              <a:t>Application</a:t>
            </a:r>
          </a:p>
          <a:p>
            <a:pPr algn="ctr"/>
            <a:r>
              <a:rPr lang="en-GB" sz="1200">
                <a:solidFill>
                  <a:srgbClr val="3333CC"/>
                </a:solidFill>
                <a:latin typeface="Times New Roman" panose="02020603050405020304" pitchFamily="18" charset="0"/>
              </a:rPr>
              <a:t>Programs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3112294" y="5064919"/>
            <a:ext cx="1142589" cy="2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200">
                <a:solidFill>
                  <a:srgbClr val="3333CC"/>
                </a:solidFill>
                <a:latin typeface="Times New Roman" panose="02020603050405020304" pitchFamily="18" charset="0"/>
              </a:rPr>
              <a:t>App. Programs</a:t>
            </a:r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6629401" y="4286251"/>
            <a:ext cx="1198245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100">
                <a:solidFill>
                  <a:srgbClr val="3333CC"/>
                </a:solidFill>
                <a:latin typeface="Times New Roman" panose="02020603050405020304" pitchFamily="18" charset="0"/>
              </a:rPr>
              <a:t>Database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type="title"/>
          </p:nvPr>
        </p:nvSpPr>
        <p:spPr>
          <a:xfrm>
            <a:off x="1348373" y="651693"/>
            <a:ext cx="4783455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Database Processing</a:t>
            </a:r>
          </a:p>
        </p:txBody>
      </p:sp>
      <p:sp>
        <p:nvSpPr>
          <p:cNvPr id="38926" name="AutoShape 14"/>
          <p:cNvSpPr>
            <a:spLocks noChangeArrowheads="1"/>
          </p:cNvSpPr>
          <p:nvPr/>
        </p:nvSpPr>
        <p:spPr bwMode="auto">
          <a:xfrm>
            <a:off x="2228850" y="25146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500">
              <a:solidFill>
                <a:srgbClr val="FF6600"/>
              </a:solidFill>
            </a:endParaRPr>
          </a:p>
        </p:txBody>
      </p:sp>
      <p:sp>
        <p:nvSpPr>
          <p:cNvPr id="38927" name="AutoShape 15"/>
          <p:cNvSpPr>
            <a:spLocks noChangeArrowheads="1"/>
          </p:cNvSpPr>
          <p:nvPr/>
        </p:nvSpPr>
        <p:spPr bwMode="auto">
          <a:xfrm>
            <a:off x="2228850" y="440055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8928" name="AutoShape 16"/>
          <p:cNvSpPr>
            <a:spLocks noChangeArrowheads="1"/>
          </p:cNvSpPr>
          <p:nvPr/>
        </p:nvSpPr>
        <p:spPr bwMode="auto">
          <a:xfrm rot="2001649">
            <a:off x="4572000" y="26289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8929" name="AutoShape 17"/>
          <p:cNvSpPr>
            <a:spLocks noChangeArrowheads="1"/>
          </p:cNvSpPr>
          <p:nvPr/>
        </p:nvSpPr>
        <p:spPr bwMode="auto">
          <a:xfrm rot="-2310477">
            <a:off x="4572000" y="42291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5943600" y="34290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38931" name="AutoShape 19"/>
          <p:cNvSpPr>
            <a:spLocks noChangeArrowheads="1"/>
          </p:cNvSpPr>
          <p:nvPr/>
        </p:nvSpPr>
        <p:spPr bwMode="auto">
          <a:xfrm>
            <a:off x="6743700" y="2686050"/>
            <a:ext cx="914400" cy="1200150"/>
          </a:xfrm>
          <a:prstGeom prst="can">
            <a:avLst>
              <a:gd name="adj" fmla="val 3281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92341" y="1804988"/>
            <a:ext cx="1943100" cy="1143000"/>
            <a:chOff x="3600" y="720"/>
            <a:chExt cx="1632" cy="960"/>
          </a:xfrm>
        </p:grpSpPr>
        <p:grpSp>
          <p:nvGrpSpPr>
            <p:cNvPr id="38939" name="Group 21"/>
            <p:cNvGrpSpPr>
              <a:grpSpLocks/>
            </p:cNvGrpSpPr>
            <p:nvPr/>
          </p:nvGrpSpPr>
          <p:grpSpPr bwMode="auto">
            <a:xfrm>
              <a:off x="3600" y="720"/>
              <a:ext cx="1632" cy="960"/>
              <a:chOff x="3600" y="720"/>
              <a:chExt cx="1632" cy="960"/>
            </a:xfrm>
          </p:grpSpPr>
          <p:sp>
            <p:nvSpPr>
              <p:cNvPr id="38942" name="AutoShape 22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1632" cy="960"/>
              </a:xfrm>
              <a:prstGeom prst="wedgeRoundRectCallout">
                <a:avLst>
                  <a:gd name="adj1" fmla="val 45773"/>
                  <a:gd name="adj2" fmla="val 83231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200" b="0"/>
                  <a:t/>
                </a:r>
                <a:br>
                  <a:rPr lang="en-US" sz="1200" b="0"/>
                </a:br>
                <a:r>
                  <a:rPr lang="en-US" sz="1200" b="0"/>
                  <a:t>stno     Name   address</a:t>
                </a:r>
              </a:p>
              <a:p>
                <a:pPr eaLnBrk="1" hangingPunct="1"/>
                <a:r>
                  <a:rPr lang="en-US" sz="1200" b="0"/>
                  <a:t>001      Jay       Perth      …………….</a:t>
                </a:r>
              </a:p>
            </p:txBody>
          </p:sp>
          <p:grpSp>
            <p:nvGrpSpPr>
              <p:cNvPr id="38943" name="Group 23"/>
              <p:cNvGrpSpPr>
                <a:grpSpLocks/>
              </p:cNvGrpSpPr>
              <p:nvPr/>
            </p:nvGrpSpPr>
            <p:grpSpPr bwMode="auto">
              <a:xfrm>
                <a:off x="3648" y="912"/>
                <a:ext cx="1488" cy="576"/>
                <a:chOff x="3648" y="912"/>
                <a:chExt cx="1488" cy="576"/>
              </a:xfrm>
            </p:grpSpPr>
            <p:sp>
              <p:nvSpPr>
                <p:cNvPr id="38944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912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38945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1104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38946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1296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38947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1488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38948" name="Line 28"/>
                <p:cNvSpPr>
                  <a:spLocks noChangeShapeType="1"/>
                </p:cNvSpPr>
                <p:nvPr/>
              </p:nvSpPr>
              <p:spPr bwMode="auto">
                <a:xfrm>
                  <a:off x="4080" y="91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38949" name="Line 29"/>
                <p:cNvSpPr>
                  <a:spLocks noChangeShapeType="1"/>
                </p:cNvSpPr>
                <p:nvPr/>
              </p:nvSpPr>
              <p:spPr bwMode="auto">
                <a:xfrm>
                  <a:off x="4512" y="91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</p:grpSp>
        <p:sp>
          <p:nvSpPr>
            <p:cNvPr id="38940" name="Line 30"/>
            <p:cNvSpPr>
              <a:spLocks noChangeShapeType="1"/>
            </p:cNvSpPr>
            <p:nvPr/>
          </p:nvSpPr>
          <p:spPr bwMode="auto">
            <a:xfrm>
              <a:off x="5136" y="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38941" name="Line 31"/>
            <p:cNvSpPr>
              <a:spLocks noChangeShapeType="1"/>
            </p:cNvSpPr>
            <p:nvPr/>
          </p:nvSpPr>
          <p:spPr bwMode="auto">
            <a:xfrm>
              <a:off x="3648" y="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1531144" y="1665686"/>
            <a:ext cx="1702594" cy="563165"/>
            <a:chOff x="326" y="679"/>
            <a:chExt cx="1430" cy="473"/>
          </a:xfrm>
        </p:grpSpPr>
        <p:sp>
          <p:nvSpPr>
            <p:cNvPr id="38937" name="AutoShape 32"/>
            <p:cNvSpPr>
              <a:spLocks noChangeArrowheads="1"/>
            </p:cNvSpPr>
            <p:nvPr/>
          </p:nvSpPr>
          <p:spPr bwMode="auto">
            <a:xfrm>
              <a:off x="528" y="960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38938" name="Text Box 33"/>
            <p:cNvSpPr txBox="1">
              <a:spLocks noChangeArrowheads="1"/>
            </p:cNvSpPr>
            <p:nvPr/>
          </p:nvSpPr>
          <p:spPr bwMode="auto">
            <a:xfrm>
              <a:off x="326" y="679"/>
              <a:ext cx="14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500">
                  <a:solidFill>
                    <a:srgbClr val="FF6600"/>
                  </a:solidFill>
                </a:rPr>
                <a:t>Change Request</a:t>
              </a:r>
            </a:p>
          </p:txBody>
        </p:sp>
      </p:grpSp>
      <p:sp>
        <p:nvSpPr>
          <p:cNvPr id="157731" name="AutoShape 35"/>
          <p:cNvSpPr>
            <a:spLocks noChangeArrowheads="1"/>
          </p:cNvSpPr>
          <p:nvPr/>
        </p:nvSpPr>
        <p:spPr bwMode="auto">
          <a:xfrm>
            <a:off x="2228850" y="25146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500">
              <a:solidFill>
                <a:srgbClr val="FF6600"/>
              </a:solidFill>
            </a:endParaRPr>
          </a:p>
        </p:txBody>
      </p:sp>
      <p:sp>
        <p:nvSpPr>
          <p:cNvPr id="157732" name="AutoShape 36"/>
          <p:cNvSpPr>
            <a:spLocks noChangeArrowheads="1"/>
          </p:cNvSpPr>
          <p:nvPr/>
        </p:nvSpPr>
        <p:spPr bwMode="auto">
          <a:xfrm rot="2001649">
            <a:off x="4579144" y="2636044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157733" name="AutoShape 37"/>
          <p:cNvSpPr>
            <a:spLocks noChangeArrowheads="1"/>
          </p:cNvSpPr>
          <p:nvPr/>
        </p:nvSpPr>
        <p:spPr bwMode="auto">
          <a:xfrm>
            <a:off x="5943600" y="34290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650657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31" grpId="0" animBg="1"/>
      <p:bldP spid="157732" grpId="0" animBg="1"/>
      <p:bldP spid="1577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87103" y="2339578"/>
          <a:ext cx="584597" cy="575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Clip" r:id="rId4" imgW="1315341" imgH="996807" progId="MS_ClipArt_Gallery.2">
                  <p:embed/>
                </p:oleObj>
              </mc:Choice>
              <mc:Fallback>
                <p:oleObj name="Clip" r:id="rId4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103" y="2339578"/>
                        <a:ext cx="584597" cy="575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579961" y="4286250"/>
          <a:ext cx="53459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Clip" r:id="rId6" imgW="1315341" imgH="996807" progId="MS_ClipArt_Gallery.2">
                  <p:embed/>
                </p:oleObj>
              </mc:Choice>
              <mc:Fallback>
                <p:oleObj name="Clip" r:id="rId6" imgW="1315341" imgH="996807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961" y="4286250"/>
                        <a:ext cx="53459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2857501" y="2283619"/>
            <a:ext cx="1513285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350">
                <a:solidFill>
                  <a:srgbClr val="3333CC"/>
                </a:solidFill>
                <a:latin typeface="Garamond" panose="02020404030301010803" pitchFamily="18" charset="0"/>
              </a:rPr>
              <a:t>Data Entry &amp;</a:t>
            </a:r>
          </a:p>
          <a:p>
            <a:pPr algn="ctr" eaLnBrk="1" hangingPunct="1"/>
            <a:r>
              <a:rPr lang="en-US" sz="1350">
                <a:solidFill>
                  <a:srgbClr val="3333CC"/>
                </a:solidFill>
                <a:latin typeface="Garamond" panose="02020404030301010803" pitchFamily="18" charset="0"/>
              </a:rPr>
              <a:t> Reports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007519" y="4341019"/>
            <a:ext cx="1310879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350">
                <a:solidFill>
                  <a:srgbClr val="3333CC"/>
                </a:solidFill>
                <a:latin typeface="Garamond" panose="02020404030301010803" pitchFamily="18" charset="0"/>
              </a:rPr>
              <a:t>Data Entry &amp;</a:t>
            </a:r>
          </a:p>
          <a:p>
            <a:pPr algn="ctr" eaLnBrk="1" hangingPunct="1"/>
            <a:r>
              <a:rPr lang="en-US" sz="1350">
                <a:solidFill>
                  <a:srgbClr val="3333CC"/>
                </a:solidFill>
                <a:latin typeface="Garamond" panose="02020404030301010803" pitchFamily="18" charset="0"/>
              </a:rPr>
              <a:t> Reports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964907" y="3400426"/>
            <a:ext cx="914514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100">
                <a:solidFill>
                  <a:srgbClr val="3333CC"/>
                </a:solidFill>
                <a:latin typeface="Times New Roman" panose="02020603050405020304" pitchFamily="18" charset="0"/>
              </a:rPr>
              <a:t>DBMS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960145" y="3312319"/>
            <a:ext cx="888206" cy="561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1657351" y="3086100"/>
            <a:ext cx="1350169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100">
                <a:solidFill>
                  <a:srgbClr val="3333CC"/>
                </a:solidFill>
                <a:latin typeface="Garamond" panose="02020404030301010803" pitchFamily="18" charset="0"/>
              </a:rPr>
              <a:t>Students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531145" y="4972050"/>
            <a:ext cx="1040606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100">
                <a:solidFill>
                  <a:srgbClr val="3333CC"/>
                </a:solidFill>
                <a:latin typeface="Garamond" panose="02020404030301010803" pitchFamily="18" charset="0"/>
              </a:rPr>
              <a:t>Library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2936082" y="3086100"/>
            <a:ext cx="1350169" cy="43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1200">
                <a:solidFill>
                  <a:srgbClr val="3333CC"/>
                </a:solidFill>
                <a:latin typeface="Times New Roman" panose="02020603050405020304" pitchFamily="18" charset="0"/>
              </a:rPr>
              <a:t>Application</a:t>
            </a:r>
          </a:p>
          <a:p>
            <a:pPr algn="ctr"/>
            <a:r>
              <a:rPr lang="en-GB" sz="1200">
                <a:solidFill>
                  <a:srgbClr val="3333CC"/>
                </a:solidFill>
                <a:latin typeface="Times New Roman" panose="02020603050405020304" pitchFamily="18" charset="0"/>
              </a:rPr>
              <a:t>Programs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112294" y="5064919"/>
            <a:ext cx="1142589" cy="25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200">
                <a:solidFill>
                  <a:srgbClr val="3333CC"/>
                </a:solidFill>
                <a:latin typeface="Times New Roman" panose="02020603050405020304" pitchFamily="18" charset="0"/>
              </a:rPr>
              <a:t>App. Programs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6629401" y="4286251"/>
            <a:ext cx="1198245" cy="39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866" tIns="33338" rIns="67866" bIns="33338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2100">
                <a:solidFill>
                  <a:srgbClr val="3333CC"/>
                </a:solidFill>
                <a:latin typeface="Times New Roman" panose="02020603050405020304" pitchFamily="18" charset="0"/>
              </a:rPr>
              <a:t>Database</a:t>
            </a: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title"/>
          </p:nvPr>
        </p:nvSpPr>
        <p:spPr>
          <a:xfrm>
            <a:off x="1417320" y="619126"/>
            <a:ext cx="4783455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 smtClean="0">
                <a:ln>
                  <a:noFill/>
                </a:ln>
              </a:rPr>
              <a:t>Database Processing</a:t>
            </a:r>
          </a:p>
        </p:txBody>
      </p:sp>
      <p:sp>
        <p:nvSpPr>
          <p:cNvPr id="40974" name="AutoShape 14"/>
          <p:cNvSpPr>
            <a:spLocks noChangeArrowheads="1"/>
          </p:cNvSpPr>
          <p:nvPr/>
        </p:nvSpPr>
        <p:spPr bwMode="auto">
          <a:xfrm>
            <a:off x="2228850" y="25146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sz="1500">
              <a:solidFill>
                <a:srgbClr val="FF6600"/>
              </a:solidFill>
            </a:endParaRP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2228850" y="440055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 rot="2001649">
            <a:off x="4572000" y="26289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40977" name="AutoShape 17"/>
          <p:cNvSpPr>
            <a:spLocks noChangeArrowheads="1"/>
          </p:cNvSpPr>
          <p:nvPr/>
        </p:nvSpPr>
        <p:spPr bwMode="auto">
          <a:xfrm rot="-2310477">
            <a:off x="4572000" y="42291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40978" name="AutoShape 18"/>
          <p:cNvSpPr>
            <a:spLocks noChangeArrowheads="1"/>
          </p:cNvSpPr>
          <p:nvPr/>
        </p:nvSpPr>
        <p:spPr bwMode="auto">
          <a:xfrm>
            <a:off x="5943600" y="34290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6743700" y="2686050"/>
            <a:ext cx="914400" cy="1200150"/>
          </a:xfrm>
          <a:prstGeom prst="can">
            <a:avLst>
              <a:gd name="adj" fmla="val 3281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  <p:grpSp>
        <p:nvGrpSpPr>
          <p:cNvPr id="40980" name="Group 20"/>
          <p:cNvGrpSpPr>
            <a:grpSpLocks/>
          </p:cNvGrpSpPr>
          <p:nvPr/>
        </p:nvGrpSpPr>
        <p:grpSpPr bwMode="auto">
          <a:xfrm>
            <a:off x="5429250" y="1714500"/>
            <a:ext cx="1943100" cy="1143000"/>
            <a:chOff x="3600" y="720"/>
            <a:chExt cx="1632" cy="960"/>
          </a:xfrm>
        </p:grpSpPr>
        <p:grpSp>
          <p:nvGrpSpPr>
            <p:cNvPr id="40985" name="Group 21"/>
            <p:cNvGrpSpPr>
              <a:grpSpLocks/>
            </p:cNvGrpSpPr>
            <p:nvPr/>
          </p:nvGrpSpPr>
          <p:grpSpPr bwMode="auto">
            <a:xfrm>
              <a:off x="3600" y="720"/>
              <a:ext cx="1632" cy="960"/>
              <a:chOff x="3600" y="720"/>
              <a:chExt cx="1632" cy="960"/>
            </a:xfrm>
          </p:grpSpPr>
          <p:sp>
            <p:nvSpPr>
              <p:cNvPr id="40988" name="AutoShape 22"/>
              <p:cNvSpPr>
                <a:spLocks noChangeArrowheads="1"/>
              </p:cNvSpPr>
              <p:nvPr/>
            </p:nvSpPr>
            <p:spPr bwMode="auto">
              <a:xfrm>
                <a:off x="3600" y="720"/>
                <a:ext cx="1632" cy="960"/>
              </a:xfrm>
              <a:prstGeom prst="wedgeRoundRectCallout">
                <a:avLst>
                  <a:gd name="adj1" fmla="val 45773"/>
                  <a:gd name="adj2" fmla="val 83231"/>
                  <a:gd name="adj3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sz="1200" b="0"/>
                  <a:t/>
                </a:r>
                <a:br>
                  <a:rPr lang="en-US" sz="1200" b="0"/>
                </a:br>
                <a:r>
                  <a:rPr lang="en-US" sz="1200" b="0"/>
                  <a:t>stno     Name   address</a:t>
                </a:r>
              </a:p>
              <a:p>
                <a:pPr eaLnBrk="1" hangingPunct="1"/>
                <a:r>
                  <a:rPr lang="en-US" sz="1200" b="0"/>
                  <a:t>001      Jay       </a:t>
                </a:r>
                <a:r>
                  <a:rPr lang="en-US" sz="1200" b="0">
                    <a:solidFill>
                      <a:srgbClr val="FF6600"/>
                    </a:solidFill>
                  </a:rPr>
                  <a:t>Sydney</a:t>
                </a:r>
                <a:r>
                  <a:rPr lang="en-US" sz="1200" b="0"/>
                  <a:t>      …………….</a:t>
                </a:r>
              </a:p>
            </p:txBody>
          </p:sp>
          <p:grpSp>
            <p:nvGrpSpPr>
              <p:cNvPr id="40989" name="Group 23"/>
              <p:cNvGrpSpPr>
                <a:grpSpLocks/>
              </p:cNvGrpSpPr>
              <p:nvPr/>
            </p:nvGrpSpPr>
            <p:grpSpPr bwMode="auto">
              <a:xfrm>
                <a:off x="3648" y="912"/>
                <a:ext cx="1488" cy="576"/>
                <a:chOff x="3648" y="912"/>
                <a:chExt cx="1488" cy="576"/>
              </a:xfrm>
            </p:grpSpPr>
            <p:sp>
              <p:nvSpPr>
                <p:cNvPr id="40990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912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40991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1104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40992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1296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40993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1488"/>
                  <a:ext cx="14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40994" name="Line 28"/>
                <p:cNvSpPr>
                  <a:spLocks noChangeShapeType="1"/>
                </p:cNvSpPr>
                <p:nvPr/>
              </p:nvSpPr>
              <p:spPr bwMode="auto">
                <a:xfrm>
                  <a:off x="4080" y="91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  <p:sp>
              <p:nvSpPr>
                <p:cNvPr id="40995" name="Line 29"/>
                <p:cNvSpPr>
                  <a:spLocks noChangeShapeType="1"/>
                </p:cNvSpPr>
                <p:nvPr/>
              </p:nvSpPr>
              <p:spPr bwMode="auto">
                <a:xfrm>
                  <a:off x="4512" y="912"/>
                  <a:ext cx="0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sz="1350"/>
                </a:p>
              </p:txBody>
            </p:sp>
          </p:grpSp>
        </p:grpSp>
        <p:sp>
          <p:nvSpPr>
            <p:cNvPr id="40986" name="Line 30"/>
            <p:cNvSpPr>
              <a:spLocks noChangeShapeType="1"/>
            </p:cNvSpPr>
            <p:nvPr/>
          </p:nvSpPr>
          <p:spPr bwMode="auto">
            <a:xfrm>
              <a:off x="5136" y="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40987" name="Line 31"/>
            <p:cNvSpPr>
              <a:spLocks noChangeShapeType="1"/>
            </p:cNvSpPr>
            <p:nvPr/>
          </p:nvSpPr>
          <p:spPr bwMode="auto">
            <a:xfrm>
              <a:off x="3648" y="91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grpSp>
        <p:nvGrpSpPr>
          <p:cNvPr id="40981" name="Group 32"/>
          <p:cNvGrpSpPr>
            <a:grpSpLocks/>
          </p:cNvGrpSpPr>
          <p:nvPr/>
        </p:nvGrpSpPr>
        <p:grpSpPr bwMode="auto">
          <a:xfrm>
            <a:off x="1531144" y="1665686"/>
            <a:ext cx="1702594" cy="563165"/>
            <a:chOff x="326" y="679"/>
            <a:chExt cx="1430" cy="473"/>
          </a:xfrm>
        </p:grpSpPr>
        <p:sp>
          <p:nvSpPr>
            <p:cNvPr id="40983" name="AutoShape 33"/>
            <p:cNvSpPr>
              <a:spLocks noChangeArrowheads="1"/>
            </p:cNvSpPr>
            <p:nvPr/>
          </p:nvSpPr>
          <p:spPr bwMode="auto">
            <a:xfrm>
              <a:off x="528" y="960"/>
              <a:ext cx="192" cy="19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sz="1500"/>
            </a:p>
          </p:txBody>
        </p:sp>
        <p:sp>
          <p:nvSpPr>
            <p:cNvPr id="40984" name="Text Box 34"/>
            <p:cNvSpPr txBox="1">
              <a:spLocks noChangeArrowheads="1"/>
            </p:cNvSpPr>
            <p:nvPr/>
          </p:nvSpPr>
          <p:spPr bwMode="auto">
            <a:xfrm>
              <a:off x="326" y="679"/>
              <a:ext cx="14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sz="1500">
                  <a:solidFill>
                    <a:srgbClr val="FF6600"/>
                  </a:solidFill>
                </a:rPr>
                <a:t>Change Request</a:t>
              </a:r>
            </a:p>
          </p:txBody>
        </p:sp>
      </p:grpSp>
      <p:sp>
        <p:nvSpPr>
          <p:cNvPr id="40982" name="AutoShape 36"/>
          <p:cNvSpPr>
            <a:spLocks noChangeArrowheads="1"/>
          </p:cNvSpPr>
          <p:nvPr/>
        </p:nvSpPr>
        <p:spPr bwMode="auto">
          <a:xfrm>
            <a:off x="5943600" y="3429000"/>
            <a:ext cx="514350" cy="2286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2727504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4783455" cy="96977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AU" dirty="0" smtClean="0">
                <a:ln>
                  <a:noFill/>
                </a:ln>
              </a:rPr>
              <a:t>Advantages of using a DBMS</a:t>
            </a:r>
            <a:endParaRPr lang="en-US" dirty="0" smtClean="0">
              <a:ln>
                <a:noFill/>
              </a:ln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60195" y="2078850"/>
            <a:ext cx="5967413" cy="3052763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indent="0">
              <a:buSzPct val="75000"/>
              <a:buNone/>
            </a:pPr>
            <a:endParaRPr lang="en-AU" dirty="0" smtClean="0"/>
          </a:p>
          <a:p>
            <a:pPr>
              <a:buSzPct val="75000"/>
            </a:pPr>
            <a:r>
              <a:rPr lang="en-AU" dirty="0" smtClean="0"/>
              <a:t>Data independence</a:t>
            </a:r>
          </a:p>
          <a:p>
            <a:pPr>
              <a:buSzPct val="75000"/>
            </a:pPr>
            <a:r>
              <a:rPr lang="en-AU" dirty="0" smtClean="0"/>
              <a:t>Efficient data access</a:t>
            </a:r>
          </a:p>
          <a:p>
            <a:pPr>
              <a:buSzPct val="75000"/>
            </a:pPr>
            <a:r>
              <a:rPr lang="en-AU" dirty="0" smtClean="0"/>
              <a:t>Data integrity and security</a:t>
            </a:r>
          </a:p>
          <a:p>
            <a:pPr>
              <a:buSzPct val="75000"/>
            </a:pPr>
            <a:r>
              <a:rPr lang="en-AU" dirty="0" smtClean="0"/>
              <a:t>Data administration</a:t>
            </a:r>
          </a:p>
          <a:p>
            <a:pPr>
              <a:buSzPct val="75000"/>
            </a:pPr>
            <a:r>
              <a:rPr lang="en-AU" dirty="0" smtClean="0"/>
              <a:t>Concurrent access, recovery from crashes</a:t>
            </a:r>
          </a:p>
          <a:p>
            <a:pPr>
              <a:buSzPct val="75000"/>
            </a:pPr>
            <a:r>
              <a:rPr lang="en-AU" dirty="0" smtClean="0"/>
              <a:t>Reduced application development time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769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pdated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CA49051E-35FD-4162-BB75-12F1D25530D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5C82534-F570-47D0-B68B-77FF3196E0DA}" vid="{0BC3DA50-FEEF-43B6-860E-C898C0E591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1808</TotalTime>
  <Words>816</Words>
  <Application>Microsoft Office PowerPoint</Application>
  <PresentationFormat>On-screen Show (4:3)</PresentationFormat>
  <Paragraphs>246</Paragraphs>
  <Slides>28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新細明體</vt:lpstr>
      <vt:lpstr>Arial</vt:lpstr>
      <vt:lpstr>Book Antiqua</vt:lpstr>
      <vt:lpstr>Calibri</vt:lpstr>
      <vt:lpstr>Calibri Light</vt:lpstr>
      <vt:lpstr>Courier New</vt:lpstr>
      <vt:lpstr>Garamond</vt:lpstr>
      <vt:lpstr>Times New Roman</vt:lpstr>
      <vt:lpstr>Verdana</vt:lpstr>
      <vt:lpstr>Wingdings</vt:lpstr>
      <vt:lpstr>Updated Design</vt:lpstr>
      <vt:lpstr>Custom Design</vt:lpstr>
      <vt:lpstr>Clip</vt:lpstr>
      <vt:lpstr>Introduction to  Database and DBMS  Part II</vt:lpstr>
      <vt:lpstr>Data Storage &amp; Retrieval Options</vt:lpstr>
      <vt:lpstr>File Based Processing</vt:lpstr>
      <vt:lpstr>File Based Processing</vt:lpstr>
      <vt:lpstr>File Based Processing</vt:lpstr>
      <vt:lpstr>Limitations of File Based Systems</vt:lpstr>
      <vt:lpstr>Database Processing</vt:lpstr>
      <vt:lpstr>Database Processing</vt:lpstr>
      <vt:lpstr>Advantages of using a DBMS</vt:lpstr>
      <vt:lpstr>Data independence</vt:lpstr>
      <vt:lpstr>Program-data dependence  </vt:lpstr>
      <vt:lpstr>Efficient Data access</vt:lpstr>
      <vt:lpstr>Data integrity and security</vt:lpstr>
      <vt:lpstr>Data administration</vt:lpstr>
      <vt:lpstr>Concurrent access and Crash recovery</vt:lpstr>
      <vt:lpstr>Reduced application development time</vt:lpstr>
      <vt:lpstr>When NOT to use a DBMS</vt:lpstr>
      <vt:lpstr>Components of a DBMS</vt:lpstr>
      <vt:lpstr>Levels of Abstraction in a DBMS</vt:lpstr>
      <vt:lpstr>Levels of Abstraction in a DBMS(contd)</vt:lpstr>
      <vt:lpstr>Levels of Abstraction in a DBMS(contd)</vt:lpstr>
      <vt:lpstr>Levels of Abstraction in a DBMS(contd)</vt:lpstr>
      <vt:lpstr>Levels of Abstraction in a DBMS</vt:lpstr>
      <vt:lpstr>Data Independence </vt:lpstr>
      <vt:lpstr>Logical Data Independence </vt:lpstr>
      <vt:lpstr>Physical Data Independence </vt:lpstr>
      <vt:lpstr>Example: University Database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104 Internet Technology And Applications</dc:title>
  <dc:creator>pumudu.f</dc:creator>
  <cp:lastModifiedBy>Manori Gamage</cp:lastModifiedBy>
  <cp:revision>214</cp:revision>
  <dcterms:created xsi:type="dcterms:W3CDTF">2006-08-16T00:00:00Z</dcterms:created>
  <dcterms:modified xsi:type="dcterms:W3CDTF">2018-07-09T04:56:27Z</dcterms:modified>
</cp:coreProperties>
</file>