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323" r:id="rId33"/>
    <p:sldId id="306" r:id="rId34"/>
    <p:sldId id="307" r:id="rId35"/>
    <p:sldId id="308" r:id="rId36"/>
    <p:sldId id="309" r:id="rId37"/>
    <p:sldId id="310" r:id="rId38"/>
    <p:sldId id="311" r:id="rId39"/>
    <p:sldId id="312" r:id="rId40"/>
    <p:sldId id="313" r:id="rId41"/>
    <p:sldId id="314" r:id="rId42"/>
    <p:sldId id="316" r:id="rId43"/>
    <p:sldId id="317" r:id="rId44"/>
    <p:sldId id="318" r:id="rId45"/>
    <p:sldId id="319" r:id="rId46"/>
    <p:sldId id="320" r:id="rId47"/>
    <p:sldId id="321" r:id="rId48"/>
    <p:sldId id="303" r:id="rId49"/>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CCECFF"/>
    <a:srgbClr val="3333CC"/>
    <a:srgbClr val="FF9900"/>
    <a:srgbClr val="FF33CC"/>
    <a:srgbClr val="FF3399"/>
    <a:srgbClr val="FF66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D0292DC4-537E-4537-AB57-B1E789444866}" type="slidenum">
              <a:rPr lang="en-US"/>
              <a:pPr>
                <a:defRPr/>
              </a:pPr>
              <a:t>‹#›</a:t>
            </a:fld>
            <a:endParaRPr lang="en-US"/>
          </a:p>
        </p:txBody>
      </p:sp>
    </p:spTree>
    <p:extLst>
      <p:ext uri="{BB962C8B-B14F-4D97-AF65-F5344CB8AC3E}">
        <p14:creationId xmlns:p14="http://schemas.microsoft.com/office/powerpoint/2010/main" val="2600078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ChangeArrowheads="1"/>
          </p:cNvSpPr>
          <p:nvPr/>
        </p:nvSpPr>
        <p:spPr bwMode="auto">
          <a:xfrm>
            <a:off x="3884613" y="-3175"/>
            <a:ext cx="2973387" cy="460375"/>
          </a:xfrm>
          <a:prstGeom prst="rect">
            <a:avLst/>
          </a:prstGeom>
          <a:noFill/>
          <a:ln w="9525">
            <a:noFill/>
            <a:miter lim="800000"/>
            <a:headEnd/>
            <a:tailEnd/>
          </a:ln>
        </p:spPr>
        <p:txBody>
          <a:bodyPr wrap="none" lIns="89913" tIns="44956" rIns="89913" bIns="44956" anchor="ctr"/>
          <a:lstStyle/>
          <a:p>
            <a:endParaRPr lang="en-US"/>
          </a:p>
        </p:txBody>
      </p:sp>
      <p:sp>
        <p:nvSpPr>
          <p:cNvPr id="52226" name="Rectangle 3"/>
          <p:cNvSpPr>
            <a:spLocks noChangeArrowheads="1"/>
          </p:cNvSpPr>
          <p:nvPr/>
        </p:nvSpPr>
        <p:spPr bwMode="auto">
          <a:xfrm>
            <a:off x="-1588" y="-3175"/>
            <a:ext cx="2970213" cy="460375"/>
          </a:xfrm>
          <a:prstGeom prst="rect">
            <a:avLst/>
          </a:prstGeom>
          <a:noFill/>
          <a:ln w="9525">
            <a:noFill/>
            <a:miter lim="800000"/>
            <a:headEnd/>
            <a:tailEnd/>
          </a:ln>
        </p:spPr>
        <p:txBody>
          <a:bodyPr wrap="none" lIns="89913" tIns="44956" rIns="89913" bIns="44956" anchor="ctr"/>
          <a:lstStyle/>
          <a:p>
            <a:endParaRPr lang="en-US"/>
          </a:p>
        </p:txBody>
      </p:sp>
      <p:sp>
        <p:nvSpPr>
          <p:cNvPr id="52227" name="Rectangle 6"/>
          <p:cNvSpPr>
            <a:spLocks noGrp="1" noRot="1" noChangeAspect="1" noChangeArrowheads="1" noTextEdit="1"/>
          </p:cNvSpPr>
          <p:nvPr>
            <p:ph type="sldImg"/>
          </p:nvPr>
        </p:nvSpPr>
        <p:spPr>
          <a:ln/>
        </p:spPr>
      </p:sp>
      <p:sp>
        <p:nvSpPr>
          <p:cNvPr id="52228" name="Rectangle 7"/>
          <p:cNvSpPr>
            <a:spLocks noGrp="1" noChangeArrowheads="1"/>
          </p:cNvSpPr>
          <p:nvPr>
            <p:ph type="body" idx="1"/>
          </p:nvPr>
        </p:nvSpPr>
        <p:spPr>
          <a:noFill/>
          <a:ln/>
        </p:spPr>
        <p:txBody>
          <a:bodyPr/>
          <a:lstStyle/>
          <a:p>
            <a:pPr eaLnBrk="1" hangingPunct="1"/>
            <a:r>
              <a:rPr lang="en-US" smtClean="0"/>
              <a:t>Using a Subquery to Solve a Problem</a:t>
            </a:r>
          </a:p>
          <a:p>
            <a:pPr lvl="1" eaLnBrk="1" hangingPunct="1"/>
            <a:r>
              <a:rPr lang="en-US" smtClean="0"/>
              <a:t>Suppose you want to write a query to find out who earns a salary greater than Abel’s salary. </a:t>
            </a:r>
          </a:p>
          <a:p>
            <a:pPr lvl="1" eaLnBrk="1" hangingPunct="1"/>
            <a:r>
              <a:rPr lang="en-US" smtClean="0"/>
              <a:t>To solve this problem, you need </a:t>
            </a:r>
            <a:r>
              <a:rPr lang="en-US" i="1" smtClean="0"/>
              <a:t>two</a:t>
            </a:r>
            <a:r>
              <a:rPr lang="en-US" smtClean="0"/>
              <a:t> queries: one to find how much Abel earns, and a second query to find who earns more than that amount. </a:t>
            </a:r>
          </a:p>
          <a:p>
            <a:pPr lvl="1" eaLnBrk="1" hangingPunct="1"/>
            <a:r>
              <a:rPr lang="en-US" smtClean="0"/>
              <a:t>You can solve this problem by combining the two queries, placing one query </a:t>
            </a:r>
            <a:r>
              <a:rPr lang="en-US" i="1" smtClean="0"/>
              <a:t>inside</a:t>
            </a:r>
            <a:r>
              <a:rPr lang="en-US" smtClean="0"/>
              <a:t> the other query.</a:t>
            </a:r>
          </a:p>
          <a:p>
            <a:pPr lvl="1" eaLnBrk="1" hangingPunct="1"/>
            <a:r>
              <a:rPr lang="en-US" smtClean="0"/>
              <a:t>The inner query (or </a:t>
            </a:r>
            <a:r>
              <a:rPr lang="en-US" i="1" smtClean="0"/>
              <a:t>subquery</a:t>
            </a:r>
            <a:r>
              <a:rPr lang="en-US" smtClean="0"/>
              <a:t>) returns a value that is used by the outer query (or </a:t>
            </a:r>
            <a:r>
              <a:rPr lang="en-US" i="1" smtClean="0"/>
              <a:t>main query</a:t>
            </a:r>
            <a:r>
              <a:rPr lang="en-US" smtClean="0"/>
              <a:t>). Using a subquery is equivalent to performing two sequential queries and using the result of the first query as the search value in the second query.</a:t>
            </a:r>
          </a:p>
        </p:txBody>
      </p:sp>
    </p:spTree>
    <p:extLst>
      <p:ext uri="{BB962C8B-B14F-4D97-AF65-F5344CB8AC3E}">
        <p14:creationId xmlns:p14="http://schemas.microsoft.com/office/powerpoint/2010/main" val="6356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p:cNvSpPr>
            <a:spLocks noGrp="1" noRot="1" noChangeAspect="1" noChangeArrowheads="1" noTextEdit="1"/>
          </p:cNvSpPr>
          <p:nvPr>
            <p:ph type="sldImg"/>
          </p:nvPr>
        </p:nvSpPr>
        <p:spPr>
          <a:ln/>
        </p:spPr>
      </p:sp>
      <p:sp>
        <p:nvSpPr>
          <p:cNvPr id="70658" name="Rectangle 5"/>
          <p:cNvSpPr>
            <a:spLocks noGrp="1" noChangeArrowheads="1"/>
          </p:cNvSpPr>
          <p:nvPr>
            <p:ph type="body" idx="1"/>
          </p:nvPr>
        </p:nvSpPr>
        <p:spPr>
          <a:noFill/>
          <a:ln/>
        </p:spPr>
        <p:txBody>
          <a:bodyPr/>
          <a:lstStyle/>
          <a:p>
            <a:pPr eaLnBrk="1" hangingPunct="1"/>
            <a:r>
              <a:rPr lang="en-US" smtClean="0"/>
              <a:t>Problems with Subqueries</a:t>
            </a:r>
          </a:p>
          <a:p>
            <a:pPr lvl="1" eaLnBrk="1" hangingPunct="1"/>
            <a:r>
              <a:rPr lang="en-US" smtClean="0"/>
              <a:t>A common problem with subqueries occurs when no rows are returned by the inner query. </a:t>
            </a:r>
          </a:p>
          <a:p>
            <a:pPr lvl="1" eaLnBrk="1" hangingPunct="1"/>
            <a:r>
              <a:rPr lang="en-US" smtClean="0"/>
              <a:t>In the SQL statement in the slide, the subquery contains a </a:t>
            </a:r>
            <a:r>
              <a:rPr lang="en-US" smtClean="0">
                <a:latin typeface="Courier New" pitchFamily="49" charset="0"/>
              </a:rPr>
              <a:t>WHERE</a:t>
            </a:r>
            <a:r>
              <a:rPr lang="en-US" smtClean="0"/>
              <a:t> clause. Presumably, the intention is to find the employee whose name is Haas. The statement is correct but selects no rows when executed. </a:t>
            </a:r>
          </a:p>
          <a:p>
            <a:pPr lvl="1" eaLnBrk="1" hangingPunct="1"/>
            <a:r>
              <a:rPr lang="en-US" smtClean="0"/>
              <a:t>There is no employee named Haas. So the subquery returns no rows. The outer query takes the results of the subquery (null) and uses these results in its </a:t>
            </a:r>
            <a:r>
              <a:rPr lang="en-US" smtClean="0">
                <a:latin typeface="Courier New" pitchFamily="49" charset="0"/>
              </a:rPr>
              <a:t>WHERE</a:t>
            </a:r>
            <a:r>
              <a:rPr lang="en-US" smtClean="0"/>
              <a:t> clause. The outer query finds no employee with a job ID equal to null, and so returns no rows. If a job existed with a value of null, the row is not returned because comparison of two null values yields a null; therefore, the </a:t>
            </a:r>
            <a:r>
              <a:rPr lang="en-US" smtClean="0">
                <a:latin typeface="Courier New" pitchFamily="49" charset="0"/>
              </a:rPr>
              <a:t>WHERE</a:t>
            </a:r>
            <a:r>
              <a:rPr lang="en-US" smtClean="0"/>
              <a:t> condition is not true.</a:t>
            </a:r>
          </a:p>
        </p:txBody>
      </p:sp>
    </p:spTree>
    <p:extLst>
      <p:ext uri="{BB962C8B-B14F-4D97-AF65-F5344CB8AC3E}">
        <p14:creationId xmlns:p14="http://schemas.microsoft.com/office/powerpoint/2010/main" val="355356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p:cNvSpPr>
            <a:spLocks noGrp="1" noRot="1" noChangeAspect="1" noChangeArrowheads="1" noTextEdit="1"/>
          </p:cNvSpPr>
          <p:nvPr>
            <p:ph type="sldImg"/>
          </p:nvPr>
        </p:nvSpPr>
        <p:spPr>
          <a:ln/>
        </p:spPr>
      </p:sp>
      <p:sp>
        <p:nvSpPr>
          <p:cNvPr id="72706" name="Rectangle 5"/>
          <p:cNvSpPr>
            <a:spLocks noGrp="1" noChangeArrowheads="1"/>
          </p:cNvSpPr>
          <p:nvPr>
            <p:ph type="body" idx="1"/>
          </p:nvPr>
        </p:nvSpPr>
        <p:spPr>
          <a:noFill/>
          <a:ln/>
        </p:spPr>
        <p:txBody>
          <a:bodyPr/>
          <a:lstStyle/>
          <a:p>
            <a:pPr eaLnBrk="1" hangingPunct="1"/>
            <a:r>
              <a:rPr lang="en-US" smtClean="0"/>
              <a:t>Multiple-Row Subqueries</a:t>
            </a:r>
          </a:p>
          <a:p>
            <a:pPr lvl="1" eaLnBrk="1" hangingPunct="1"/>
            <a:r>
              <a:rPr lang="en-US" smtClean="0"/>
              <a:t>Subqueries that return more than one row are called multiple-row subqueries. You use a multiple-row operator, instead of a single-row operator, with a multiple-row subquery. The multiple-row operator expects one or more values:</a:t>
            </a:r>
          </a:p>
          <a:p>
            <a:pPr lvl="1" eaLnBrk="1" hangingPunct="1"/>
            <a:r>
              <a:rPr lang="en-US" sz="500" smtClean="0"/>
              <a:t> </a:t>
            </a:r>
          </a:p>
          <a:p>
            <a:pPr lvl="1" eaLnBrk="1" hangingPunct="1">
              <a:spcBef>
                <a:spcPct val="0"/>
              </a:spcBef>
            </a:pPr>
            <a:r>
              <a:rPr lang="en-US" sz="1100" smtClean="0">
                <a:latin typeface="Courier New" pitchFamily="49" charset="0"/>
              </a:rPr>
              <a:t>   SELECT last_name, salary, department_id</a:t>
            </a:r>
          </a:p>
          <a:p>
            <a:pPr lvl="1" eaLnBrk="1" hangingPunct="1">
              <a:spcBef>
                <a:spcPct val="0"/>
              </a:spcBef>
            </a:pPr>
            <a:r>
              <a:rPr lang="en-US" sz="1100" smtClean="0">
                <a:latin typeface="Courier New" pitchFamily="49" charset="0"/>
              </a:rPr>
              <a:t>   FROM   employees</a:t>
            </a:r>
          </a:p>
          <a:p>
            <a:pPr lvl="1" eaLnBrk="1" hangingPunct="1">
              <a:spcBef>
                <a:spcPct val="0"/>
              </a:spcBef>
            </a:pPr>
            <a:r>
              <a:rPr lang="en-US" sz="1100" smtClean="0">
                <a:latin typeface="Courier New" pitchFamily="49" charset="0"/>
              </a:rPr>
              <a:t>   WHERE  salary IN (SELECT   MIN(salary)</a:t>
            </a:r>
          </a:p>
          <a:p>
            <a:pPr lvl="1" eaLnBrk="1" hangingPunct="1">
              <a:spcBef>
                <a:spcPct val="0"/>
              </a:spcBef>
            </a:pPr>
            <a:r>
              <a:rPr lang="en-US" sz="1100" smtClean="0">
                <a:latin typeface="Courier New" pitchFamily="49" charset="0"/>
              </a:rPr>
              <a:t>                     FROM     employees</a:t>
            </a:r>
          </a:p>
          <a:p>
            <a:pPr lvl="1" eaLnBrk="1" hangingPunct="1">
              <a:spcBef>
                <a:spcPct val="0"/>
              </a:spcBef>
            </a:pPr>
            <a:r>
              <a:rPr lang="en-US" sz="1100" smtClean="0">
                <a:latin typeface="Courier New" pitchFamily="49" charset="0"/>
              </a:rPr>
              <a:t>                     GROUP BY department_id);</a:t>
            </a:r>
          </a:p>
          <a:p>
            <a:pPr lvl="1" eaLnBrk="1" hangingPunct="1"/>
            <a:r>
              <a:rPr lang="en-US" b="1" smtClean="0"/>
              <a:t>Example</a:t>
            </a:r>
            <a:endParaRPr lang="en-US" smtClean="0"/>
          </a:p>
          <a:p>
            <a:pPr lvl="1" eaLnBrk="1" hangingPunct="1"/>
            <a:r>
              <a:rPr lang="en-US" smtClean="0"/>
              <a:t>Find the employees who earn the same salary as the minimum salary for each department.</a:t>
            </a:r>
          </a:p>
          <a:p>
            <a:pPr lvl="1" eaLnBrk="1" hangingPunct="1"/>
            <a:r>
              <a:rPr lang="en-US" smtClean="0"/>
              <a:t>The inner query is executed first, producing a query result. The main query block is then processed and uses the values that were returned by the inner query to complete its search condition. In fact, the main query appears to the Oracle server as follows:</a:t>
            </a:r>
          </a:p>
          <a:p>
            <a:pPr lvl="1" eaLnBrk="1" hangingPunct="1"/>
            <a:endParaRPr lang="en-US" sz="500" smtClean="0"/>
          </a:p>
          <a:p>
            <a:pPr lvl="1" eaLnBrk="1" hangingPunct="1">
              <a:spcBef>
                <a:spcPct val="0"/>
              </a:spcBef>
            </a:pPr>
            <a:r>
              <a:rPr lang="en-US" sz="1100" smtClean="0">
                <a:latin typeface="Courier New" pitchFamily="49" charset="0"/>
              </a:rPr>
              <a:t>   SELECT last_name, salary, department_id</a:t>
            </a:r>
          </a:p>
          <a:p>
            <a:pPr lvl="1" eaLnBrk="1" hangingPunct="1">
              <a:spcBef>
                <a:spcPct val="0"/>
              </a:spcBef>
            </a:pPr>
            <a:r>
              <a:rPr lang="en-US" sz="1100" smtClean="0">
                <a:latin typeface="Courier New" pitchFamily="49" charset="0"/>
              </a:rPr>
              <a:t>   FROM   employees</a:t>
            </a:r>
          </a:p>
          <a:p>
            <a:pPr lvl="1" eaLnBrk="1" hangingPunct="1">
              <a:spcBef>
                <a:spcPct val="0"/>
              </a:spcBef>
            </a:pPr>
            <a:r>
              <a:rPr lang="en-US" sz="1100" smtClean="0">
                <a:latin typeface="Courier New" pitchFamily="49" charset="0"/>
              </a:rPr>
              <a:t>   WHERE  salary IN (2500, 4200, 4400, 6000, 7000, 8300, 				8600, 17000);</a:t>
            </a:r>
          </a:p>
        </p:txBody>
      </p:sp>
    </p:spTree>
    <p:extLst>
      <p:ext uri="{BB962C8B-B14F-4D97-AF65-F5344CB8AC3E}">
        <p14:creationId xmlns:p14="http://schemas.microsoft.com/office/powerpoint/2010/main" val="139053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Rot="1" noChangeAspect="1" noChangeArrowheads="1" noTextEdit="1"/>
          </p:cNvSpPr>
          <p:nvPr>
            <p:ph type="sldImg"/>
          </p:nvPr>
        </p:nvSpPr>
        <p:spPr>
          <a:ln/>
        </p:spPr>
      </p:sp>
      <p:sp>
        <p:nvSpPr>
          <p:cNvPr id="74754" name="Rectangle 5"/>
          <p:cNvSpPr>
            <a:spLocks noGrp="1" noChangeArrowheads="1"/>
          </p:cNvSpPr>
          <p:nvPr>
            <p:ph type="body" idx="1"/>
          </p:nvPr>
        </p:nvSpPr>
        <p:spPr>
          <a:noFill/>
          <a:ln/>
        </p:spPr>
        <p:txBody>
          <a:bodyPr/>
          <a:lstStyle/>
          <a:p>
            <a:pPr eaLnBrk="1" hangingPunct="1"/>
            <a:r>
              <a:rPr lang="en-US" smtClean="0"/>
              <a:t>Multiple-Row Subqueries (continued)</a:t>
            </a:r>
          </a:p>
          <a:p>
            <a:pPr lvl="1" eaLnBrk="1" hangingPunct="1"/>
            <a:r>
              <a:rPr lang="en-US" smtClean="0"/>
              <a:t>The </a:t>
            </a:r>
            <a:r>
              <a:rPr lang="en-US" smtClean="0">
                <a:latin typeface="Courier New" pitchFamily="49" charset="0"/>
              </a:rPr>
              <a:t>ANY</a:t>
            </a:r>
            <a:r>
              <a:rPr lang="en-US" smtClean="0"/>
              <a:t> operator (and its synonym, the </a:t>
            </a:r>
            <a:r>
              <a:rPr lang="en-US" smtClean="0">
                <a:latin typeface="Courier New" pitchFamily="49" charset="0"/>
              </a:rPr>
              <a:t>SOME</a:t>
            </a:r>
            <a:r>
              <a:rPr lang="en-US" smtClean="0"/>
              <a:t> operator) compares a value to </a:t>
            </a:r>
            <a:r>
              <a:rPr lang="en-US" i="1" smtClean="0"/>
              <a:t>each</a:t>
            </a:r>
            <a:r>
              <a:rPr lang="en-US" b="1" i="1" smtClean="0"/>
              <a:t> </a:t>
            </a:r>
            <a:r>
              <a:rPr lang="en-US" smtClean="0"/>
              <a:t>value returned by a subquery. The slide example displays employees who are not IT programmers and whose salary is less than that of any IT programmer. The maximum salary that a programmer earns is $9,000. </a:t>
            </a:r>
          </a:p>
          <a:p>
            <a:pPr lvl="1" eaLnBrk="1" hangingPunct="1"/>
            <a:r>
              <a:rPr lang="en-US" smtClean="0"/>
              <a:t>&lt;</a:t>
            </a:r>
            <a:r>
              <a:rPr lang="en-US" smtClean="0">
                <a:latin typeface="Courier New" pitchFamily="49" charset="0"/>
              </a:rPr>
              <a:t>ANY</a:t>
            </a:r>
            <a:r>
              <a:rPr lang="en-US" smtClean="0"/>
              <a:t> means less than the maximum. &gt;</a:t>
            </a:r>
            <a:r>
              <a:rPr lang="en-US" smtClean="0">
                <a:latin typeface="Courier New" pitchFamily="49" charset="0"/>
              </a:rPr>
              <a:t>ANY</a:t>
            </a:r>
            <a:r>
              <a:rPr lang="en-US" smtClean="0"/>
              <a:t> means more than the minimum. =</a:t>
            </a:r>
            <a:r>
              <a:rPr lang="en-US" smtClean="0">
                <a:latin typeface="Courier New" pitchFamily="49" charset="0"/>
              </a:rPr>
              <a:t>ANY</a:t>
            </a:r>
            <a:r>
              <a:rPr lang="en-US" smtClean="0"/>
              <a:t> is equivalent to </a:t>
            </a:r>
            <a:r>
              <a:rPr lang="en-US" smtClean="0">
                <a:latin typeface="Courier New" pitchFamily="49" charset="0"/>
              </a:rPr>
              <a:t>IN</a:t>
            </a:r>
            <a:r>
              <a:rPr lang="en-US" smtClean="0"/>
              <a:t>.</a:t>
            </a:r>
          </a:p>
        </p:txBody>
      </p:sp>
    </p:spTree>
    <p:extLst>
      <p:ext uri="{BB962C8B-B14F-4D97-AF65-F5344CB8AC3E}">
        <p14:creationId xmlns:p14="http://schemas.microsoft.com/office/powerpoint/2010/main" val="3088206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4"/>
          <p:cNvSpPr>
            <a:spLocks noGrp="1" noRot="1" noChangeAspect="1" noChangeArrowheads="1" noTextEdit="1"/>
          </p:cNvSpPr>
          <p:nvPr>
            <p:ph type="sldImg"/>
          </p:nvPr>
        </p:nvSpPr>
        <p:spPr>
          <a:ln/>
        </p:spPr>
      </p:sp>
      <p:sp>
        <p:nvSpPr>
          <p:cNvPr id="76802" name="Rectangle 5"/>
          <p:cNvSpPr>
            <a:spLocks noGrp="1" noChangeArrowheads="1"/>
          </p:cNvSpPr>
          <p:nvPr>
            <p:ph type="body" idx="1"/>
          </p:nvPr>
        </p:nvSpPr>
        <p:spPr>
          <a:noFill/>
          <a:ln/>
        </p:spPr>
        <p:txBody>
          <a:bodyPr/>
          <a:lstStyle/>
          <a:p>
            <a:pPr eaLnBrk="1" hangingPunct="1"/>
            <a:r>
              <a:rPr lang="en-US" smtClean="0"/>
              <a:t>Multiple-Row Subqueries (continued)</a:t>
            </a:r>
          </a:p>
          <a:p>
            <a:pPr lvl="1" eaLnBrk="1" hangingPunct="1"/>
            <a:r>
              <a:rPr lang="en-US" smtClean="0"/>
              <a:t>The </a:t>
            </a:r>
            <a:r>
              <a:rPr lang="en-US" smtClean="0">
                <a:latin typeface="Courier New" pitchFamily="49" charset="0"/>
              </a:rPr>
              <a:t>ALL</a:t>
            </a:r>
            <a:r>
              <a:rPr lang="en-US" smtClean="0"/>
              <a:t> operator compares a value to </a:t>
            </a:r>
            <a:r>
              <a:rPr lang="en-US" i="1" smtClean="0"/>
              <a:t>every</a:t>
            </a:r>
            <a:r>
              <a:rPr lang="en-US" smtClean="0"/>
              <a:t> value returned by a subquery. The slide example displays employees whose salary is less than the salary of all employees with a job ID of </a:t>
            </a:r>
            <a:r>
              <a:rPr lang="en-US" smtClean="0">
                <a:latin typeface="Courier New" pitchFamily="49" charset="0"/>
              </a:rPr>
              <a:t>IT_PROG</a:t>
            </a:r>
            <a:r>
              <a:rPr lang="en-US" smtClean="0"/>
              <a:t> and whose job is not </a:t>
            </a:r>
            <a:r>
              <a:rPr lang="en-US" smtClean="0">
                <a:latin typeface="Courier New" pitchFamily="49" charset="0"/>
              </a:rPr>
              <a:t>IT_PROG</a:t>
            </a:r>
            <a:r>
              <a:rPr lang="en-US" smtClean="0"/>
              <a:t>. </a:t>
            </a:r>
          </a:p>
          <a:p>
            <a:pPr lvl="1" eaLnBrk="1" hangingPunct="1"/>
            <a:r>
              <a:rPr lang="en-US" smtClean="0">
                <a:latin typeface="Courier New" pitchFamily="49" charset="0"/>
              </a:rPr>
              <a:t>&gt;ALL</a:t>
            </a:r>
            <a:r>
              <a:rPr lang="en-US" smtClean="0"/>
              <a:t> means more than the maximum, and </a:t>
            </a:r>
            <a:r>
              <a:rPr lang="en-US" smtClean="0">
                <a:latin typeface="Courier New" pitchFamily="49" charset="0"/>
              </a:rPr>
              <a:t>&lt;ALL</a:t>
            </a:r>
            <a:r>
              <a:rPr lang="en-US" smtClean="0"/>
              <a:t> means less than the minimum.</a:t>
            </a:r>
          </a:p>
          <a:p>
            <a:pPr lvl="1" eaLnBrk="1" hangingPunct="1"/>
            <a:r>
              <a:rPr lang="en-US" smtClean="0"/>
              <a:t>The </a:t>
            </a:r>
            <a:r>
              <a:rPr lang="en-US" smtClean="0">
                <a:latin typeface="Courier New" pitchFamily="49" charset="0"/>
              </a:rPr>
              <a:t>NOT</a:t>
            </a:r>
            <a:r>
              <a:rPr lang="en-US" smtClean="0"/>
              <a:t> operator can be used with </a:t>
            </a:r>
            <a:r>
              <a:rPr lang="en-US" smtClean="0">
                <a:latin typeface="Courier New" pitchFamily="49" charset="0"/>
              </a:rPr>
              <a:t>IN</a:t>
            </a:r>
            <a:r>
              <a:rPr lang="en-US" smtClean="0"/>
              <a:t>, </a:t>
            </a:r>
            <a:r>
              <a:rPr lang="en-US" smtClean="0">
                <a:latin typeface="Courier New" pitchFamily="49" charset="0"/>
              </a:rPr>
              <a:t>ANY</a:t>
            </a:r>
            <a:r>
              <a:rPr lang="en-US" smtClean="0"/>
              <a:t>, and </a:t>
            </a:r>
            <a:r>
              <a:rPr lang="en-US" smtClean="0">
                <a:latin typeface="Courier New" pitchFamily="49" charset="0"/>
              </a:rPr>
              <a:t>ALL</a:t>
            </a:r>
            <a:r>
              <a:rPr lang="en-US" smtClean="0"/>
              <a:t> operators.</a:t>
            </a:r>
          </a:p>
        </p:txBody>
      </p:sp>
    </p:spTree>
    <p:extLst>
      <p:ext uri="{BB962C8B-B14F-4D97-AF65-F5344CB8AC3E}">
        <p14:creationId xmlns:p14="http://schemas.microsoft.com/office/powerpoint/2010/main" val="652870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p:cNvSpPr>
            <a:spLocks noGrp="1" noRot="1" noChangeAspect="1" noChangeArrowheads="1" noTextEdit="1"/>
          </p:cNvSpPr>
          <p:nvPr>
            <p:ph type="sldImg"/>
          </p:nvPr>
        </p:nvSpPr>
        <p:spPr>
          <a:ln/>
        </p:spPr>
      </p:sp>
      <p:sp>
        <p:nvSpPr>
          <p:cNvPr id="78850" name="Rectangle 5"/>
          <p:cNvSpPr>
            <a:spLocks noGrp="1" noChangeArrowheads="1"/>
          </p:cNvSpPr>
          <p:nvPr>
            <p:ph type="body" idx="1"/>
          </p:nvPr>
        </p:nvSpPr>
        <p:spPr>
          <a:noFill/>
          <a:ln/>
        </p:spPr>
        <p:txBody>
          <a:bodyPr/>
          <a:lstStyle/>
          <a:p>
            <a:pPr eaLnBrk="1" hangingPunct="1"/>
            <a:r>
              <a:rPr lang="en-US" smtClean="0"/>
              <a:t>Returning Nulls in the Resulting Set of a Subquery</a:t>
            </a:r>
          </a:p>
          <a:p>
            <a:pPr lvl="1" eaLnBrk="1" hangingPunct="1"/>
            <a:r>
              <a:rPr lang="en-US" smtClean="0"/>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hence the entire query returns no rows. </a:t>
            </a:r>
          </a:p>
          <a:p>
            <a:pPr lvl="1" eaLnBrk="1" hangingPunct="1"/>
            <a:r>
              <a:rPr lang="en-US" smtClean="0"/>
              <a:t>The reason is that all conditions that compare a null value result in a null. So whenever null values are likely to be part of the results set of a subquery, do not use the </a:t>
            </a:r>
            <a:r>
              <a:rPr lang="en-US" smtClean="0">
                <a:latin typeface="Courier New" pitchFamily="49" charset="0"/>
              </a:rPr>
              <a:t>NOT</a:t>
            </a:r>
            <a:r>
              <a:rPr lang="en-US" smtClean="0"/>
              <a:t> </a:t>
            </a:r>
            <a:r>
              <a:rPr lang="en-US" smtClean="0">
                <a:latin typeface="Courier New" pitchFamily="49" charset="0"/>
              </a:rPr>
              <a:t>IN</a:t>
            </a:r>
            <a:r>
              <a:rPr lang="en-US" smtClean="0"/>
              <a:t> operator. The </a:t>
            </a:r>
            <a:r>
              <a:rPr lang="en-US" smtClean="0">
                <a:latin typeface="Courier New" pitchFamily="49" charset="0"/>
              </a:rPr>
              <a:t>NOT</a:t>
            </a:r>
            <a:r>
              <a:rPr lang="en-US" smtClean="0"/>
              <a:t> </a:t>
            </a:r>
            <a:r>
              <a:rPr lang="en-US" smtClean="0">
                <a:latin typeface="Courier New" pitchFamily="49" charset="0"/>
              </a:rPr>
              <a:t>IN</a:t>
            </a:r>
            <a:r>
              <a:rPr lang="en-US" smtClean="0"/>
              <a:t> operator is equivalent to </a:t>
            </a:r>
            <a:r>
              <a:rPr lang="en-US" smtClean="0">
                <a:latin typeface="Courier New" pitchFamily="49" charset="0"/>
              </a:rPr>
              <a:t>&lt;&gt;</a:t>
            </a:r>
            <a:r>
              <a:rPr lang="en-US" smtClean="0"/>
              <a:t> </a:t>
            </a:r>
            <a:r>
              <a:rPr lang="en-US" smtClean="0">
                <a:latin typeface="Courier New" pitchFamily="49" charset="0"/>
              </a:rPr>
              <a:t>ALL</a:t>
            </a:r>
            <a:r>
              <a:rPr lang="en-US" smtClean="0"/>
              <a:t>.</a:t>
            </a:r>
          </a:p>
          <a:p>
            <a:pPr lvl="1" eaLnBrk="1" hangingPunct="1"/>
            <a:r>
              <a:rPr lang="en-US" smtClean="0"/>
              <a:t>Notice that the null value as part of the results set of a subquery is not a problem if you use the </a:t>
            </a:r>
            <a:r>
              <a:rPr lang="en-US" smtClean="0">
                <a:latin typeface="Courier New" pitchFamily="49" charset="0"/>
              </a:rPr>
              <a:t>IN</a:t>
            </a:r>
            <a:r>
              <a:rPr lang="en-US" smtClean="0"/>
              <a:t> operator. The </a:t>
            </a:r>
            <a:r>
              <a:rPr lang="en-US" smtClean="0">
                <a:latin typeface="Courier New" pitchFamily="49" charset="0"/>
              </a:rPr>
              <a:t>IN</a:t>
            </a:r>
            <a:r>
              <a:rPr lang="en-US" smtClean="0"/>
              <a:t> operator is equivalent to </a:t>
            </a:r>
            <a:r>
              <a:rPr lang="en-US" smtClean="0">
                <a:latin typeface="Courier New" pitchFamily="49" charset="0"/>
              </a:rPr>
              <a:t>=ANY</a:t>
            </a:r>
            <a:r>
              <a:rPr lang="en-US" smtClean="0"/>
              <a:t>. For example, to display the employees who have subordinates, use the following SQL statement:</a:t>
            </a:r>
          </a:p>
          <a:p>
            <a:pPr lvl="2" eaLnBrk="1" hangingPunct="1"/>
            <a:r>
              <a:rPr lang="en-US" sz="1100" smtClean="0">
                <a:latin typeface="Courier New" pitchFamily="49" charset="0"/>
              </a:rPr>
              <a:t>    SELECT emp.last_name</a:t>
            </a:r>
          </a:p>
          <a:p>
            <a:pPr lvl="2" eaLnBrk="1" hangingPunct="1"/>
            <a:r>
              <a:rPr lang="en-US" sz="1100" smtClean="0">
                <a:latin typeface="Courier New" pitchFamily="49" charset="0"/>
              </a:rPr>
              <a:t>    FROM   employees emp</a:t>
            </a:r>
          </a:p>
          <a:p>
            <a:pPr lvl="2" eaLnBrk="1" hangingPunct="1"/>
            <a:r>
              <a:rPr lang="en-US" sz="1100" smtClean="0">
                <a:latin typeface="Courier New" pitchFamily="49" charset="0"/>
              </a:rPr>
              <a:t>    WHERE  emp.employee_id  IN</a:t>
            </a:r>
          </a:p>
          <a:p>
            <a:pPr lvl="2" eaLnBrk="1" hangingPunct="1"/>
            <a:r>
              <a:rPr lang="en-US" sz="1100" smtClean="0">
                <a:latin typeface="Courier New" pitchFamily="49" charset="0"/>
              </a:rPr>
              <a:t>                              (SELECT mgr.manager_id</a:t>
            </a:r>
          </a:p>
          <a:p>
            <a:pPr lvl="2" eaLnBrk="1" hangingPunct="1"/>
            <a:r>
              <a:rPr lang="en-US" sz="1100" smtClean="0">
                <a:latin typeface="Courier New" pitchFamily="49" charset="0"/>
              </a:rPr>
              <a:t>                               FROM   employees mgr);</a:t>
            </a:r>
          </a:p>
        </p:txBody>
      </p:sp>
    </p:spTree>
    <p:extLst>
      <p:ext uri="{BB962C8B-B14F-4D97-AF65-F5344CB8AC3E}">
        <p14:creationId xmlns:p14="http://schemas.microsoft.com/office/powerpoint/2010/main" val="106386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ChangeArrowheads="1"/>
          </p:cNvSpPr>
          <p:nvPr/>
        </p:nvSpPr>
        <p:spPr bwMode="auto">
          <a:xfrm>
            <a:off x="3883025" y="-1588"/>
            <a:ext cx="2976563" cy="461963"/>
          </a:xfrm>
          <a:prstGeom prst="rect">
            <a:avLst/>
          </a:prstGeom>
          <a:noFill/>
          <a:ln w="9525">
            <a:noFill/>
            <a:miter lim="800000"/>
            <a:headEnd/>
            <a:tailEnd/>
          </a:ln>
        </p:spPr>
        <p:txBody>
          <a:bodyPr wrap="none" lIns="89913" tIns="44956" rIns="89913" bIns="44956" anchor="ctr"/>
          <a:lstStyle/>
          <a:p>
            <a:endParaRPr lang="en-US"/>
          </a:p>
        </p:txBody>
      </p:sp>
      <p:sp>
        <p:nvSpPr>
          <p:cNvPr id="8089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lIns="89913" tIns="44956" rIns="89913" bIns="44956" anchor="ctr"/>
          <a:lstStyle/>
          <a:p>
            <a:endParaRPr lang="en-US"/>
          </a:p>
        </p:txBody>
      </p:sp>
      <p:sp>
        <p:nvSpPr>
          <p:cNvPr id="80899" name="Rectangle 6"/>
          <p:cNvSpPr>
            <a:spLocks noGrp="1" noRot="1" noChangeAspect="1" noChangeArrowheads="1" noTextEdit="1"/>
          </p:cNvSpPr>
          <p:nvPr>
            <p:ph type="sldImg"/>
          </p:nvPr>
        </p:nvSpPr>
        <p:spPr>
          <a:ln/>
        </p:spPr>
      </p:sp>
      <p:sp>
        <p:nvSpPr>
          <p:cNvPr id="80900" name="Rectangle 7"/>
          <p:cNvSpPr>
            <a:spLocks noGrp="1" noChangeArrowheads="1"/>
          </p:cNvSpPr>
          <p:nvPr>
            <p:ph type="body" idx="1"/>
          </p:nvPr>
        </p:nvSpPr>
        <p:spPr>
          <a:noFill/>
          <a:ln/>
        </p:spPr>
        <p:txBody>
          <a:bodyPr/>
          <a:lstStyle/>
          <a:p>
            <a:pPr eaLnBrk="1" hangingPunct="1"/>
            <a:r>
              <a:rPr lang="en-US" smtClean="0"/>
              <a:t>Summary</a:t>
            </a:r>
            <a:endParaRPr lang="en-US" smtClean="0">
              <a:solidFill>
                <a:srgbClr val="3333FF"/>
              </a:solidFill>
            </a:endParaRPr>
          </a:p>
          <a:p>
            <a:pPr lvl="1" eaLnBrk="1" hangingPunct="1"/>
            <a:r>
              <a:rPr lang="en-US" smtClean="0"/>
              <a:t>In this lesson, you should have learned how to use subqueries. A subquery is a </a:t>
            </a:r>
            <a:r>
              <a:rPr lang="en-US" smtClean="0">
                <a:latin typeface="Courier New" pitchFamily="49" charset="0"/>
              </a:rPr>
              <a:t>SELECT</a:t>
            </a:r>
            <a:r>
              <a:rPr lang="en-US" smtClean="0"/>
              <a:t> statement that is embedded in a clause of another SQL statement. Subqueries are useful when a query is based on a search criterion with unknown intermediate values.</a:t>
            </a:r>
          </a:p>
          <a:p>
            <a:pPr lvl="1" eaLnBrk="1" hangingPunct="1"/>
            <a:r>
              <a:rPr lang="en-US" smtClean="0"/>
              <a:t>Subqueries have the following characteristics:</a:t>
            </a:r>
          </a:p>
          <a:p>
            <a:pPr lvl="2" eaLnBrk="1" hangingPunct="1"/>
            <a:r>
              <a:rPr lang="en-US" smtClean="0"/>
              <a:t>Can pass one row of data to a main statement that contains a single-row operator, such as =, &lt;&gt;, &gt;, &gt;=, &lt;, or &lt;=</a:t>
            </a:r>
          </a:p>
          <a:p>
            <a:pPr lvl="2" eaLnBrk="1" hangingPunct="1"/>
            <a:r>
              <a:rPr lang="en-US" smtClean="0"/>
              <a:t>Can pass multiple rows of data to a main statement that contains a multiple-row operator, such as </a:t>
            </a:r>
            <a:r>
              <a:rPr lang="en-US" smtClean="0">
                <a:latin typeface="Courier New" pitchFamily="49" charset="0"/>
              </a:rPr>
              <a:t>IN</a:t>
            </a:r>
            <a:endParaRPr lang="en-US" smtClean="0"/>
          </a:p>
          <a:p>
            <a:pPr lvl="2" eaLnBrk="1" hangingPunct="1"/>
            <a:r>
              <a:rPr lang="en-US" smtClean="0"/>
              <a:t>Are processed first by the Oracle server, after which the </a:t>
            </a:r>
            <a:r>
              <a:rPr lang="en-US" smtClean="0">
                <a:latin typeface="Courier New" pitchFamily="49" charset="0"/>
              </a:rPr>
              <a:t>WHERE</a:t>
            </a:r>
            <a:r>
              <a:rPr lang="en-US" smtClean="0"/>
              <a:t> or </a:t>
            </a:r>
            <a:r>
              <a:rPr lang="en-US" smtClean="0">
                <a:latin typeface="Courier New" pitchFamily="49" charset="0"/>
              </a:rPr>
              <a:t>HAVING</a:t>
            </a:r>
            <a:r>
              <a:rPr lang="en-US" smtClean="0"/>
              <a:t> clause uses the results</a:t>
            </a:r>
          </a:p>
          <a:p>
            <a:pPr lvl="2" eaLnBrk="1" hangingPunct="1"/>
            <a:r>
              <a:rPr lang="en-US" smtClean="0"/>
              <a:t>Can contain group functions</a:t>
            </a:r>
          </a:p>
        </p:txBody>
      </p:sp>
    </p:spTree>
    <p:extLst>
      <p:ext uri="{BB962C8B-B14F-4D97-AF65-F5344CB8AC3E}">
        <p14:creationId xmlns:p14="http://schemas.microsoft.com/office/powerpoint/2010/main" val="267616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p:cNvSpPr>
            <a:spLocks noGrp="1" noRot="1" noChangeAspect="1" noChangeArrowheads="1" noTextEdit="1"/>
          </p:cNvSpPr>
          <p:nvPr>
            <p:ph type="sldImg"/>
          </p:nvPr>
        </p:nvSpPr>
        <p:spPr>
          <a:ln/>
        </p:spPr>
      </p:sp>
      <p:sp>
        <p:nvSpPr>
          <p:cNvPr id="54274" name="Rectangle 5"/>
          <p:cNvSpPr>
            <a:spLocks noGrp="1" noChangeArrowheads="1"/>
          </p:cNvSpPr>
          <p:nvPr>
            <p:ph type="body" idx="1"/>
          </p:nvPr>
        </p:nvSpPr>
        <p:spPr>
          <a:noFill/>
          <a:ln/>
        </p:spPr>
        <p:txBody>
          <a:bodyPr/>
          <a:lstStyle/>
          <a:p>
            <a:pPr eaLnBrk="1" hangingPunct="1"/>
            <a:r>
              <a:rPr lang="en-US" smtClean="0"/>
              <a:t>Subquery Syntax</a:t>
            </a:r>
          </a:p>
          <a:p>
            <a:pPr lvl="1" eaLnBrk="1" hangingPunct="1"/>
            <a:r>
              <a:rPr lang="en-US" smtClean="0"/>
              <a:t>A subquery is a </a:t>
            </a:r>
            <a:r>
              <a:rPr lang="en-US" smtClean="0">
                <a:latin typeface="Courier New" pitchFamily="49" charset="0"/>
              </a:rPr>
              <a:t>SELECT</a:t>
            </a:r>
            <a:r>
              <a:rPr lang="en-US" smtClean="0"/>
              <a:t> statement that is embedded in a clause of another </a:t>
            </a:r>
            <a:r>
              <a:rPr lang="en-US" smtClean="0">
                <a:latin typeface="Courier New" pitchFamily="49" charset="0"/>
              </a:rPr>
              <a:t>SELECT</a:t>
            </a:r>
            <a:r>
              <a:rPr lang="en-US" smtClean="0"/>
              <a:t> statement. </a:t>
            </a:r>
            <a:r>
              <a:rPr lang="en-US" smtClean="0">
                <a:latin typeface="Times" pitchFamily="18" charset="0"/>
              </a:rPr>
              <a:t>You can build powerful statements out of simple ones by using subqueries. They can be very useful when you need to select rows from a table with a condition that depends on the data in the table itself.</a:t>
            </a:r>
          </a:p>
          <a:p>
            <a:pPr lvl="1" eaLnBrk="1" hangingPunct="1"/>
            <a:r>
              <a:rPr lang="en-US" smtClean="0"/>
              <a:t>You can place the subquery in a number of SQL clauses, including the following:</a:t>
            </a:r>
          </a:p>
          <a:p>
            <a:pPr lvl="2" eaLnBrk="1" hangingPunct="1">
              <a:buSzPct val="70000"/>
            </a:pPr>
            <a:r>
              <a:rPr lang="en-US" smtClean="0">
                <a:latin typeface="Courier New" pitchFamily="49" charset="0"/>
              </a:rPr>
              <a:t>WHERE</a:t>
            </a:r>
            <a:r>
              <a:rPr lang="en-US" smtClean="0"/>
              <a:t> clause</a:t>
            </a:r>
          </a:p>
          <a:p>
            <a:pPr lvl="2" eaLnBrk="1" hangingPunct="1">
              <a:buSzPct val="70000"/>
            </a:pPr>
            <a:r>
              <a:rPr lang="en-US" smtClean="0">
                <a:latin typeface="Courier New" pitchFamily="49" charset="0"/>
              </a:rPr>
              <a:t>HAVING</a:t>
            </a:r>
            <a:r>
              <a:rPr lang="en-US" smtClean="0"/>
              <a:t> clause</a:t>
            </a:r>
          </a:p>
          <a:p>
            <a:pPr lvl="2" eaLnBrk="1" hangingPunct="1">
              <a:buSzPct val="70000"/>
            </a:pPr>
            <a:r>
              <a:rPr lang="en-US" smtClean="0">
                <a:latin typeface="Courier New" pitchFamily="49" charset="0"/>
              </a:rPr>
              <a:t>FROM</a:t>
            </a:r>
            <a:r>
              <a:rPr lang="en-US" smtClean="0"/>
              <a:t> clause</a:t>
            </a:r>
          </a:p>
          <a:p>
            <a:pPr lvl="1" eaLnBrk="1" hangingPunct="1"/>
            <a:r>
              <a:rPr lang="en-US" smtClean="0"/>
              <a:t>In the syntax:</a:t>
            </a:r>
          </a:p>
          <a:p>
            <a:pPr lvl="1" algn="just" eaLnBrk="1" hangingPunct="1"/>
            <a:r>
              <a:rPr lang="en-US" i="1" smtClean="0">
                <a:latin typeface="Times" pitchFamily="18" charset="0"/>
              </a:rPr>
              <a:t>	</a:t>
            </a:r>
            <a:r>
              <a:rPr lang="en-US" i="1" smtClean="0">
                <a:latin typeface="Courier New" pitchFamily="49" charset="0"/>
              </a:rPr>
              <a:t>operator</a:t>
            </a:r>
            <a:r>
              <a:rPr lang="en-US" smtClean="0">
                <a:latin typeface="Times" pitchFamily="18" charset="0"/>
              </a:rPr>
              <a:t> includes a comparison condition such as &gt;, =, or </a:t>
            </a:r>
            <a:r>
              <a:rPr lang="en-US" smtClean="0">
                <a:latin typeface="Courier New" pitchFamily="49" charset="0"/>
              </a:rPr>
              <a:t>IN</a:t>
            </a:r>
            <a:endParaRPr lang="en-US" smtClean="0">
              <a:latin typeface="Times" pitchFamily="18" charset="0"/>
            </a:endParaRPr>
          </a:p>
          <a:p>
            <a:pPr lvl="2" eaLnBrk="1" hangingPunct="1"/>
            <a:r>
              <a:rPr lang="en-US" b="1" smtClean="0"/>
              <a:t>      Note:</a:t>
            </a:r>
            <a:r>
              <a:rPr lang="en-US" smtClean="0"/>
              <a:t> Comparison conditions fall into two classes: single-row operators</a:t>
            </a:r>
            <a:br>
              <a:rPr lang="en-US" smtClean="0"/>
            </a:br>
            <a:r>
              <a:rPr lang="en-US" smtClean="0"/>
              <a:t>(&gt;, =, &gt;=, &lt;, &lt;&gt;, &lt;=) and multiple-row operators (</a:t>
            </a:r>
            <a:r>
              <a:rPr lang="en-US" smtClean="0">
                <a:latin typeface="Courier New" pitchFamily="49" charset="0"/>
              </a:rPr>
              <a:t>IN</a:t>
            </a:r>
            <a:r>
              <a:rPr lang="en-US" smtClean="0"/>
              <a:t>, </a:t>
            </a:r>
            <a:r>
              <a:rPr lang="en-US" smtClean="0">
                <a:latin typeface="Courier New" pitchFamily="49" charset="0"/>
              </a:rPr>
              <a:t>ANY</a:t>
            </a:r>
            <a:r>
              <a:rPr lang="en-US" smtClean="0"/>
              <a:t>, </a:t>
            </a:r>
            <a:r>
              <a:rPr lang="en-US" smtClean="0">
                <a:latin typeface="Courier New" pitchFamily="49" charset="0"/>
              </a:rPr>
              <a:t>ALL</a:t>
            </a:r>
            <a:r>
              <a:rPr lang="en-US" smtClean="0"/>
              <a:t>).</a:t>
            </a:r>
          </a:p>
          <a:p>
            <a:pPr lvl="1" eaLnBrk="1" hangingPunct="1"/>
            <a:r>
              <a:rPr lang="en-US" smtClean="0"/>
              <a:t>The subquery is often referred to as a nested </a:t>
            </a:r>
            <a:r>
              <a:rPr lang="en-US" smtClean="0">
                <a:latin typeface="Courier New" pitchFamily="49" charset="0"/>
              </a:rPr>
              <a:t>SELECT</a:t>
            </a:r>
            <a:r>
              <a:rPr lang="en-US" smtClean="0"/>
              <a:t>, sub-</a:t>
            </a:r>
            <a:r>
              <a:rPr lang="en-US" smtClean="0">
                <a:latin typeface="Courier New" pitchFamily="49" charset="0"/>
              </a:rPr>
              <a:t>SELECT</a:t>
            </a:r>
            <a:r>
              <a:rPr lang="en-US" smtClean="0"/>
              <a:t>, or inner </a:t>
            </a:r>
            <a:r>
              <a:rPr lang="en-US" smtClean="0">
                <a:latin typeface="Courier New" pitchFamily="49" charset="0"/>
              </a:rPr>
              <a:t>SELECT</a:t>
            </a:r>
            <a:r>
              <a:rPr lang="en-US" smtClean="0"/>
              <a:t> statement. The subquery generally executes first, and its output is used to complete the query condition for the main (or outer) query.</a:t>
            </a:r>
          </a:p>
        </p:txBody>
      </p:sp>
    </p:spTree>
    <p:extLst>
      <p:ext uri="{BB962C8B-B14F-4D97-AF65-F5344CB8AC3E}">
        <p14:creationId xmlns:p14="http://schemas.microsoft.com/office/powerpoint/2010/main" val="16252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
          <p:cNvSpPr>
            <a:spLocks noGrp="1" noRot="1" noChangeAspect="1" noChangeArrowheads="1" noTextEdit="1"/>
          </p:cNvSpPr>
          <p:nvPr>
            <p:ph type="sldImg"/>
          </p:nvPr>
        </p:nvSpPr>
        <p:spPr>
          <a:ln/>
        </p:spPr>
      </p:sp>
      <p:sp>
        <p:nvSpPr>
          <p:cNvPr id="56322" name="Rectangle 5"/>
          <p:cNvSpPr>
            <a:spLocks noGrp="1" noChangeArrowheads="1"/>
          </p:cNvSpPr>
          <p:nvPr>
            <p:ph type="body" idx="1"/>
          </p:nvPr>
        </p:nvSpPr>
        <p:spPr>
          <a:noFill/>
          <a:ln/>
        </p:spPr>
        <p:txBody>
          <a:bodyPr/>
          <a:lstStyle/>
          <a:p>
            <a:pPr eaLnBrk="1" hangingPunct="1"/>
            <a:r>
              <a:rPr lang="en-US" smtClean="0"/>
              <a:t>Using a Subquery</a:t>
            </a:r>
          </a:p>
          <a:p>
            <a:pPr lvl="1" eaLnBrk="1" hangingPunct="1"/>
            <a:r>
              <a:rPr lang="en-US" smtClean="0"/>
              <a:t>In the slide, the inner query determines the salary of employee Abel. The outer query takes the result of the inner query and uses this result to display all the employees who earn more than this amount.</a:t>
            </a:r>
          </a:p>
        </p:txBody>
      </p:sp>
    </p:spTree>
    <p:extLst>
      <p:ext uri="{BB962C8B-B14F-4D97-AF65-F5344CB8AC3E}">
        <p14:creationId xmlns:p14="http://schemas.microsoft.com/office/powerpoint/2010/main" val="148990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ChangeArrowheads="1"/>
          </p:cNvSpPr>
          <p:nvPr/>
        </p:nvSpPr>
        <p:spPr bwMode="auto">
          <a:xfrm>
            <a:off x="3883025" y="-1588"/>
            <a:ext cx="2976563" cy="461963"/>
          </a:xfrm>
          <a:prstGeom prst="rect">
            <a:avLst/>
          </a:prstGeom>
          <a:noFill/>
          <a:ln w="9525">
            <a:noFill/>
            <a:miter lim="800000"/>
            <a:headEnd/>
            <a:tailEnd/>
          </a:ln>
        </p:spPr>
        <p:txBody>
          <a:bodyPr wrap="none" lIns="89913" tIns="44956" rIns="89913" bIns="44956" anchor="ctr"/>
          <a:lstStyle/>
          <a:p>
            <a:endParaRPr lang="en-US"/>
          </a:p>
        </p:txBody>
      </p:sp>
      <p:sp>
        <p:nvSpPr>
          <p:cNvPr id="5837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lIns="89913" tIns="44956" rIns="89913" bIns="44956" anchor="ctr"/>
          <a:lstStyle/>
          <a:p>
            <a:endParaRPr lang="en-US"/>
          </a:p>
        </p:txBody>
      </p:sp>
      <p:sp>
        <p:nvSpPr>
          <p:cNvPr id="58371" name="Rectangle 6"/>
          <p:cNvSpPr>
            <a:spLocks noGrp="1" noRot="1" noChangeAspect="1" noChangeArrowheads="1" noTextEdit="1"/>
          </p:cNvSpPr>
          <p:nvPr>
            <p:ph type="sldImg"/>
          </p:nvPr>
        </p:nvSpPr>
        <p:spPr>
          <a:ln/>
        </p:spPr>
      </p:sp>
      <p:sp>
        <p:nvSpPr>
          <p:cNvPr id="58372" name="Rectangle 7"/>
          <p:cNvSpPr>
            <a:spLocks noGrp="1" noChangeArrowheads="1"/>
          </p:cNvSpPr>
          <p:nvPr>
            <p:ph type="body" idx="1"/>
          </p:nvPr>
        </p:nvSpPr>
        <p:spPr>
          <a:noFill/>
          <a:ln/>
        </p:spPr>
        <p:txBody>
          <a:bodyPr/>
          <a:lstStyle/>
          <a:p>
            <a:pPr eaLnBrk="1" hangingPunct="1"/>
            <a:r>
              <a:rPr lang="en-US" smtClean="0"/>
              <a:t>Guidelines for Using Subqueries</a:t>
            </a:r>
          </a:p>
          <a:p>
            <a:pPr lvl="2" eaLnBrk="1" hangingPunct="1"/>
            <a:r>
              <a:rPr lang="en-US" smtClean="0"/>
              <a:t>A subquery must be</a:t>
            </a:r>
            <a:r>
              <a:rPr lang="en-US" smtClean="0">
                <a:latin typeface="Times" pitchFamily="18" charset="0"/>
              </a:rPr>
              <a:t> enclosed in parentheses.</a:t>
            </a:r>
          </a:p>
          <a:p>
            <a:pPr lvl="2" eaLnBrk="1" hangingPunct="1"/>
            <a:r>
              <a:rPr lang="en-US" smtClean="0"/>
              <a:t>Place the subquery on the right side of the comparison condition for readability.</a:t>
            </a:r>
          </a:p>
          <a:p>
            <a:pPr lvl="2" eaLnBrk="1" hangingPunct="1">
              <a:lnSpc>
                <a:spcPct val="105000"/>
              </a:lnSpc>
            </a:pPr>
            <a:r>
              <a:rPr lang="en-US" smtClean="0"/>
              <a:t>With Oracle8</a:t>
            </a:r>
            <a:r>
              <a:rPr lang="en-US" i="1" smtClean="0"/>
              <a:t>i</a:t>
            </a:r>
            <a:r>
              <a:rPr lang="en-US" smtClean="0"/>
              <a:t> and later releases, an </a:t>
            </a:r>
            <a:r>
              <a:rPr lang="en-US" smtClean="0">
                <a:latin typeface="Courier New" pitchFamily="49" charset="0"/>
              </a:rPr>
              <a:t>ORDER</a:t>
            </a:r>
            <a:r>
              <a:rPr lang="en-US" smtClean="0"/>
              <a:t> </a:t>
            </a:r>
            <a:r>
              <a:rPr lang="en-US" smtClean="0">
                <a:latin typeface="Courier New" pitchFamily="49" charset="0"/>
              </a:rPr>
              <a:t>BY</a:t>
            </a:r>
            <a:r>
              <a:rPr lang="en-US" smtClean="0"/>
              <a:t> clause can be used and is required in the subquery to perform Top-N analysis.</a:t>
            </a:r>
          </a:p>
          <a:p>
            <a:pPr lvl="3" eaLnBrk="1" hangingPunct="1">
              <a:lnSpc>
                <a:spcPct val="95000"/>
              </a:lnSpc>
            </a:pPr>
            <a:r>
              <a:rPr lang="en-US" smtClean="0"/>
              <a:t>Prior to Oracle8</a:t>
            </a:r>
            <a:r>
              <a:rPr lang="en-US" i="1" smtClean="0"/>
              <a:t>i</a:t>
            </a:r>
            <a:r>
              <a:rPr lang="en-US" smtClean="0"/>
              <a:t>, however, subqueries could not contain an </a:t>
            </a:r>
            <a:r>
              <a:rPr lang="en-US" smtClean="0">
                <a:latin typeface="Courier New" pitchFamily="49" charset="0"/>
              </a:rPr>
              <a:t>ORDER</a:t>
            </a:r>
            <a:r>
              <a:rPr lang="en-US" smtClean="0"/>
              <a:t> </a:t>
            </a:r>
            <a:r>
              <a:rPr lang="en-US" smtClean="0">
                <a:latin typeface="Courier New" pitchFamily="49" charset="0"/>
              </a:rPr>
              <a:t>BY</a:t>
            </a:r>
            <a:r>
              <a:rPr lang="en-US" smtClean="0"/>
              <a:t> clause. Only one </a:t>
            </a:r>
            <a:r>
              <a:rPr lang="en-US" smtClean="0">
                <a:latin typeface="Courier New" pitchFamily="49" charset="0"/>
              </a:rPr>
              <a:t>ORDER</a:t>
            </a:r>
            <a:r>
              <a:rPr lang="en-US" smtClean="0"/>
              <a:t> </a:t>
            </a:r>
            <a:r>
              <a:rPr lang="en-US" smtClean="0">
                <a:latin typeface="Courier New" pitchFamily="49" charset="0"/>
              </a:rPr>
              <a:t>BY</a:t>
            </a:r>
            <a:r>
              <a:rPr lang="en-US" smtClean="0"/>
              <a:t> clause could be used for a </a:t>
            </a:r>
            <a:r>
              <a:rPr lang="en-US" smtClean="0">
                <a:latin typeface="Courier New" pitchFamily="49" charset="0"/>
              </a:rPr>
              <a:t>SELECT</a:t>
            </a:r>
            <a:r>
              <a:rPr lang="en-US" smtClean="0"/>
              <a:t> statement; if specified, it had to be the last clause in the main </a:t>
            </a:r>
            <a:r>
              <a:rPr lang="en-US" smtClean="0">
                <a:latin typeface="Courier New" pitchFamily="49" charset="0"/>
              </a:rPr>
              <a:t>SELECT</a:t>
            </a:r>
            <a:r>
              <a:rPr lang="en-US" smtClean="0"/>
              <a:t> statement.</a:t>
            </a:r>
          </a:p>
          <a:p>
            <a:pPr lvl="2" eaLnBrk="1" hangingPunct="1"/>
            <a:r>
              <a:rPr lang="en-US" smtClean="0"/>
              <a:t>Two classes of comparison conditions are used in subqueries: single-row operators and </a:t>
            </a:r>
            <a:br>
              <a:rPr lang="en-US" smtClean="0"/>
            </a:br>
            <a:r>
              <a:rPr lang="en-US" smtClean="0"/>
              <a:t>multiple-row operators.</a:t>
            </a:r>
          </a:p>
        </p:txBody>
      </p:sp>
    </p:spTree>
    <p:extLst>
      <p:ext uri="{BB962C8B-B14F-4D97-AF65-F5344CB8AC3E}">
        <p14:creationId xmlns:p14="http://schemas.microsoft.com/office/powerpoint/2010/main" val="343594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3884613" y="-3175"/>
            <a:ext cx="2973387" cy="460375"/>
          </a:xfrm>
          <a:prstGeom prst="rect">
            <a:avLst/>
          </a:prstGeom>
          <a:noFill/>
          <a:ln w="9525">
            <a:noFill/>
            <a:miter lim="800000"/>
            <a:headEnd/>
            <a:tailEnd/>
          </a:ln>
        </p:spPr>
        <p:txBody>
          <a:bodyPr wrap="none" lIns="89913" tIns="44956" rIns="89913" bIns="44956" anchor="ctr"/>
          <a:lstStyle/>
          <a:p>
            <a:endParaRPr lang="en-US"/>
          </a:p>
        </p:txBody>
      </p:sp>
      <p:sp>
        <p:nvSpPr>
          <p:cNvPr id="60418" name="Rectangle 3"/>
          <p:cNvSpPr>
            <a:spLocks noChangeArrowheads="1"/>
          </p:cNvSpPr>
          <p:nvPr/>
        </p:nvSpPr>
        <p:spPr bwMode="auto">
          <a:xfrm>
            <a:off x="-1588" y="-3175"/>
            <a:ext cx="2970213" cy="460375"/>
          </a:xfrm>
          <a:prstGeom prst="rect">
            <a:avLst/>
          </a:prstGeom>
          <a:noFill/>
          <a:ln w="9525">
            <a:noFill/>
            <a:miter lim="800000"/>
            <a:headEnd/>
            <a:tailEnd/>
          </a:ln>
        </p:spPr>
        <p:txBody>
          <a:bodyPr wrap="none" lIns="89913" tIns="44956" rIns="89913" bIns="44956" anchor="ctr"/>
          <a:lstStyle/>
          <a:p>
            <a:endParaRPr lang="en-US"/>
          </a:p>
        </p:txBody>
      </p:sp>
      <p:sp>
        <p:nvSpPr>
          <p:cNvPr id="60419" name="Rectangle 6"/>
          <p:cNvSpPr>
            <a:spLocks noGrp="1" noRot="1" noChangeAspect="1" noChangeArrowheads="1" noTextEdit="1"/>
          </p:cNvSpPr>
          <p:nvPr>
            <p:ph type="sldImg"/>
          </p:nvPr>
        </p:nvSpPr>
        <p:spPr>
          <a:ln/>
        </p:spPr>
      </p:sp>
      <p:sp>
        <p:nvSpPr>
          <p:cNvPr id="60420" name="Rectangle 7"/>
          <p:cNvSpPr>
            <a:spLocks noGrp="1" noChangeArrowheads="1"/>
          </p:cNvSpPr>
          <p:nvPr>
            <p:ph type="body" idx="1"/>
          </p:nvPr>
        </p:nvSpPr>
        <p:spPr>
          <a:noFill/>
          <a:ln/>
        </p:spPr>
        <p:txBody>
          <a:bodyPr/>
          <a:lstStyle/>
          <a:p>
            <a:pPr eaLnBrk="1" hangingPunct="1"/>
            <a:r>
              <a:rPr lang="en-US" smtClean="0"/>
              <a:t>Types of Subqueries</a:t>
            </a:r>
          </a:p>
          <a:p>
            <a:pPr lvl="2" eaLnBrk="1" hangingPunct="1">
              <a:buClr>
                <a:schemeClr val="tx1"/>
              </a:buClr>
            </a:pPr>
            <a:r>
              <a:rPr lang="en-US" smtClean="0"/>
              <a:t>Single-row subqueries: Queries that return only one row from the inner </a:t>
            </a:r>
            <a:r>
              <a:rPr lang="en-US" smtClean="0">
                <a:latin typeface="Courier New" pitchFamily="49" charset="0"/>
              </a:rPr>
              <a:t>SELECT</a:t>
            </a:r>
            <a:r>
              <a:rPr lang="en-US" smtClean="0"/>
              <a:t> statement</a:t>
            </a:r>
          </a:p>
          <a:p>
            <a:pPr lvl="2" eaLnBrk="1" hangingPunct="1">
              <a:buClr>
                <a:schemeClr val="tx1"/>
              </a:buClr>
            </a:pPr>
            <a:r>
              <a:rPr lang="en-US" smtClean="0"/>
              <a:t>Multiple-row subqueries: Queries that return more than one row from the inner </a:t>
            </a:r>
            <a:r>
              <a:rPr lang="en-US" smtClean="0">
                <a:latin typeface="Courier New" pitchFamily="49" charset="0"/>
              </a:rPr>
              <a:t>SELECT</a:t>
            </a:r>
            <a:r>
              <a:rPr lang="en-US" smtClean="0"/>
              <a:t> statement</a:t>
            </a:r>
          </a:p>
          <a:p>
            <a:pPr lvl="1" eaLnBrk="1" hangingPunct="1"/>
            <a:r>
              <a:rPr lang="en-US" b="1" smtClean="0"/>
              <a:t>Note:</a:t>
            </a:r>
            <a:r>
              <a:rPr lang="en-US" smtClean="0"/>
              <a:t> There are also multiple-column subqueries, which are queries that return more than one column from the inner </a:t>
            </a:r>
            <a:r>
              <a:rPr lang="en-US" smtClean="0">
                <a:latin typeface="Courier New" pitchFamily="49" charset="0"/>
              </a:rPr>
              <a:t>SELECT</a:t>
            </a:r>
            <a:r>
              <a:rPr lang="en-US" smtClean="0"/>
              <a:t> statement. These are covered in the </a:t>
            </a:r>
            <a:r>
              <a:rPr lang="en-US" i="1" smtClean="0"/>
              <a:t>Oracle Database 10g: SQL Fundamentals II</a:t>
            </a:r>
            <a:r>
              <a:rPr lang="en-US" smtClean="0"/>
              <a:t> course.</a:t>
            </a:r>
          </a:p>
        </p:txBody>
      </p:sp>
    </p:spTree>
    <p:extLst>
      <p:ext uri="{BB962C8B-B14F-4D97-AF65-F5344CB8AC3E}">
        <p14:creationId xmlns:p14="http://schemas.microsoft.com/office/powerpoint/2010/main" val="2560271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9"/>
          <p:cNvSpPr>
            <a:spLocks noGrp="1" noRot="1" noChangeAspect="1" noChangeArrowheads="1" noTextEdit="1"/>
          </p:cNvSpPr>
          <p:nvPr>
            <p:ph type="sldImg"/>
          </p:nvPr>
        </p:nvSpPr>
        <p:spPr>
          <a:ln/>
        </p:spPr>
      </p:sp>
      <p:sp>
        <p:nvSpPr>
          <p:cNvPr id="62466" name="Rectangle 10"/>
          <p:cNvSpPr>
            <a:spLocks noGrp="1" noChangeArrowheads="1"/>
          </p:cNvSpPr>
          <p:nvPr>
            <p:ph type="body" idx="1"/>
          </p:nvPr>
        </p:nvSpPr>
        <p:spPr>
          <a:noFill/>
          <a:ln/>
        </p:spPr>
        <p:txBody>
          <a:bodyPr/>
          <a:lstStyle/>
          <a:p>
            <a:pPr eaLnBrk="1" hangingPunct="1"/>
            <a:r>
              <a:rPr lang="en-US" smtClean="0"/>
              <a:t>Single-Row Subqueries</a:t>
            </a:r>
          </a:p>
          <a:p>
            <a:pPr lvl="1" eaLnBrk="1" hangingPunct="1"/>
            <a:r>
              <a:rPr lang="en-US" smtClean="0"/>
              <a:t>A single-row subquery is one that returns one row from the inner </a:t>
            </a:r>
            <a:r>
              <a:rPr lang="en-US" smtClean="0">
                <a:latin typeface="Courier New" pitchFamily="49" charset="0"/>
              </a:rPr>
              <a:t>SELECT</a:t>
            </a:r>
            <a:r>
              <a:rPr lang="en-US" smtClean="0"/>
              <a:t> statement. This type of subquery uses a single-row operator. The slide gives a list of single-row operators. </a:t>
            </a:r>
          </a:p>
          <a:p>
            <a:pPr lvl="1" eaLnBrk="1" hangingPunct="1"/>
            <a:r>
              <a:rPr lang="en-US" b="1" smtClean="0"/>
              <a:t>Example</a:t>
            </a:r>
          </a:p>
          <a:p>
            <a:pPr lvl="1" eaLnBrk="1" hangingPunct="1"/>
            <a:r>
              <a:rPr lang="en-US" smtClean="0"/>
              <a:t>Display the employees whose job ID is the same as that of employee 141: </a:t>
            </a:r>
            <a:endParaRPr lang="en-US" smtClean="0">
              <a:latin typeface="Courier New" pitchFamily="49" charset="0"/>
            </a:endParaRPr>
          </a:p>
          <a:p>
            <a:pPr eaLnBrk="1" hangingPunct="1">
              <a:spcBef>
                <a:spcPct val="0"/>
              </a:spcBef>
            </a:pPr>
            <a:r>
              <a:rPr lang="en-US" smtClean="0">
                <a:latin typeface="Courier New" pitchFamily="49" charset="0"/>
              </a:rPr>
              <a:t> </a:t>
            </a:r>
            <a:r>
              <a:rPr lang="en-US" sz="1100" smtClean="0">
                <a:latin typeface="Courier New" pitchFamily="49" charset="0"/>
              </a:rPr>
              <a:t>  SELECT last_name, job_id</a:t>
            </a:r>
          </a:p>
          <a:p>
            <a:pPr eaLnBrk="1" hangingPunct="1">
              <a:spcBef>
                <a:spcPct val="0"/>
              </a:spcBef>
            </a:pPr>
            <a:r>
              <a:rPr lang="en-US" sz="1100" smtClean="0">
                <a:latin typeface="Courier New" pitchFamily="49" charset="0"/>
              </a:rPr>
              <a:t>   FROM   employees</a:t>
            </a:r>
          </a:p>
          <a:p>
            <a:pPr eaLnBrk="1" hangingPunct="1">
              <a:spcBef>
                <a:spcPct val="0"/>
              </a:spcBef>
            </a:pPr>
            <a:r>
              <a:rPr lang="en-US" sz="1100" smtClean="0">
                <a:latin typeface="Courier New" pitchFamily="49" charset="0"/>
              </a:rPr>
              <a:t>   WHERE  job_id =</a:t>
            </a:r>
          </a:p>
          <a:p>
            <a:pPr eaLnBrk="1" hangingPunct="1">
              <a:spcBef>
                <a:spcPct val="0"/>
              </a:spcBef>
            </a:pPr>
            <a:r>
              <a:rPr lang="en-US" sz="1100" smtClean="0">
                <a:latin typeface="Courier New" pitchFamily="49" charset="0"/>
              </a:rPr>
              <a:t>                   (SELECT job_id</a:t>
            </a:r>
          </a:p>
          <a:p>
            <a:pPr eaLnBrk="1" hangingPunct="1">
              <a:spcBef>
                <a:spcPct val="0"/>
              </a:spcBef>
            </a:pPr>
            <a:r>
              <a:rPr lang="en-US" sz="1100" smtClean="0">
                <a:latin typeface="Courier New" pitchFamily="49" charset="0"/>
              </a:rPr>
              <a:t>                    FROM   employees</a:t>
            </a:r>
          </a:p>
          <a:p>
            <a:pPr eaLnBrk="1" hangingPunct="1">
              <a:spcBef>
                <a:spcPct val="0"/>
              </a:spcBef>
            </a:pPr>
            <a:r>
              <a:rPr lang="en-US" sz="1100" smtClean="0">
                <a:latin typeface="Courier New" pitchFamily="49" charset="0"/>
              </a:rPr>
              <a:t>                    WHERE  employee_id = 141);</a:t>
            </a:r>
          </a:p>
        </p:txBody>
      </p:sp>
      <p:sp>
        <p:nvSpPr>
          <p:cNvPr id="62467" name="Rectangle 3"/>
          <p:cNvSpPr>
            <a:spLocks noChangeArrowheads="1"/>
          </p:cNvSpPr>
          <p:nvPr/>
        </p:nvSpPr>
        <p:spPr bwMode="auto">
          <a:xfrm>
            <a:off x="3884613" y="-3175"/>
            <a:ext cx="2973387" cy="460375"/>
          </a:xfrm>
          <a:prstGeom prst="rect">
            <a:avLst/>
          </a:prstGeom>
          <a:noFill/>
          <a:ln w="9525">
            <a:noFill/>
            <a:miter lim="800000"/>
            <a:headEnd/>
            <a:tailEnd/>
          </a:ln>
        </p:spPr>
        <p:txBody>
          <a:bodyPr wrap="none" lIns="89913" tIns="44956" rIns="89913" bIns="44956" anchor="ctr"/>
          <a:lstStyle/>
          <a:p>
            <a:endParaRPr lang="en-US"/>
          </a:p>
        </p:txBody>
      </p:sp>
      <p:sp>
        <p:nvSpPr>
          <p:cNvPr id="62468" name="Rectangle 4"/>
          <p:cNvSpPr>
            <a:spLocks noChangeArrowheads="1"/>
          </p:cNvSpPr>
          <p:nvPr/>
        </p:nvSpPr>
        <p:spPr bwMode="auto">
          <a:xfrm>
            <a:off x="-1588" y="-3175"/>
            <a:ext cx="2970213" cy="460375"/>
          </a:xfrm>
          <a:prstGeom prst="rect">
            <a:avLst/>
          </a:prstGeom>
          <a:noFill/>
          <a:ln w="9525">
            <a:noFill/>
            <a:miter lim="800000"/>
            <a:headEnd/>
            <a:tailEnd/>
          </a:ln>
        </p:spPr>
        <p:txBody>
          <a:bodyPr wrap="none" lIns="89913" tIns="44956" rIns="89913" bIns="44956" anchor="ctr"/>
          <a:lstStyle/>
          <a:p>
            <a:endParaRPr lang="en-US"/>
          </a:p>
        </p:txBody>
      </p:sp>
      <p:sp>
        <p:nvSpPr>
          <p:cNvPr id="62469" name="Rectangle 6"/>
          <p:cNvSpPr>
            <a:spLocks noChangeArrowheads="1"/>
          </p:cNvSpPr>
          <p:nvPr/>
        </p:nvSpPr>
        <p:spPr bwMode="auto">
          <a:xfrm>
            <a:off x="652463" y="5845175"/>
            <a:ext cx="5664200" cy="1252538"/>
          </a:xfrm>
          <a:prstGeom prst="rect">
            <a:avLst/>
          </a:prstGeom>
          <a:noFill/>
          <a:ln w="9525">
            <a:noFill/>
            <a:miter lim="800000"/>
            <a:headEnd/>
            <a:tailEnd/>
          </a:ln>
        </p:spPr>
        <p:txBody>
          <a:bodyPr wrap="none" lIns="89913" tIns="44956" rIns="89913" bIns="44956" anchor="ctr"/>
          <a:lstStyle/>
          <a:p>
            <a:endParaRPr lang="en-US"/>
          </a:p>
        </p:txBody>
      </p:sp>
      <p:sp>
        <p:nvSpPr>
          <p:cNvPr id="62470" name="Rectangle 7"/>
          <p:cNvSpPr>
            <a:spLocks noChangeArrowheads="1"/>
          </p:cNvSpPr>
          <p:nvPr/>
        </p:nvSpPr>
        <p:spPr bwMode="auto">
          <a:xfrm>
            <a:off x="649288" y="7218363"/>
            <a:ext cx="5676900" cy="1141412"/>
          </a:xfrm>
          <a:prstGeom prst="rect">
            <a:avLst/>
          </a:prstGeom>
          <a:noFill/>
          <a:ln w="9525">
            <a:noFill/>
            <a:miter lim="800000"/>
            <a:headEnd/>
            <a:tailEnd/>
          </a:ln>
        </p:spPr>
        <p:txBody>
          <a:bodyPr wrap="none" lIns="89913" tIns="44956" rIns="89913" bIns="44956" anchor="ctr"/>
          <a:lstStyle/>
          <a:p>
            <a:endParaRPr lang="en-US"/>
          </a:p>
        </p:txBody>
      </p:sp>
      <p:pic>
        <p:nvPicPr>
          <p:cNvPr id="62471" name="Picture 8"/>
          <p:cNvPicPr>
            <a:picLocks noChangeAspect="1" noChangeArrowheads="1"/>
          </p:cNvPicPr>
          <p:nvPr/>
        </p:nvPicPr>
        <p:blipFill>
          <a:blip r:embed="rId3"/>
          <a:srcRect/>
          <a:stretch>
            <a:fillRect/>
          </a:stretch>
        </p:blipFill>
        <p:spPr bwMode="gray">
          <a:xfrm>
            <a:off x="744538" y="7205663"/>
            <a:ext cx="5414962" cy="1111250"/>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128404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4"/>
          <p:cNvSpPr>
            <a:spLocks noGrp="1" noRot="1" noChangeAspect="1" noChangeArrowheads="1" noTextEdit="1"/>
          </p:cNvSpPr>
          <p:nvPr>
            <p:ph type="sldImg"/>
          </p:nvPr>
        </p:nvSpPr>
        <p:spPr>
          <a:ln/>
        </p:spPr>
      </p:sp>
      <p:sp>
        <p:nvSpPr>
          <p:cNvPr id="64514" name="Rectangle 5"/>
          <p:cNvSpPr>
            <a:spLocks noGrp="1" noChangeArrowheads="1"/>
          </p:cNvSpPr>
          <p:nvPr>
            <p:ph type="body" idx="1"/>
          </p:nvPr>
        </p:nvSpPr>
        <p:spPr>
          <a:noFill/>
          <a:ln/>
        </p:spPr>
        <p:txBody>
          <a:bodyPr/>
          <a:lstStyle/>
          <a:p>
            <a:pPr eaLnBrk="1" hangingPunct="1"/>
            <a:r>
              <a:rPr lang="en-US" smtClean="0"/>
              <a:t>Executing Single-Row Subqueries</a:t>
            </a:r>
          </a:p>
          <a:p>
            <a:pPr lvl="1" eaLnBrk="1" hangingPunct="1"/>
            <a:r>
              <a:rPr lang="en-US" smtClean="0"/>
              <a:t>A </a:t>
            </a:r>
            <a:r>
              <a:rPr lang="en-US" smtClean="0">
                <a:latin typeface="Courier New" pitchFamily="49" charset="0"/>
              </a:rPr>
              <a:t>SELECT</a:t>
            </a:r>
            <a:r>
              <a:rPr lang="en-US" smtClean="0"/>
              <a:t> statement can be considered as a query block. The example in the slide displays employees whose job ID is the same as that of employee 141 and whose salary is greater than that of employee 143.</a:t>
            </a:r>
          </a:p>
          <a:p>
            <a:pPr lvl="1" eaLnBrk="1" hangingPunct="1"/>
            <a:r>
              <a:rPr lang="en-US" smtClean="0"/>
              <a:t>The example consists of three query blocks: the outer query and two inner queries. The inner query blocks are executed first, producing the query results </a:t>
            </a:r>
            <a:r>
              <a:rPr lang="en-US" smtClean="0">
                <a:latin typeface="Courier New" pitchFamily="49" charset="0"/>
              </a:rPr>
              <a:t>ST_CLERK</a:t>
            </a:r>
            <a:r>
              <a:rPr lang="en-US" smtClean="0"/>
              <a:t> and </a:t>
            </a:r>
            <a:r>
              <a:rPr lang="en-US" smtClean="0">
                <a:latin typeface="Courier New" pitchFamily="49" charset="0"/>
              </a:rPr>
              <a:t>2600</a:t>
            </a:r>
            <a:r>
              <a:rPr lang="en-US" smtClean="0"/>
              <a:t>, respectively. The outer query block is then processed and uses the values that were returned by the inner queries to complete its search conditions. </a:t>
            </a:r>
          </a:p>
          <a:p>
            <a:pPr lvl="1" eaLnBrk="1" hangingPunct="1"/>
            <a:r>
              <a:rPr lang="en-US" smtClean="0"/>
              <a:t>Both inner queries return single values (</a:t>
            </a:r>
            <a:r>
              <a:rPr lang="en-US" smtClean="0">
                <a:latin typeface="Courier New" pitchFamily="49" charset="0"/>
              </a:rPr>
              <a:t>ST_CLERK</a:t>
            </a:r>
            <a:r>
              <a:rPr lang="en-US" smtClean="0"/>
              <a:t> and </a:t>
            </a:r>
            <a:r>
              <a:rPr lang="en-US" smtClean="0">
                <a:latin typeface="Courier New" pitchFamily="49" charset="0"/>
              </a:rPr>
              <a:t>2600</a:t>
            </a:r>
            <a:r>
              <a:rPr lang="en-US" smtClean="0"/>
              <a:t>, respectively), so this SQL statement is called a single-row subquery.</a:t>
            </a:r>
          </a:p>
          <a:p>
            <a:pPr lvl="1" eaLnBrk="1" hangingPunct="1"/>
            <a:r>
              <a:rPr lang="en-US" b="1" smtClean="0"/>
              <a:t>Note:</a:t>
            </a:r>
            <a:r>
              <a:rPr lang="en-US" smtClean="0"/>
              <a:t> The outer and inner queries can get data from different tables.</a:t>
            </a:r>
          </a:p>
        </p:txBody>
      </p:sp>
    </p:spTree>
    <p:extLst>
      <p:ext uri="{BB962C8B-B14F-4D97-AF65-F5344CB8AC3E}">
        <p14:creationId xmlns:p14="http://schemas.microsoft.com/office/powerpoint/2010/main" val="408629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4"/>
          <p:cNvSpPr>
            <a:spLocks noGrp="1" noRot="1" noChangeAspect="1" noChangeArrowheads="1" noTextEdit="1"/>
          </p:cNvSpPr>
          <p:nvPr>
            <p:ph type="sldImg"/>
          </p:nvPr>
        </p:nvSpPr>
        <p:spPr>
          <a:ln/>
        </p:spPr>
      </p:sp>
      <p:sp>
        <p:nvSpPr>
          <p:cNvPr id="66562" name="Rectangle 5"/>
          <p:cNvSpPr>
            <a:spLocks noGrp="1" noChangeArrowheads="1"/>
          </p:cNvSpPr>
          <p:nvPr>
            <p:ph type="body" idx="1"/>
          </p:nvPr>
        </p:nvSpPr>
        <p:spPr>
          <a:noFill/>
          <a:ln/>
        </p:spPr>
        <p:txBody>
          <a:bodyPr/>
          <a:lstStyle/>
          <a:p>
            <a:pPr eaLnBrk="1" hangingPunct="1"/>
            <a:r>
              <a:rPr lang="en-US" smtClean="0"/>
              <a:t>Using Group Functions in a Subquery</a:t>
            </a:r>
          </a:p>
          <a:p>
            <a:pPr lvl="1" eaLnBrk="1" hangingPunct="1"/>
            <a:r>
              <a:rPr lang="en-US" smtClean="0"/>
              <a:t>You can display data from a main query by using a group function in a subquery to return a single row. The subquery is in parentheses and is placed after the comparison condition.</a:t>
            </a:r>
          </a:p>
          <a:p>
            <a:pPr lvl="1" eaLnBrk="1" hangingPunct="1"/>
            <a:r>
              <a:rPr lang="en-US" smtClean="0"/>
              <a:t>The example in the slide displays the employee last name, job ID, and salary of all employees whose salary is equal to the minimum salary. The </a:t>
            </a:r>
            <a:r>
              <a:rPr lang="en-US" smtClean="0">
                <a:latin typeface="Courier New" pitchFamily="49" charset="0"/>
              </a:rPr>
              <a:t>MIN</a:t>
            </a:r>
            <a:r>
              <a:rPr lang="en-US" smtClean="0"/>
              <a:t> group function returns a single value (</a:t>
            </a:r>
            <a:r>
              <a:rPr lang="en-US" smtClean="0">
                <a:latin typeface="Courier New" pitchFamily="49" charset="0"/>
              </a:rPr>
              <a:t>2500</a:t>
            </a:r>
            <a:r>
              <a:rPr lang="en-US" smtClean="0"/>
              <a:t>) to the outer query.</a:t>
            </a:r>
          </a:p>
        </p:txBody>
      </p:sp>
    </p:spTree>
    <p:extLst>
      <p:ext uri="{BB962C8B-B14F-4D97-AF65-F5344CB8AC3E}">
        <p14:creationId xmlns:p14="http://schemas.microsoft.com/office/powerpoint/2010/main" val="246292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Rot="1" noChangeAspect="1" noChangeArrowheads="1" noTextEdit="1"/>
          </p:cNvSpPr>
          <p:nvPr>
            <p:ph type="sldImg"/>
          </p:nvPr>
        </p:nvSpPr>
        <p:spPr>
          <a:ln/>
        </p:spPr>
      </p:sp>
      <p:sp>
        <p:nvSpPr>
          <p:cNvPr id="68610" name="Rectangle 8"/>
          <p:cNvSpPr>
            <a:spLocks noGrp="1" noChangeArrowheads="1"/>
          </p:cNvSpPr>
          <p:nvPr>
            <p:ph type="body" idx="1"/>
          </p:nvPr>
        </p:nvSpPr>
        <p:spPr>
          <a:noFill/>
          <a:ln/>
        </p:spPr>
        <p:txBody>
          <a:bodyPr/>
          <a:lstStyle/>
          <a:p>
            <a:pPr eaLnBrk="1" hangingPunct="1">
              <a:lnSpc>
                <a:spcPct val="90000"/>
              </a:lnSpc>
            </a:pPr>
            <a:r>
              <a:rPr lang="en-US" smtClean="0"/>
              <a:t>The </a:t>
            </a:r>
            <a:r>
              <a:rPr lang="en-US" smtClean="0">
                <a:latin typeface="Courier New" pitchFamily="49" charset="0"/>
              </a:rPr>
              <a:t>HAVING</a:t>
            </a:r>
            <a:r>
              <a:rPr lang="en-US" smtClean="0"/>
              <a:t> Clause with Subqueries</a:t>
            </a:r>
          </a:p>
          <a:p>
            <a:pPr lvl="1" eaLnBrk="1" hangingPunct="1">
              <a:lnSpc>
                <a:spcPct val="80000"/>
              </a:lnSpc>
              <a:spcBef>
                <a:spcPct val="15000"/>
              </a:spcBef>
            </a:pPr>
            <a:r>
              <a:rPr lang="en-US" smtClean="0"/>
              <a:t>You can use subqueries not only in the </a:t>
            </a:r>
            <a:r>
              <a:rPr lang="en-US" smtClean="0">
                <a:latin typeface="Courier New" pitchFamily="49" charset="0"/>
              </a:rPr>
              <a:t>WHERE</a:t>
            </a:r>
            <a:r>
              <a:rPr lang="en-US" smtClean="0"/>
              <a:t> clause but also in the </a:t>
            </a:r>
            <a:r>
              <a:rPr lang="en-US" smtClean="0">
                <a:latin typeface="Courier New" pitchFamily="49" charset="0"/>
              </a:rPr>
              <a:t>HAVING</a:t>
            </a:r>
            <a:r>
              <a:rPr lang="en-US" smtClean="0"/>
              <a:t> clause. The Oracle server executes the subquery, and the results are returned into the </a:t>
            </a:r>
            <a:r>
              <a:rPr lang="en-US" smtClean="0">
                <a:latin typeface="Courier New" pitchFamily="49" charset="0"/>
              </a:rPr>
              <a:t>HAVING</a:t>
            </a:r>
            <a:r>
              <a:rPr lang="en-US" smtClean="0"/>
              <a:t> clause of the main query.</a:t>
            </a:r>
          </a:p>
          <a:p>
            <a:pPr lvl="1" eaLnBrk="1" hangingPunct="1">
              <a:lnSpc>
                <a:spcPct val="80000"/>
              </a:lnSpc>
              <a:spcBef>
                <a:spcPct val="15000"/>
              </a:spcBef>
            </a:pPr>
            <a:r>
              <a:rPr lang="en-US" smtClean="0"/>
              <a:t>The SQL statement in the slide displays all the departments that have a minimum salary greater than that of department 50.</a:t>
            </a:r>
          </a:p>
          <a:p>
            <a:pPr lvl="1" eaLnBrk="1" hangingPunct="1">
              <a:lnSpc>
                <a:spcPct val="80000"/>
              </a:lnSpc>
              <a:spcBef>
                <a:spcPct val="0"/>
              </a:spcBef>
            </a:pP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sz="1800" b="1" smtClean="0"/>
              <a:t/>
            </a:r>
            <a:br>
              <a:rPr lang="en-US" sz="1800" b="1" smtClean="0"/>
            </a:br>
            <a:r>
              <a:rPr lang="en-US" b="1" smtClean="0"/>
              <a:t>Example</a:t>
            </a:r>
          </a:p>
          <a:p>
            <a:pPr lvl="1" eaLnBrk="1" hangingPunct="1">
              <a:lnSpc>
                <a:spcPct val="80000"/>
              </a:lnSpc>
              <a:spcBef>
                <a:spcPct val="15000"/>
              </a:spcBef>
            </a:pPr>
            <a:r>
              <a:rPr lang="en-US" smtClean="0"/>
              <a:t>Find the job with the lowest average salary.</a:t>
            </a:r>
            <a:endParaRPr lang="en-US" sz="100" smtClean="0"/>
          </a:p>
          <a:p>
            <a:pPr lvl="1" eaLnBrk="1" hangingPunct="1">
              <a:lnSpc>
                <a:spcPct val="90000"/>
              </a:lnSpc>
              <a:spcBef>
                <a:spcPct val="0"/>
              </a:spcBef>
            </a:pPr>
            <a:r>
              <a:rPr lang="en-US" sz="1100" smtClean="0">
                <a:latin typeface="Courier New" pitchFamily="49" charset="0"/>
              </a:rPr>
              <a:t>   SELECT   job_id, AVG(salary)</a:t>
            </a:r>
          </a:p>
          <a:p>
            <a:pPr lvl="1" eaLnBrk="1" hangingPunct="1">
              <a:lnSpc>
                <a:spcPct val="90000"/>
              </a:lnSpc>
              <a:spcBef>
                <a:spcPct val="0"/>
              </a:spcBef>
            </a:pPr>
            <a:r>
              <a:rPr lang="en-US" sz="1100" smtClean="0">
                <a:latin typeface="Courier New" pitchFamily="49" charset="0"/>
              </a:rPr>
              <a:t>   FROM     employees</a:t>
            </a:r>
          </a:p>
          <a:p>
            <a:pPr lvl="1" eaLnBrk="1" hangingPunct="1">
              <a:lnSpc>
                <a:spcPct val="90000"/>
              </a:lnSpc>
              <a:spcBef>
                <a:spcPct val="0"/>
              </a:spcBef>
            </a:pPr>
            <a:r>
              <a:rPr lang="en-US" sz="1100" smtClean="0">
                <a:latin typeface="Courier New" pitchFamily="49" charset="0"/>
              </a:rPr>
              <a:t>   GROUP BY job_id</a:t>
            </a:r>
          </a:p>
          <a:p>
            <a:pPr lvl="1" eaLnBrk="1" hangingPunct="1">
              <a:lnSpc>
                <a:spcPct val="90000"/>
              </a:lnSpc>
              <a:spcBef>
                <a:spcPct val="0"/>
              </a:spcBef>
            </a:pPr>
            <a:r>
              <a:rPr lang="en-US" sz="1100" smtClean="0">
                <a:latin typeface="Courier New" pitchFamily="49" charset="0"/>
              </a:rPr>
              <a:t>   HAVING   AVG(salary) = (SELECT   MIN(AVG(salary))</a:t>
            </a:r>
          </a:p>
          <a:p>
            <a:pPr lvl="1" eaLnBrk="1" hangingPunct="1">
              <a:lnSpc>
                <a:spcPct val="90000"/>
              </a:lnSpc>
              <a:spcBef>
                <a:spcPct val="0"/>
              </a:spcBef>
            </a:pPr>
            <a:r>
              <a:rPr lang="en-US" sz="1100" smtClean="0">
                <a:latin typeface="Courier New" pitchFamily="49" charset="0"/>
              </a:rPr>
              <a:t>                           FROM     employees</a:t>
            </a:r>
          </a:p>
          <a:p>
            <a:pPr lvl="1" eaLnBrk="1" hangingPunct="1">
              <a:lnSpc>
                <a:spcPct val="90000"/>
              </a:lnSpc>
              <a:spcBef>
                <a:spcPct val="0"/>
              </a:spcBef>
            </a:pPr>
            <a:r>
              <a:rPr lang="en-US" sz="1100" smtClean="0">
                <a:latin typeface="Courier New" pitchFamily="49" charset="0"/>
              </a:rPr>
              <a:t>                           GROUP BY job_id);</a:t>
            </a:r>
          </a:p>
        </p:txBody>
      </p:sp>
      <p:pic>
        <p:nvPicPr>
          <p:cNvPr id="68611" name="Picture 4"/>
          <p:cNvPicPr>
            <a:picLocks noChangeAspect="1" noChangeArrowheads="1"/>
          </p:cNvPicPr>
          <p:nvPr/>
        </p:nvPicPr>
        <p:blipFill>
          <a:blip r:embed="rId3"/>
          <a:srcRect/>
          <a:stretch>
            <a:fillRect/>
          </a:stretch>
        </p:blipFill>
        <p:spPr bwMode="gray">
          <a:xfrm>
            <a:off x="638175" y="6127750"/>
            <a:ext cx="5422900" cy="679450"/>
          </a:xfrm>
          <a:prstGeom prst="rect">
            <a:avLst/>
          </a:prstGeom>
          <a:noFill/>
          <a:ln w="25400">
            <a:noFill/>
            <a:miter lim="800000"/>
            <a:headEnd type="none" w="sm" len="sm"/>
            <a:tailEnd type="none" w="sm" len="sm"/>
          </a:ln>
        </p:spPr>
      </p:pic>
      <p:pic>
        <p:nvPicPr>
          <p:cNvPr id="68612" name="Picture 5"/>
          <p:cNvPicPr>
            <a:picLocks noChangeAspect="1" noChangeArrowheads="1"/>
          </p:cNvPicPr>
          <p:nvPr/>
        </p:nvPicPr>
        <p:blipFill>
          <a:blip r:embed="rId4"/>
          <a:srcRect/>
          <a:stretch>
            <a:fillRect/>
          </a:stretch>
        </p:blipFill>
        <p:spPr bwMode="gray">
          <a:xfrm>
            <a:off x="441325" y="6886575"/>
            <a:ext cx="5622925" cy="558800"/>
          </a:xfrm>
          <a:prstGeom prst="rect">
            <a:avLst/>
          </a:prstGeom>
          <a:noFill/>
          <a:ln w="25400">
            <a:noFill/>
            <a:miter lim="800000"/>
            <a:headEnd type="none" w="sm" len="sm"/>
            <a:tailEnd type="none" w="sm" len="sm"/>
          </a:ln>
        </p:spPr>
      </p:pic>
      <p:sp>
        <p:nvSpPr>
          <p:cNvPr id="68613" name="Text Box 6"/>
          <p:cNvSpPr txBox="1">
            <a:spLocks noChangeArrowheads="1"/>
          </p:cNvSpPr>
          <p:nvPr/>
        </p:nvSpPr>
        <p:spPr bwMode="gray">
          <a:xfrm>
            <a:off x="647700" y="6557963"/>
            <a:ext cx="347663" cy="377825"/>
          </a:xfrm>
          <a:prstGeom prst="rect">
            <a:avLst/>
          </a:prstGeom>
          <a:noFill/>
          <a:ln w="25400">
            <a:noFill/>
            <a:miter lim="800000"/>
            <a:headEnd type="none" w="sm" len="sm"/>
            <a:tailEnd type="none" w="med" len="lg"/>
          </a:ln>
        </p:spPr>
        <p:txBody>
          <a:bodyPr lIns="12174" tIns="12174" rIns="12174" bIns="12174">
            <a:spAutoFit/>
          </a:bodyPr>
          <a:lstStyle/>
          <a:p>
            <a:pPr defTabSz="787400">
              <a:buClr>
                <a:srgbClr val="000000"/>
              </a:buClr>
            </a:pPr>
            <a:r>
              <a:rPr lang="en-US" sz="2300"/>
              <a:t>…</a:t>
            </a:r>
          </a:p>
        </p:txBody>
      </p:sp>
    </p:spTree>
    <p:extLst>
      <p:ext uri="{BB962C8B-B14F-4D97-AF65-F5344CB8AC3E}">
        <p14:creationId xmlns:p14="http://schemas.microsoft.com/office/powerpoint/2010/main" val="2354801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0" descr="second"/>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361950"/>
            <a:ext cx="2171700" cy="611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61950"/>
            <a:ext cx="6362700" cy="611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pPr lvl="0"/>
            <a:endParaRPr lang="en-US" noProof="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p>
        </p:txBody>
      </p:sp>
      <p:sp>
        <p:nvSpPr>
          <p:cNvPr id="6" name="Rectangle 11"/>
          <p:cNvSpPr>
            <a:spLocks noGrp="1" noChangeArrowheads="1"/>
          </p:cNvSpPr>
          <p:nvPr>
            <p:ph type="sldNum" sz="quarter" idx="12"/>
          </p:nvPr>
        </p:nvSpPr>
        <p:spPr>
          <a:xfrm>
            <a:off x="6781800" y="6248400"/>
            <a:ext cx="1905000" cy="457200"/>
          </a:xfrm>
          <a:prstGeom prst="rect">
            <a:avLst/>
          </a:prstGeom>
        </p:spPr>
        <p:txBody>
          <a:bodyPr/>
          <a:lstStyle>
            <a:lvl1pPr>
              <a:defRPr/>
            </a:lvl1pPr>
          </a:lstStyle>
          <a:p>
            <a:pPr>
              <a:defRPr/>
            </a:pPr>
            <a:fld id="{5696B6A9-3B66-4199-A513-8D493C679C6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95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12" descr="second"/>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35843" name="Rectangle 2"/>
          <p:cNvSpPr>
            <a:spLocks noGrp="1" noChangeArrowheads="1"/>
          </p:cNvSpPr>
          <p:nvPr>
            <p:ph type="title"/>
          </p:nvPr>
        </p:nvSpPr>
        <p:spPr bwMode="auto">
          <a:xfrm>
            <a:off x="1676400" y="361950"/>
            <a:ext cx="6324600" cy="704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44" name="Rectangle 3"/>
          <p:cNvSpPr>
            <a:spLocks noGrp="1" noChangeArrowheads="1"/>
          </p:cNvSpPr>
          <p:nvPr>
            <p:ph type="body" idx="1"/>
          </p:nvPr>
        </p:nvSpPr>
        <p:spPr bwMode="auto">
          <a:xfrm>
            <a:off x="2286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63" r:id="rId12"/>
  </p:sldLayoutIdLst>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charset="0"/>
        </a:defRPr>
      </a:lvl2pPr>
      <a:lvl3pPr algn="ctr" rtl="0" eaLnBrk="0" fontAlgn="base" hangingPunct="0">
        <a:spcBef>
          <a:spcPct val="0"/>
        </a:spcBef>
        <a:spcAft>
          <a:spcPct val="0"/>
        </a:spcAft>
        <a:defRPr sz="4000" b="1">
          <a:solidFill>
            <a:schemeClr val="accent2"/>
          </a:solidFill>
          <a:latin typeface="Arial" charset="0"/>
        </a:defRPr>
      </a:lvl3pPr>
      <a:lvl4pPr algn="ctr" rtl="0" eaLnBrk="0" fontAlgn="base" hangingPunct="0">
        <a:spcBef>
          <a:spcPct val="0"/>
        </a:spcBef>
        <a:spcAft>
          <a:spcPct val="0"/>
        </a:spcAft>
        <a:defRPr sz="4000" b="1">
          <a:solidFill>
            <a:schemeClr val="accent2"/>
          </a:solidFill>
          <a:latin typeface="Arial" charset="0"/>
        </a:defRPr>
      </a:lvl4pPr>
      <a:lvl5pPr algn="ctr" rtl="0" eaLnBrk="0" fontAlgn="base" hangingPunct="0">
        <a:spcBef>
          <a:spcPct val="0"/>
        </a:spcBef>
        <a:spcAft>
          <a:spcPct val="0"/>
        </a:spcAft>
        <a:defRPr sz="4000" b="1">
          <a:solidFill>
            <a:schemeClr val="accent2"/>
          </a:solidFill>
          <a:latin typeface="Arial" charset="0"/>
        </a:defRPr>
      </a:lvl5pPr>
      <a:lvl6pPr marL="457200" algn="ctr" rtl="0" fontAlgn="base">
        <a:spcBef>
          <a:spcPct val="0"/>
        </a:spcBef>
        <a:spcAft>
          <a:spcPct val="0"/>
        </a:spcAft>
        <a:defRPr sz="4000" b="1">
          <a:solidFill>
            <a:schemeClr val="accent2"/>
          </a:solidFill>
          <a:latin typeface="Arial" charset="0"/>
        </a:defRPr>
      </a:lvl6pPr>
      <a:lvl7pPr marL="914400" algn="ctr" rtl="0" fontAlgn="base">
        <a:spcBef>
          <a:spcPct val="0"/>
        </a:spcBef>
        <a:spcAft>
          <a:spcPct val="0"/>
        </a:spcAft>
        <a:defRPr sz="4000" b="1">
          <a:solidFill>
            <a:schemeClr val="accent2"/>
          </a:solidFill>
          <a:latin typeface="Arial" charset="0"/>
        </a:defRPr>
      </a:lvl7pPr>
      <a:lvl8pPr marL="1371600" algn="ctr" rtl="0" fontAlgn="base">
        <a:spcBef>
          <a:spcPct val="0"/>
        </a:spcBef>
        <a:spcAft>
          <a:spcPct val="0"/>
        </a:spcAft>
        <a:defRPr sz="4000" b="1">
          <a:solidFill>
            <a:schemeClr val="accent2"/>
          </a:solidFill>
          <a:latin typeface="Arial" charset="0"/>
        </a:defRPr>
      </a:lvl8pPr>
      <a:lvl9pPr marL="1828800" algn="ctr" rtl="0" fontAlgn="base">
        <a:spcBef>
          <a:spcPct val="0"/>
        </a:spcBef>
        <a:spcAft>
          <a:spcPct val="0"/>
        </a:spcAft>
        <a:defRPr sz="4000" b="1">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8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2600">
          <a:solidFill>
            <a:srgbClr val="3333CC"/>
          </a:solidFill>
          <a:latin typeface="+mn-lt"/>
        </a:defRPr>
      </a:lvl2pPr>
      <a:lvl3pPr marL="1143000" indent="-228600" algn="l" rtl="0" eaLnBrk="0" fontAlgn="base" hangingPunct="0">
        <a:spcBef>
          <a:spcPct val="20000"/>
        </a:spcBef>
        <a:spcAft>
          <a:spcPct val="0"/>
        </a:spcAft>
        <a:buChar char="•"/>
        <a:defRPr sz="2400">
          <a:solidFill>
            <a:srgbClr val="3333CC"/>
          </a:solidFill>
          <a:latin typeface="+mn-lt"/>
        </a:defRPr>
      </a:lvl3pPr>
      <a:lvl4pPr marL="1600200" indent="-228600" algn="l" rtl="0" eaLnBrk="0" fontAlgn="base" hangingPunct="0">
        <a:spcBef>
          <a:spcPct val="20000"/>
        </a:spcBef>
        <a:spcAft>
          <a:spcPct val="0"/>
        </a:spcAft>
        <a:buChar char="–"/>
        <a:defRPr sz="2000">
          <a:solidFill>
            <a:srgbClr val="3333CC"/>
          </a:solidFill>
          <a:latin typeface="+mn-lt"/>
        </a:defRPr>
      </a:lvl4pPr>
      <a:lvl5pPr marL="2057400" indent="-228600" algn="l" rtl="0" eaLnBrk="0" fontAlgn="base" hangingPunct="0">
        <a:spcBef>
          <a:spcPct val="20000"/>
        </a:spcBef>
        <a:spcAft>
          <a:spcPct val="0"/>
        </a:spcAft>
        <a:buChar char="»"/>
        <a:defRPr sz="2000">
          <a:solidFill>
            <a:srgbClr val="3333CC"/>
          </a:solidFill>
          <a:latin typeface="+mn-lt"/>
        </a:defRPr>
      </a:lvl5pPr>
      <a:lvl6pPr marL="2514600" indent="-228600" algn="l" rtl="0" fontAlgn="base">
        <a:spcBef>
          <a:spcPct val="20000"/>
        </a:spcBef>
        <a:spcAft>
          <a:spcPct val="0"/>
        </a:spcAft>
        <a:buChar char="»"/>
        <a:defRPr sz="2000">
          <a:solidFill>
            <a:srgbClr val="3333CC"/>
          </a:solidFill>
          <a:latin typeface="+mn-lt"/>
        </a:defRPr>
      </a:lvl6pPr>
      <a:lvl7pPr marL="2971800" indent="-228600" algn="l" rtl="0" fontAlgn="base">
        <a:spcBef>
          <a:spcPct val="20000"/>
        </a:spcBef>
        <a:spcAft>
          <a:spcPct val="0"/>
        </a:spcAft>
        <a:buChar char="»"/>
        <a:defRPr sz="2000">
          <a:solidFill>
            <a:srgbClr val="3333CC"/>
          </a:solidFill>
          <a:latin typeface="+mn-lt"/>
        </a:defRPr>
      </a:lvl7pPr>
      <a:lvl8pPr marL="3429000" indent="-228600" algn="l" rtl="0" fontAlgn="base">
        <a:spcBef>
          <a:spcPct val="20000"/>
        </a:spcBef>
        <a:spcAft>
          <a:spcPct val="0"/>
        </a:spcAft>
        <a:buChar char="»"/>
        <a:defRPr sz="2000">
          <a:solidFill>
            <a:srgbClr val="3333CC"/>
          </a:solidFill>
          <a:latin typeface="+mn-lt"/>
        </a:defRPr>
      </a:lvl8pPr>
      <a:lvl9pPr marL="3886200" indent="-228600" algn="l" rtl="0" fontAlgn="base">
        <a:spcBef>
          <a:spcPct val="20000"/>
        </a:spcBef>
        <a:spcAft>
          <a:spcPct val="0"/>
        </a:spcAft>
        <a:buChar char="»"/>
        <a:defRPr sz="2000">
          <a:solidFill>
            <a:srgbClr val="3333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4"/>
          <p:cNvSpPr txBox="1">
            <a:spLocks noChangeArrowheads="1"/>
          </p:cNvSpPr>
          <p:nvPr/>
        </p:nvSpPr>
        <p:spPr bwMode="auto">
          <a:xfrm>
            <a:off x="762000" y="1727200"/>
            <a:ext cx="7543800" cy="1311275"/>
          </a:xfrm>
          <a:prstGeom prst="rect">
            <a:avLst/>
          </a:prstGeom>
          <a:noFill/>
          <a:ln w="9525">
            <a:noFill/>
            <a:miter lim="800000"/>
            <a:headEnd/>
            <a:tailEnd/>
          </a:ln>
        </p:spPr>
        <p:txBody>
          <a:bodyPr>
            <a:spAutoFit/>
          </a:bodyPr>
          <a:lstStyle/>
          <a:p>
            <a:pPr algn="ctr">
              <a:spcBef>
                <a:spcPct val="50000"/>
              </a:spcBef>
            </a:pPr>
            <a:r>
              <a:rPr lang="en-US" sz="4000">
                <a:solidFill>
                  <a:srgbClr val="3333CC"/>
                </a:solidFill>
              </a:rPr>
              <a:t>Database Management Systems I </a:t>
            </a:r>
          </a:p>
        </p:txBody>
      </p:sp>
      <p:sp>
        <p:nvSpPr>
          <p:cNvPr id="15362" name="Text Box 8"/>
          <p:cNvSpPr txBox="1">
            <a:spLocks noChangeArrowheads="1"/>
          </p:cNvSpPr>
          <p:nvPr/>
        </p:nvSpPr>
        <p:spPr bwMode="auto">
          <a:xfrm>
            <a:off x="1600200" y="3962400"/>
            <a:ext cx="5562600" cy="1343025"/>
          </a:xfrm>
          <a:prstGeom prst="rect">
            <a:avLst/>
          </a:prstGeom>
          <a:noFill/>
          <a:ln w="9525">
            <a:noFill/>
            <a:miter lim="800000"/>
            <a:headEnd/>
            <a:tailEnd/>
          </a:ln>
        </p:spPr>
        <p:txBody>
          <a:bodyPr>
            <a:spAutoFit/>
          </a:bodyPr>
          <a:lstStyle/>
          <a:p>
            <a:pPr algn="ctr">
              <a:spcBef>
                <a:spcPct val="50000"/>
              </a:spcBef>
            </a:pPr>
            <a:r>
              <a:rPr lang="en-GB" sz="2800">
                <a:solidFill>
                  <a:srgbClr val="008000"/>
                </a:solidFill>
              </a:rPr>
              <a:t>SQL  cntd..</a:t>
            </a:r>
          </a:p>
          <a:p>
            <a:pPr algn="ctr">
              <a:spcBef>
                <a:spcPct val="50000"/>
              </a:spcBef>
            </a:pPr>
            <a:r>
              <a:rPr lang="en-US" sz="3600">
                <a:solidFill>
                  <a:srgbClr val="FF6600"/>
                </a:solidFill>
                <a:latin typeface="Comic Sans MS" pitchFamily="66" charset="0"/>
              </a:rPr>
              <a:t>Lecture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66563" name="Rectangle 3"/>
          <p:cNvSpPr>
            <a:spLocks noGrp="1" noChangeArrowheads="1"/>
          </p:cNvSpPr>
          <p:nvPr>
            <p:ph type="body" idx="1"/>
          </p:nvPr>
        </p:nvSpPr>
        <p:spPr/>
        <p:txBody>
          <a:bodyPr/>
          <a:lstStyle/>
          <a:p>
            <a:r>
              <a:rPr lang="en-US" smtClean="0"/>
              <a:t>IS NULL</a:t>
            </a:r>
          </a:p>
          <a:p>
            <a:pPr>
              <a:buFont typeface="Wingdings" pitchFamily="2" charset="2"/>
              <a:buNone/>
            </a:pPr>
            <a:r>
              <a:rPr lang="en-US" smtClean="0"/>
              <a:t>	In SQL, NULLs are considered to be distinct from every other null.</a:t>
            </a:r>
          </a:p>
          <a:p>
            <a:pPr>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67587" name="Rectangle 3"/>
          <p:cNvSpPr>
            <a:spLocks noGrp="1" noChangeArrowheads="1"/>
          </p:cNvSpPr>
          <p:nvPr>
            <p:ph type="body" idx="1"/>
          </p:nvPr>
        </p:nvSpPr>
        <p:spPr/>
        <p:txBody>
          <a:bodyPr/>
          <a:lstStyle/>
          <a:p>
            <a:pPr>
              <a:buFont typeface="Wingdings" pitchFamily="2" charset="2"/>
              <a:buNone/>
            </a:pPr>
            <a:r>
              <a:rPr lang="en-US" smtClean="0"/>
              <a:t>Example…</a:t>
            </a:r>
          </a:p>
          <a:p>
            <a:pPr>
              <a:buFont typeface="Wingdings" pitchFamily="2" charset="2"/>
              <a:buNone/>
            </a:pPr>
            <a:r>
              <a:rPr lang="en-US" smtClean="0"/>
              <a:t>	“List the employees who does not have a manager”</a:t>
            </a:r>
          </a:p>
          <a:p>
            <a:pPr>
              <a:buFont typeface="Wingdings" pitchFamily="2" charset="2"/>
              <a:buNone/>
            </a:pPr>
            <a:endParaRPr lang="en-US" smtClean="0"/>
          </a:p>
          <a:p>
            <a:pPr>
              <a:buFont typeface="Wingdings" pitchFamily="2" charset="2"/>
              <a:buNone/>
            </a:pPr>
            <a:r>
              <a:rPr lang="en-US" smtClean="0"/>
              <a:t>	</a:t>
            </a:r>
            <a:r>
              <a:rPr lang="en-US" b="1" smtClean="0"/>
              <a:t>SELECT</a:t>
            </a:r>
            <a:r>
              <a:rPr lang="en-US" smtClean="0"/>
              <a:t> 	name</a:t>
            </a:r>
          </a:p>
          <a:p>
            <a:pPr>
              <a:buFont typeface="Wingdings" pitchFamily="2" charset="2"/>
              <a:buNone/>
            </a:pPr>
            <a:r>
              <a:rPr lang="en-US" smtClean="0"/>
              <a:t>	</a:t>
            </a:r>
            <a:r>
              <a:rPr lang="en-US" b="1" smtClean="0"/>
              <a:t>FROM	</a:t>
            </a:r>
            <a:r>
              <a:rPr lang="en-US" smtClean="0"/>
              <a:t>	Emp</a:t>
            </a:r>
          </a:p>
          <a:p>
            <a:pPr>
              <a:buFont typeface="Wingdings" pitchFamily="2" charset="2"/>
              <a:buNone/>
            </a:pPr>
            <a:r>
              <a:rPr lang="en-US" smtClean="0"/>
              <a:t>	</a:t>
            </a:r>
            <a:r>
              <a:rPr lang="en-US" b="1" smtClean="0"/>
              <a:t>WHERE		</a:t>
            </a:r>
            <a:r>
              <a:rPr lang="en-US" smtClean="0"/>
              <a:t>manager </a:t>
            </a:r>
            <a:r>
              <a:rPr lang="en-US" b="1" smtClean="0"/>
              <a:t>IS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anim calcmode="lin" valueType="num">
                                      <p:cBhvr additive="base">
                                        <p:cTn id="11"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7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anim calcmode="lin" valueType="num">
                                      <p:cBhvr additive="base">
                                        <p:cTn id="17"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7587">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anim calcmode="lin" valueType="num">
                                      <p:cBhvr additive="base">
                                        <p:cTn id="21"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7587">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7587">
                                            <p:txEl>
                                              <p:pRg st="5" end="5"/>
                                            </p:txEl>
                                          </p:spTgt>
                                        </p:tgtEl>
                                        <p:attrNameLst>
                                          <p:attrName>style.visibility</p:attrName>
                                        </p:attrNameLst>
                                      </p:cBhvr>
                                      <p:to>
                                        <p:strVal val="visible"/>
                                      </p:to>
                                    </p:set>
                                    <p:anim calcmode="lin" valueType="num">
                                      <p:cBhvr additive="base">
                                        <p:cTn id="25" dur="500" fill="hold"/>
                                        <p:tgtEl>
                                          <p:spTgt spid="6758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68611" name="Rectangle 3"/>
          <p:cNvSpPr>
            <a:spLocks noGrp="1" noChangeArrowheads="1"/>
          </p:cNvSpPr>
          <p:nvPr>
            <p:ph type="body" idx="1"/>
          </p:nvPr>
        </p:nvSpPr>
        <p:spPr/>
        <p:txBody>
          <a:bodyPr/>
          <a:lstStyle/>
          <a:p>
            <a:r>
              <a:rPr lang="en-US" smtClean="0"/>
              <a:t>IS NOT NULL…</a:t>
            </a:r>
          </a:p>
          <a:p>
            <a:endParaRPr lang="en-US" smtClean="0"/>
          </a:p>
          <a:p>
            <a:pPr>
              <a:buFont typeface="Wingdings" pitchFamily="2" charset="2"/>
              <a:buNone/>
            </a:pPr>
            <a:r>
              <a:rPr lang="en-US" smtClean="0"/>
              <a:t>	“List the employees who have managers”</a:t>
            </a:r>
          </a:p>
          <a:p>
            <a:pPr>
              <a:buFont typeface="Wingdings" pitchFamily="2" charset="2"/>
              <a:buNone/>
            </a:pPr>
            <a:endParaRPr lang="en-US" smtClean="0"/>
          </a:p>
          <a:p>
            <a:pPr>
              <a:buFont typeface="Wingdings" pitchFamily="2" charset="2"/>
              <a:buNone/>
            </a:pPr>
            <a:r>
              <a:rPr lang="en-US" b="1" smtClean="0"/>
              <a:t>	SELECT</a:t>
            </a:r>
            <a:r>
              <a:rPr lang="en-US" smtClean="0"/>
              <a:t> 	name</a:t>
            </a:r>
          </a:p>
          <a:p>
            <a:pPr>
              <a:buFont typeface="Wingdings" pitchFamily="2" charset="2"/>
              <a:buNone/>
            </a:pPr>
            <a:r>
              <a:rPr lang="en-US" smtClean="0"/>
              <a:t>	</a:t>
            </a:r>
            <a:r>
              <a:rPr lang="en-US" b="1" smtClean="0"/>
              <a:t>FROM	</a:t>
            </a:r>
            <a:r>
              <a:rPr lang="en-US" smtClean="0"/>
              <a:t>	Emp</a:t>
            </a:r>
          </a:p>
          <a:p>
            <a:pPr>
              <a:buFont typeface="Wingdings" pitchFamily="2" charset="2"/>
              <a:buNone/>
            </a:pPr>
            <a:r>
              <a:rPr lang="en-US" smtClean="0"/>
              <a:t>	</a:t>
            </a:r>
            <a:r>
              <a:rPr lang="en-US" b="1" smtClean="0"/>
              <a:t>WHERE		</a:t>
            </a:r>
            <a:r>
              <a:rPr lang="en-US" smtClean="0"/>
              <a:t>manager </a:t>
            </a:r>
            <a:r>
              <a:rPr lang="en-US" b="1" smtClean="0"/>
              <a:t>IS NOT NULL</a:t>
            </a:r>
          </a:p>
          <a:p>
            <a:pPr>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 calcmode="lin" valueType="num">
                                      <p:cBhvr additive="base">
                                        <p:cTn id="13"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1">
                                            <p:txEl>
                                              <p:pRg st="4" end="4"/>
                                            </p:txEl>
                                          </p:spTgt>
                                        </p:tgtEl>
                                        <p:attrNameLst>
                                          <p:attrName>style.visibility</p:attrName>
                                        </p:attrNameLst>
                                      </p:cBhvr>
                                      <p:to>
                                        <p:strVal val="visible"/>
                                      </p:to>
                                    </p:set>
                                    <p:anim calcmode="lin" valueType="num">
                                      <p:cBhvr additive="base">
                                        <p:cTn id="19"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1">
                                            <p:txEl>
                                              <p:pRg st="5" end="5"/>
                                            </p:txEl>
                                          </p:spTgt>
                                        </p:tgtEl>
                                        <p:attrNameLst>
                                          <p:attrName>style.visibility</p:attrName>
                                        </p:attrNameLst>
                                      </p:cBhvr>
                                      <p:to>
                                        <p:strVal val="visible"/>
                                      </p:to>
                                    </p:set>
                                    <p:anim calcmode="lin" valueType="num">
                                      <p:cBhvr additive="base">
                                        <p:cTn id="25" dur="500" fill="hold"/>
                                        <p:tgtEl>
                                          <p:spTgt spid="686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anim calcmode="lin" valueType="num">
                                      <p:cBhvr additive="base">
                                        <p:cTn id="31" dur="500" fill="hold"/>
                                        <p:tgtEl>
                                          <p:spTgt spid="68611">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6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158723" name="Rectangle 3"/>
          <p:cNvSpPr>
            <a:spLocks noGrp="1" noChangeArrowheads="1"/>
          </p:cNvSpPr>
          <p:nvPr>
            <p:ph type="body" idx="1"/>
          </p:nvPr>
        </p:nvSpPr>
        <p:spPr/>
        <p:txBody>
          <a:bodyPr/>
          <a:lstStyle/>
          <a:p>
            <a:r>
              <a:rPr lang="en-US" smtClean="0"/>
              <a:t>Aggregate Functions &amp; Grouping</a:t>
            </a:r>
          </a:p>
          <a:p>
            <a:endParaRPr lang="en-US" smtClean="0"/>
          </a:p>
          <a:p>
            <a:pPr lvl="1"/>
            <a:r>
              <a:rPr lang="en-US" smtClean="0"/>
              <a:t>SUM, MIN, MAX, COUNT, AVG</a:t>
            </a:r>
          </a:p>
          <a:p>
            <a:pPr lvl="1"/>
            <a:endParaRPr lang="en-US" smtClean="0"/>
          </a:p>
          <a:p>
            <a:r>
              <a:rPr lang="en-US" smtClean="0"/>
              <a:t>Example…</a:t>
            </a:r>
          </a:p>
          <a:p>
            <a:pPr lvl="1">
              <a:buFont typeface="Wingdings" pitchFamily="2" charset="2"/>
              <a:buNone/>
            </a:pPr>
            <a:r>
              <a:rPr lang="en-US" smtClean="0"/>
              <a:t>“Find the average, minimum, maximum salary of employees”</a:t>
            </a:r>
          </a:p>
          <a:p>
            <a:pPr lvl="1">
              <a:buFont typeface="Wingdings" pitchFamily="2" charset="2"/>
              <a:buNone/>
            </a:pPr>
            <a:endParaRPr lang="en-US" smtClean="0"/>
          </a:p>
          <a:p>
            <a:pPr lvl="1">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8723">
                                            <p:txEl>
                                              <p:pRg st="2" end="2"/>
                                            </p:txEl>
                                          </p:spTgt>
                                        </p:tgtEl>
                                        <p:attrNameLst>
                                          <p:attrName>style.visibility</p:attrName>
                                        </p:attrNameLst>
                                      </p:cBhvr>
                                      <p:to>
                                        <p:strVal val="visible"/>
                                      </p:to>
                                    </p:set>
                                    <p:anim calcmode="lin" valueType="num">
                                      <p:cBhvr additive="base">
                                        <p:cTn id="11"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8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8723">
                                            <p:txEl>
                                              <p:pRg st="4" end="4"/>
                                            </p:txEl>
                                          </p:spTgt>
                                        </p:tgtEl>
                                        <p:attrNameLst>
                                          <p:attrName>style.visibility</p:attrName>
                                        </p:attrNameLst>
                                      </p:cBhvr>
                                      <p:to>
                                        <p:strVal val="visible"/>
                                      </p:to>
                                    </p:set>
                                    <p:anim calcmode="lin" valueType="num">
                                      <p:cBhvr additive="base">
                                        <p:cTn id="17" dur="500" fill="hold"/>
                                        <p:tgtEl>
                                          <p:spTgt spid="15872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8723">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8723">
                                            <p:txEl>
                                              <p:pRg st="5" end="5"/>
                                            </p:txEl>
                                          </p:spTgt>
                                        </p:tgtEl>
                                        <p:attrNameLst>
                                          <p:attrName>style.visibility</p:attrName>
                                        </p:attrNameLst>
                                      </p:cBhvr>
                                      <p:to>
                                        <p:strVal val="visible"/>
                                      </p:to>
                                    </p:set>
                                    <p:anim calcmode="lin" valueType="num">
                                      <p:cBhvr additive="base">
                                        <p:cTn id="21" dur="500" fill="hold"/>
                                        <p:tgtEl>
                                          <p:spTgt spid="15872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87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28674" name="Rectangle 3"/>
          <p:cNvSpPr>
            <a:spLocks noGrp="1" noChangeArrowheads="1"/>
          </p:cNvSpPr>
          <p:nvPr>
            <p:ph type="body" idx="1"/>
          </p:nvPr>
        </p:nvSpPr>
        <p:spPr/>
        <p:txBody>
          <a:bodyPr/>
          <a:lstStyle/>
          <a:p>
            <a:endParaRPr lang="en-US" smtClean="0"/>
          </a:p>
          <a:p>
            <a:pPr>
              <a:buFont typeface="Wingdings" pitchFamily="2" charset="2"/>
              <a:buNone/>
            </a:pPr>
            <a:r>
              <a:rPr lang="en-US" smtClean="0"/>
              <a:t>	SELECT 		MIN(Salary), MAX(Salary)</a:t>
            </a:r>
          </a:p>
          <a:p>
            <a:pPr>
              <a:buFont typeface="Wingdings" pitchFamily="2" charset="2"/>
              <a:buNone/>
            </a:pPr>
            <a:r>
              <a:rPr lang="en-US" smtClean="0"/>
              <a:t>				AVG(Salary)</a:t>
            </a:r>
          </a:p>
          <a:p>
            <a:pPr>
              <a:buFont typeface="Wingdings" pitchFamily="2" charset="2"/>
              <a:buNone/>
            </a:pPr>
            <a:r>
              <a:rPr lang="en-US" smtClean="0"/>
              <a:t>	FROM 		Emp</a:t>
            </a:r>
          </a:p>
          <a:p>
            <a:pPr>
              <a:buFont typeface="Wingdings" pitchFamily="2" charset="2"/>
              <a:buNone/>
            </a:pPr>
            <a:endParaRPr lang="en-US" smtClean="0"/>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160771" name="Rectangle 3"/>
          <p:cNvSpPr>
            <a:spLocks noGrp="1" noChangeArrowheads="1"/>
          </p:cNvSpPr>
          <p:nvPr>
            <p:ph type="body" idx="1"/>
          </p:nvPr>
        </p:nvSpPr>
        <p:spPr>
          <a:xfrm>
            <a:off x="1182688" y="1828800"/>
            <a:ext cx="7772400" cy="4114800"/>
          </a:xfrm>
        </p:spPr>
        <p:txBody>
          <a:bodyPr/>
          <a:lstStyle/>
          <a:p>
            <a:pPr>
              <a:lnSpc>
                <a:spcPct val="90000"/>
              </a:lnSpc>
            </a:pPr>
            <a:r>
              <a:rPr lang="en-US" smtClean="0"/>
              <a:t>COUNT(*) – Number of rows</a:t>
            </a:r>
          </a:p>
          <a:p>
            <a:pPr>
              <a:lnSpc>
                <a:spcPct val="90000"/>
              </a:lnSpc>
              <a:buFont typeface="Wingdings" pitchFamily="2" charset="2"/>
              <a:buNone/>
            </a:pPr>
            <a:endParaRPr lang="en-US" smtClean="0"/>
          </a:p>
          <a:p>
            <a:pPr>
              <a:lnSpc>
                <a:spcPct val="90000"/>
              </a:lnSpc>
            </a:pPr>
            <a:r>
              <a:rPr lang="en-US" smtClean="0"/>
              <a:t>Example…</a:t>
            </a:r>
          </a:p>
          <a:p>
            <a:pPr>
              <a:lnSpc>
                <a:spcPct val="90000"/>
              </a:lnSpc>
              <a:buFont typeface="Wingdings" pitchFamily="2" charset="2"/>
              <a:buNone/>
            </a:pPr>
            <a:r>
              <a:rPr lang="en-US" smtClean="0"/>
              <a:t>	Count the number of employees in the company</a:t>
            </a:r>
          </a:p>
          <a:p>
            <a:pPr>
              <a:lnSpc>
                <a:spcPct val="90000"/>
              </a:lnSpc>
              <a:buFont typeface="Wingdings" pitchFamily="2" charset="2"/>
              <a:buNone/>
            </a:pPr>
            <a:r>
              <a:rPr lang="en-US" smtClean="0"/>
              <a:t>	</a:t>
            </a:r>
          </a:p>
          <a:p>
            <a:pPr>
              <a:lnSpc>
                <a:spcPct val="90000"/>
              </a:lnSpc>
              <a:buFont typeface="Wingdings" pitchFamily="2" charset="2"/>
              <a:buNone/>
            </a:pPr>
            <a:r>
              <a:rPr lang="en-US" smtClean="0"/>
              <a:t>		</a:t>
            </a:r>
            <a:r>
              <a:rPr lang="en-US" b="1" smtClean="0"/>
              <a:t>SELECT</a:t>
            </a:r>
            <a:r>
              <a:rPr lang="en-US" smtClean="0"/>
              <a:t> 	COUNT(*)</a:t>
            </a:r>
          </a:p>
          <a:p>
            <a:pPr>
              <a:lnSpc>
                <a:spcPct val="90000"/>
              </a:lnSpc>
              <a:buFont typeface="Wingdings" pitchFamily="2" charset="2"/>
              <a:buNone/>
            </a:pPr>
            <a:r>
              <a:rPr lang="en-US" smtClean="0"/>
              <a:t>		</a:t>
            </a:r>
            <a:r>
              <a:rPr lang="en-US" b="1" smtClean="0"/>
              <a:t>FROM</a:t>
            </a:r>
            <a:r>
              <a:rPr lang="en-US" smtClean="0"/>
              <a:t> 	Emp</a:t>
            </a:r>
          </a:p>
          <a:p>
            <a:pPr>
              <a:lnSpc>
                <a:spcPct val="90000"/>
              </a:lnSpc>
              <a:buFont typeface="Wingdings" pitchFamily="2" charset="2"/>
              <a:buNone/>
            </a:pPr>
            <a:endParaRPr lang="en-US" smtClean="0"/>
          </a:p>
          <a:p>
            <a:pPr>
              <a:lnSpc>
                <a:spcPct val="90000"/>
              </a:lnSpc>
              <a:buFont typeface="Wingdings" pitchFamily="2" charset="2"/>
              <a:buNone/>
            </a:pPr>
            <a:r>
              <a:rPr lang="en-US" smtClean="0"/>
              <a:t>*** COUNT(*) returns the number of rows in the result of the query including NULL 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 calcmode="lin" valueType="num">
                                      <p:cBhvr additive="base">
                                        <p:cTn id="13"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0771">
                                            <p:txEl>
                                              <p:pRg st="5" end="5"/>
                                            </p:txEl>
                                          </p:spTgt>
                                        </p:tgtEl>
                                        <p:attrNameLst>
                                          <p:attrName>style.visibility</p:attrName>
                                        </p:attrNameLst>
                                      </p:cBhvr>
                                      <p:to>
                                        <p:strVal val="visible"/>
                                      </p:to>
                                    </p:set>
                                    <p:anim calcmode="lin" valueType="num">
                                      <p:cBhvr additive="base">
                                        <p:cTn id="31"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07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0771">
                                            <p:txEl>
                                              <p:pRg st="6" end="6"/>
                                            </p:txEl>
                                          </p:spTgt>
                                        </p:tgtEl>
                                        <p:attrNameLst>
                                          <p:attrName>style.visibility</p:attrName>
                                        </p:attrNameLst>
                                      </p:cBhvr>
                                      <p:to>
                                        <p:strVal val="visible"/>
                                      </p:to>
                                    </p:set>
                                    <p:anim calcmode="lin" valueType="num">
                                      <p:cBhvr additive="base">
                                        <p:cTn id="37" dur="500" fill="hold"/>
                                        <p:tgtEl>
                                          <p:spTgt spid="16077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0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0771">
                                            <p:txEl>
                                              <p:pRg st="8" end="8"/>
                                            </p:txEl>
                                          </p:spTgt>
                                        </p:tgtEl>
                                        <p:attrNameLst>
                                          <p:attrName>style.visibility</p:attrName>
                                        </p:attrNameLst>
                                      </p:cBhvr>
                                      <p:to>
                                        <p:strVal val="visible"/>
                                      </p:to>
                                    </p:set>
                                    <p:anim calcmode="lin" valueType="num">
                                      <p:cBhvr additive="base">
                                        <p:cTn id="43" dur="500" fill="hold"/>
                                        <p:tgtEl>
                                          <p:spTgt spid="16077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077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sz="3800" smtClean="0"/>
              <a:t>Structured Query Language (contd.)</a:t>
            </a:r>
          </a:p>
        </p:txBody>
      </p:sp>
      <p:sp>
        <p:nvSpPr>
          <p:cNvPr id="161795" name="Rectangle 3"/>
          <p:cNvSpPr>
            <a:spLocks noGrp="1" noChangeArrowheads="1"/>
          </p:cNvSpPr>
          <p:nvPr>
            <p:ph type="body" idx="1"/>
          </p:nvPr>
        </p:nvSpPr>
        <p:spPr/>
        <p:txBody>
          <a:bodyPr/>
          <a:lstStyle/>
          <a:p>
            <a:r>
              <a:rPr lang="en-US" smtClean="0"/>
              <a:t>DISTINCT – Find the distinct values…</a:t>
            </a:r>
          </a:p>
          <a:p>
            <a:endParaRPr lang="en-US" smtClean="0"/>
          </a:p>
          <a:p>
            <a:r>
              <a:rPr lang="en-US" smtClean="0"/>
              <a:t>Example…</a:t>
            </a:r>
          </a:p>
          <a:p>
            <a:pPr>
              <a:buFont typeface="Wingdings" pitchFamily="2" charset="2"/>
              <a:buNone/>
            </a:pPr>
            <a:r>
              <a:rPr lang="en-US" smtClean="0"/>
              <a:t>	“List the different salary values of employees”</a:t>
            </a:r>
          </a:p>
          <a:p>
            <a:pPr>
              <a:buFont typeface="Wingdings" pitchFamily="2" charset="2"/>
              <a:buNone/>
            </a:pPr>
            <a:endParaRPr lang="en-US" smtClean="0"/>
          </a:p>
          <a:p>
            <a:pPr>
              <a:buFont typeface="Wingdings" pitchFamily="2" charset="2"/>
              <a:buNone/>
            </a:pPr>
            <a:r>
              <a:rPr lang="en-US" b="1" smtClean="0"/>
              <a:t>	SELECT</a:t>
            </a:r>
            <a:r>
              <a:rPr lang="en-US" smtClean="0"/>
              <a:t> 	</a:t>
            </a:r>
            <a:r>
              <a:rPr lang="en-US" b="1" smtClean="0"/>
              <a:t>DISTINCT</a:t>
            </a:r>
            <a:r>
              <a:rPr lang="en-US" smtClean="0"/>
              <a:t> Salary</a:t>
            </a:r>
          </a:p>
          <a:p>
            <a:pPr>
              <a:buFont typeface="Wingdings" pitchFamily="2" charset="2"/>
              <a:buNone/>
            </a:pPr>
            <a:r>
              <a:rPr lang="en-US" b="1" smtClean="0"/>
              <a:t>	FROM</a:t>
            </a:r>
            <a:r>
              <a:rPr lang="en-US" smtClean="0"/>
              <a:t>		EMP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500" fill="hold"/>
                                        <p:tgtEl>
                                          <p:spTgt spid="161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 calcmode="lin" valueType="num">
                                      <p:cBhvr additive="base">
                                        <p:cTn id="13" dur="500" fill="hold"/>
                                        <p:tgtEl>
                                          <p:spTgt spid="1617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5">
                                            <p:txEl>
                                              <p:pRg st="3" end="3"/>
                                            </p:txEl>
                                          </p:spTgt>
                                        </p:tgtEl>
                                        <p:attrNameLst>
                                          <p:attrName>style.visibility</p:attrName>
                                        </p:attrNameLst>
                                      </p:cBhvr>
                                      <p:to>
                                        <p:strVal val="visible"/>
                                      </p:to>
                                    </p:set>
                                    <p:anim calcmode="lin" valueType="num">
                                      <p:cBhvr additive="base">
                                        <p:cTn id="19" dur="500" fill="hold"/>
                                        <p:tgtEl>
                                          <p:spTgt spid="1617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795">
                                            <p:txEl>
                                              <p:pRg st="5" end="5"/>
                                            </p:txEl>
                                          </p:spTgt>
                                        </p:tgtEl>
                                        <p:attrNameLst>
                                          <p:attrName>style.visibility</p:attrName>
                                        </p:attrNameLst>
                                      </p:cBhvr>
                                      <p:to>
                                        <p:strVal val="visible"/>
                                      </p:to>
                                    </p:set>
                                    <p:anim calcmode="lin" valueType="num">
                                      <p:cBhvr additive="base">
                                        <p:cTn id="25" dur="500" fill="hold"/>
                                        <p:tgtEl>
                                          <p:spTgt spid="16179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17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1795">
                                            <p:txEl>
                                              <p:pRg st="6" end="6"/>
                                            </p:txEl>
                                          </p:spTgt>
                                        </p:tgtEl>
                                        <p:attrNameLst>
                                          <p:attrName>style.visibility</p:attrName>
                                        </p:attrNameLst>
                                      </p:cBhvr>
                                      <p:to>
                                        <p:strVal val="visible"/>
                                      </p:to>
                                    </p:set>
                                    <p:anim calcmode="lin" valueType="num">
                                      <p:cBhvr additive="base">
                                        <p:cTn id="31" dur="500" fill="hold"/>
                                        <p:tgtEl>
                                          <p:spTgt spid="16179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17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162819" name="Rectangle 3"/>
          <p:cNvSpPr>
            <a:spLocks noGrp="1" noChangeArrowheads="1"/>
          </p:cNvSpPr>
          <p:nvPr>
            <p:ph type="body" idx="1"/>
          </p:nvPr>
        </p:nvSpPr>
        <p:spPr/>
        <p:txBody>
          <a:bodyPr/>
          <a:lstStyle/>
          <a:p>
            <a:pPr>
              <a:lnSpc>
                <a:spcPct val="90000"/>
              </a:lnSpc>
            </a:pPr>
            <a:r>
              <a:rPr lang="en-US" smtClean="0"/>
              <a:t>COUNT(DISTINCT …) – Count the distinct values</a:t>
            </a:r>
          </a:p>
          <a:p>
            <a:pPr>
              <a:lnSpc>
                <a:spcPct val="90000"/>
              </a:lnSpc>
              <a:buFont typeface="Wingdings" pitchFamily="2" charset="2"/>
              <a:buNone/>
            </a:pPr>
            <a:endParaRPr lang="en-US" smtClean="0"/>
          </a:p>
          <a:p>
            <a:pPr>
              <a:lnSpc>
                <a:spcPct val="90000"/>
              </a:lnSpc>
              <a:buFont typeface="Wingdings" pitchFamily="2" charset="2"/>
              <a:buNone/>
            </a:pPr>
            <a:r>
              <a:rPr lang="en-US" smtClean="0"/>
              <a:t>	“Count the different salary grades in the company”</a:t>
            </a:r>
          </a:p>
          <a:p>
            <a:pPr>
              <a:lnSpc>
                <a:spcPct val="90000"/>
              </a:lnSpc>
              <a:buFont typeface="Wingdings" pitchFamily="2" charset="2"/>
              <a:buNone/>
            </a:pPr>
            <a:endParaRPr lang="en-US" smtClean="0"/>
          </a:p>
          <a:p>
            <a:pPr>
              <a:lnSpc>
                <a:spcPct val="90000"/>
              </a:lnSpc>
              <a:buFont typeface="Wingdings" pitchFamily="2" charset="2"/>
              <a:buNone/>
            </a:pPr>
            <a:r>
              <a:rPr lang="en-US" smtClean="0"/>
              <a:t>	</a:t>
            </a:r>
            <a:r>
              <a:rPr lang="en-US" b="1" smtClean="0"/>
              <a:t>SELECT</a:t>
            </a:r>
            <a:r>
              <a:rPr lang="en-US" smtClean="0"/>
              <a:t> </a:t>
            </a:r>
            <a:r>
              <a:rPr lang="en-US" b="1" smtClean="0"/>
              <a:t>COUNT</a:t>
            </a:r>
            <a:r>
              <a:rPr lang="en-US" smtClean="0"/>
              <a:t>(</a:t>
            </a:r>
            <a:r>
              <a:rPr lang="en-US" b="1" smtClean="0"/>
              <a:t>DISTINCT</a:t>
            </a:r>
            <a:r>
              <a:rPr lang="en-US" smtClean="0"/>
              <a:t> salary)</a:t>
            </a:r>
          </a:p>
          <a:p>
            <a:pPr>
              <a:lnSpc>
                <a:spcPct val="90000"/>
              </a:lnSpc>
              <a:buFont typeface="Wingdings" pitchFamily="2" charset="2"/>
              <a:buNone/>
            </a:pPr>
            <a:r>
              <a:rPr lang="en-US" smtClean="0"/>
              <a:t>	</a:t>
            </a:r>
            <a:r>
              <a:rPr lang="en-US" b="1" smtClean="0"/>
              <a:t>FROM</a:t>
            </a:r>
            <a:r>
              <a:rPr lang="en-US" smtClean="0"/>
              <a:t> 	EMP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19">
                                            <p:txEl>
                                              <p:pRg st="2" end="2"/>
                                            </p:txEl>
                                          </p:spTgt>
                                        </p:tgtEl>
                                        <p:attrNameLst>
                                          <p:attrName>style.visibility</p:attrName>
                                        </p:attrNameLst>
                                      </p:cBhvr>
                                      <p:to>
                                        <p:strVal val="visible"/>
                                      </p:to>
                                    </p:set>
                                    <p:anim calcmode="lin" valueType="num">
                                      <p:cBhvr additive="base">
                                        <p:cTn id="13" dur="500" fill="hold"/>
                                        <p:tgtEl>
                                          <p:spTgt spid="1628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819">
                                            <p:txEl>
                                              <p:pRg st="4" end="4"/>
                                            </p:txEl>
                                          </p:spTgt>
                                        </p:tgtEl>
                                        <p:attrNameLst>
                                          <p:attrName>style.visibility</p:attrName>
                                        </p:attrNameLst>
                                      </p:cBhvr>
                                      <p:to>
                                        <p:strVal val="visible"/>
                                      </p:to>
                                    </p:set>
                                    <p:anim calcmode="lin" valueType="num">
                                      <p:cBhvr additive="base">
                                        <p:cTn id="19" dur="500" fill="hold"/>
                                        <p:tgtEl>
                                          <p:spTgt spid="1628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819">
                                            <p:txEl>
                                              <p:pRg st="5" end="5"/>
                                            </p:txEl>
                                          </p:spTgt>
                                        </p:tgtEl>
                                        <p:attrNameLst>
                                          <p:attrName>style.visibility</p:attrName>
                                        </p:attrNameLst>
                                      </p:cBhvr>
                                      <p:to>
                                        <p:strVal val="visible"/>
                                      </p:to>
                                    </p:set>
                                    <p:anim calcmode="lin" valueType="num">
                                      <p:cBhvr additive="base">
                                        <p:cTn id="25" dur="500" fill="hold"/>
                                        <p:tgtEl>
                                          <p:spTgt spid="16281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8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sz="3800" smtClean="0"/>
              <a:t>Structured Query Language (contd</a:t>
            </a:r>
            <a:r>
              <a:rPr lang="en-US" sz="3600" smtClean="0"/>
              <a:t>.)</a:t>
            </a:r>
          </a:p>
        </p:txBody>
      </p:sp>
      <p:sp>
        <p:nvSpPr>
          <p:cNvPr id="32770" name="Rectangle 3"/>
          <p:cNvSpPr>
            <a:spLocks noGrp="1" noChangeArrowheads="1"/>
          </p:cNvSpPr>
          <p:nvPr>
            <p:ph type="body" idx="1"/>
          </p:nvPr>
        </p:nvSpPr>
        <p:spPr/>
        <p:txBody>
          <a:bodyPr/>
          <a:lstStyle/>
          <a:p>
            <a:pPr>
              <a:lnSpc>
                <a:spcPct val="80000"/>
              </a:lnSpc>
              <a:buFont typeface="Wingdings" pitchFamily="2" charset="2"/>
              <a:buNone/>
            </a:pPr>
            <a:r>
              <a:rPr lang="en-US" sz="2400" b="1" smtClean="0"/>
              <a:t>Purchase(product, date, unit_price, quantity)</a:t>
            </a:r>
          </a:p>
          <a:p>
            <a:pPr>
              <a:lnSpc>
                <a:spcPct val="80000"/>
              </a:lnSpc>
            </a:pPr>
            <a:endParaRPr lang="en-US" sz="2400" b="1" smtClean="0"/>
          </a:p>
          <a:p>
            <a:pPr>
              <a:lnSpc>
                <a:spcPct val="80000"/>
              </a:lnSpc>
              <a:buFont typeface="Wingdings" pitchFamily="2" charset="2"/>
              <a:buNone/>
            </a:pPr>
            <a:r>
              <a:rPr lang="en-US" sz="2400" smtClean="0"/>
              <a:t>Example :  find total sales for the entire database</a:t>
            </a:r>
          </a:p>
          <a:p>
            <a:pPr>
              <a:lnSpc>
                <a:spcPct val="80000"/>
              </a:lnSpc>
            </a:pPr>
            <a:endParaRPr lang="en-US" sz="2400" smtClean="0"/>
          </a:p>
          <a:p>
            <a:pPr>
              <a:lnSpc>
                <a:spcPct val="80000"/>
              </a:lnSpc>
              <a:buFont typeface="Wingdings" pitchFamily="2" charset="2"/>
              <a:buNone/>
            </a:pPr>
            <a:r>
              <a:rPr lang="en-US" sz="2400" smtClean="0"/>
              <a:t>	SELECT  Sum(price * quantity)</a:t>
            </a:r>
          </a:p>
          <a:p>
            <a:pPr>
              <a:lnSpc>
                <a:spcPct val="80000"/>
              </a:lnSpc>
              <a:buFont typeface="Wingdings" pitchFamily="2" charset="2"/>
              <a:buNone/>
            </a:pPr>
            <a:r>
              <a:rPr lang="en-US" sz="2400" smtClean="0"/>
              <a:t>	FROM      Purchase</a:t>
            </a:r>
          </a:p>
          <a:p>
            <a:pPr>
              <a:lnSpc>
                <a:spcPct val="80000"/>
              </a:lnSpc>
              <a:buFont typeface="Wingdings" pitchFamily="2" charset="2"/>
              <a:buNone/>
            </a:pPr>
            <a:endParaRPr lang="en-US" sz="2400" smtClean="0"/>
          </a:p>
          <a:p>
            <a:pPr>
              <a:lnSpc>
                <a:spcPct val="80000"/>
              </a:lnSpc>
              <a:buFont typeface="Wingdings" pitchFamily="2" charset="2"/>
              <a:buNone/>
            </a:pPr>
            <a:r>
              <a:rPr lang="en-US" sz="2400" smtClean="0"/>
              <a:t>Example :  find total sales of ‘Banana’</a:t>
            </a:r>
          </a:p>
          <a:p>
            <a:pPr>
              <a:lnSpc>
                <a:spcPct val="80000"/>
              </a:lnSpc>
            </a:pPr>
            <a:endParaRPr lang="en-US" sz="2400" smtClean="0"/>
          </a:p>
          <a:p>
            <a:pPr>
              <a:lnSpc>
                <a:spcPct val="80000"/>
              </a:lnSpc>
              <a:buFont typeface="Wingdings" pitchFamily="2" charset="2"/>
              <a:buNone/>
            </a:pPr>
            <a:r>
              <a:rPr lang="en-US" sz="2400" smtClean="0"/>
              <a:t>	SELECT  Sum(price * quantity)</a:t>
            </a:r>
          </a:p>
          <a:p>
            <a:pPr>
              <a:lnSpc>
                <a:spcPct val="80000"/>
              </a:lnSpc>
              <a:buFont typeface="Wingdings" pitchFamily="2" charset="2"/>
              <a:buNone/>
            </a:pPr>
            <a:r>
              <a:rPr lang="en-US" sz="2400" smtClean="0"/>
              <a:t>	FROM      Purchase</a:t>
            </a:r>
          </a:p>
          <a:p>
            <a:pPr>
              <a:lnSpc>
                <a:spcPct val="80000"/>
              </a:lnSpc>
              <a:buFont typeface="Wingdings" pitchFamily="2" charset="2"/>
              <a:buNone/>
            </a:pPr>
            <a:r>
              <a:rPr lang="en-US" sz="2400" smtClean="0"/>
              <a:t>	WHERE   product = ‘Banana’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
          <p:cNvSpPr txBox="1">
            <a:spLocks noChangeArrowheads="1"/>
          </p:cNvSpPr>
          <p:nvPr/>
        </p:nvSpPr>
        <p:spPr bwMode="auto">
          <a:xfrm>
            <a:off x="1066800" y="1820863"/>
            <a:ext cx="7772400" cy="3565525"/>
          </a:xfrm>
          <a:prstGeom prst="rect">
            <a:avLst/>
          </a:prstGeom>
          <a:noFill/>
          <a:ln w="9525">
            <a:noFill/>
            <a:miter lim="800000"/>
            <a:headEnd/>
            <a:tailEnd/>
          </a:ln>
        </p:spPr>
        <p:txBody>
          <a:bodyPr>
            <a:spAutoFit/>
          </a:bodyPr>
          <a:lstStyle/>
          <a:p>
            <a:pPr eaLnBrk="0" hangingPunct="0"/>
            <a:r>
              <a:rPr lang="en-US" sz="2800">
                <a:latin typeface="Tahoma" pitchFamily="34" charset="0"/>
              </a:rPr>
              <a:t>Grouping:</a:t>
            </a:r>
          </a:p>
          <a:p>
            <a:pPr eaLnBrk="0" hangingPunct="0"/>
            <a:endParaRPr lang="en-US" sz="2800">
              <a:latin typeface="Tahoma" pitchFamily="34" charset="0"/>
            </a:endParaRPr>
          </a:p>
          <a:p>
            <a:pPr eaLnBrk="0" hangingPunct="0"/>
            <a:r>
              <a:rPr lang="en-US">
                <a:latin typeface="Tahoma" pitchFamily="34" charset="0"/>
              </a:rPr>
              <a:t>Usually, we want aggregations on certain parts of the relation.</a:t>
            </a:r>
          </a:p>
          <a:p>
            <a:pPr eaLnBrk="0" hangingPunct="0"/>
            <a:endParaRPr lang="en-US">
              <a:latin typeface="Tahoma" pitchFamily="34" charset="0"/>
            </a:endParaRPr>
          </a:p>
          <a:p>
            <a:pPr eaLnBrk="0" hangingPunct="0"/>
            <a:r>
              <a:rPr lang="en-US">
                <a:latin typeface="Tahoma" pitchFamily="34" charset="0"/>
              </a:rPr>
              <a:t>Purchase(product, date, price, quantity)</a:t>
            </a:r>
          </a:p>
          <a:p>
            <a:pPr eaLnBrk="0" hangingPunct="0"/>
            <a:endParaRPr lang="en-US">
              <a:latin typeface="Tahoma" pitchFamily="34" charset="0"/>
            </a:endParaRPr>
          </a:p>
          <a:p>
            <a:pPr eaLnBrk="0" hangingPunct="0"/>
            <a:r>
              <a:rPr lang="en-US" sz="2600">
                <a:solidFill>
                  <a:srgbClr val="FF5050"/>
                </a:solidFill>
                <a:latin typeface="Times New Roman" pitchFamily="18" charset="0"/>
              </a:rPr>
              <a:t>Find total sales for each product.</a:t>
            </a:r>
          </a:p>
          <a:p>
            <a:pPr eaLnBrk="0" hangingPunct="0"/>
            <a:endParaRPr lang="en-US" sz="2600">
              <a:latin typeface="Times New Roman" pitchFamily="18" charset="0"/>
            </a:endParaRPr>
          </a:p>
        </p:txBody>
      </p:sp>
      <p:sp>
        <p:nvSpPr>
          <p:cNvPr id="45059" name="Rectangle 3"/>
          <p:cNvSpPr>
            <a:spLocks noChangeArrowheads="1"/>
          </p:cNvSpPr>
          <p:nvPr/>
        </p:nvSpPr>
        <p:spPr bwMode="auto">
          <a:xfrm>
            <a:off x="1109663" y="5067300"/>
            <a:ext cx="7272337"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latin typeface="Times New Roman" pitchFamily="18" charset="0"/>
              </a:rPr>
              <a:t>SELECT       product, Sum(price*quantity) AS TotalSales</a:t>
            </a:r>
          </a:p>
          <a:p>
            <a:pPr eaLnBrk="0" hangingPunct="0">
              <a:defRPr/>
            </a:pPr>
            <a:r>
              <a:rPr lang="en-US">
                <a:latin typeface="Times New Roman" pitchFamily="18" charset="0"/>
              </a:rPr>
              <a:t>FROM          Purchase</a:t>
            </a:r>
          </a:p>
          <a:p>
            <a:pPr eaLnBrk="0" hangingPunct="0">
              <a:defRPr/>
            </a:pPr>
            <a:r>
              <a:rPr lang="en-US">
                <a:solidFill>
                  <a:schemeClr val="hlink"/>
                </a:solidFill>
                <a:latin typeface="Times New Roman" pitchFamily="18" charset="0"/>
              </a:rPr>
              <a:t>GROUP BY</a:t>
            </a:r>
            <a:r>
              <a:rPr lang="en-US">
                <a:latin typeface="Times New Roman" pitchFamily="18" charset="0"/>
              </a:rPr>
              <a:t>  product</a:t>
            </a:r>
          </a:p>
        </p:txBody>
      </p:sp>
      <p:sp>
        <p:nvSpPr>
          <p:cNvPr id="33795" name="Rectangle 7"/>
          <p:cNvSpPr>
            <a:spLocks noGrp="1" noChangeArrowheads="1"/>
          </p:cNvSpPr>
          <p:nvPr>
            <p:ph type="title"/>
          </p:nvPr>
        </p:nvSpPr>
        <p:spPr/>
        <p:txBody>
          <a:bodyPr/>
          <a:lstStyle/>
          <a:p>
            <a:r>
              <a:rPr lang="en-US" sz="3800" smtClean="0"/>
              <a:t>Structured Query Language (contd.)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t>Structured Query Language</a:t>
            </a:r>
          </a:p>
        </p:txBody>
      </p:sp>
      <p:sp>
        <p:nvSpPr>
          <p:cNvPr id="16386" name="Content Placeholder 2"/>
          <p:cNvSpPr>
            <a:spLocks noGrp="1"/>
          </p:cNvSpPr>
          <p:nvPr>
            <p:ph idx="1"/>
          </p:nvPr>
        </p:nvSpPr>
        <p:spPr/>
        <p:txBody>
          <a:bodyPr/>
          <a:lstStyle/>
          <a:p>
            <a:pPr eaLnBrk="1" hangingPunct="1">
              <a:buFont typeface="Wingdings" pitchFamily="2" charset="2"/>
              <a:buNone/>
            </a:pPr>
            <a:r>
              <a:rPr lang="en-US" smtClean="0"/>
              <a:t>SELECT clause in 	</a:t>
            </a:r>
          </a:p>
          <a:p>
            <a:pPr eaLnBrk="1" hangingPunct="1">
              <a:buFont typeface="Wingdings" pitchFamily="2" charset="2"/>
              <a:buNone/>
            </a:pPr>
            <a:r>
              <a:rPr lang="en-US" smtClean="0"/>
              <a:t>	SELECT &lt;attribute-list&gt;</a:t>
            </a:r>
          </a:p>
          <a:p>
            <a:pPr eaLnBrk="1" hangingPunct="1">
              <a:buFont typeface="Wingdings" pitchFamily="2" charset="2"/>
              <a:buNone/>
            </a:pPr>
            <a:r>
              <a:rPr lang="en-US" smtClean="0"/>
              <a:t>	FROM	&lt;table-list&gt;</a:t>
            </a:r>
          </a:p>
          <a:p>
            <a:pPr eaLnBrk="1" hangingPunct="1">
              <a:buFont typeface="Wingdings" pitchFamily="2" charset="2"/>
              <a:buNone/>
            </a:pPr>
            <a:r>
              <a:rPr lang="en-US" smtClean="0"/>
              <a:t>	[WHERE	&lt;condition&gt;]</a:t>
            </a:r>
          </a:p>
          <a:p>
            <a:pPr eaLnBrk="1" hangingPunct="1">
              <a:buFont typeface="Wingdings" pitchFamily="2" charset="2"/>
              <a:buNone/>
            </a:pPr>
            <a:r>
              <a:rPr lang="en-US" smtClean="0"/>
              <a:t>	[GROUP BY	&lt;group attribute(s)&gt;]</a:t>
            </a:r>
          </a:p>
          <a:p>
            <a:pPr eaLnBrk="1" hangingPunct="1">
              <a:buFont typeface="Wingdings" pitchFamily="2" charset="2"/>
              <a:buNone/>
            </a:pPr>
            <a:r>
              <a:rPr lang="en-US" smtClean="0"/>
              <a:t>	[HAVING		&lt;group condition&gt;]</a:t>
            </a:r>
          </a:p>
          <a:p>
            <a:pPr eaLnBrk="1" hangingPunct="1">
              <a:buFont typeface="Wingdings" pitchFamily="2" charset="2"/>
              <a:buNone/>
            </a:pPr>
            <a:r>
              <a:rPr lang="en-US" smtClean="0"/>
              <a:t>	[ORDER	BY	&lt;attribute list&gt;];</a:t>
            </a:r>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type="tbl" idx="1"/>
          </p:nvPr>
        </p:nvGraphicFramePr>
        <p:xfrm>
          <a:off x="1039813" y="2586038"/>
          <a:ext cx="6669087" cy="3244850"/>
        </p:xfrm>
        <a:graphic>
          <a:graphicData uri="http://schemas.openxmlformats.org/presentationml/2006/ole">
            <mc:AlternateContent xmlns:mc="http://schemas.openxmlformats.org/markup-compatibility/2006">
              <mc:Choice xmlns:v="urn:schemas-microsoft-com:vml" Requires="v">
                <p:oleObj spid="_x0000_s1027" name="Document" r:id="rId3" imgW="8088881" imgH="3935549" progId="Word.Document.8">
                  <p:embed/>
                </p:oleObj>
              </mc:Choice>
              <mc:Fallback>
                <p:oleObj name="Document" r:id="rId3" imgW="8088881" imgH="393554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813" y="2586038"/>
                        <a:ext cx="6669087" cy="3244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Line 4"/>
          <p:cNvSpPr>
            <a:spLocks noChangeShapeType="1"/>
          </p:cNvSpPr>
          <p:nvPr/>
        </p:nvSpPr>
        <p:spPr bwMode="auto">
          <a:xfrm>
            <a:off x="990600" y="3008313"/>
            <a:ext cx="6705600" cy="46037"/>
          </a:xfrm>
          <a:prstGeom prst="line">
            <a:avLst/>
          </a:prstGeom>
          <a:noFill/>
          <a:ln w="9525">
            <a:solidFill>
              <a:schemeClr val="tx1"/>
            </a:solidFill>
            <a:round/>
            <a:headEnd/>
            <a:tailEnd/>
          </a:ln>
        </p:spPr>
        <p:txBody>
          <a:bodyPr wrap="none" anchor="ctr"/>
          <a:lstStyle/>
          <a:p>
            <a:endParaRPr lang="en-US"/>
          </a:p>
        </p:txBody>
      </p:sp>
      <p:sp>
        <p:nvSpPr>
          <p:cNvPr id="1028" name="Line 5"/>
          <p:cNvSpPr>
            <a:spLocks noChangeShapeType="1"/>
          </p:cNvSpPr>
          <p:nvPr/>
        </p:nvSpPr>
        <p:spPr bwMode="auto">
          <a:xfrm>
            <a:off x="1066800" y="3643313"/>
            <a:ext cx="6629400" cy="46037"/>
          </a:xfrm>
          <a:prstGeom prst="line">
            <a:avLst/>
          </a:prstGeom>
          <a:noFill/>
          <a:ln w="9525">
            <a:solidFill>
              <a:schemeClr val="tx1"/>
            </a:solidFill>
            <a:round/>
            <a:headEnd/>
            <a:tailEnd/>
          </a:ln>
        </p:spPr>
        <p:txBody>
          <a:bodyPr wrap="none" anchor="ctr"/>
          <a:lstStyle/>
          <a:p>
            <a:endParaRPr lang="en-US"/>
          </a:p>
        </p:txBody>
      </p:sp>
      <p:sp>
        <p:nvSpPr>
          <p:cNvPr id="1029" name="Line 6"/>
          <p:cNvSpPr>
            <a:spLocks noChangeShapeType="1"/>
          </p:cNvSpPr>
          <p:nvPr/>
        </p:nvSpPr>
        <p:spPr bwMode="auto">
          <a:xfrm>
            <a:off x="1066800" y="4332288"/>
            <a:ext cx="6629400" cy="46037"/>
          </a:xfrm>
          <a:prstGeom prst="line">
            <a:avLst/>
          </a:prstGeom>
          <a:noFill/>
          <a:ln w="9525">
            <a:solidFill>
              <a:schemeClr val="tx1"/>
            </a:solidFill>
            <a:round/>
            <a:headEnd/>
            <a:tailEnd/>
          </a:ln>
        </p:spPr>
        <p:txBody>
          <a:bodyPr wrap="none" anchor="ctr"/>
          <a:lstStyle/>
          <a:p>
            <a:endParaRPr lang="en-US"/>
          </a:p>
        </p:txBody>
      </p:sp>
      <p:sp>
        <p:nvSpPr>
          <p:cNvPr id="1030" name="Line 7"/>
          <p:cNvSpPr>
            <a:spLocks noChangeShapeType="1"/>
          </p:cNvSpPr>
          <p:nvPr/>
        </p:nvSpPr>
        <p:spPr bwMode="auto">
          <a:xfrm>
            <a:off x="1066800" y="4994275"/>
            <a:ext cx="6600825" cy="46038"/>
          </a:xfrm>
          <a:prstGeom prst="line">
            <a:avLst/>
          </a:prstGeom>
          <a:noFill/>
          <a:ln w="9525">
            <a:solidFill>
              <a:schemeClr val="tx1"/>
            </a:solidFill>
            <a:round/>
            <a:headEnd/>
            <a:tailEnd/>
          </a:ln>
        </p:spPr>
        <p:txBody>
          <a:bodyPr wrap="none" anchor="ctr"/>
          <a:lstStyle/>
          <a:p>
            <a:endParaRPr lang="en-US"/>
          </a:p>
        </p:txBody>
      </p:sp>
      <p:sp>
        <p:nvSpPr>
          <p:cNvPr id="1031" name="Line 8"/>
          <p:cNvSpPr>
            <a:spLocks noChangeShapeType="1"/>
          </p:cNvSpPr>
          <p:nvPr/>
        </p:nvSpPr>
        <p:spPr bwMode="auto">
          <a:xfrm>
            <a:off x="2667000" y="2535238"/>
            <a:ext cx="0" cy="3376612"/>
          </a:xfrm>
          <a:prstGeom prst="line">
            <a:avLst/>
          </a:prstGeom>
          <a:noFill/>
          <a:ln w="9525">
            <a:solidFill>
              <a:schemeClr val="tx1"/>
            </a:solidFill>
            <a:round/>
            <a:headEnd/>
            <a:tailEnd/>
          </a:ln>
        </p:spPr>
        <p:txBody>
          <a:bodyPr wrap="none" anchor="ctr"/>
          <a:lstStyle/>
          <a:p>
            <a:endParaRPr lang="en-US"/>
          </a:p>
        </p:txBody>
      </p:sp>
      <p:sp>
        <p:nvSpPr>
          <p:cNvPr id="1032" name="Line 9"/>
          <p:cNvSpPr>
            <a:spLocks noChangeShapeType="1"/>
          </p:cNvSpPr>
          <p:nvPr/>
        </p:nvSpPr>
        <p:spPr bwMode="auto">
          <a:xfrm>
            <a:off x="4038600" y="2535238"/>
            <a:ext cx="0" cy="3376612"/>
          </a:xfrm>
          <a:prstGeom prst="line">
            <a:avLst/>
          </a:prstGeom>
          <a:noFill/>
          <a:ln w="9525">
            <a:solidFill>
              <a:schemeClr val="tx1"/>
            </a:solidFill>
            <a:round/>
            <a:headEnd/>
            <a:tailEnd/>
          </a:ln>
        </p:spPr>
        <p:txBody>
          <a:bodyPr wrap="none" anchor="ctr"/>
          <a:lstStyle/>
          <a:p>
            <a:endParaRPr lang="en-US"/>
          </a:p>
        </p:txBody>
      </p:sp>
      <p:sp>
        <p:nvSpPr>
          <p:cNvPr id="1033" name="Line 10"/>
          <p:cNvSpPr>
            <a:spLocks noChangeShapeType="1"/>
          </p:cNvSpPr>
          <p:nvPr/>
        </p:nvSpPr>
        <p:spPr bwMode="auto">
          <a:xfrm>
            <a:off x="5867400" y="2535238"/>
            <a:ext cx="0" cy="3376612"/>
          </a:xfrm>
          <a:prstGeom prst="line">
            <a:avLst/>
          </a:prstGeom>
          <a:noFill/>
          <a:ln w="9525">
            <a:solidFill>
              <a:schemeClr val="tx1"/>
            </a:solidFill>
            <a:round/>
            <a:headEnd/>
            <a:tailEnd/>
          </a:ln>
        </p:spPr>
        <p:txBody>
          <a:bodyPr wrap="none" anchor="ctr"/>
          <a:lstStyle/>
          <a:p>
            <a:endParaRPr lang="en-US"/>
          </a:p>
        </p:txBody>
      </p:sp>
      <p:sp>
        <p:nvSpPr>
          <p:cNvPr id="1034" name="Text Box 11"/>
          <p:cNvSpPr txBox="1">
            <a:spLocks noChangeArrowheads="1"/>
          </p:cNvSpPr>
          <p:nvPr/>
        </p:nvSpPr>
        <p:spPr bwMode="auto">
          <a:xfrm>
            <a:off x="441325" y="6137275"/>
            <a:ext cx="184150" cy="457200"/>
          </a:xfrm>
          <a:prstGeom prst="rect">
            <a:avLst/>
          </a:prstGeom>
          <a:noFill/>
          <a:ln w="9525">
            <a:noFill/>
            <a:miter lim="800000"/>
            <a:headEnd/>
            <a:tailEnd/>
          </a:ln>
        </p:spPr>
        <p:txBody>
          <a:bodyPr wrap="none">
            <a:spAutoFit/>
          </a:bodyPr>
          <a:lstStyle/>
          <a:p>
            <a:pPr eaLnBrk="0" hangingPunct="0"/>
            <a:endParaRPr lang="en-US">
              <a:solidFill>
                <a:srgbClr val="FF5050"/>
              </a:solidFill>
              <a:latin typeface="Times New Roman" pitchFamily="18" charset="0"/>
            </a:endParaRPr>
          </a:p>
        </p:txBody>
      </p:sp>
      <p:sp>
        <p:nvSpPr>
          <p:cNvPr id="1035" name="Rectangle 12"/>
          <p:cNvSpPr>
            <a:spLocks noChangeArrowheads="1"/>
          </p:cNvSpPr>
          <p:nvPr/>
        </p:nvSpPr>
        <p:spPr bwMode="auto">
          <a:xfrm>
            <a:off x="762000" y="1628775"/>
            <a:ext cx="7924800" cy="579438"/>
          </a:xfrm>
          <a:prstGeom prst="rect">
            <a:avLst/>
          </a:prstGeom>
          <a:noFill/>
          <a:ln w="9525">
            <a:noFill/>
            <a:miter lim="800000"/>
            <a:headEnd/>
            <a:tailEnd/>
          </a:ln>
        </p:spPr>
        <p:txBody>
          <a:bodyPr>
            <a:spAutoFit/>
          </a:bodyPr>
          <a:lstStyle/>
          <a:p>
            <a:r>
              <a:rPr lang="en-US" sz="3200">
                <a:latin typeface="Times New Roman" pitchFamily="18" charset="0"/>
              </a:rPr>
              <a:t>Purchase: before group using product field</a:t>
            </a:r>
          </a:p>
        </p:txBody>
      </p:sp>
      <p:sp>
        <p:nvSpPr>
          <p:cNvPr id="1036" name="Rectangle 13"/>
          <p:cNvSpPr>
            <a:spLocks noGrp="1" noChangeArrowheads="1"/>
          </p:cNvSpPr>
          <p:nvPr>
            <p:ph type="title"/>
          </p:nvPr>
        </p:nvSpPr>
        <p:spPr/>
        <p:txBody>
          <a:bodyPr anchor="b"/>
          <a:lstStyle/>
          <a:p>
            <a:r>
              <a:rPr lang="en-US" sz="3800" smtClean="0"/>
              <a:t>Structured Query Language (contd</a:t>
            </a:r>
            <a:r>
              <a:rPr lang="en-US" sz="340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09600" y="1447800"/>
            <a:ext cx="7848600" cy="1295400"/>
          </a:xfrm>
        </p:spPr>
        <p:txBody>
          <a:bodyPr/>
          <a:lstStyle/>
          <a:p>
            <a:pPr algn="l"/>
            <a:r>
              <a:rPr lang="en-US" sz="2000" smtClean="0">
                <a:solidFill>
                  <a:schemeClr val="tx1"/>
                </a:solidFill>
              </a:rPr>
              <a:t>Purchase: after group using product field</a:t>
            </a:r>
            <a:br>
              <a:rPr lang="en-US" sz="2000" smtClean="0">
                <a:solidFill>
                  <a:schemeClr val="tx1"/>
                </a:solidFill>
              </a:rPr>
            </a:br>
            <a:r>
              <a:rPr lang="en-US" sz="2000" smtClean="0">
                <a:solidFill>
                  <a:schemeClr val="tx1"/>
                </a:solidFill>
              </a:rPr>
              <a:t>First compute the FROM-WHERE clauses then GROUP BY product:</a:t>
            </a:r>
          </a:p>
        </p:txBody>
      </p:sp>
      <p:grpSp>
        <p:nvGrpSpPr>
          <p:cNvPr id="2052" name="Group 3"/>
          <p:cNvGrpSpPr>
            <a:grpSpLocks/>
          </p:cNvGrpSpPr>
          <p:nvPr/>
        </p:nvGrpSpPr>
        <p:grpSpPr bwMode="auto">
          <a:xfrm>
            <a:off x="1143000" y="2895600"/>
            <a:ext cx="6905625" cy="3455988"/>
            <a:chOff x="978" y="2042"/>
            <a:chExt cx="4350" cy="2177"/>
          </a:xfrm>
        </p:grpSpPr>
        <p:graphicFrame>
          <p:nvGraphicFramePr>
            <p:cNvPr id="2050" name="Object 4"/>
            <p:cNvGraphicFramePr>
              <a:graphicFrameLocks noChangeAspect="1"/>
            </p:cNvGraphicFramePr>
            <p:nvPr/>
          </p:nvGraphicFramePr>
          <p:xfrm>
            <a:off x="1008" y="2065"/>
            <a:ext cx="4261" cy="2154"/>
          </p:xfrm>
          <a:graphic>
            <a:graphicData uri="http://schemas.openxmlformats.org/presentationml/2006/ole">
              <mc:AlternateContent xmlns:mc="http://schemas.openxmlformats.org/markup-compatibility/2006">
                <mc:Choice xmlns:v="urn:schemas-microsoft-com:vml" Requires="v">
                  <p:oleObj spid="_x0000_s2051" name="Document" r:id="rId3" imgW="7784924" imgH="3934673" progId="Word.Document.8">
                    <p:embed/>
                  </p:oleObj>
                </mc:Choice>
                <mc:Fallback>
                  <p:oleObj name="Document" r:id="rId3" imgW="7784924" imgH="393467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2065"/>
                          <a:ext cx="4261" cy="21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Line 5"/>
            <p:cNvSpPr>
              <a:spLocks noChangeShapeType="1"/>
            </p:cNvSpPr>
            <p:nvPr/>
          </p:nvSpPr>
          <p:spPr bwMode="auto">
            <a:xfrm>
              <a:off x="978" y="2376"/>
              <a:ext cx="4350" cy="0"/>
            </a:xfrm>
            <a:prstGeom prst="line">
              <a:avLst/>
            </a:prstGeom>
            <a:noFill/>
            <a:ln w="9525">
              <a:solidFill>
                <a:schemeClr val="tx1"/>
              </a:solidFill>
              <a:round/>
              <a:headEnd/>
              <a:tailEnd/>
            </a:ln>
          </p:spPr>
          <p:txBody>
            <a:bodyPr wrap="none" anchor="ctr"/>
            <a:lstStyle/>
            <a:p>
              <a:endParaRPr lang="en-US"/>
            </a:p>
          </p:txBody>
        </p:sp>
        <p:sp>
          <p:nvSpPr>
            <p:cNvPr id="2055" name="Line 6"/>
            <p:cNvSpPr>
              <a:spLocks noChangeShapeType="1"/>
            </p:cNvSpPr>
            <p:nvPr/>
          </p:nvSpPr>
          <p:spPr bwMode="auto">
            <a:xfrm>
              <a:off x="978" y="3209"/>
              <a:ext cx="4350" cy="0"/>
            </a:xfrm>
            <a:prstGeom prst="line">
              <a:avLst/>
            </a:prstGeom>
            <a:noFill/>
            <a:ln w="9525">
              <a:solidFill>
                <a:schemeClr val="tx1"/>
              </a:solidFill>
              <a:round/>
              <a:headEnd/>
              <a:tailEnd/>
            </a:ln>
          </p:spPr>
          <p:txBody>
            <a:bodyPr wrap="none" anchor="ctr"/>
            <a:lstStyle/>
            <a:p>
              <a:endParaRPr lang="en-US"/>
            </a:p>
          </p:txBody>
        </p:sp>
        <p:sp>
          <p:nvSpPr>
            <p:cNvPr id="2056" name="Line 7"/>
            <p:cNvSpPr>
              <a:spLocks noChangeShapeType="1"/>
            </p:cNvSpPr>
            <p:nvPr/>
          </p:nvSpPr>
          <p:spPr bwMode="auto">
            <a:xfrm>
              <a:off x="1776" y="2042"/>
              <a:ext cx="0" cy="2126"/>
            </a:xfrm>
            <a:prstGeom prst="line">
              <a:avLst/>
            </a:prstGeom>
            <a:noFill/>
            <a:ln w="9525">
              <a:solidFill>
                <a:schemeClr val="tx1"/>
              </a:solidFill>
              <a:round/>
              <a:headEnd/>
              <a:tailEnd/>
            </a:ln>
          </p:spPr>
          <p:txBody>
            <a:bodyPr wrap="none" anchor="ctr"/>
            <a:lstStyle/>
            <a:p>
              <a:endParaRPr lang="en-US"/>
            </a:p>
          </p:txBody>
        </p:sp>
        <p:sp>
          <p:nvSpPr>
            <p:cNvPr id="2057" name="Line 8"/>
            <p:cNvSpPr>
              <a:spLocks noChangeShapeType="1"/>
            </p:cNvSpPr>
            <p:nvPr/>
          </p:nvSpPr>
          <p:spPr bwMode="auto">
            <a:xfrm>
              <a:off x="2641" y="2042"/>
              <a:ext cx="0" cy="2126"/>
            </a:xfrm>
            <a:prstGeom prst="line">
              <a:avLst/>
            </a:prstGeom>
            <a:noFill/>
            <a:ln w="9525">
              <a:solidFill>
                <a:schemeClr val="tx1"/>
              </a:solidFill>
              <a:round/>
              <a:headEnd/>
              <a:tailEnd/>
            </a:ln>
          </p:spPr>
          <p:txBody>
            <a:bodyPr wrap="none" anchor="ctr"/>
            <a:lstStyle/>
            <a:p>
              <a:endParaRPr lang="en-US"/>
            </a:p>
          </p:txBody>
        </p:sp>
        <p:sp>
          <p:nvSpPr>
            <p:cNvPr id="2058" name="Line 9"/>
            <p:cNvSpPr>
              <a:spLocks noChangeShapeType="1"/>
            </p:cNvSpPr>
            <p:nvPr/>
          </p:nvSpPr>
          <p:spPr bwMode="auto">
            <a:xfrm>
              <a:off x="3718" y="2042"/>
              <a:ext cx="0" cy="2126"/>
            </a:xfrm>
            <a:prstGeom prst="line">
              <a:avLst/>
            </a:prstGeom>
            <a:noFill/>
            <a:ln w="9525">
              <a:solidFill>
                <a:schemeClr val="tx1"/>
              </a:solidFill>
              <a:round/>
              <a:headEnd/>
              <a:tailEnd/>
            </a:ln>
          </p:spPr>
          <p:txBody>
            <a:bodyPr wrap="none" anchor="ctr"/>
            <a:lstStyle/>
            <a:p>
              <a:endParaRPr lang="en-US"/>
            </a:p>
          </p:txBody>
        </p:sp>
        <p:sp>
          <p:nvSpPr>
            <p:cNvPr id="2059" name="Line 10"/>
            <p:cNvSpPr>
              <a:spLocks noChangeShapeType="1"/>
            </p:cNvSpPr>
            <p:nvPr/>
          </p:nvSpPr>
          <p:spPr bwMode="auto">
            <a:xfrm>
              <a:off x="1776" y="2792"/>
              <a:ext cx="3359" cy="0"/>
            </a:xfrm>
            <a:prstGeom prst="line">
              <a:avLst/>
            </a:prstGeom>
            <a:noFill/>
            <a:ln w="9525">
              <a:solidFill>
                <a:schemeClr val="tx1"/>
              </a:solidFill>
              <a:round/>
              <a:headEnd/>
              <a:tailEnd/>
            </a:ln>
          </p:spPr>
          <p:txBody>
            <a:bodyPr wrap="none" anchor="ctr"/>
            <a:lstStyle/>
            <a:p>
              <a:endParaRPr lang="en-US"/>
            </a:p>
          </p:txBody>
        </p:sp>
        <p:sp>
          <p:nvSpPr>
            <p:cNvPr id="2060" name="Line 11"/>
            <p:cNvSpPr>
              <a:spLocks noChangeShapeType="1"/>
            </p:cNvSpPr>
            <p:nvPr/>
          </p:nvSpPr>
          <p:spPr bwMode="auto">
            <a:xfrm>
              <a:off x="1795" y="3626"/>
              <a:ext cx="3359" cy="0"/>
            </a:xfrm>
            <a:prstGeom prst="line">
              <a:avLst/>
            </a:prstGeom>
            <a:noFill/>
            <a:ln w="9525">
              <a:solidFill>
                <a:schemeClr val="tx1"/>
              </a:solidFill>
              <a:round/>
              <a:headEnd/>
              <a:tailEnd/>
            </a:ln>
          </p:spPr>
          <p:txBody>
            <a:bodyPr wrap="none" anchor="ctr"/>
            <a:lstStyle/>
            <a:p>
              <a:endParaRPr lang="en-US"/>
            </a:p>
          </p:txBody>
        </p:sp>
      </p:grpSp>
      <p:sp>
        <p:nvSpPr>
          <p:cNvPr id="2053" name="Rectangle 12"/>
          <p:cNvSpPr>
            <a:spLocks noChangeArrowheads="1"/>
          </p:cNvSpPr>
          <p:nvPr/>
        </p:nvSpPr>
        <p:spPr bwMode="auto">
          <a:xfrm>
            <a:off x="762000" y="457200"/>
            <a:ext cx="7793038" cy="685800"/>
          </a:xfrm>
          <a:prstGeom prst="rect">
            <a:avLst/>
          </a:prstGeom>
          <a:noFill/>
          <a:ln w="9525">
            <a:noFill/>
            <a:miter lim="800000"/>
            <a:headEnd/>
            <a:tailEnd/>
          </a:ln>
        </p:spPr>
        <p:txBody>
          <a:bodyPr anchor="b"/>
          <a:lstStyle/>
          <a:p>
            <a:r>
              <a:rPr lang="en-US" sz="3600">
                <a:solidFill>
                  <a:schemeClr val="tx2"/>
                </a:solidFill>
              </a:rPr>
              <a:t>Structured Query Language (contd.)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a:spLocks noChangeArrowheads="1"/>
          </p:cNvSpPr>
          <p:nvPr/>
        </p:nvSpPr>
        <p:spPr bwMode="auto">
          <a:xfrm>
            <a:off x="762000" y="1828800"/>
            <a:ext cx="7391400" cy="4537075"/>
          </a:xfrm>
          <a:prstGeom prst="rect">
            <a:avLst/>
          </a:prstGeom>
          <a:noFill/>
          <a:ln w="9525">
            <a:noFill/>
            <a:miter lim="800000"/>
            <a:headEnd/>
            <a:tailEnd/>
          </a:ln>
        </p:spPr>
        <p:txBody>
          <a:bodyPr>
            <a:spAutoFit/>
          </a:bodyPr>
          <a:lstStyle/>
          <a:p>
            <a:pPr marL="457200" indent="-457200" eaLnBrk="0" hangingPunct="0"/>
            <a:r>
              <a:rPr lang="en-US" sz="2600">
                <a:latin typeface="Tahoma" pitchFamily="34" charset="0"/>
              </a:rPr>
              <a:t>Typical execution order</a:t>
            </a:r>
          </a:p>
          <a:p>
            <a:pPr marL="457200" indent="-457200" eaLnBrk="0" hangingPunct="0"/>
            <a:endParaRPr lang="en-US" sz="2600">
              <a:latin typeface="Tahoma" pitchFamily="34" charset="0"/>
            </a:endParaRPr>
          </a:p>
          <a:p>
            <a:pPr marL="457200" indent="-457200" eaLnBrk="0" hangingPunct="0">
              <a:buFontTx/>
              <a:buAutoNum type="arabicPeriod"/>
            </a:pPr>
            <a:r>
              <a:rPr lang="en-US">
                <a:latin typeface="Tahoma" pitchFamily="34" charset="0"/>
              </a:rPr>
              <a:t>Compute the FROM and WHERE clauses</a:t>
            </a:r>
          </a:p>
          <a:p>
            <a:pPr marL="457200" indent="-457200" eaLnBrk="0" hangingPunct="0">
              <a:buFontTx/>
              <a:buAutoNum type="arabicPeriod"/>
            </a:pPr>
            <a:endParaRPr lang="en-US">
              <a:latin typeface="Tahoma" pitchFamily="34" charset="0"/>
            </a:endParaRPr>
          </a:p>
          <a:p>
            <a:pPr marL="457200" indent="-457200" eaLnBrk="0" hangingPunct="0"/>
            <a:r>
              <a:rPr lang="en-US">
                <a:latin typeface="Tahoma" pitchFamily="34" charset="0"/>
              </a:rPr>
              <a:t>2. Group by the attributes in the GROUP BY</a:t>
            </a:r>
          </a:p>
          <a:p>
            <a:pPr marL="457200" indent="-457200" eaLnBrk="0" hangingPunct="0"/>
            <a:endParaRPr lang="en-US">
              <a:latin typeface="Tahoma" pitchFamily="34" charset="0"/>
            </a:endParaRPr>
          </a:p>
          <a:p>
            <a:pPr marL="457200" indent="-457200" eaLnBrk="0" hangingPunct="0"/>
            <a:r>
              <a:rPr lang="en-US">
                <a:latin typeface="Tahoma" pitchFamily="34" charset="0"/>
              </a:rPr>
              <a:t>3. Produce one tuple for every group by applying   aggregation</a:t>
            </a:r>
          </a:p>
          <a:p>
            <a:pPr marL="457200" indent="-457200" eaLnBrk="0" hangingPunct="0"/>
            <a:endParaRPr lang="en-US">
              <a:latin typeface="Tahoma" pitchFamily="34" charset="0"/>
            </a:endParaRPr>
          </a:p>
          <a:p>
            <a:pPr marL="457200" indent="-457200" eaLnBrk="0" hangingPunct="0"/>
            <a:endParaRPr lang="en-US">
              <a:latin typeface="Times New Roman" pitchFamily="18" charset="0"/>
            </a:endParaRPr>
          </a:p>
          <a:p>
            <a:pPr marL="457200" indent="-457200" eaLnBrk="0" hangingPunct="0"/>
            <a:endParaRPr lang="en-US">
              <a:latin typeface="Times New Roman" pitchFamily="18" charset="0"/>
            </a:endParaRPr>
          </a:p>
          <a:p>
            <a:pPr marL="457200" indent="-457200" eaLnBrk="0" hangingPunct="0"/>
            <a:endParaRPr lang="en-US">
              <a:latin typeface="Times New Roman" pitchFamily="18" charset="0"/>
            </a:endParaRPr>
          </a:p>
        </p:txBody>
      </p:sp>
      <p:sp>
        <p:nvSpPr>
          <p:cNvPr id="38914" name="Rectangle 3"/>
          <p:cNvSpPr>
            <a:spLocks noGrp="1" noChangeArrowheads="1"/>
          </p:cNvSpPr>
          <p:nvPr>
            <p:ph type="title"/>
          </p:nvPr>
        </p:nvSpPr>
        <p:spPr/>
        <p:txBody>
          <a:bodyPr anchor="b"/>
          <a:lstStyle/>
          <a:p>
            <a:r>
              <a:rPr lang="en-US" sz="3800" smtClean="0"/>
              <a:t>Structured Query Language (contd</a:t>
            </a:r>
            <a:r>
              <a:rPr lang="en-US" sz="340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type="tbl" idx="1"/>
          </p:nvPr>
        </p:nvGraphicFramePr>
        <p:xfrm>
          <a:off x="1920875" y="2043113"/>
          <a:ext cx="5207000" cy="2647950"/>
        </p:xfrm>
        <a:graphic>
          <a:graphicData uri="http://schemas.openxmlformats.org/presentationml/2006/ole">
            <mc:AlternateContent xmlns:mc="http://schemas.openxmlformats.org/markup-compatibility/2006">
              <mc:Choice xmlns:v="urn:schemas-microsoft-com:vml" Requires="v">
                <p:oleObj spid="_x0000_s3075" name="Document" r:id="rId3" imgW="7767490" imgH="3950175" progId="Word.Document.8">
                  <p:embed/>
                </p:oleObj>
              </mc:Choice>
              <mc:Fallback>
                <p:oleObj name="Document" r:id="rId3" imgW="7767490" imgH="395017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2043113"/>
                        <a:ext cx="5207000" cy="264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5" name="Group 3"/>
          <p:cNvGrpSpPr>
            <a:grpSpLocks/>
          </p:cNvGrpSpPr>
          <p:nvPr/>
        </p:nvGrpSpPr>
        <p:grpSpPr bwMode="auto">
          <a:xfrm>
            <a:off x="1828800" y="1954213"/>
            <a:ext cx="4572000" cy="2312987"/>
            <a:chOff x="1152" y="1087"/>
            <a:chExt cx="2880" cy="1457"/>
          </a:xfrm>
        </p:grpSpPr>
        <p:sp>
          <p:nvSpPr>
            <p:cNvPr id="3078" name="Rectangle 4"/>
            <p:cNvSpPr>
              <a:spLocks noChangeArrowheads="1"/>
            </p:cNvSpPr>
            <p:nvPr/>
          </p:nvSpPr>
          <p:spPr bwMode="auto">
            <a:xfrm>
              <a:off x="1152" y="1087"/>
              <a:ext cx="2880" cy="1440"/>
            </a:xfrm>
            <a:prstGeom prst="rect">
              <a:avLst/>
            </a:prstGeom>
            <a:noFill/>
            <a:ln w="9525">
              <a:solidFill>
                <a:schemeClr val="tx1"/>
              </a:solidFill>
              <a:miter lim="800000"/>
              <a:headEnd/>
              <a:tailEnd/>
            </a:ln>
          </p:spPr>
          <p:txBody>
            <a:bodyPr wrap="none" anchor="ctr"/>
            <a:lstStyle/>
            <a:p>
              <a:endParaRPr lang="en-US"/>
            </a:p>
          </p:txBody>
        </p:sp>
        <p:sp>
          <p:nvSpPr>
            <p:cNvPr id="3079" name="Line 5"/>
            <p:cNvSpPr>
              <a:spLocks noChangeShapeType="1"/>
            </p:cNvSpPr>
            <p:nvPr/>
          </p:nvSpPr>
          <p:spPr bwMode="auto">
            <a:xfrm>
              <a:off x="1152" y="1536"/>
              <a:ext cx="2880" cy="0"/>
            </a:xfrm>
            <a:prstGeom prst="line">
              <a:avLst/>
            </a:prstGeom>
            <a:noFill/>
            <a:ln w="9525">
              <a:solidFill>
                <a:schemeClr val="tx1"/>
              </a:solidFill>
              <a:round/>
              <a:headEnd/>
              <a:tailEnd/>
            </a:ln>
          </p:spPr>
          <p:txBody>
            <a:bodyPr wrap="none" anchor="ctr"/>
            <a:lstStyle/>
            <a:p>
              <a:endParaRPr lang="en-US"/>
            </a:p>
          </p:txBody>
        </p:sp>
        <p:sp>
          <p:nvSpPr>
            <p:cNvPr id="3080" name="Line 6"/>
            <p:cNvSpPr>
              <a:spLocks noChangeShapeType="1"/>
            </p:cNvSpPr>
            <p:nvPr/>
          </p:nvSpPr>
          <p:spPr bwMode="auto">
            <a:xfrm>
              <a:off x="1152" y="2112"/>
              <a:ext cx="2880" cy="0"/>
            </a:xfrm>
            <a:prstGeom prst="line">
              <a:avLst/>
            </a:prstGeom>
            <a:noFill/>
            <a:ln w="9525">
              <a:solidFill>
                <a:schemeClr val="tx1"/>
              </a:solidFill>
              <a:round/>
              <a:headEnd/>
              <a:tailEnd/>
            </a:ln>
          </p:spPr>
          <p:txBody>
            <a:bodyPr wrap="none" anchor="ctr"/>
            <a:lstStyle/>
            <a:p>
              <a:endParaRPr lang="en-US"/>
            </a:p>
          </p:txBody>
        </p:sp>
        <p:sp>
          <p:nvSpPr>
            <p:cNvPr id="3081" name="Line 7"/>
            <p:cNvSpPr>
              <a:spLocks noChangeShapeType="1"/>
            </p:cNvSpPr>
            <p:nvPr/>
          </p:nvSpPr>
          <p:spPr bwMode="auto">
            <a:xfrm>
              <a:off x="2448" y="1104"/>
              <a:ext cx="0" cy="1440"/>
            </a:xfrm>
            <a:prstGeom prst="line">
              <a:avLst/>
            </a:prstGeom>
            <a:noFill/>
            <a:ln w="9525">
              <a:solidFill>
                <a:schemeClr val="tx1"/>
              </a:solidFill>
              <a:round/>
              <a:headEnd/>
              <a:tailEnd/>
            </a:ln>
          </p:spPr>
          <p:txBody>
            <a:bodyPr wrap="none" anchor="ctr"/>
            <a:lstStyle/>
            <a:p>
              <a:endParaRPr lang="en-US"/>
            </a:p>
          </p:txBody>
        </p:sp>
      </p:grpSp>
      <p:sp>
        <p:nvSpPr>
          <p:cNvPr id="48136" name="Text Box 8"/>
          <p:cNvSpPr txBox="1">
            <a:spLocks noChangeArrowheads="1"/>
          </p:cNvSpPr>
          <p:nvPr/>
        </p:nvSpPr>
        <p:spPr bwMode="auto">
          <a:xfrm>
            <a:off x="762000" y="4648200"/>
            <a:ext cx="7272338"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latin typeface="Times New Roman" pitchFamily="18" charset="0"/>
              </a:rPr>
              <a:t>SELECT       product, Sum(price*quantity) AS TotalSales</a:t>
            </a:r>
          </a:p>
          <a:p>
            <a:pPr eaLnBrk="0" hangingPunct="0">
              <a:defRPr/>
            </a:pPr>
            <a:r>
              <a:rPr lang="en-US">
                <a:latin typeface="Times New Roman" pitchFamily="18" charset="0"/>
              </a:rPr>
              <a:t>FROM          Purchase</a:t>
            </a:r>
          </a:p>
          <a:p>
            <a:pPr eaLnBrk="0" hangingPunct="0">
              <a:defRPr/>
            </a:pPr>
            <a:r>
              <a:rPr lang="en-US">
                <a:solidFill>
                  <a:srgbClr val="FF0066"/>
                </a:solidFill>
                <a:latin typeface="Times New Roman" pitchFamily="18" charset="0"/>
              </a:rPr>
              <a:t>GROUP BY</a:t>
            </a:r>
            <a:r>
              <a:rPr lang="en-US">
                <a:latin typeface="Times New Roman" pitchFamily="18" charset="0"/>
              </a:rPr>
              <a:t>  product</a:t>
            </a:r>
          </a:p>
        </p:txBody>
      </p:sp>
      <p:sp>
        <p:nvSpPr>
          <p:cNvPr id="3077" name="Rectangle 9"/>
          <p:cNvSpPr>
            <a:spLocks noGrp="1" noChangeArrowheads="1"/>
          </p:cNvSpPr>
          <p:nvPr>
            <p:ph type="title"/>
          </p:nvPr>
        </p:nvSpPr>
        <p:spPr/>
        <p:txBody>
          <a:bodyPr anchor="b"/>
          <a:lstStyle/>
          <a:p>
            <a:r>
              <a:rPr lang="en-US" sz="3800" smtClean="0"/>
              <a:t>Structured Query Language (contd</a:t>
            </a:r>
            <a:r>
              <a:rPr lang="en-US" sz="340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641475" y="3703638"/>
            <a:ext cx="6164263" cy="19272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34" charset="0"/>
              </a:rPr>
              <a:t>SELECT       	product, Sum(price * quantity)</a:t>
            </a:r>
          </a:p>
          <a:p>
            <a:pPr>
              <a:defRPr/>
            </a:pPr>
            <a:r>
              <a:rPr lang="en-US">
                <a:latin typeface="Tahoma" pitchFamily="34" charset="0"/>
              </a:rPr>
              <a:t>FROM          	Purchase</a:t>
            </a:r>
          </a:p>
          <a:p>
            <a:pPr>
              <a:defRPr/>
            </a:pPr>
            <a:r>
              <a:rPr lang="en-US">
                <a:latin typeface="Tahoma" pitchFamily="34" charset="0"/>
              </a:rPr>
              <a:t>WHERE       	date &gt; “9/1”</a:t>
            </a:r>
          </a:p>
          <a:p>
            <a:pPr>
              <a:defRPr/>
            </a:pPr>
            <a:r>
              <a:rPr lang="en-US">
                <a:latin typeface="Tahoma" pitchFamily="34" charset="0"/>
              </a:rPr>
              <a:t>GROUP BY 	product</a:t>
            </a:r>
          </a:p>
          <a:p>
            <a:pPr>
              <a:defRPr/>
            </a:pPr>
            <a:r>
              <a:rPr lang="en-US">
                <a:solidFill>
                  <a:schemeClr val="hlink"/>
                </a:solidFill>
                <a:latin typeface="Tahoma" pitchFamily="34" charset="0"/>
              </a:rPr>
              <a:t>HAVING </a:t>
            </a:r>
            <a:r>
              <a:rPr lang="en-US">
                <a:latin typeface="Tahoma" pitchFamily="34" charset="0"/>
              </a:rPr>
              <a:t>     	Sum(quantity) &gt; 30</a:t>
            </a:r>
          </a:p>
        </p:txBody>
      </p:sp>
      <p:sp>
        <p:nvSpPr>
          <p:cNvPr id="41986" name="Text Box 3"/>
          <p:cNvSpPr txBox="1">
            <a:spLocks noChangeArrowheads="1"/>
          </p:cNvSpPr>
          <p:nvPr/>
        </p:nvSpPr>
        <p:spPr bwMode="auto">
          <a:xfrm>
            <a:off x="1095375" y="1989138"/>
            <a:ext cx="7667625" cy="1570037"/>
          </a:xfrm>
          <a:prstGeom prst="rect">
            <a:avLst/>
          </a:prstGeom>
          <a:noFill/>
          <a:ln w="9525">
            <a:noFill/>
            <a:miter lim="800000"/>
            <a:headEnd/>
            <a:tailEnd/>
          </a:ln>
        </p:spPr>
        <p:txBody>
          <a:bodyPr>
            <a:spAutoFit/>
          </a:bodyPr>
          <a:lstStyle/>
          <a:p>
            <a:pPr eaLnBrk="0" hangingPunct="0"/>
            <a:r>
              <a:rPr lang="en-US">
                <a:latin typeface="Tahoma" pitchFamily="34" charset="0"/>
              </a:rPr>
              <a:t>HAVING Clause:</a:t>
            </a:r>
          </a:p>
          <a:p>
            <a:pPr eaLnBrk="0" hangingPunct="0"/>
            <a:endParaRPr lang="en-US">
              <a:latin typeface="Tahoma" pitchFamily="34" charset="0"/>
            </a:endParaRPr>
          </a:p>
          <a:p>
            <a:pPr eaLnBrk="0" hangingPunct="0"/>
            <a:r>
              <a:rPr lang="en-US">
                <a:latin typeface="Tahoma" pitchFamily="34" charset="0"/>
              </a:rPr>
              <a:t>Consider same query and modify, products that has sold at least 30 items after 9/1.</a:t>
            </a:r>
          </a:p>
        </p:txBody>
      </p:sp>
      <p:sp>
        <p:nvSpPr>
          <p:cNvPr id="41987" name="Text Box 4"/>
          <p:cNvSpPr txBox="1">
            <a:spLocks noChangeArrowheads="1"/>
          </p:cNvSpPr>
          <p:nvPr/>
        </p:nvSpPr>
        <p:spPr bwMode="auto">
          <a:xfrm>
            <a:off x="1123950" y="5943600"/>
            <a:ext cx="64960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HAVING clause contains conditions on aggregates.</a:t>
            </a:r>
          </a:p>
        </p:txBody>
      </p:sp>
      <p:sp>
        <p:nvSpPr>
          <p:cNvPr id="41988" name="Rectangle 5"/>
          <p:cNvSpPr>
            <a:spLocks noChangeArrowheads="1"/>
          </p:cNvSpPr>
          <p:nvPr/>
        </p:nvSpPr>
        <p:spPr bwMode="auto">
          <a:xfrm>
            <a:off x="1150938" y="457200"/>
            <a:ext cx="7793037" cy="838200"/>
          </a:xfrm>
          <a:prstGeom prst="rect">
            <a:avLst/>
          </a:prstGeom>
          <a:noFill/>
          <a:ln w="9525">
            <a:noFill/>
            <a:miter lim="800000"/>
            <a:headEnd/>
            <a:tailEnd/>
          </a:ln>
        </p:spPr>
        <p:txBody>
          <a:bodyPr anchor="b"/>
          <a:lstStyle/>
          <a:p>
            <a:r>
              <a:rPr lang="en-US" sz="3600">
                <a:solidFill>
                  <a:schemeClr val="tx2"/>
                </a:solidFill>
              </a:rPr>
              <a:t>Structured Query Language (contd.)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body" idx="1"/>
          </p:nvPr>
        </p:nvSpPr>
        <p:spPr>
          <a:xfrm>
            <a:off x="1182688" y="2017713"/>
            <a:ext cx="7772400" cy="4611687"/>
          </a:xfrm>
        </p:spPr>
        <p:txBody>
          <a:bodyPr/>
          <a:lstStyle/>
          <a:p>
            <a:pPr>
              <a:lnSpc>
                <a:spcPct val="90000"/>
              </a:lnSpc>
              <a:buFont typeface="Wingdings" pitchFamily="2" charset="2"/>
              <a:buNone/>
            </a:pPr>
            <a:r>
              <a:rPr lang="en-US" sz="2000" smtClean="0"/>
              <a:t>SELECT        S</a:t>
            </a:r>
          </a:p>
          <a:p>
            <a:pPr>
              <a:lnSpc>
                <a:spcPct val="90000"/>
              </a:lnSpc>
              <a:buFont typeface="Wingdings" pitchFamily="2" charset="2"/>
              <a:buNone/>
            </a:pPr>
            <a:r>
              <a:rPr lang="en-US" sz="2000" smtClean="0"/>
              <a:t>FROM           R1,…,Rn</a:t>
            </a:r>
          </a:p>
          <a:p>
            <a:pPr>
              <a:lnSpc>
                <a:spcPct val="90000"/>
              </a:lnSpc>
              <a:buFont typeface="Wingdings" pitchFamily="2" charset="2"/>
              <a:buNone/>
            </a:pPr>
            <a:r>
              <a:rPr lang="en-US" sz="2000" smtClean="0"/>
              <a:t>WHERE        C1</a:t>
            </a:r>
          </a:p>
          <a:p>
            <a:pPr>
              <a:lnSpc>
                <a:spcPct val="90000"/>
              </a:lnSpc>
              <a:buFont typeface="Wingdings" pitchFamily="2" charset="2"/>
              <a:buNone/>
            </a:pPr>
            <a:r>
              <a:rPr lang="en-US" sz="2000" smtClean="0"/>
              <a:t>GROUP BY  </a:t>
            </a:r>
            <a:r>
              <a:rPr lang="en-US" sz="2000" smtClean="0">
                <a:solidFill>
                  <a:schemeClr val="hlink"/>
                </a:solidFill>
              </a:rPr>
              <a:t>a1,…,ak</a:t>
            </a:r>
          </a:p>
          <a:p>
            <a:pPr>
              <a:lnSpc>
                <a:spcPct val="90000"/>
              </a:lnSpc>
              <a:buFont typeface="Wingdings" pitchFamily="2" charset="2"/>
              <a:buNone/>
            </a:pPr>
            <a:r>
              <a:rPr lang="en-US" sz="2000" smtClean="0"/>
              <a:t>HAVING       C2</a:t>
            </a:r>
          </a:p>
          <a:p>
            <a:pPr>
              <a:lnSpc>
                <a:spcPct val="90000"/>
              </a:lnSpc>
              <a:buFont typeface="Wingdings" pitchFamily="2" charset="2"/>
              <a:buNone/>
            </a:pPr>
            <a:endParaRPr lang="en-US" sz="2000" smtClean="0"/>
          </a:p>
          <a:p>
            <a:pPr>
              <a:lnSpc>
                <a:spcPct val="90000"/>
              </a:lnSpc>
              <a:buFont typeface="Wingdings" pitchFamily="2" charset="2"/>
              <a:buNone/>
            </a:pPr>
            <a:r>
              <a:rPr lang="en-US" sz="2000" smtClean="0"/>
              <a:t>S = may contain attributes </a:t>
            </a:r>
            <a:r>
              <a:rPr lang="en-US" sz="2000" smtClean="0">
                <a:solidFill>
                  <a:schemeClr val="hlink"/>
                </a:solidFill>
              </a:rPr>
              <a:t>a1,…,ak</a:t>
            </a:r>
            <a:r>
              <a:rPr lang="en-US" sz="2000" smtClean="0"/>
              <a:t> and/or any aggregates but NO OTHER ATTRIBUTES</a:t>
            </a:r>
          </a:p>
          <a:p>
            <a:pPr>
              <a:lnSpc>
                <a:spcPct val="90000"/>
              </a:lnSpc>
              <a:buFont typeface="Wingdings" pitchFamily="2" charset="2"/>
              <a:buNone/>
            </a:pPr>
            <a:endParaRPr lang="en-US" sz="2000" smtClean="0"/>
          </a:p>
          <a:p>
            <a:pPr>
              <a:lnSpc>
                <a:spcPct val="90000"/>
              </a:lnSpc>
              <a:buFont typeface="Wingdings" pitchFamily="2" charset="2"/>
              <a:buNone/>
            </a:pPr>
            <a:r>
              <a:rPr lang="en-US" sz="2000" smtClean="0"/>
              <a:t>C1 = is any condition on the attributes in R1,…,Rn</a:t>
            </a:r>
          </a:p>
          <a:p>
            <a:pPr>
              <a:lnSpc>
                <a:spcPct val="90000"/>
              </a:lnSpc>
              <a:buFont typeface="Wingdings" pitchFamily="2" charset="2"/>
              <a:buNone/>
            </a:pPr>
            <a:endParaRPr lang="en-US" sz="2000" smtClean="0"/>
          </a:p>
          <a:p>
            <a:pPr>
              <a:lnSpc>
                <a:spcPct val="90000"/>
              </a:lnSpc>
              <a:buFont typeface="Wingdings" pitchFamily="2" charset="2"/>
              <a:buNone/>
            </a:pPr>
            <a:r>
              <a:rPr lang="en-US" sz="2000" smtClean="0"/>
              <a:t>C2 = is any condition on aggregate expressions</a:t>
            </a:r>
          </a:p>
          <a:p>
            <a:pPr>
              <a:lnSpc>
                <a:spcPct val="90000"/>
              </a:lnSpc>
              <a:buFont typeface="Wingdings" pitchFamily="2" charset="2"/>
              <a:buNone/>
            </a:pPr>
            <a:r>
              <a:rPr lang="en-US" sz="2000" smtClean="0"/>
              <a:t>         ex: Min() , Max(), Count(), Sum(), Avg()</a:t>
            </a:r>
          </a:p>
        </p:txBody>
      </p:sp>
      <p:sp>
        <p:nvSpPr>
          <p:cNvPr id="43010" name="Rectangle 3"/>
          <p:cNvSpPr>
            <a:spLocks noChangeArrowheads="1"/>
          </p:cNvSpPr>
          <p:nvPr/>
        </p:nvSpPr>
        <p:spPr bwMode="auto">
          <a:xfrm>
            <a:off x="1150938" y="533400"/>
            <a:ext cx="7793037" cy="838200"/>
          </a:xfrm>
          <a:prstGeom prst="rect">
            <a:avLst/>
          </a:prstGeom>
          <a:noFill/>
          <a:ln w="9525">
            <a:noFill/>
            <a:miter lim="800000"/>
            <a:headEnd/>
            <a:tailEnd/>
          </a:ln>
        </p:spPr>
        <p:txBody>
          <a:bodyPr anchor="b"/>
          <a:lstStyle/>
          <a:p>
            <a:r>
              <a:rPr lang="en-US" sz="3600">
                <a:solidFill>
                  <a:schemeClr val="tx2"/>
                </a:solidFill>
              </a:rPr>
              <a:t>Structured Query Language (contd.)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body" idx="1"/>
          </p:nvPr>
        </p:nvSpPr>
        <p:spPr>
          <a:xfrm>
            <a:off x="381000" y="2017713"/>
            <a:ext cx="8574088" cy="4114800"/>
          </a:xfrm>
        </p:spPr>
        <p:txBody>
          <a:bodyPr/>
          <a:lstStyle/>
          <a:p>
            <a:endParaRPr lang="en-US" smtClean="0"/>
          </a:p>
          <a:p>
            <a:endParaRPr lang="en-US" smtClean="0"/>
          </a:p>
          <a:p>
            <a:endParaRPr lang="en-US" smtClean="0"/>
          </a:p>
          <a:p>
            <a:r>
              <a:rPr lang="en-US" smtClean="0"/>
              <a:t>Find all authors who wrote at least 10 documents</a:t>
            </a:r>
          </a:p>
        </p:txBody>
      </p:sp>
      <p:sp>
        <p:nvSpPr>
          <p:cNvPr id="52227" name="Text Box 3"/>
          <p:cNvSpPr txBox="1">
            <a:spLocks noChangeArrowheads="1"/>
          </p:cNvSpPr>
          <p:nvPr/>
        </p:nvSpPr>
        <p:spPr bwMode="auto">
          <a:xfrm>
            <a:off x="3297238" y="4625975"/>
            <a:ext cx="4170362" cy="19272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imes New Roman" pitchFamily="18" charset="0"/>
              </a:rPr>
              <a:t>SELECT       a.name</a:t>
            </a:r>
          </a:p>
          <a:p>
            <a:pPr>
              <a:defRPr/>
            </a:pPr>
            <a:r>
              <a:rPr lang="en-US">
                <a:latin typeface="Times New Roman" pitchFamily="18" charset="0"/>
              </a:rPr>
              <a:t>FROM          Author a, Wrote w</a:t>
            </a:r>
          </a:p>
          <a:p>
            <a:pPr>
              <a:defRPr/>
            </a:pPr>
            <a:r>
              <a:rPr lang="en-US">
                <a:latin typeface="Times New Roman" pitchFamily="18" charset="0"/>
              </a:rPr>
              <a:t>WHERE       a.login=w.login</a:t>
            </a:r>
          </a:p>
          <a:p>
            <a:pPr>
              <a:defRPr/>
            </a:pPr>
            <a:r>
              <a:rPr lang="en-US">
                <a:latin typeface="Times New Roman" pitchFamily="18" charset="0"/>
              </a:rPr>
              <a:t>GROUP BY a.login, a.name</a:t>
            </a:r>
          </a:p>
          <a:p>
            <a:pPr>
              <a:defRPr/>
            </a:pPr>
            <a:r>
              <a:rPr lang="en-US">
                <a:latin typeface="Times New Roman" pitchFamily="18" charset="0"/>
              </a:rPr>
              <a:t>HAVING      count(w.url) &gt;= 10</a:t>
            </a:r>
          </a:p>
        </p:txBody>
      </p:sp>
      <p:sp>
        <p:nvSpPr>
          <p:cNvPr id="44035" name="Rectangle 4"/>
          <p:cNvSpPr>
            <a:spLocks noChangeArrowheads="1"/>
          </p:cNvSpPr>
          <p:nvPr/>
        </p:nvSpPr>
        <p:spPr bwMode="auto">
          <a:xfrm>
            <a:off x="838200" y="381000"/>
            <a:ext cx="7793038" cy="762000"/>
          </a:xfrm>
          <a:prstGeom prst="rect">
            <a:avLst/>
          </a:prstGeom>
          <a:noFill/>
          <a:ln w="9525">
            <a:noFill/>
            <a:miter lim="800000"/>
            <a:headEnd/>
            <a:tailEnd/>
          </a:ln>
        </p:spPr>
        <p:txBody>
          <a:bodyPr anchor="b"/>
          <a:lstStyle/>
          <a:p>
            <a:r>
              <a:rPr lang="en-US" sz="3600">
                <a:solidFill>
                  <a:schemeClr val="tx2"/>
                </a:solidFill>
              </a:rPr>
              <a:t>Structured Query Language (contd.)</a:t>
            </a:r>
          </a:p>
        </p:txBody>
      </p:sp>
      <p:sp>
        <p:nvSpPr>
          <p:cNvPr id="44036" name="Rectangle 5"/>
          <p:cNvSpPr>
            <a:spLocks noChangeArrowheads="1"/>
          </p:cNvSpPr>
          <p:nvPr/>
        </p:nvSpPr>
        <p:spPr bwMode="auto">
          <a:xfrm>
            <a:off x="4953000" y="1447800"/>
            <a:ext cx="4953000" cy="2401888"/>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2800">
                <a:latin typeface="Tahoma" pitchFamily="34" charset="0"/>
              </a:rPr>
              <a:t>Author(</a:t>
            </a:r>
            <a:r>
              <a:rPr lang="en-US" sz="2800" u="sng">
                <a:latin typeface="Tahoma" pitchFamily="34" charset="0"/>
              </a:rPr>
              <a:t>login</a:t>
            </a:r>
            <a:r>
              <a:rPr lang="en-US" sz="2800">
                <a:latin typeface="Tahoma" pitchFamily="34" charset="0"/>
              </a:rPr>
              <a:t>,name)</a:t>
            </a:r>
          </a:p>
          <a:p>
            <a:pPr marL="342900" indent="-342900">
              <a:spcBef>
                <a:spcPct val="20000"/>
              </a:spcBef>
              <a:buClr>
                <a:schemeClr val="folHlink"/>
              </a:buClr>
              <a:buSzPct val="60000"/>
              <a:buFont typeface="Wingdings" pitchFamily="2" charset="2"/>
              <a:buNone/>
            </a:pPr>
            <a:r>
              <a:rPr lang="en-US" sz="2800">
                <a:latin typeface="Tahoma" pitchFamily="34" charset="0"/>
              </a:rPr>
              <a:t>Document(</a:t>
            </a:r>
            <a:r>
              <a:rPr lang="en-US" sz="2800" u="sng">
                <a:latin typeface="Tahoma" pitchFamily="34" charset="0"/>
              </a:rPr>
              <a:t>url</a:t>
            </a:r>
            <a:r>
              <a:rPr lang="en-US" sz="2800">
                <a:latin typeface="Tahoma" pitchFamily="34" charset="0"/>
              </a:rPr>
              <a:t>, title)</a:t>
            </a:r>
          </a:p>
          <a:p>
            <a:pPr marL="342900" indent="-342900">
              <a:spcBef>
                <a:spcPct val="20000"/>
              </a:spcBef>
              <a:buClr>
                <a:schemeClr val="folHlink"/>
              </a:buClr>
              <a:buSzPct val="60000"/>
              <a:buFont typeface="Wingdings" pitchFamily="2" charset="2"/>
              <a:buNone/>
            </a:pPr>
            <a:r>
              <a:rPr lang="en-US" sz="2800">
                <a:latin typeface="Tahoma" pitchFamily="34" charset="0"/>
              </a:rPr>
              <a:t>Wrote(login,url)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ppt_x"/>
                                          </p:val>
                                        </p:tav>
                                        <p:tav tm="100000">
                                          <p:val>
                                            <p:strVal val="#ppt_x"/>
                                          </p:val>
                                        </p:tav>
                                      </p:tavLst>
                                    </p:anim>
                                    <p:anim calcmode="lin" valueType="num">
                                      <p:cBhvr additive="base">
                                        <p:cTn id="8"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smtClean="0"/>
              <a:t>Exercises…</a:t>
            </a:r>
          </a:p>
        </p:txBody>
      </p:sp>
      <p:sp>
        <p:nvSpPr>
          <p:cNvPr id="45058" name="Rectangle 3"/>
          <p:cNvSpPr>
            <a:spLocks noGrp="1" noChangeArrowheads="1"/>
          </p:cNvSpPr>
          <p:nvPr>
            <p:ph type="body" idx="1"/>
          </p:nvPr>
        </p:nvSpPr>
        <p:spPr/>
        <p:txBody>
          <a:bodyPr/>
          <a:lstStyle/>
          <a:p>
            <a:pPr>
              <a:buFont typeface="Wingdings" pitchFamily="2" charset="2"/>
              <a:buNone/>
            </a:pPr>
            <a:r>
              <a:rPr lang="en-US" sz="2400" smtClean="0"/>
              <a:t>Employee(</a:t>
            </a:r>
            <a:r>
              <a:rPr lang="en-US" sz="2400" u="sng" smtClean="0"/>
              <a:t>eid</a:t>
            </a:r>
            <a:r>
              <a:rPr lang="en-US" sz="2400" smtClean="0"/>
              <a:t>, name, salary, dept, address)</a:t>
            </a:r>
          </a:p>
          <a:p>
            <a:pPr>
              <a:buFont typeface="Wingdings" pitchFamily="2" charset="2"/>
              <a:buNone/>
            </a:pPr>
            <a:r>
              <a:rPr lang="en-US" sz="2400" smtClean="0"/>
              <a:t>Dept(</a:t>
            </a:r>
            <a:r>
              <a:rPr lang="en-US" sz="2400" u="sng" smtClean="0"/>
              <a:t>deptNo</a:t>
            </a:r>
            <a:r>
              <a:rPr lang="en-US" sz="2400" smtClean="0"/>
              <a:t>,dname, building, mgr) </a:t>
            </a:r>
          </a:p>
          <a:p>
            <a:pPr>
              <a:buFont typeface="Wingdings" pitchFamily="2" charset="2"/>
              <a:buNone/>
            </a:pPr>
            <a:endParaRPr lang="en-US" sz="2400" smtClean="0"/>
          </a:p>
          <a:p>
            <a:r>
              <a:rPr lang="en-US" sz="2400" smtClean="0"/>
              <a:t>Print all employee names</a:t>
            </a:r>
          </a:p>
          <a:p>
            <a:r>
              <a:rPr lang="en-US" sz="2400" smtClean="0"/>
              <a:t>Print names of employees working for ‘Administration’ (i.e. dname) department</a:t>
            </a:r>
          </a:p>
          <a:p>
            <a:r>
              <a:rPr lang="en-US" sz="2400" smtClean="0"/>
              <a:t>Print names of employees working for ‘Administration’ (i.e. dname) department and getting a salary &gt; Rs. 50,000.</a:t>
            </a:r>
          </a:p>
        </p:txBody>
      </p:sp>
      <p:sp>
        <p:nvSpPr>
          <p:cNvPr id="45059" name="Line 4"/>
          <p:cNvSpPr>
            <a:spLocks noChangeShapeType="1"/>
          </p:cNvSpPr>
          <p:nvPr/>
        </p:nvSpPr>
        <p:spPr bwMode="auto">
          <a:xfrm flipH="1">
            <a:off x="1219200" y="1676400"/>
            <a:ext cx="3505200" cy="228600"/>
          </a:xfrm>
          <a:prstGeom prst="line">
            <a:avLst/>
          </a:prstGeom>
          <a:noFill/>
          <a:ln w="9525">
            <a:solidFill>
              <a:schemeClr val="tx1"/>
            </a:solidFill>
            <a:round/>
            <a:headEnd/>
            <a:tailEnd type="triangle" w="med" len="med"/>
          </a:ln>
        </p:spPr>
        <p:txBody>
          <a:bodyPr/>
          <a:lstStyle/>
          <a:p>
            <a:endParaRPr lang="en-US"/>
          </a:p>
        </p:txBody>
      </p:sp>
      <p:sp>
        <p:nvSpPr>
          <p:cNvPr id="45060" name="Line 5"/>
          <p:cNvSpPr>
            <a:spLocks noChangeShapeType="1"/>
          </p:cNvSpPr>
          <p:nvPr/>
        </p:nvSpPr>
        <p:spPr bwMode="auto">
          <a:xfrm flipH="1" flipV="1">
            <a:off x="1752600" y="1676400"/>
            <a:ext cx="3276600" cy="228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smtClean="0"/>
              <a:t>Exercises… (contd.)</a:t>
            </a:r>
          </a:p>
        </p:txBody>
      </p:sp>
      <p:sp>
        <p:nvSpPr>
          <p:cNvPr id="46082" name="Rectangle 3"/>
          <p:cNvSpPr>
            <a:spLocks noGrp="1" noChangeArrowheads="1"/>
          </p:cNvSpPr>
          <p:nvPr>
            <p:ph type="body" idx="1"/>
          </p:nvPr>
        </p:nvSpPr>
        <p:spPr/>
        <p:txBody>
          <a:bodyPr/>
          <a:lstStyle/>
          <a:p>
            <a:r>
              <a:rPr lang="en-US" sz="2400" smtClean="0"/>
              <a:t>Print the employee’s name, his/her department and his/her manager’s name</a:t>
            </a:r>
          </a:p>
          <a:p>
            <a:r>
              <a:rPr lang="en-US" sz="2400" smtClean="0"/>
              <a:t>Print names of employees who are managers. If an employee is managing more than one department, print his/her name only once.</a:t>
            </a:r>
          </a:p>
          <a:p>
            <a:r>
              <a:rPr lang="en-US" sz="2400" smtClean="0"/>
              <a:t>Print names of employees managing ‘Administration’ and ‘Sales’ department. If the same employee is managing both departments, repeat his/her name twice.</a:t>
            </a:r>
          </a:p>
          <a:p>
            <a:endParaRPr lang="en-US" sz="2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smtClean="0"/>
              <a:t>Exercises… (contd.)</a:t>
            </a:r>
          </a:p>
        </p:txBody>
      </p:sp>
      <p:sp>
        <p:nvSpPr>
          <p:cNvPr id="47106" name="Rectangle 3"/>
          <p:cNvSpPr>
            <a:spLocks noGrp="1" noChangeArrowheads="1"/>
          </p:cNvSpPr>
          <p:nvPr>
            <p:ph type="body" idx="1"/>
          </p:nvPr>
        </p:nvSpPr>
        <p:spPr/>
        <p:txBody>
          <a:bodyPr/>
          <a:lstStyle/>
          <a:p>
            <a:pPr>
              <a:lnSpc>
                <a:spcPct val="90000"/>
              </a:lnSpc>
            </a:pPr>
            <a:r>
              <a:rPr lang="en-US" sz="2400" smtClean="0"/>
              <a:t>Print the names of employees whose names have a letter ‘A’ or ‘a’ in them</a:t>
            </a:r>
          </a:p>
          <a:p>
            <a:pPr>
              <a:lnSpc>
                <a:spcPct val="90000"/>
              </a:lnSpc>
            </a:pPr>
            <a:r>
              <a:rPr lang="en-US" sz="2400" smtClean="0"/>
              <a:t>Print names of employees whose address contains the following string ‘_olombo’ where _ is any character</a:t>
            </a:r>
          </a:p>
          <a:p>
            <a:pPr>
              <a:lnSpc>
                <a:spcPct val="90000"/>
              </a:lnSpc>
            </a:pPr>
            <a:r>
              <a:rPr lang="en-US" sz="2400" smtClean="0"/>
              <a:t>Print names, deptNos, and salaries of employees, Order firstly in ascending order by deptNos and then salary by descending order </a:t>
            </a:r>
          </a:p>
          <a:p>
            <a:pPr>
              <a:lnSpc>
                <a:spcPct val="90000"/>
              </a:lnSpc>
            </a:pPr>
            <a:r>
              <a:rPr lang="en-US" sz="2400" smtClean="0"/>
              <a:t>Print the names of employees who are not working for any department</a:t>
            </a:r>
          </a:p>
          <a:p>
            <a:pPr>
              <a:lnSpc>
                <a:spcPct val="90000"/>
              </a:lnSpc>
            </a:pPr>
            <a:r>
              <a:rPr lang="en-US" sz="2400" smtClean="0"/>
              <a:t>Print the names of employees who are working for some department</a:t>
            </a:r>
          </a:p>
          <a:p>
            <a:pPr>
              <a:lnSpc>
                <a:spcPct val="90000"/>
              </a:lnSpc>
            </a:pPr>
            <a:endParaRPr lang="en-US" sz="2400" smtClean="0"/>
          </a:p>
          <a:p>
            <a:pPr>
              <a:lnSpc>
                <a:spcPct val="90000"/>
              </a:lnSpc>
            </a:pPr>
            <a:endParaRPr lang="en-US"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sz="3800" smtClean="0"/>
              <a:t>Structured Query Language (contd.)</a:t>
            </a:r>
          </a:p>
        </p:txBody>
      </p:sp>
      <p:sp>
        <p:nvSpPr>
          <p:cNvPr id="17410" name="Rectangle 3"/>
          <p:cNvSpPr>
            <a:spLocks noGrp="1" noChangeArrowheads="1"/>
          </p:cNvSpPr>
          <p:nvPr>
            <p:ph type="body" idx="1"/>
          </p:nvPr>
        </p:nvSpPr>
        <p:spPr/>
        <p:txBody>
          <a:bodyPr/>
          <a:lstStyle/>
          <a:p>
            <a:endParaRPr lang="en-US" smtClean="0"/>
          </a:p>
          <a:p>
            <a:r>
              <a:rPr lang="en-US" smtClean="0"/>
              <a:t>String operations…</a:t>
            </a:r>
          </a:p>
          <a:p>
            <a:pPr lvl="1"/>
            <a:r>
              <a:rPr lang="en-US" smtClean="0"/>
              <a:t>LIKE comparison operator can be used with</a:t>
            </a:r>
          </a:p>
          <a:p>
            <a:pPr lvl="2"/>
            <a:r>
              <a:rPr lang="en-US" smtClean="0"/>
              <a:t>% : replaces an arbitrary number of characters</a:t>
            </a:r>
          </a:p>
          <a:p>
            <a:pPr lvl="2"/>
            <a:r>
              <a:rPr lang="en-US" smtClean="0"/>
              <a:t>_ : replaces a single character</a:t>
            </a:r>
          </a:p>
          <a:p>
            <a:pPr lvl="2"/>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smtClean="0"/>
              <a:t>Exercises</a:t>
            </a:r>
          </a:p>
        </p:txBody>
      </p:sp>
      <p:sp>
        <p:nvSpPr>
          <p:cNvPr id="48130" name="Rectangle 3"/>
          <p:cNvSpPr>
            <a:spLocks noGrp="1" noChangeArrowheads="1"/>
          </p:cNvSpPr>
          <p:nvPr>
            <p:ph type="body" idx="1"/>
          </p:nvPr>
        </p:nvSpPr>
        <p:spPr/>
        <p:txBody>
          <a:bodyPr/>
          <a:lstStyle/>
          <a:p>
            <a:r>
              <a:rPr lang="en-US" sz="2400" smtClean="0"/>
              <a:t>Count the number of employees working for department 5.</a:t>
            </a:r>
          </a:p>
          <a:p>
            <a:r>
              <a:rPr lang="en-US" sz="2400" smtClean="0"/>
              <a:t>Print the maximum and minimum salaries for department 5.</a:t>
            </a:r>
          </a:p>
          <a:p>
            <a:r>
              <a:rPr lang="en-US" sz="2400" smtClean="0"/>
              <a:t>Find the number of employees obtaining a salary greater than the Average salary of all.</a:t>
            </a:r>
          </a:p>
          <a:p>
            <a:r>
              <a:rPr lang="en-US" sz="2400" smtClean="0"/>
              <a:t>Print the total number of hours worked by employees for project 5.</a:t>
            </a:r>
          </a:p>
          <a:p>
            <a:endParaRPr lang="en-US"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smtClean="0"/>
              <a:t>Structured Query Language (contd.)</a:t>
            </a:r>
          </a:p>
        </p:txBody>
      </p:sp>
      <p:sp>
        <p:nvSpPr>
          <p:cNvPr id="63491" name="Rectangle 3"/>
          <p:cNvSpPr>
            <a:spLocks noGrp="1" noChangeArrowheads="1"/>
          </p:cNvSpPr>
          <p:nvPr>
            <p:ph type="body" idx="1"/>
          </p:nvPr>
        </p:nvSpPr>
        <p:spPr/>
        <p:txBody>
          <a:bodyPr/>
          <a:lstStyle/>
          <a:p>
            <a:pPr>
              <a:lnSpc>
                <a:spcPct val="80000"/>
              </a:lnSpc>
            </a:pPr>
            <a:r>
              <a:rPr lang="en-US" sz="2400" smtClean="0"/>
              <a:t>We can nest queries within queries</a:t>
            </a:r>
          </a:p>
          <a:p>
            <a:pPr lvl="1">
              <a:lnSpc>
                <a:spcPct val="80000"/>
              </a:lnSpc>
            </a:pPr>
            <a:r>
              <a:rPr lang="en-US" sz="2200" smtClean="0"/>
              <a:t>Nested queries (subqueries)</a:t>
            </a:r>
          </a:p>
          <a:p>
            <a:pPr lvl="1">
              <a:lnSpc>
                <a:spcPct val="80000"/>
              </a:lnSpc>
            </a:pPr>
            <a:endParaRPr lang="en-US" sz="2200" smtClean="0"/>
          </a:p>
          <a:p>
            <a:pPr>
              <a:lnSpc>
                <a:spcPct val="80000"/>
              </a:lnSpc>
            </a:pPr>
            <a:r>
              <a:rPr lang="en-US" sz="2400" smtClean="0"/>
              <a:t>Nested queries…</a:t>
            </a:r>
          </a:p>
          <a:p>
            <a:pPr lvl="1">
              <a:lnSpc>
                <a:spcPct val="80000"/>
              </a:lnSpc>
            </a:pPr>
            <a:r>
              <a:rPr lang="en-US" sz="2200" smtClean="0"/>
              <a:t>Inner query</a:t>
            </a:r>
          </a:p>
          <a:p>
            <a:pPr lvl="1">
              <a:lnSpc>
                <a:spcPct val="80000"/>
              </a:lnSpc>
            </a:pPr>
            <a:r>
              <a:rPr lang="en-US" sz="2200" smtClean="0"/>
              <a:t>Outer query</a:t>
            </a:r>
          </a:p>
          <a:p>
            <a:pPr lvl="1">
              <a:lnSpc>
                <a:spcPct val="80000"/>
              </a:lnSpc>
            </a:pPr>
            <a:endParaRPr lang="en-US" sz="2200" smtClean="0"/>
          </a:p>
          <a:p>
            <a:pPr>
              <a:lnSpc>
                <a:spcPct val="80000"/>
              </a:lnSpc>
            </a:pPr>
            <a:r>
              <a:rPr lang="en-US" sz="2400" smtClean="0"/>
              <a:t>Operators</a:t>
            </a:r>
          </a:p>
          <a:p>
            <a:pPr lvl="1">
              <a:lnSpc>
                <a:spcPct val="80000"/>
              </a:lnSpc>
            </a:pPr>
            <a:r>
              <a:rPr lang="en-US" sz="2200" smtClean="0"/>
              <a:t>IN, NOT IN</a:t>
            </a:r>
          </a:p>
          <a:p>
            <a:pPr lvl="1">
              <a:lnSpc>
                <a:spcPct val="80000"/>
              </a:lnSpc>
            </a:pPr>
            <a:r>
              <a:rPr lang="en-US" sz="2200" smtClean="0"/>
              <a:t>&lt;operator&gt;  ALL</a:t>
            </a:r>
          </a:p>
          <a:p>
            <a:pPr lvl="1">
              <a:lnSpc>
                <a:spcPct val="80000"/>
              </a:lnSpc>
            </a:pPr>
            <a:r>
              <a:rPr lang="en-US" sz="2200" smtClean="0"/>
              <a:t>&lt;operator&gt; SOME | ANY </a:t>
            </a:r>
          </a:p>
          <a:p>
            <a:pPr lvl="1">
              <a:lnSpc>
                <a:spcPct val="80000"/>
              </a:lnSpc>
            </a:pPr>
            <a:r>
              <a:rPr lang="en-US" sz="2200" smtClean="0"/>
              <a:t>where &lt;operator&gt; </a:t>
            </a:r>
            <a:r>
              <a:rPr lang="en-US" sz="2200" smtClean="0">
                <a:sym typeface="Symbol" pitchFamily="18" charset="2"/>
              </a:rPr>
              <a:t> { </a:t>
            </a:r>
            <a:r>
              <a:rPr lang="en-US" sz="2200" smtClean="0">
                <a:cs typeface="Arial" charset="0"/>
                <a:sym typeface="Symbol" pitchFamily="18" charset="2"/>
              </a:rPr>
              <a:t>=, ≤, ≥, ≠, </a:t>
            </a:r>
            <a:r>
              <a:rPr lang="en-US" sz="2200" smtClean="0">
                <a:sym typeface="Symbol" pitchFamily="18" charset="2"/>
              </a:rPr>
              <a:t>&lt;, &gt;}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anim calcmode="lin" valueType="num">
                                      <p:cBhvr additive="base">
                                        <p:cTn id="11"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 calcmode="lin" valueType="num">
                                      <p:cBhvr additive="base">
                                        <p:cTn id="17"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349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anim calcmode="lin" valueType="num">
                                      <p:cBhvr additive="base">
                                        <p:cTn id="2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349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3491">
                                            <p:txEl>
                                              <p:pRg st="5" end="5"/>
                                            </p:txEl>
                                          </p:spTgt>
                                        </p:tgtEl>
                                        <p:attrNameLst>
                                          <p:attrName>style.visibility</p:attrName>
                                        </p:attrNameLst>
                                      </p:cBhvr>
                                      <p:to>
                                        <p:strVal val="visible"/>
                                      </p:to>
                                    </p:set>
                                    <p:anim calcmode="lin" valueType="num">
                                      <p:cBhvr additive="base">
                                        <p:cTn id="25" dur="500" fill="hold"/>
                                        <p:tgtEl>
                                          <p:spTgt spid="6349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7" end="7"/>
                                            </p:txEl>
                                          </p:spTgt>
                                        </p:tgtEl>
                                        <p:attrNameLst>
                                          <p:attrName>style.visibility</p:attrName>
                                        </p:attrNameLst>
                                      </p:cBhvr>
                                      <p:to>
                                        <p:strVal val="visible"/>
                                      </p:to>
                                    </p:set>
                                    <p:anim calcmode="lin" valueType="num">
                                      <p:cBhvr additive="base">
                                        <p:cTn id="31" dur="500" fill="hold"/>
                                        <p:tgtEl>
                                          <p:spTgt spid="63491">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3491">
                                            <p:txEl>
                                              <p:pRg st="8" end="8"/>
                                            </p:txEl>
                                          </p:spTgt>
                                        </p:tgtEl>
                                        <p:attrNameLst>
                                          <p:attrName>style.visibility</p:attrName>
                                        </p:attrNameLst>
                                      </p:cBhvr>
                                      <p:to>
                                        <p:strVal val="visible"/>
                                      </p:to>
                                    </p:set>
                                    <p:anim calcmode="lin" valueType="num">
                                      <p:cBhvr additive="base">
                                        <p:cTn id="35" dur="500" fill="hold"/>
                                        <p:tgtEl>
                                          <p:spTgt spid="63491">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3491">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3491">
                                            <p:txEl>
                                              <p:pRg st="9" end="9"/>
                                            </p:txEl>
                                          </p:spTgt>
                                        </p:tgtEl>
                                        <p:attrNameLst>
                                          <p:attrName>style.visibility</p:attrName>
                                        </p:attrNameLst>
                                      </p:cBhvr>
                                      <p:to>
                                        <p:strVal val="visible"/>
                                      </p:to>
                                    </p:set>
                                    <p:anim calcmode="lin" valueType="num">
                                      <p:cBhvr additive="base">
                                        <p:cTn id="39" dur="500" fill="hold"/>
                                        <p:tgtEl>
                                          <p:spTgt spid="63491">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3491">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3491">
                                            <p:txEl>
                                              <p:pRg st="10" end="10"/>
                                            </p:txEl>
                                          </p:spTgt>
                                        </p:tgtEl>
                                        <p:attrNameLst>
                                          <p:attrName>style.visibility</p:attrName>
                                        </p:attrNameLst>
                                      </p:cBhvr>
                                      <p:to>
                                        <p:strVal val="visible"/>
                                      </p:to>
                                    </p:set>
                                    <p:anim calcmode="lin" valueType="num">
                                      <p:cBhvr additive="base">
                                        <p:cTn id="43" dur="500" fill="hold"/>
                                        <p:tgtEl>
                                          <p:spTgt spid="63491">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491">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3491">
                                            <p:txEl>
                                              <p:pRg st="11" end="11"/>
                                            </p:txEl>
                                          </p:spTgt>
                                        </p:tgtEl>
                                        <p:attrNameLst>
                                          <p:attrName>style.visibility</p:attrName>
                                        </p:attrNameLst>
                                      </p:cBhvr>
                                      <p:to>
                                        <p:strVal val="visible"/>
                                      </p:to>
                                    </p:set>
                                    <p:anim calcmode="lin" valueType="num">
                                      <p:cBhvr additive="base">
                                        <p:cTn id="47" dur="500" fill="hold"/>
                                        <p:tgtEl>
                                          <p:spTgt spid="63491">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34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t>Sub Queries</a:t>
            </a:r>
          </a:p>
        </p:txBody>
      </p:sp>
      <p:sp>
        <p:nvSpPr>
          <p:cNvPr id="50178" name="Content Placeholder 2"/>
          <p:cNvSpPr>
            <a:spLocks noGrp="1"/>
          </p:cNvSpPr>
          <p:nvPr>
            <p:ph idx="1"/>
          </p:nvPr>
        </p:nvSpPr>
        <p:spPr/>
        <p:txBody>
          <a:bodyPr/>
          <a:lstStyle/>
          <a:p>
            <a:r>
              <a:rPr lang="en-US" smtClean="0"/>
              <a:t>Consider the following table</a:t>
            </a:r>
          </a:p>
          <a:p>
            <a:pPr>
              <a:buFontTx/>
              <a:buNone/>
            </a:pPr>
            <a:r>
              <a:rPr lang="en-US" smtClean="0"/>
              <a:t>     </a:t>
            </a:r>
            <a:r>
              <a:rPr lang="en-US" smtClean="0">
                <a:solidFill>
                  <a:schemeClr val="tx1"/>
                </a:solidFill>
              </a:rPr>
              <a:t>Employees</a:t>
            </a:r>
          </a:p>
          <a:p>
            <a:pPr>
              <a:buFontTx/>
              <a:buNone/>
            </a:pPr>
            <a:endParaRPr lang="en-US" smtClean="0"/>
          </a:p>
          <a:p>
            <a:pPr>
              <a:buFontTx/>
              <a:buNone/>
            </a:pPr>
            <a:endParaRPr lang="en-US" smtClean="0"/>
          </a:p>
        </p:txBody>
      </p:sp>
      <p:graphicFrame>
        <p:nvGraphicFramePr>
          <p:cNvPr id="5" name="Table 4"/>
          <p:cNvGraphicFramePr>
            <a:graphicFrameLocks noGrp="1"/>
          </p:cNvGraphicFramePr>
          <p:nvPr/>
        </p:nvGraphicFramePr>
        <p:xfrm>
          <a:off x="685800" y="2438400"/>
          <a:ext cx="7848600" cy="3606800"/>
        </p:xfrm>
        <a:graphic>
          <a:graphicData uri="http://schemas.openxmlformats.org/drawingml/2006/table">
            <a:tbl>
              <a:tblPr firstRow="1" bandRow="1">
                <a:tableStyleId>{5C22544A-7EE6-4342-B048-85BDC9FD1C3A}</a:tableStyleId>
              </a:tblPr>
              <a:tblGrid>
                <a:gridCol w="1569720"/>
                <a:gridCol w="1569720"/>
                <a:gridCol w="1569720"/>
                <a:gridCol w="1234440"/>
                <a:gridCol w="1905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employee_id</a:t>
                      </a:r>
                      <a:endParaRPr lang="en-US" dirty="0" smtClean="0">
                        <a:solidFill>
                          <a:schemeClr val="tx1"/>
                        </a:solidFill>
                      </a:endParaRPr>
                    </a:p>
                    <a:p>
                      <a:endParaRPr lang="en-US" dirty="0">
                        <a:solidFill>
                          <a:schemeClr val="tx1"/>
                        </a:solidFill>
                      </a:endParaRPr>
                    </a:p>
                  </a:txBody>
                  <a:tcPr>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last_name</a:t>
                      </a:r>
                      <a:endParaRPr lang="en-US" dirty="0" smtClean="0">
                        <a:solidFill>
                          <a:schemeClr val="tx1"/>
                        </a:solidFill>
                      </a:endParaRPr>
                    </a:p>
                    <a:p>
                      <a:endParaRPr lang="en-US" dirty="0">
                        <a:solidFill>
                          <a:schemeClr val="tx1"/>
                        </a:solidFill>
                      </a:endParaRPr>
                    </a:p>
                  </a:txBody>
                  <a:tcPr>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Job_id</a:t>
                      </a:r>
                      <a:endParaRPr lang="en-US" dirty="0" smtClean="0">
                        <a:solidFill>
                          <a:schemeClr val="tx1"/>
                        </a:solidFill>
                      </a:endParaRPr>
                    </a:p>
                    <a:p>
                      <a:endParaRPr lang="en-US" dirty="0">
                        <a:solidFill>
                          <a:schemeClr val="tx1"/>
                        </a:solidFill>
                      </a:endParaRPr>
                    </a:p>
                  </a:txBody>
                  <a:tcPr>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salary</a:t>
                      </a:r>
                    </a:p>
                    <a:p>
                      <a:endParaRPr lang="en-US" dirty="0">
                        <a:solidFill>
                          <a:schemeClr val="tx1"/>
                        </a:solidFill>
                      </a:endParaRPr>
                    </a:p>
                  </a:txBody>
                  <a:tcPr>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department_id</a:t>
                      </a:r>
                      <a:endParaRPr lang="en-US" dirty="0" smtClean="0">
                        <a:solidFill>
                          <a:schemeClr val="tx1"/>
                        </a:solidFill>
                      </a:endParaRPr>
                    </a:p>
                    <a:p>
                      <a:endParaRPr lang="en-US" dirty="0">
                        <a:solidFill>
                          <a:schemeClr val="tx1"/>
                        </a:solidFill>
                      </a:endParaRPr>
                    </a:p>
                  </a:txBody>
                  <a:tcPr>
                    <a:solidFill>
                      <a:schemeClr val="accent1">
                        <a:lumMod val="75000"/>
                      </a:schemeClr>
                    </a:solidFill>
                  </a:tcPr>
                </a:tc>
              </a:tr>
              <a:tr h="370840">
                <a:tc>
                  <a:txBody>
                    <a:bodyPr/>
                    <a:lstStyle/>
                    <a:p>
                      <a:r>
                        <a:rPr lang="en-US" dirty="0" smtClean="0"/>
                        <a:t>110</a:t>
                      </a:r>
                      <a:endParaRPr lang="en-US" dirty="0"/>
                    </a:p>
                  </a:txBody>
                  <a:tcPr>
                    <a:solidFill>
                      <a:schemeClr val="accent1">
                        <a:lumMod val="75000"/>
                      </a:schemeClr>
                    </a:solidFill>
                  </a:tcPr>
                </a:tc>
                <a:tc>
                  <a:txBody>
                    <a:bodyPr/>
                    <a:lstStyle/>
                    <a:p>
                      <a:r>
                        <a:rPr lang="en-US" dirty="0" smtClean="0"/>
                        <a:t>King</a:t>
                      </a:r>
                      <a:endParaRPr lang="en-US" dirty="0"/>
                    </a:p>
                  </a:txBody>
                  <a:tcPr>
                    <a:solidFill>
                      <a:schemeClr val="accent1">
                        <a:lumMod val="75000"/>
                      </a:schemeClr>
                    </a:solidFill>
                  </a:tcPr>
                </a:tc>
                <a:tc>
                  <a:txBody>
                    <a:bodyPr/>
                    <a:lstStyle/>
                    <a:p>
                      <a:r>
                        <a:rPr lang="en-US" dirty="0" smtClean="0"/>
                        <a:t>ST_DIR</a:t>
                      </a:r>
                      <a:endParaRPr lang="en-US" dirty="0"/>
                    </a:p>
                  </a:txBody>
                  <a:tcPr>
                    <a:solidFill>
                      <a:schemeClr val="accent1">
                        <a:lumMod val="75000"/>
                      </a:schemeClr>
                    </a:solidFill>
                  </a:tcPr>
                </a:tc>
                <a:tc>
                  <a:txBody>
                    <a:bodyPr/>
                    <a:lstStyle/>
                    <a:p>
                      <a:r>
                        <a:rPr lang="en-US" dirty="0" smtClean="0"/>
                        <a:t>10000</a:t>
                      </a:r>
                      <a:endParaRPr lang="en-US" dirty="0"/>
                    </a:p>
                  </a:txBody>
                  <a:tcPr>
                    <a:solidFill>
                      <a:schemeClr val="accent1">
                        <a:lumMod val="75000"/>
                      </a:schemeClr>
                    </a:solidFill>
                  </a:tcPr>
                </a:tc>
                <a:tc>
                  <a:txBody>
                    <a:bodyPr/>
                    <a:lstStyle/>
                    <a:p>
                      <a:r>
                        <a:rPr lang="en-US" dirty="0" smtClean="0"/>
                        <a:t>1</a:t>
                      </a:r>
                      <a:endParaRPr lang="en-US" dirty="0"/>
                    </a:p>
                  </a:txBody>
                  <a:tcPr>
                    <a:solidFill>
                      <a:schemeClr val="accent1">
                        <a:lumMod val="75000"/>
                      </a:schemeClr>
                    </a:solidFill>
                  </a:tcPr>
                </a:tc>
              </a:tr>
              <a:tr h="370840">
                <a:tc>
                  <a:txBody>
                    <a:bodyPr/>
                    <a:lstStyle/>
                    <a:p>
                      <a:r>
                        <a:rPr lang="en-US" dirty="0" smtClean="0"/>
                        <a:t>120</a:t>
                      </a:r>
                    </a:p>
                  </a:txBody>
                  <a:tcPr>
                    <a:solidFill>
                      <a:schemeClr val="accent1">
                        <a:lumMod val="75000"/>
                      </a:schemeClr>
                    </a:solidFill>
                  </a:tcPr>
                </a:tc>
                <a:tc>
                  <a:txBody>
                    <a:bodyPr/>
                    <a:lstStyle/>
                    <a:p>
                      <a:r>
                        <a:rPr lang="en-US" dirty="0" err="1" smtClean="0"/>
                        <a:t>Kochhar</a:t>
                      </a:r>
                      <a:endParaRPr lang="en-US" dirty="0"/>
                    </a:p>
                  </a:txBody>
                  <a:tcPr>
                    <a:solidFill>
                      <a:schemeClr val="accent1">
                        <a:lumMod val="75000"/>
                      </a:schemeClr>
                    </a:solidFill>
                  </a:tcPr>
                </a:tc>
                <a:tc>
                  <a:txBody>
                    <a:bodyPr/>
                    <a:lstStyle/>
                    <a:p>
                      <a:r>
                        <a:rPr lang="en-US" dirty="0" smtClean="0"/>
                        <a:t>ST_MAN</a:t>
                      </a:r>
                      <a:endParaRPr lang="en-US" dirty="0"/>
                    </a:p>
                  </a:txBody>
                  <a:tcPr>
                    <a:solidFill>
                      <a:schemeClr val="accent1">
                        <a:lumMod val="75000"/>
                      </a:schemeClr>
                    </a:solidFill>
                  </a:tcPr>
                </a:tc>
                <a:tc>
                  <a:txBody>
                    <a:bodyPr/>
                    <a:lstStyle/>
                    <a:p>
                      <a:r>
                        <a:rPr lang="en-US" dirty="0" smtClean="0"/>
                        <a:t>7500</a:t>
                      </a:r>
                      <a:endParaRPr lang="en-US" dirty="0"/>
                    </a:p>
                  </a:txBody>
                  <a:tcPr>
                    <a:solidFill>
                      <a:schemeClr val="accent1">
                        <a:lumMod val="75000"/>
                      </a:schemeClr>
                    </a:solidFill>
                  </a:tcPr>
                </a:tc>
                <a:tc>
                  <a:txBody>
                    <a:bodyPr/>
                    <a:lstStyle/>
                    <a:p>
                      <a:r>
                        <a:rPr lang="en-US" dirty="0" smtClean="0"/>
                        <a:t>2</a:t>
                      </a:r>
                      <a:endParaRPr lang="en-US" dirty="0"/>
                    </a:p>
                  </a:txBody>
                  <a:tcPr>
                    <a:solidFill>
                      <a:schemeClr val="accent1">
                        <a:lumMod val="75000"/>
                      </a:schemeClr>
                    </a:solidFill>
                  </a:tcPr>
                </a:tc>
              </a:tr>
              <a:tr h="370840">
                <a:tc>
                  <a:txBody>
                    <a:bodyPr/>
                    <a:lstStyle/>
                    <a:p>
                      <a:r>
                        <a:rPr lang="en-US" dirty="0" smtClean="0"/>
                        <a:t>121</a:t>
                      </a:r>
                    </a:p>
                  </a:txBody>
                  <a:tcPr>
                    <a:solidFill>
                      <a:schemeClr val="accent1">
                        <a:lumMod val="75000"/>
                      </a:schemeClr>
                    </a:solidFill>
                  </a:tcPr>
                </a:tc>
                <a:tc>
                  <a:txBody>
                    <a:bodyPr/>
                    <a:lstStyle/>
                    <a:p>
                      <a:r>
                        <a:rPr lang="en-US" dirty="0" smtClean="0"/>
                        <a:t>Abel</a:t>
                      </a:r>
                      <a:endParaRPr lang="en-US" dirty="0"/>
                    </a:p>
                  </a:txBody>
                  <a:tcPr>
                    <a:solidFill>
                      <a:schemeClr val="accent1">
                        <a:lumMod val="75000"/>
                      </a:schemeClr>
                    </a:solidFill>
                  </a:tcPr>
                </a:tc>
                <a:tc>
                  <a:txBody>
                    <a:bodyPr/>
                    <a:lstStyle/>
                    <a:p>
                      <a:r>
                        <a:rPr lang="en-US" dirty="0" smtClean="0"/>
                        <a:t>ST_MAN</a:t>
                      </a:r>
                      <a:endParaRPr lang="en-US" dirty="0"/>
                    </a:p>
                  </a:txBody>
                  <a:tcPr>
                    <a:solidFill>
                      <a:schemeClr val="accent1">
                        <a:lumMod val="75000"/>
                      </a:schemeClr>
                    </a:solidFill>
                  </a:tcPr>
                </a:tc>
                <a:tc>
                  <a:txBody>
                    <a:bodyPr/>
                    <a:lstStyle/>
                    <a:p>
                      <a:r>
                        <a:rPr lang="en-US" dirty="0" smtClean="0"/>
                        <a:t>6000</a:t>
                      </a:r>
                      <a:endParaRPr lang="en-US" dirty="0"/>
                    </a:p>
                  </a:txBody>
                  <a:tcPr>
                    <a:solidFill>
                      <a:schemeClr val="accent1">
                        <a:lumMod val="75000"/>
                      </a:schemeClr>
                    </a:solidFill>
                  </a:tcPr>
                </a:tc>
                <a:tc>
                  <a:txBody>
                    <a:bodyPr/>
                    <a:lstStyle/>
                    <a:p>
                      <a:r>
                        <a:rPr lang="en-US" dirty="0" smtClean="0"/>
                        <a:t>1</a:t>
                      </a:r>
                      <a:endParaRPr lang="en-US" dirty="0"/>
                    </a:p>
                  </a:txBody>
                  <a:tcPr>
                    <a:solidFill>
                      <a:schemeClr val="accent1">
                        <a:lumMod val="75000"/>
                      </a:schemeClr>
                    </a:solidFill>
                  </a:tcPr>
                </a:tc>
              </a:tr>
              <a:tr h="370840">
                <a:tc>
                  <a:txBody>
                    <a:bodyPr/>
                    <a:lstStyle/>
                    <a:p>
                      <a:r>
                        <a:rPr lang="en-US" dirty="0" smtClean="0"/>
                        <a:t>124</a:t>
                      </a:r>
                    </a:p>
                  </a:txBody>
                  <a:tcPr>
                    <a:solidFill>
                      <a:schemeClr val="accent1">
                        <a:lumMod val="75000"/>
                      </a:schemeClr>
                    </a:solidFill>
                  </a:tcPr>
                </a:tc>
                <a:tc>
                  <a:txBody>
                    <a:bodyPr/>
                    <a:lstStyle/>
                    <a:p>
                      <a:r>
                        <a:rPr lang="en-US" dirty="0" err="1" smtClean="0"/>
                        <a:t>Mourgos</a:t>
                      </a:r>
                      <a:endParaRPr lang="en-US" dirty="0"/>
                    </a:p>
                  </a:txBody>
                  <a:tcPr>
                    <a:solidFill>
                      <a:schemeClr val="accent1">
                        <a:lumMod val="75000"/>
                      </a:schemeClr>
                    </a:solidFill>
                  </a:tcPr>
                </a:tc>
                <a:tc>
                  <a:txBody>
                    <a:bodyPr/>
                    <a:lstStyle/>
                    <a:p>
                      <a:r>
                        <a:rPr lang="en-US" dirty="0" smtClean="0"/>
                        <a:t>ST_MAN</a:t>
                      </a:r>
                      <a:endParaRPr lang="en-US" dirty="0"/>
                    </a:p>
                  </a:txBody>
                  <a:tcPr>
                    <a:solidFill>
                      <a:schemeClr val="accent1">
                        <a:lumMod val="75000"/>
                      </a:schemeClr>
                    </a:solidFill>
                  </a:tcPr>
                </a:tc>
                <a:tc>
                  <a:txBody>
                    <a:bodyPr/>
                    <a:lstStyle/>
                    <a:p>
                      <a:r>
                        <a:rPr lang="en-US" dirty="0" smtClean="0"/>
                        <a:t>5800</a:t>
                      </a:r>
                      <a:endParaRPr lang="en-US" dirty="0"/>
                    </a:p>
                  </a:txBody>
                  <a:tcPr>
                    <a:solidFill>
                      <a:schemeClr val="accent1">
                        <a:lumMod val="75000"/>
                      </a:schemeClr>
                    </a:solidFill>
                  </a:tcPr>
                </a:tc>
                <a:tc>
                  <a:txBody>
                    <a:bodyPr/>
                    <a:lstStyle/>
                    <a:p>
                      <a:r>
                        <a:rPr lang="en-US" dirty="0" smtClean="0"/>
                        <a:t>2</a:t>
                      </a:r>
                      <a:endParaRPr lang="en-US" dirty="0"/>
                    </a:p>
                  </a:txBody>
                  <a:tcPr>
                    <a:solidFill>
                      <a:schemeClr val="accent1">
                        <a:lumMod val="75000"/>
                      </a:schemeClr>
                    </a:solidFill>
                  </a:tcPr>
                </a:tc>
              </a:tr>
              <a:tr h="370840">
                <a:tc>
                  <a:txBody>
                    <a:bodyPr/>
                    <a:lstStyle/>
                    <a:p>
                      <a:r>
                        <a:rPr lang="en-US" dirty="0" smtClean="0"/>
                        <a:t>141</a:t>
                      </a:r>
                    </a:p>
                  </a:txBody>
                  <a:tcPr>
                    <a:solidFill>
                      <a:schemeClr val="accent1">
                        <a:lumMod val="75000"/>
                      </a:schemeClr>
                    </a:solidFill>
                  </a:tcPr>
                </a:tc>
                <a:tc>
                  <a:txBody>
                    <a:bodyPr/>
                    <a:lstStyle/>
                    <a:p>
                      <a:r>
                        <a:rPr lang="en-US" dirty="0" err="1" smtClean="0"/>
                        <a:t>Rajs</a:t>
                      </a:r>
                      <a:endParaRPr lang="en-US" dirty="0" smtClean="0"/>
                    </a:p>
                  </a:txBody>
                  <a:tcPr>
                    <a:solidFill>
                      <a:schemeClr val="accent1">
                        <a:lumMod val="75000"/>
                      </a:schemeClr>
                    </a:solidFill>
                  </a:tcPr>
                </a:tc>
                <a:tc>
                  <a:txBody>
                    <a:bodyPr/>
                    <a:lstStyle/>
                    <a:p>
                      <a:r>
                        <a:rPr lang="en-US" dirty="0" smtClean="0"/>
                        <a:t>ST_CLERK</a:t>
                      </a:r>
                      <a:endParaRPr lang="en-US" dirty="0"/>
                    </a:p>
                  </a:txBody>
                  <a:tcPr>
                    <a:solidFill>
                      <a:schemeClr val="accent1">
                        <a:lumMod val="75000"/>
                      </a:schemeClr>
                    </a:solidFill>
                  </a:tcPr>
                </a:tc>
                <a:tc>
                  <a:txBody>
                    <a:bodyPr/>
                    <a:lstStyle/>
                    <a:p>
                      <a:r>
                        <a:rPr lang="en-US" dirty="0" smtClean="0"/>
                        <a:t>3500</a:t>
                      </a:r>
                      <a:endParaRPr lang="en-US" dirty="0"/>
                    </a:p>
                  </a:txBody>
                  <a:tcPr>
                    <a:solidFill>
                      <a:schemeClr val="accent1">
                        <a:lumMod val="75000"/>
                      </a:schemeClr>
                    </a:solidFill>
                  </a:tcPr>
                </a:tc>
                <a:tc>
                  <a:txBody>
                    <a:bodyPr/>
                    <a:lstStyle/>
                    <a:p>
                      <a:r>
                        <a:rPr lang="en-US" dirty="0" smtClean="0"/>
                        <a:t>3</a:t>
                      </a:r>
                      <a:endParaRPr lang="en-US" dirty="0"/>
                    </a:p>
                  </a:txBody>
                  <a:tcPr>
                    <a:solidFill>
                      <a:schemeClr val="accent1">
                        <a:lumMod val="75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142</a:t>
                      </a:r>
                    </a:p>
                  </a:txBody>
                  <a:tcPr>
                    <a:solidFill>
                      <a:schemeClr val="accent1">
                        <a:lumMod val="75000"/>
                      </a:schemeClr>
                    </a:solidFill>
                  </a:tcPr>
                </a:tc>
                <a:tc>
                  <a:txBody>
                    <a:bodyPr/>
                    <a:lstStyle/>
                    <a:p>
                      <a:r>
                        <a:rPr lang="en-US" dirty="0" smtClean="0"/>
                        <a:t>Davis</a:t>
                      </a:r>
                      <a:endParaRPr lang="en-US" dirty="0"/>
                    </a:p>
                  </a:txBody>
                  <a:tcPr>
                    <a:solidFill>
                      <a:schemeClr val="accent1">
                        <a:lumMod val="75000"/>
                      </a:schemeClr>
                    </a:solidFill>
                  </a:tcPr>
                </a:tc>
                <a:tc>
                  <a:txBody>
                    <a:bodyPr/>
                    <a:lstStyle/>
                    <a:p>
                      <a:r>
                        <a:rPr lang="en-US" dirty="0" smtClean="0"/>
                        <a:t>ST_CLERK</a:t>
                      </a:r>
                      <a:endParaRPr lang="en-US" dirty="0"/>
                    </a:p>
                  </a:txBody>
                  <a:tcPr>
                    <a:solidFill>
                      <a:schemeClr val="accent1">
                        <a:lumMod val="75000"/>
                      </a:schemeClr>
                    </a:solidFill>
                  </a:tcPr>
                </a:tc>
                <a:tc>
                  <a:txBody>
                    <a:bodyPr/>
                    <a:lstStyle/>
                    <a:p>
                      <a:r>
                        <a:rPr lang="en-US" dirty="0" smtClean="0"/>
                        <a:t>3100</a:t>
                      </a:r>
                      <a:endParaRPr lang="en-US" dirty="0"/>
                    </a:p>
                  </a:txBody>
                  <a:tcPr>
                    <a:solidFill>
                      <a:schemeClr val="accent1">
                        <a:lumMod val="75000"/>
                      </a:schemeClr>
                    </a:solidFill>
                  </a:tcPr>
                </a:tc>
                <a:tc>
                  <a:txBody>
                    <a:bodyPr/>
                    <a:lstStyle/>
                    <a:p>
                      <a:r>
                        <a:rPr lang="en-US" dirty="0" smtClean="0"/>
                        <a:t>1</a:t>
                      </a:r>
                      <a:endParaRPr lang="en-US" dirty="0"/>
                    </a:p>
                  </a:txBody>
                  <a:tcPr>
                    <a:solidFill>
                      <a:schemeClr val="accent1">
                        <a:lumMod val="75000"/>
                      </a:schemeClr>
                    </a:solidFill>
                  </a:tcPr>
                </a:tc>
              </a:tr>
              <a:tr h="370840">
                <a:tc>
                  <a:txBody>
                    <a:bodyPr/>
                    <a:lstStyle/>
                    <a:p>
                      <a:r>
                        <a:rPr lang="en-US" dirty="0" smtClean="0"/>
                        <a:t>143</a:t>
                      </a:r>
                      <a:endParaRPr lang="en-US" dirty="0"/>
                    </a:p>
                  </a:txBody>
                  <a:tcPr>
                    <a:solidFill>
                      <a:schemeClr val="accent1">
                        <a:lumMod val="75000"/>
                      </a:schemeClr>
                    </a:solidFill>
                  </a:tcPr>
                </a:tc>
                <a:tc>
                  <a:txBody>
                    <a:bodyPr/>
                    <a:lstStyle/>
                    <a:p>
                      <a:r>
                        <a:rPr lang="en-US" dirty="0" smtClean="0"/>
                        <a:t>Matos</a:t>
                      </a:r>
                      <a:endParaRPr lang="en-US" dirty="0"/>
                    </a:p>
                  </a:txBody>
                  <a:tcPr>
                    <a:solidFill>
                      <a:schemeClr val="accent1">
                        <a:lumMod val="75000"/>
                      </a:schemeClr>
                    </a:solidFill>
                  </a:tcPr>
                </a:tc>
                <a:tc>
                  <a:txBody>
                    <a:bodyPr/>
                    <a:lstStyle/>
                    <a:p>
                      <a:r>
                        <a:rPr lang="en-US" dirty="0" smtClean="0"/>
                        <a:t>ST_CLERK</a:t>
                      </a:r>
                      <a:endParaRPr lang="en-US" dirty="0"/>
                    </a:p>
                  </a:txBody>
                  <a:tcPr>
                    <a:solidFill>
                      <a:schemeClr val="accent1">
                        <a:lumMod val="75000"/>
                      </a:schemeClr>
                    </a:solidFill>
                  </a:tcPr>
                </a:tc>
                <a:tc>
                  <a:txBody>
                    <a:bodyPr/>
                    <a:lstStyle/>
                    <a:p>
                      <a:r>
                        <a:rPr lang="en-US" dirty="0" smtClean="0"/>
                        <a:t>2600</a:t>
                      </a:r>
                      <a:endParaRPr lang="en-US" dirty="0"/>
                    </a:p>
                  </a:txBody>
                  <a:tcPr>
                    <a:solidFill>
                      <a:schemeClr val="accent1">
                        <a:lumMod val="75000"/>
                      </a:schemeClr>
                    </a:solidFill>
                  </a:tcPr>
                </a:tc>
                <a:tc>
                  <a:txBody>
                    <a:bodyPr/>
                    <a:lstStyle/>
                    <a:p>
                      <a:r>
                        <a:rPr lang="en-US" dirty="0" smtClean="0"/>
                        <a:t>1</a:t>
                      </a:r>
                      <a:endParaRPr lang="en-US" dirty="0"/>
                    </a:p>
                  </a:txBody>
                  <a:tcPr>
                    <a:solidFill>
                      <a:schemeClr val="accent1">
                        <a:lumMod val="75000"/>
                      </a:schemeClr>
                    </a:solidFill>
                  </a:tcPr>
                </a:tc>
              </a:tr>
              <a:tr h="370840">
                <a:tc>
                  <a:txBody>
                    <a:bodyPr/>
                    <a:lstStyle/>
                    <a:p>
                      <a:r>
                        <a:rPr lang="en-US" dirty="0" smtClean="0"/>
                        <a:t>144</a:t>
                      </a:r>
                      <a:endParaRPr lang="en-US" dirty="0"/>
                    </a:p>
                  </a:txBody>
                  <a:tcPr>
                    <a:solidFill>
                      <a:schemeClr val="accent1">
                        <a:lumMod val="75000"/>
                      </a:schemeClr>
                    </a:solidFill>
                  </a:tcPr>
                </a:tc>
                <a:tc>
                  <a:txBody>
                    <a:bodyPr/>
                    <a:lstStyle/>
                    <a:p>
                      <a:r>
                        <a:rPr lang="en-US" dirty="0" smtClean="0"/>
                        <a:t>Vargas</a:t>
                      </a:r>
                      <a:endParaRPr lang="en-US" dirty="0"/>
                    </a:p>
                  </a:txBody>
                  <a:tcPr>
                    <a:solidFill>
                      <a:schemeClr val="accent1">
                        <a:lumMod val="75000"/>
                      </a:schemeClr>
                    </a:solidFill>
                  </a:tcPr>
                </a:tc>
                <a:tc>
                  <a:txBody>
                    <a:bodyPr/>
                    <a:lstStyle/>
                    <a:p>
                      <a:r>
                        <a:rPr lang="en-US" dirty="0" smtClean="0"/>
                        <a:t>ST_CLERK</a:t>
                      </a:r>
                      <a:endParaRPr lang="en-US" dirty="0"/>
                    </a:p>
                  </a:txBody>
                  <a:tcPr>
                    <a:solidFill>
                      <a:schemeClr val="accent1">
                        <a:lumMod val="75000"/>
                      </a:schemeClr>
                    </a:solidFill>
                  </a:tcPr>
                </a:tc>
                <a:tc>
                  <a:txBody>
                    <a:bodyPr/>
                    <a:lstStyle/>
                    <a:p>
                      <a:r>
                        <a:rPr lang="en-US" dirty="0" smtClean="0"/>
                        <a:t>2500</a:t>
                      </a:r>
                      <a:endParaRPr lang="en-US" dirty="0"/>
                    </a:p>
                  </a:txBody>
                  <a:tcPr>
                    <a:solidFill>
                      <a:schemeClr val="accent1">
                        <a:lumMod val="75000"/>
                      </a:schemeClr>
                    </a:solidFill>
                  </a:tcPr>
                </a:tc>
                <a:tc>
                  <a:txBody>
                    <a:bodyPr/>
                    <a:lstStyle/>
                    <a:p>
                      <a:r>
                        <a:rPr lang="en-US" smtClean="0"/>
                        <a:t>2</a:t>
                      </a:r>
                      <a:endParaRPr lang="en-US" dirty="0"/>
                    </a:p>
                  </a:txBody>
                  <a:tcPr>
                    <a:solidFill>
                      <a:schemeClr val="accent1">
                        <a:lumMod val="75000"/>
                      </a:scheme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0"/>
          <p:cNvSpPr>
            <a:spLocks noGrp="1" noChangeArrowheads="1"/>
          </p:cNvSpPr>
          <p:nvPr>
            <p:ph type="title"/>
          </p:nvPr>
        </p:nvSpPr>
        <p:spPr/>
        <p:txBody>
          <a:bodyPr/>
          <a:lstStyle/>
          <a:p>
            <a:pPr eaLnBrk="1" hangingPunct="1"/>
            <a:r>
              <a:rPr lang="en-US" smtClean="0"/>
              <a:t>Using a Subquery</a:t>
            </a:r>
            <a:br>
              <a:rPr lang="en-US" smtClean="0"/>
            </a:br>
            <a:r>
              <a:rPr lang="en-US" smtClean="0"/>
              <a:t>to Solve a Problem</a:t>
            </a:r>
          </a:p>
        </p:txBody>
      </p:sp>
      <p:sp>
        <p:nvSpPr>
          <p:cNvPr id="51202" name="Rectangle 61"/>
          <p:cNvSpPr>
            <a:spLocks noGrp="1" noChangeArrowheads="1"/>
          </p:cNvSpPr>
          <p:nvPr>
            <p:ph type="body" idx="1"/>
          </p:nvPr>
        </p:nvSpPr>
        <p:spPr/>
        <p:txBody>
          <a:bodyPr/>
          <a:lstStyle/>
          <a:p>
            <a:pPr eaLnBrk="1" hangingPunct="1">
              <a:buFontTx/>
              <a:buNone/>
            </a:pPr>
            <a:endParaRPr lang="en-US" smtClean="0"/>
          </a:p>
          <a:p>
            <a:pPr eaLnBrk="1" hangingPunct="1">
              <a:buFontTx/>
              <a:buNone/>
            </a:pPr>
            <a:r>
              <a:rPr lang="en-US" smtClean="0"/>
              <a:t>Who has a salary greater than Abel’s?</a:t>
            </a:r>
          </a:p>
        </p:txBody>
      </p:sp>
      <p:grpSp>
        <p:nvGrpSpPr>
          <p:cNvPr id="51203" name="Group 4"/>
          <p:cNvGrpSpPr>
            <a:grpSpLocks/>
          </p:cNvGrpSpPr>
          <p:nvPr/>
        </p:nvGrpSpPr>
        <p:grpSpPr bwMode="auto">
          <a:xfrm>
            <a:off x="1154113" y="4170363"/>
            <a:ext cx="847725" cy="736600"/>
            <a:chOff x="805" y="2627"/>
            <a:chExt cx="534" cy="464"/>
          </a:xfrm>
        </p:grpSpPr>
        <p:sp>
          <p:nvSpPr>
            <p:cNvPr id="51218"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p:spPr>
          <p:txBody>
            <a:bodyPr/>
            <a:lstStyle/>
            <a:p>
              <a:endParaRPr lang="en-US"/>
            </a:p>
          </p:txBody>
        </p:sp>
        <p:sp>
          <p:nvSpPr>
            <p:cNvPr id="51219"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p:spPr>
          <p:txBody>
            <a:bodyPr/>
            <a:lstStyle/>
            <a:p>
              <a:endParaRPr lang="en-US"/>
            </a:p>
          </p:txBody>
        </p:sp>
      </p:grpSp>
      <p:sp>
        <p:nvSpPr>
          <p:cNvPr id="51204" name="Rectangle 7"/>
          <p:cNvSpPr>
            <a:spLocks noChangeArrowheads="1"/>
          </p:cNvSpPr>
          <p:nvPr/>
        </p:nvSpPr>
        <p:spPr bwMode="blackWhite">
          <a:xfrm>
            <a:off x="838200" y="2590800"/>
            <a:ext cx="7273925" cy="3479800"/>
          </a:xfrm>
          <a:prstGeom prst="rect">
            <a:avLst/>
          </a:prstGeom>
          <a:solidFill>
            <a:srgbClr val="FFFF99"/>
          </a:solidFill>
          <a:ln w="28575">
            <a:solidFill>
              <a:srgbClr val="000000"/>
            </a:solidFill>
            <a:miter lim="800000"/>
            <a:headEnd/>
            <a:tailEnd/>
          </a:ln>
        </p:spPr>
        <p:txBody>
          <a:bodyPr wrap="none" anchor="ctr"/>
          <a:lstStyle/>
          <a:p>
            <a:endParaRPr lang="en-US"/>
          </a:p>
        </p:txBody>
      </p:sp>
      <p:sp>
        <p:nvSpPr>
          <p:cNvPr id="51205" name="Rectangle 8"/>
          <p:cNvSpPr>
            <a:spLocks noChangeArrowheads="1"/>
          </p:cNvSpPr>
          <p:nvPr/>
        </p:nvSpPr>
        <p:spPr bwMode="auto">
          <a:xfrm>
            <a:off x="2209800" y="2971800"/>
            <a:ext cx="5881688" cy="762000"/>
          </a:xfrm>
          <a:prstGeom prst="rect">
            <a:avLst/>
          </a:prstGeom>
          <a:noFill/>
          <a:ln w="9525">
            <a:noFill/>
            <a:miter lim="800000"/>
            <a:headEnd/>
            <a:tailEnd/>
          </a:ln>
        </p:spPr>
        <p:txBody>
          <a:bodyPr lIns="92075" tIns="46038" rIns="92075" bIns="46038">
            <a:spAutoFit/>
          </a:bodyPr>
          <a:lstStyle/>
          <a:p>
            <a:pPr eaLnBrk="0" hangingPunct="0"/>
            <a:r>
              <a:rPr lang="en-US" sz="2200">
                <a:solidFill>
                  <a:srgbClr val="000000"/>
                </a:solidFill>
              </a:rPr>
              <a:t>Which employees have salaries greater than Abel’s salary?</a:t>
            </a:r>
          </a:p>
        </p:txBody>
      </p:sp>
      <p:sp>
        <p:nvSpPr>
          <p:cNvPr id="51206" name="Oval 9"/>
          <p:cNvSpPr>
            <a:spLocks noChangeArrowheads="1"/>
          </p:cNvSpPr>
          <p:nvPr/>
        </p:nvSpPr>
        <p:spPr bwMode="gray">
          <a:xfrm>
            <a:off x="968375" y="2954338"/>
            <a:ext cx="1117600" cy="1079500"/>
          </a:xfrm>
          <a:prstGeom prst="ellipse">
            <a:avLst/>
          </a:prstGeom>
          <a:solidFill>
            <a:srgbClr val="FFFFEB"/>
          </a:solidFill>
          <a:ln w="9525">
            <a:noFill/>
            <a:round/>
            <a:headEnd/>
            <a:tailEnd/>
          </a:ln>
        </p:spPr>
        <p:txBody>
          <a:bodyPr wrap="none" anchor="ctr"/>
          <a:lstStyle/>
          <a:p>
            <a:endParaRPr lang="en-US"/>
          </a:p>
        </p:txBody>
      </p:sp>
      <p:sp>
        <p:nvSpPr>
          <p:cNvPr id="51207" name="Rectangle 10"/>
          <p:cNvSpPr>
            <a:spLocks noChangeArrowheads="1"/>
          </p:cNvSpPr>
          <p:nvPr/>
        </p:nvSpPr>
        <p:spPr bwMode="auto">
          <a:xfrm>
            <a:off x="914400" y="2667000"/>
            <a:ext cx="1466850" cy="366713"/>
          </a:xfrm>
          <a:prstGeom prst="rect">
            <a:avLst/>
          </a:prstGeom>
          <a:noFill/>
          <a:ln w="9525">
            <a:noFill/>
            <a:miter lim="800000"/>
            <a:headEnd/>
            <a:tailEnd/>
          </a:ln>
        </p:spPr>
        <p:txBody>
          <a:bodyPr wrap="none" lIns="92075" tIns="46038" rIns="92075" bIns="46038">
            <a:spAutoFit/>
          </a:bodyPr>
          <a:lstStyle/>
          <a:p>
            <a:pPr eaLnBrk="0" hangingPunct="0"/>
            <a:r>
              <a:rPr lang="en-US">
                <a:solidFill>
                  <a:srgbClr val="000000"/>
                </a:solidFill>
              </a:rPr>
              <a:t>Main query:</a:t>
            </a:r>
          </a:p>
        </p:txBody>
      </p:sp>
      <p:sp>
        <p:nvSpPr>
          <p:cNvPr id="51208" name="Rectangle 23"/>
          <p:cNvSpPr>
            <a:spLocks noChangeArrowheads="1"/>
          </p:cNvSpPr>
          <p:nvPr/>
        </p:nvSpPr>
        <p:spPr bwMode="blackWhite">
          <a:xfrm>
            <a:off x="2120900" y="4059238"/>
            <a:ext cx="5803900" cy="1770062"/>
          </a:xfrm>
          <a:prstGeom prst="rect">
            <a:avLst/>
          </a:prstGeom>
          <a:solidFill>
            <a:srgbClr val="FFCC99"/>
          </a:solidFill>
          <a:ln w="28575">
            <a:solidFill>
              <a:schemeClr val="tx1"/>
            </a:solidFill>
            <a:miter lim="800000"/>
            <a:headEnd/>
            <a:tailEnd/>
          </a:ln>
        </p:spPr>
        <p:txBody>
          <a:bodyPr wrap="none" anchor="ctr"/>
          <a:lstStyle/>
          <a:p>
            <a:endParaRPr lang="en-US"/>
          </a:p>
        </p:txBody>
      </p:sp>
      <p:sp>
        <p:nvSpPr>
          <p:cNvPr id="51209" name="Rectangle 24"/>
          <p:cNvSpPr>
            <a:spLocks noChangeArrowheads="1"/>
          </p:cNvSpPr>
          <p:nvPr/>
        </p:nvSpPr>
        <p:spPr bwMode="auto">
          <a:xfrm>
            <a:off x="3529013" y="4918075"/>
            <a:ext cx="4002087" cy="427038"/>
          </a:xfrm>
          <a:prstGeom prst="rect">
            <a:avLst/>
          </a:prstGeom>
          <a:noFill/>
          <a:ln w="9525">
            <a:noFill/>
            <a:miter lim="800000"/>
            <a:headEnd/>
            <a:tailEnd/>
          </a:ln>
        </p:spPr>
        <p:txBody>
          <a:bodyPr lIns="92075" tIns="46038" rIns="92075" bIns="46038">
            <a:spAutoFit/>
          </a:bodyPr>
          <a:lstStyle/>
          <a:p>
            <a:pPr eaLnBrk="0" hangingPunct="0"/>
            <a:r>
              <a:rPr lang="en-US" sz="2200">
                <a:solidFill>
                  <a:srgbClr val="000000"/>
                </a:solidFill>
              </a:rPr>
              <a:t>What is Abel’s salary?</a:t>
            </a:r>
          </a:p>
        </p:txBody>
      </p:sp>
      <p:sp>
        <p:nvSpPr>
          <p:cNvPr id="51210" name="Oval 25"/>
          <p:cNvSpPr>
            <a:spLocks noChangeArrowheads="1"/>
          </p:cNvSpPr>
          <p:nvPr/>
        </p:nvSpPr>
        <p:spPr bwMode="gray">
          <a:xfrm>
            <a:off x="2251075" y="4570413"/>
            <a:ext cx="1117600" cy="1106487"/>
          </a:xfrm>
          <a:prstGeom prst="ellipse">
            <a:avLst/>
          </a:prstGeom>
          <a:solidFill>
            <a:srgbClr val="FFFFCC"/>
          </a:solidFill>
          <a:ln w="9525">
            <a:noFill/>
            <a:round/>
            <a:headEnd/>
            <a:tailEnd/>
          </a:ln>
        </p:spPr>
        <p:txBody>
          <a:bodyPr wrap="none" anchor="ctr"/>
          <a:lstStyle/>
          <a:p>
            <a:endParaRPr lang="en-US"/>
          </a:p>
        </p:txBody>
      </p:sp>
      <p:sp>
        <p:nvSpPr>
          <p:cNvPr id="51211" name="Rectangle 58"/>
          <p:cNvSpPr>
            <a:spLocks noChangeArrowheads="1"/>
          </p:cNvSpPr>
          <p:nvPr/>
        </p:nvSpPr>
        <p:spPr bwMode="auto">
          <a:xfrm>
            <a:off x="2171700" y="4117975"/>
            <a:ext cx="1314450" cy="366713"/>
          </a:xfrm>
          <a:prstGeom prst="rect">
            <a:avLst/>
          </a:prstGeom>
          <a:noFill/>
          <a:ln w="9525">
            <a:noFill/>
            <a:miter lim="800000"/>
            <a:headEnd/>
            <a:tailEnd/>
          </a:ln>
        </p:spPr>
        <p:txBody>
          <a:bodyPr wrap="none" lIns="92075" tIns="46038" rIns="92075" bIns="46038">
            <a:spAutoFit/>
          </a:bodyPr>
          <a:lstStyle/>
          <a:p>
            <a:pPr eaLnBrk="0" hangingPunct="0"/>
            <a:r>
              <a:rPr lang="en-US">
                <a:solidFill>
                  <a:srgbClr val="000000"/>
                </a:solidFill>
              </a:rPr>
              <a:t>Subquery:</a:t>
            </a:r>
          </a:p>
        </p:txBody>
      </p:sp>
      <p:sp>
        <p:nvSpPr>
          <p:cNvPr id="51212" name="Line 62"/>
          <p:cNvSpPr>
            <a:spLocks noChangeShapeType="1"/>
          </p:cNvSpPr>
          <p:nvPr/>
        </p:nvSpPr>
        <p:spPr bwMode="auto">
          <a:xfrm flipV="1">
            <a:off x="5929313" y="3716338"/>
            <a:ext cx="0" cy="898525"/>
          </a:xfrm>
          <a:prstGeom prst="line">
            <a:avLst/>
          </a:prstGeom>
          <a:noFill/>
          <a:ln w="28575">
            <a:solidFill>
              <a:schemeClr val="tx1"/>
            </a:solidFill>
            <a:round/>
            <a:headEnd type="none" w="sm" len="sm"/>
            <a:tailEnd type="triangle" w="sm" len="sm"/>
          </a:ln>
        </p:spPr>
        <p:txBody>
          <a:bodyPr/>
          <a:lstStyle/>
          <a:p>
            <a:endParaRPr lang="en-US"/>
          </a:p>
        </p:txBody>
      </p:sp>
      <p:pic>
        <p:nvPicPr>
          <p:cNvPr id="51213" name="Picture 63" descr="peop038"/>
          <p:cNvPicPr>
            <a:picLocks noChangeAspect="1" noChangeArrowheads="1"/>
          </p:cNvPicPr>
          <p:nvPr/>
        </p:nvPicPr>
        <p:blipFill>
          <a:blip r:embed="rId3"/>
          <a:srcRect/>
          <a:stretch>
            <a:fillRect/>
          </a:stretch>
        </p:blipFill>
        <p:spPr bwMode="auto">
          <a:xfrm>
            <a:off x="1096963" y="3082925"/>
            <a:ext cx="569912" cy="766763"/>
          </a:xfrm>
          <a:prstGeom prst="rect">
            <a:avLst/>
          </a:prstGeom>
          <a:noFill/>
          <a:ln w="9525">
            <a:noFill/>
            <a:miter lim="800000"/>
            <a:headEnd/>
            <a:tailEnd/>
          </a:ln>
        </p:spPr>
      </p:pic>
      <p:pic>
        <p:nvPicPr>
          <p:cNvPr id="51214" name="Picture 65" descr="symbo067"/>
          <p:cNvPicPr>
            <a:picLocks noChangeAspect="1" noChangeArrowheads="1"/>
          </p:cNvPicPr>
          <p:nvPr/>
        </p:nvPicPr>
        <p:blipFill>
          <a:blip r:embed="rId4"/>
          <a:srcRect/>
          <a:stretch>
            <a:fillRect/>
          </a:stretch>
        </p:blipFill>
        <p:spPr bwMode="auto">
          <a:xfrm>
            <a:off x="1676400" y="3352800"/>
            <a:ext cx="295275" cy="541338"/>
          </a:xfrm>
          <a:prstGeom prst="rect">
            <a:avLst/>
          </a:prstGeom>
          <a:noFill/>
          <a:ln w="9525">
            <a:noFill/>
            <a:miter lim="800000"/>
            <a:headEnd/>
            <a:tailEnd/>
          </a:ln>
        </p:spPr>
      </p:pic>
      <p:grpSp>
        <p:nvGrpSpPr>
          <p:cNvPr id="51215" name="Group 68"/>
          <p:cNvGrpSpPr>
            <a:grpSpLocks/>
          </p:cNvGrpSpPr>
          <p:nvPr/>
        </p:nvGrpSpPr>
        <p:grpSpPr bwMode="auto">
          <a:xfrm>
            <a:off x="2328863" y="4852988"/>
            <a:ext cx="962025" cy="541337"/>
            <a:chOff x="1582" y="2976"/>
            <a:chExt cx="606" cy="341"/>
          </a:xfrm>
        </p:grpSpPr>
        <p:pic>
          <p:nvPicPr>
            <p:cNvPr id="51216" name="Picture 64" descr="finan032"/>
            <p:cNvPicPr>
              <a:picLocks noChangeAspect="1" noChangeArrowheads="1"/>
            </p:cNvPicPr>
            <p:nvPr/>
          </p:nvPicPr>
          <p:blipFill>
            <a:blip r:embed="rId5"/>
            <a:srcRect/>
            <a:stretch>
              <a:fillRect/>
            </a:stretch>
          </p:blipFill>
          <p:spPr bwMode="auto">
            <a:xfrm>
              <a:off x="1582" y="3041"/>
              <a:ext cx="421" cy="248"/>
            </a:xfrm>
            <a:prstGeom prst="rect">
              <a:avLst/>
            </a:prstGeom>
            <a:noFill/>
            <a:ln w="9525">
              <a:noFill/>
              <a:miter lim="800000"/>
              <a:headEnd/>
              <a:tailEnd/>
            </a:ln>
          </p:spPr>
        </p:pic>
        <p:pic>
          <p:nvPicPr>
            <p:cNvPr id="51217" name="Picture 67" descr="symbo067"/>
            <p:cNvPicPr>
              <a:picLocks noChangeAspect="1" noChangeArrowheads="1"/>
            </p:cNvPicPr>
            <p:nvPr/>
          </p:nvPicPr>
          <p:blipFill>
            <a:blip r:embed="rId4"/>
            <a:srcRect/>
            <a:stretch>
              <a:fillRect/>
            </a:stretch>
          </p:blipFill>
          <p:spPr bwMode="auto">
            <a:xfrm>
              <a:off x="2002" y="2976"/>
              <a:ext cx="186" cy="341"/>
            </a:xfrm>
            <a:prstGeom prst="rect">
              <a:avLst/>
            </a:prstGeom>
            <a:noFill/>
            <a:ln w="9525">
              <a:noFill/>
              <a:miter lim="800000"/>
              <a:headEnd/>
              <a:tailEnd/>
            </a:ln>
          </p:spPr>
        </p:pic>
      </p:gr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2"/>
          <p:cNvSpPr>
            <a:spLocks noGrp="1" noChangeArrowheads="1"/>
          </p:cNvSpPr>
          <p:nvPr>
            <p:ph type="body" idx="1"/>
          </p:nvPr>
        </p:nvSpPr>
        <p:spPr>
          <a:xfrm>
            <a:off x="863600" y="1816100"/>
            <a:ext cx="7366000" cy="3038475"/>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r>
              <a:rPr lang="en-US" smtClean="0"/>
              <a:t>The subquery (inner query) executes once before the main query (outer query).</a:t>
            </a:r>
          </a:p>
          <a:p>
            <a:pPr lvl="1" eaLnBrk="1" hangingPunct="1"/>
            <a:r>
              <a:rPr lang="en-US" smtClean="0"/>
              <a:t>The result of the subquery is used by the main query.</a:t>
            </a:r>
          </a:p>
        </p:txBody>
      </p:sp>
      <p:sp>
        <p:nvSpPr>
          <p:cNvPr id="53250" name="Rectangle 23"/>
          <p:cNvSpPr>
            <a:spLocks noChangeArrowheads="1"/>
          </p:cNvSpPr>
          <p:nvPr/>
        </p:nvSpPr>
        <p:spPr bwMode="blackGray">
          <a:xfrm>
            <a:off x="866775" y="1447800"/>
            <a:ext cx="7286625" cy="1862138"/>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a:solidFill>
                  <a:srgbClr val="000000"/>
                </a:solidFill>
                <a:latin typeface="Courier New" pitchFamily="49" charset="0"/>
              </a:rPr>
              <a:t>SELECT	</a:t>
            </a:r>
            <a:r>
              <a:rPr lang="en-US" i="1">
                <a:solidFill>
                  <a:srgbClr val="000000"/>
                </a:solidFill>
                <a:latin typeface="Courier New" pitchFamily="49" charset="0"/>
              </a:rPr>
              <a:t>select_list</a:t>
            </a:r>
            <a:endParaRPr lang="en-US">
              <a:solidFill>
                <a:srgbClr val="000000"/>
              </a:solidFill>
              <a:latin typeface="Courier New" pitchFamily="49" charset="0"/>
            </a:endParaRPr>
          </a:p>
          <a:p>
            <a:pPr eaLnBrk="0" hangingPunct="0">
              <a:tabLst>
                <a:tab pos="1200150" algn="l"/>
              </a:tabLst>
            </a:pPr>
            <a:r>
              <a:rPr lang="en-US">
                <a:solidFill>
                  <a:srgbClr val="000000"/>
                </a:solidFill>
                <a:latin typeface="Courier New" pitchFamily="49" charset="0"/>
              </a:rPr>
              <a:t>FROM	</a:t>
            </a:r>
            <a:r>
              <a:rPr lang="en-US" i="1">
                <a:solidFill>
                  <a:srgbClr val="000000"/>
                </a:solidFill>
                <a:latin typeface="Courier New" pitchFamily="49" charset="0"/>
              </a:rPr>
              <a:t>table</a:t>
            </a:r>
            <a:endParaRPr lang="en-US">
              <a:solidFill>
                <a:srgbClr val="000000"/>
              </a:solidFill>
              <a:latin typeface="Courier New" pitchFamily="49" charset="0"/>
            </a:endParaRPr>
          </a:p>
          <a:p>
            <a:pPr eaLnBrk="0" hangingPunct="0">
              <a:tabLst>
                <a:tab pos="1200150" algn="l"/>
              </a:tabLst>
            </a:pPr>
            <a:r>
              <a:rPr lang="en-US">
                <a:solidFill>
                  <a:srgbClr val="000000"/>
                </a:solidFill>
                <a:latin typeface="Courier New" pitchFamily="49" charset="0"/>
              </a:rPr>
              <a:t>WHERE	</a:t>
            </a:r>
            <a:r>
              <a:rPr lang="en-US" i="1">
                <a:solidFill>
                  <a:srgbClr val="000000"/>
                </a:solidFill>
                <a:latin typeface="Courier New" pitchFamily="49" charset="0"/>
              </a:rPr>
              <a:t>expr operator</a:t>
            </a:r>
          </a:p>
          <a:p>
            <a:pPr eaLnBrk="0" hangingPunct="0">
              <a:tabLst>
                <a:tab pos="1200150" algn="l"/>
              </a:tabLst>
            </a:pPr>
            <a:r>
              <a:rPr lang="en-US">
                <a:solidFill>
                  <a:srgbClr val="000000"/>
                </a:solidFill>
                <a:latin typeface="Courier New" pitchFamily="49" charset="0"/>
              </a:rPr>
              <a:t>		 	(SELECT	</a:t>
            </a:r>
            <a:r>
              <a:rPr lang="en-US" i="1">
                <a:solidFill>
                  <a:srgbClr val="000000"/>
                </a:solidFill>
                <a:latin typeface="Courier New" pitchFamily="49" charset="0"/>
              </a:rPr>
              <a:t>select_list</a:t>
            </a:r>
          </a:p>
          <a:p>
            <a:pPr eaLnBrk="0" hangingPunct="0">
              <a:tabLst>
                <a:tab pos="1200150" algn="l"/>
              </a:tabLst>
            </a:pPr>
            <a:r>
              <a:rPr lang="en-US">
                <a:solidFill>
                  <a:srgbClr val="000000"/>
                </a:solidFill>
                <a:latin typeface="Courier New" pitchFamily="49" charset="0"/>
              </a:rPr>
              <a:t>		       FROM		</a:t>
            </a:r>
            <a:r>
              <a:rPr lang="en-US" i="1">
                <a:solidFill>
                  <a:srgbClr val="000000"/>
                </a:solidFill>
                <a:latin typeface="Courier New" pitchFamily="49" charset="0"/>
              </a:rPr>
              <a:t>table</a:t>
            </a:r>
            <a:r>
              <a:rPr lang="en-US">
                <a:solidFill>
                  <a:srgbClr val="000000"/>
                </a:solidFill>
                <a:latin typeface="Courier New" pitchFamily="49" charset="0"/>
              </a:rPr>
              <a:t>);</a:t>
            </a:r>
          </a:p>
        </p:txBody>
      </p:sp>
      <p:sp>
        <p:nvSpPr>
          <p:cNvPr id="53251" name="Rectangle 11"/>
          <p:cNvSpPr>
            <a:spLocks noGrp="1" noChangeArrowheads="1"/>
          </p:cNvSpPr>
          <p:nvPr>
            <p:ph type="title"/>
          </p:nvPr>
        </p:nvSpPr>
        <p:spPr/>
        <p:txBody>
          <a:bodyPr/>
          <a:lstStyle/>
          <a:p>
            <a:pPr eaLnBrk="1" hangingPunct="1"/>
            <a:r>
              <a:rPr lang="en-US" smtClean="0"/>
              <a:t>Subquery Syntax</a:t>
            </a:r>
          </a:p>
        </p:txBody>
      </p:sp>
      <p:sp>
        <p:nvSpPr>
          <p:cNvPr id="53252" name="Rectangle 5"/>
          <p:cNvSpPr>
            <a:spLocks noChangeArrowheads="1"/>
          </p:cNvSpPr>
          <p:nvPr/>
        </p:nvSpPr>
        <p:spPr bwMode="auto">
          <a:xfrm>
            <a:off x="3654425" y="2514600"/>
            <a:ext cx="4194175" cy="758825"/>
          </a:xfrm>
          <a:prstGeom prst="rect">
            <a:avLst/>
          </a:prstGeom>
          <a:noFill/>
          <a:ln w="28575">
            <a:solidFill>
              <a:schemeClr val="hlink"/>
            </a:solidFill>
            <a:miter lim="800000"/>
            <a:headEnd/>
            <a:tailEnd/>
          </a:ln>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4"/>
          <p:cNvSpPr>
            <a:spLocks noChangeArrowheads="1"/>
          </p:cNvSpPr>
          <p:nvPr/>
        </p:nvSpPr>
        <p:spPr bwMode="blackGray">
          <a:xfrm>
            <a:off x="866775" y="1371600"/>
            <a:ext cx="7972425" cy="2514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a:solidFill>
                  <a:srgbClr val="000000"/>
                </a:solidFill>
                <a:latin typeface="Courier New" pitchFamily="49" charset="0"/>
              </a:rPr>
              <a:t>SELECT last_name</a:t>
            </a:r>
          </a:p>
          <a:p>
            <a:pPr eaLnBrk="0" hangingPunct="0">
              <a:tabLst>
                <a:tab pos="1200150" algn="l"/>
              </a:tabLst>
            </a:pPr>
            <a:r>
              <a:rPr lang="en-US">
                <a:solidFill>
                  <a:srgbClr val="000000"/>
                </a:solidFill>
                <a:latin typeface="Courier New" pitchFamily="49" charset="0"/>
              </a:rPr>
              <a:t>FROM   employees</a:t>
            </a:r>
          </a:p>
          <a:p>
            <a:pPr eaLnBrk="0" hangingPunct="0">
              <a:tabLst>
                <a:tab pos="1200150" algn="l"/>
              </a:tabLst>
            </a:pPr>
            <a:r>
              <a:rPr lang="en-US">
                <a:solidFill>
                  <a:srgbClr val="000000"/>
                </a:solidFill>
                <a:latin typeface="Courier New" pitchFamily="49" charset="0"/>
              </a:rPr>
              <a:t>WHERE  salary &gt;</a:t>
            </a:r>
          </a:p>
          <a:p>
            <a:pPr eaLnBrk="0" hangingPunct="0">
              <a:tabLst>
                <a:tab pos="1200150" algn="l"/>
              </a:tabLst>
            </a:pPr>
            <a:r>
              <a:rPr lang="en-US">
                <a:solidFill>
                  <a:srgbClr val="000000"/>
                </a:solidFill>
                <a:latin typeface="Courier New" pitchFamily="49" charset="0"/>
              </a:rPr>
              <a:t>               (SELECT salary</a:t>
            </a:r>
          </a:p>
          <a:p>
            <a:pPr eaLnBrk="0" hangingPunct="0">
              <a:tabLst>
                <a:tab pos="1200150" algn="l"/>
              </a:tabLst>
            </a:pPr>
            <a:r>
              <a:rPr lang="en-US">
                <a:solidFill>
                  <a:srgbClr val="000000"/>
                </a:solidFill>
                <a:latin typeface="Courier New" pitchFamily="49" charset="0"/>
              </a:rPr>
              <a:t>                FROM   employees</a:t>
            </a:r>
          </a:p>
          <a:p>
            <a:pPr eaLnBrk="0" hangingPunct="0">
              <a:tabLst>
                <a:tab pos="1200150" algn="l"/>
              </a:tabLst>
            </a:pPr>
            <a:r>
              <a:rPr lang="en-US">
                <a:solidFill>
                  <a:srgbClr val="000000"/>
                </a:solidFill>
                <a:latin typeface="Courier New" pitchFamily="49" charset="0"/>
              </a:rPr>
              <a:t>                WHERE  last_name = 'Abel');</a:t>
            </a:r>
          </a:p>
        </p:txBody>
      </p:sp>
      <p:sp>
        <p:nvSpPr>
          <p:cNvPr id="55298" name="Rectangle 13"/>
          <p:cNvSpPr>
            <a:spLocks noGrp="1" noChangeArrowheads="1"/>
          </p:cNvSpPr>
          <p:nvPr>
            <p:ph type="title"/>
          </p:nvPr>
        </p:nvSpPr>
        <p:spPr/>
        <p:txBody>
          <a:bodyPr/>
          <a:lstStyle/>
          <a:p>
            <a:pPr eaLnBrk="1" hangingPunct="1"/>
            <a:r>
              <a:rPr lang="en-US" smtClean="0"/>
              <a:t>Who has a salary greater than Abel’s?</a:t>
            </a:r>
          </a:p>
        </p:txBody>
      </p:sp>
      <p:sp>
        <p:nvSpPr>
          <p:cNvPr id="55299" name="Rectangle 6"/>
          <p:cNvSpPr>
            <a:spLocks noChangeArrowheads="1"/>
          </p:cNvSpPr>
          <p:nvPr/>
        </p:nvSpPr>
        <p:spPr bwMode="auto">
          <a:xfrm>
            <a:off x="3455988" y="2016125"/>
            <a:ext cx="749300" cy="385763"/>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pPr>
            <a:r>
              <a:rPr lang="en-US" sz="1600">
                <a:solidFill>
                  <a:srgbClr val="FF5050"/>
                </a:solidFill>
              </a:rPr>
              <a:t>11000</a:t>
            </a:r>
          </a:p>
        </p:txBody>
      </p:sp>
      <p:sp>
        <p:nvSpPr>
          <p:cNvPr id="55300" name="Rectangle 8"/>
          <p:cNvSpPr>
            <a:spLocks noChangeArrowheads="1"/>
          </p:cNvSpPr>
          <p:nvPr/>
        </p:nvSpPr>
        <p:spPr bwMode="auto">
          <a:xfrm>
            <a:off x="3505200" y="2514600"/>
            <a:ext cx="5257800" cy="1219200"/>
          </a:xfrm>
          <a:prstGeom prst="rect">
            <a:avLst/>
          </a:prstGeom>
          <a:noFill/>
          <a:ln w="28575">
            <a:solidFill>
              <a:schemeClr val="hlink"/>
            </a:solidFill>
            <a:miter lim="800000"/>
            <a:headEnd/>
            <a:tailEnd/>
          </a:ln>
        </p:spPr>
        <p:txBody>
          <a:bodyPr wrap="none" anchor="ctr"/>
          <a:lstStyle/>
          <a:p>
            <a:endParaRPr lang="en-US"/>
          </a:p>
        </p:txBody>
      </p:sp>
      <p:pic>
        <p:nvPicPr>
          <p:cNvPr id="55301" name="Picture 9"/>
          <p:cNvPicPr>
            <a:picLocks noChangeAspect="1" noChangeArrowheads="1"/>
          </p:cNvPicPr>
          <p:nvPr/>
        </p:nvPicPr>
        <p:blipFill>
          <a:blip r:embed="rId3"/>
          <a:srcRect/>
          <a:stretch>
            <a:fillRect/>
          </a:stretch>
        </p:blipFill>
        <p:spPr bwMode="gray">
          <a:xfrm>
            <a:off x="685800" y="4114800"/>
            <a:ext cx="8050213" cy="1493838"/>
          </a:xfrm>
          <a:prstGeom prst="rect">
            <a:avLst/>
          </a:prstGeom>
          <a:noFill/>
          <a:ln w="25400">
            <a:noFill/>
            <a:miter lim="800000"/>
            <a:headEnd type="none" w="sm" len="sm"/>
            <a:tailEnd type="none" w="sm" len="sm"/>
          </a:ln>
        </p:spPr>
      </p:pic>
      <p:sp>
        <p:nvSpPr>
          <p:cNvPr id="55302" name="Freeform 15"/>
          <p:cNvSpPr>
            <a:spLocks/>
          </p:cNvSpPr>
          <p:nvPr/>
        </p:nvSpPr>
        <p:spPr bwMode="auto">
          <a:xfrm rot="16200000" flipV="1">
            <a:off x="4599782" y="1761331"/>
            <a:ext cx="495300" cy="1408113"/>
          </a:xfrm>
          <a:custGeom>
            <a:avLst/>
            <a:gdLst>
              <a:gd name="T0" fmla="*/ 0 w 220"/>
              <a:gd name="T1" fmla="*/ 0 h 411"/>
              <a:gd name="T2" fmla="*/ 493049 w 220"/>
              <a:gd name="T3" fmla="*/ 0 h 411"/>
              <a:gd name="T4" fmla="*/ 493049 w 220"/>
              <a:gd name="T5" fmla="*/ 1404687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a:p>
        </p:txBody>
      </p:sp>
      <p:sp>
        <p:nvSpPr>
          <p:cNvPr id="55303" name="Rectangle 7"/>
          <p:cNvSpPr>
            <a:spLocks noChangeArrowheads="1"/>
          </p:cNvSpPr>
          <p:nvPr/>
        </p:nvSpPr>
        <p:spPr bwMode="auto">
          <a:xfrm>
            <a:off x="457200" y="4876800"/>
            <a:ext cx="8458200" cy="990600"/>
          </a:xfrm>
          <a:prstGeom prst="rect">
            <a:avLst/>
          </a:prstGeom>
          <a:solidFill>
            <a:schemeClr val="bg1"/>
          </a:solidFill>
          <a:ln w="9525" algn="ctr">
            <a:solidFill>
              <a:schemeClr val="bg1"/>
            </a:solidFill>
            <a:round/>
            <a:headEnd/>
            <a:tailEnd/>
          </a:ln>
        </p:spPr>
        <p:txBody>
          <a:bodyPr/>
          <a:lstStyle/>
          <a:p>
            <a:endParaRPr lang="en-U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p:nvPr>
        </p:nvSpPr>
        <p:spPr/>
        <p:txBody>
          <a:bodyPr/>
          <a:lstStyle/>
          <a:p>
            <a:pPr eaLnBrk="1" hangingPunct="1"/>
            <a:r>
              <a:rPr lang="en-US" smtClean="0"/>
              <a:t>Guidelines for Using Subqueries</a:t>
            </a:r>
            <a:endParaRPr lang="en-US" smtClean="0">
              <a:solidFill>
                <a:schemeClr val="hlink"/>
              </a:solidFill>
            </a:endParaRPr>
          </a:p>
        </p:txBody>
      </p:sp>
      <p:sp>
        <p:nvSpPr>
          <p:cNvPr id="57346" name="Rectangle 5"/>
          <p:cNvSpPr>
            <a:spLocks noGrp="1" noChangeArrowheads="1"/>
          </p:cNvSpPr>
          <p:nvPr>
            <p:ph type="body" idx="1"/>
          </p:nvPr>
        </p:nvSpPr>
        <p:spPr>
          <a:xfrm>
            <a:off x="876300" y="1828800"/>
            <a:ext cx="7366000" cy="2192338"/>
          </a:xfrm>
        </p:spPr>
        <p:txBody>
          <a:bodyPr/>
          <a:lstStyle/>
          <a:p>
            <a:pPr lvl="1" eaLnBrk="1" hangingPunct="1"/>
            <a:r>
              <a:rPr lang="en-US" smtClean="0"/>
              <a:t>Enclose subqueries in parentheses.</a:t>
            </a:r>
          </a:p>
          <a:p>
            <a:pPr lvl="1" eaLnBrk="1" hangingPunct="1"/>
            <a:r>
              <a:rPr lang="en-US" smtClean="0"/>
              <a:t>Place subqueries on the right side of the comparison condition.</a:t>
            </a:r>
          </a:p>
          <a:p>
            <a:pPr lvl="1" eaLnBrk="1" hangingPunct="1"/>
            <a:r>
              <a:rPr lang="en-US" smtClean="0"/>
              <a:t>Use single-row operators with single-row subqueries, and use multiple-row operators with</a:t>
            </a:r>
            <a:br>
              <a:rPr lang="en-US" smtClean="0"/>
            </a:br>
            <a:r>
              <a:rPr lang="en-US" smtClean="0"/>
              <a:t>multiple-row subqueries.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5"/>
          <p:cNvSpPr>
            <a:spLocks noGrp="1" noChangeArrowheads="1"/>
          </p:cNvSpPr>
          <p:nvPr>
            <p:ph type="title"/>
          </p:nvPr>
        </p:nvSpPr>
        <p:spPr/>
        <p:txBody>
          <a:bodyPr/>
          <a:lstStyle/>
          <a:p>
            <a:pPr eaLnBrk="1" hangingPunct="1"/>
            <a:r>
              <a:rPr lang="en-US" smtClean="0"/>
              <a:t>Types of Subqueries</a:t>
            </a:r>
            <a:endParaRPr lang="en-US" i="1" smtClean="0">
              <a:solidFill>
                <a:srgbClr val="009999"/>
              </a:solidFill>
              <a:latin typeface="Arial Black" pitchFamily="34" charset="0"/>
            </a:endParaRPr>
          </a:p>
        </p:txBody>
      </p:sp>
      <p:sp>
        <p:nvSpPr>
          <p:cNvPr id="59394" name="Rectangle 26"/>
          <p:cNvSpPr>
            <a:spLocks noGrp="1" noChangeArrowheads="1"/>
          </p:cNvSpPr>
          <p:nvPr>
            <p:ph type="body" idx="1"/>
          </p:nvPr>
        </p:nvSpPr>
        <p:spPr>
          <a:xfrm>
            <a:off x="863600" y="1816100"/>
            <a:ext cx="7366000" cy="2051050"/>
          </a:xfrm>
        </p:spPr>
        <p:txBody>
          <a:bodyPr/>
          <a:lstStyle/>
          <a:p>
            <a:pPr lvl="1" eaLnBrk="1" hangingPunct="1"/>
            <a:r>
              <a:rPr lang="en-US" smtClean="0"/>
              <a:t>Single-row subquery</a:t>
            </a:r>
          </a:p>
          <a:p>
            <a:pPr eaLnBrk="1" hangingPunct="1"/>
            <a:endParaRPr lang="en-US" smtClean="0"/>
          </a:p>
          <a:p>
            <a:pPr eaLnBrk="1" hangingPunct="1"/>
            <a:endParaRPr lang="en-US" smtClean="0"/>
          </a:p>
          <a:p>
            <a:pPr eaLnBrk="1" hangingPunct="1"/>
            <a:endParaRPr lang="en-US" smtClean="0"/>
          </a:p>
          <a:p>
            <a:pPr lvl="1" eaLnBrk="1" hangingPunct="1">
              <a:spcBef>
                <a:spcPct val="45000"/>
              </a:spcBef>
            </a:pPr>
            <a:r>
              <a:rPr lang="en-US" smtClean="0"/>
              <a:t>Multiple-row subquery</a:t>
            </a:r>
          </a:p>
        </p:txBody>
      </p:sp>
      <p:sp>
        <p:nvSpPr>
          <p:cNvPr id="59395" name="Rectangle 4"/>
          <p:cNvSpPr>
            <a:spLocks noChangeArrowheads="1"/>
          </p:cNvSpPr>
          <p:nvPr/>
        </p:nvSpPr>
        <p:spPr bwMode="blackWhite">
          <a:xfrm>
            <a:off x="1905000" y="2265363"/>
            <a:ext cx="1954213" cy="1036637"/>
          </a:xfrm>
          <a:prstGeom prst="rect">
            <a:avLst/>
          </a:prstGeom>
          <a:solidFill>
            <a:srgbClr val="FFFF00"/>
          </a:solidFill>
          <a:ln w="28575">
            <a:solidFill>
              <a:srgbClr val="000000"/>
            </a:solidFill>
            <a:miter lim="800000"/>
            <a:headEnd/>
            <a:tailEnd/>
          </a:ln>
        </p:spPr>
        <p:txBody>
          <a:bodyPr wrap="none" anchor="ctr"/>
          <a:lstStyle/>
          <a:p>
            <a:endParaRPr lang="en-US"/>
          </a:p>
        </p:txBody>
      </p:sp>
      <p:sp>
        <p:nvSpPr>
          <p:cNvPr id="59396" name="Rectangle 5"/>
          <p:cNvSpPr>
            <a:spLocks noChangeArrowheads="1"/>
          </p:cNvSpPr>
          <p:nvPr/>
        </p:nvSpPr>
        <p:spPr bwMode="auto">
          <a:xfrm>
            <a:off x="1881188" y="2263775"/>
            <a:ext cx="1390650" cy="366713"/>
          </a:xfrm>
          <a:prstGeom prst="rect">
            <a:avLst/>
          </a:prstGeom>
          <a:noFill/>
          <a:ln w="9525">
            <a:noFill/>
            <a:miter lim="800000"/>
            <a:headEnd/>
            <a:tailEnd/>
          </a:ln>
        </p:spPr>
        <p:txBody>
          <a:bodyPr wrap="none" lIns="92075" tIns="46038" rIns="92075" bIns="46038">
            <a:spAutoFit/>
          </a:bodyPr>
          <a:lstStyle/>
          <a:p>
            <a:pPr eaLnBrk="0" hangingPunct="0"/>
            <a:r>
              <a:rPr lang="en-US">
                <a:solidFill>
                  <a:srgbClr val="000000"/>
                </a:solidFill>
              </a:rPr>
              <a:t>Main query</a:t>
            </a:r>
          </a:p>
        </p:txBody>
      </p:sp>
      <p:sp>
        <p:nvSpPr>
          <p:cNvPr id="59397" name="Rectangle 6"/>
          <p:cNvSpPr>
            <a:spLocks noChangeArrowheads="1"/>
          </p:cNvSpPr>
          <p:nvPr/>
        </p:nvSpPr>
        <p:spPr bwMode="blackWhite">
          <a:xfrm>
            <a:off x="2276475" y="2708275"/>
            <a:ext cx="1535113" cy="550863"/>
          </a:xfrm>
          <a:prstGeom prst="rect">
            <a:avLst/>
          </a:prstGeom>
          <a:solidFill>
            <a:srgbClr val="FFCC99"/>
          </a:solidFill>
          <a:ln w="28575">
            <a:solidFill>
              <a:schemeClr val="tx1"/>
            </a:solidFill>
            <a:miter lim="800000"/>
            <a:headEnd/>
            <a:tailEnd/>
          </a:ln>
        </p:spPr>
        <p:txBody>
          <a:bodyPr wrap="none" anchor="ctr"/>
          <a:lstStyle/>
          <a:p>
            <a:pPr defTabSz="228600"/>
            <a:r>
              <a:rPr lang="en-US">
                <a:solidFill>
                  <a:srgbClr val="000000"/>
                </a:solidFill>
              </a:rPr>
              <a:t>Subquery</a:t>
            </a:r>
          </a:p>
        </p:txBody>
      </p:sp>
      <p:sp>
        <p:nvSpPr>
          <p:cNvPr id="375816" name="Rectangle 8"/>
          <p:cNvSpPr>
            <a:spLocks noChangeArrowheads="1"/>
          </p:cNvSpPr>
          <p:nvPr/>
        </p:nvSpPr>
        <p:spPr bwMode="auto">
          <a:xfrm>
            <a:off x="5378450" y="2765425"/>
            <a:ext cx="282575" cy="519113"/>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defRPr/>
            </a:pPr>
            <a:r>
              <a:rPr lang="en-US" sz="2800">
                <a:solidFill>
                  <a:srgbClr val="D3EAF8"/>
                </a:solidFill>
                <a:effectLst>
                  <a:outerShdw blurRad="38100" dist="38100" dir="2700000" algn="tl">
                    <a:srgbClr val="C0C0C0"/>
                  </a:outerShdw>
                </a:effectLst>
              </a:rPr>
              <a:t> </a:t>
            </a:r>
          </a:p>
        </p:txBody>
      </p:sp>
      <p:sp>
        <p:nvSpPr>
          <p:cNvPr id="59399" name="Line 9"/>
          <p:cNvSpPr>
            <a:spLocks noChangeShapeType="1"/>
          </p:cNvSpPr>
          <p:nvPr/>
        </p:nvSpPr>
        <p:spPr bwMode="auto">
          <a:xfrm>
            <a:off x="3708400" y="3021013"/>
            <a:ext cx="2139950" cy="0"/>
          </a:xfrm>
          <a:prstGeom prst="line">
            <a:avLst/>
          </a:prstGeom>
          <a:noFill/>
          <a:ln w="28575">
            <a:solidFill>
              <a:schemeClr val="tx1"/>
            </a:solidFill>
            <a:round/>
            <a:headEnd type="none" w="sm" len="sm"/>
            <a:tailEnd type="triangle" w="sm" len="sm"/>
          </a:ln>
        </p:spPr>
        <p:txBody>
          <a:bodyPr/>
          <a:lstStyle/>
          <a:p>
            <a:endParaRPr lang="en-US"/>
          </a:p>
        </p:txBody>
      </p:sp>
      <p:sp>
        <p:nvSpPr>
          <p:cNvPr id="59400" name="Rectangle 10"/>
          <p:cNvSpPr>
            <a:spLocks noChangeArrowheads="1"/>
          </p:cNvSpPr>
          <p:nvPr/>
        </p:nvSpPr>
        <p:spPr bwMode="auto">
          <a:xfrm>
            <a:off x="4292600" y="2630488"/>
            <a:ext cx="971550" cy="366712"/>
          </a:xfrm>
          <a:prstGeom prst="rect">
            <a:avLst/>
          </a:prstGeom>
          <a:noFill/>
          <a:ln w="9525">
            <a:noFill/>
            <a:miter lim="800000"/>
            <a:headEnd/>
            <a:tailEnd/>
          </a:ln>
        </p:spPr>
        <p:txBody>
          <a:bodyPr wrap="none" lIns="92075" tIns="46038" rIns="92075" bIns="46038">
            <a:spAutoFit/>
          </a:bodyPr>
          <a:lstStyle/>
          <a:p>
            <a:pPr defTabSz="822325" eaLnBrk="0" hangingPunct="0">
              <a:spcBef>
                <a:spcPct val="50000"/>
              </a:spcBef>
            </a:pPr>
            <a:r>
              <a:rPr lang="en-US"/>
              <a:t>returns</a:t>
            </a:r>
          </a:p>
        </p:txBody>
      </p:sp>
      <p:sp>
        <p:nvSpPr>
          <p:cNvPr id="59401" name="Rectangle 11"/>
          <p:cNvSpPr>
            <a:spLocks noChangeArrowheads="1"/>
          </p:cNvSpPr>
          <p:nvPr/>
        </p:nvSpPr>
        <p:spPr bwMode="auto">
          <a:xfrm>
            <a:off x="5972175" y="2832100"/>
            <a:ext cx="1390650" cy="366713"/>
          </a:xfrm>
          <a:prstGeom prst="rect">
            <a:avLst/>
          </a:prstGeom>
          <a:noFill/>
          <a:ln w="9525">
            <a:noFill/>
            <a:miter lim="800000"/>
            <a:headEnd/>
            <a:tailEnd/>
          </a:ln>
        </p:spPr>
        <p:txBody>
          <a:bodyPr wrap="none" lIns="92075" tIns="46038" rIns="92075" bIns="46038">
            <a:spAutoFit/>
          </a:bodyPr>
          <a:lstStyle/>
          <a:p>
            <a:pPr defTabSz="822325" eaLnBrk="0" hangingPunct="0">
              <a:spcBef>
                <a:spcPct val="50000"/>
              </a:spcBef>
            </a:pPr>
            <a:r>
              <a:rPr lang="en-US"/>
              <a:t>ST_CLERK</a:t>
            </a:r>
          </a:p>
        </p:txBody>
      </p:sp>
      <p:sp>
        <p:nvSpPr>
          <p:cNvPr id="59402" name="Rectangle 13"/>
          <p:cNvSpPr>
            <a:spLocks noChangeArrowheads="1"/>
          </p:cNvSpPr>
          <p:nvPr/>
        </p:nvSpPr>
        <p:spPr bwMode="auto">
          <a:xfrm>
            <a:off x="5972175" y="4456113"/>
            <a:ext cx="1390650" cy="641350"/>
          </a:xfrm>
          <a:prstGeom prst="rect">
            <a:avLst/>
          </a:prstGeom>
          <a:noFill/>
          <a:ln w="9525">
            <a:noFill/>
            <a:miter lim="800000"/>
            <a:headEnd/>
            <a:tailEnd/>
          </a:ln>
        </p:spPr>
        <p:txBody>
          <a:bodyPr wrap="none" lIns="92075" tIns="46038" rIns="92075" bIns="46038">
            <a:spAutoFit/>
          </a:bodyPr>
          <a:lstStyle/>
          <a:p>
            <a:pPr defTabSz="822325" eaLnBrk="0" hangingPunct="0"/>
            <a:r>
              <a:rPr lang="en-US"/>
              <a:t>ST_CLERK</a:t>
            </a:r>
          </a:p>
          <a:p>
            <a:pPr defTabSz="822325" eaLnBrk="0" hangingPunct="0"/>
            <a:r>
              <a:rPr lang="en-US"/>
              <a:t>SA_MAN</a:t>
            </a:r>
          </a:p>
        </p:txBody>
      </p:sp>
      <p:sp>
        <p:nvSpPr>
          <p:cNvPr id="59403" name="Rectangle 15"/>
          <p:cNvSpPr>
            <a:spLocks noChangeArrowheads="1"/>
          </p:cNvSpPr>
          <p:nvPr/>
        </p:nvSpPr>
        <p:spPr bwMode="blackWhite">
          <a:xfrm>
            <a:off x="1828800" y="4495800"/>
            <a:ext cx="1954213" cy="1036638"/>
          </a:xfrm>
          <a:prstGeom prst="rect">
            <a:avLst/>
          </a:prstGeom>
          <a:solidFill>
            <a:srgbClr val="FFFF00"/>
          </a:solidFill>
          <a:ln w="28575">
            <a:solidFill>
              <a:srgbClr val="000000"/>
            </a:solidFill>
            <a:miter lim="800000"/>
            <a:headEnd/>
            <a:tailEnd/>
          </a:ln>
        </p:spPr>
        <p:txBody>
          <a:bodyPr wrap="none" anchor="ctr"/>
          <a:lstStyle/>
          <a:p>
            <a:endParaRPr lang="en-US"/>
          </a:p>
        </p:txBody>
      </p:sp>
      <p:sp>
        <p:nvSpPr>
          <p:cNvPr id="59404" name="Rectangle 16"/>
          <p:cNvSpPr>
            <a:spLocks noChangeArrowheads="1"/>
          </p:cNvSpPr>
          <p:nvPr/>
        </p:nvSpPr>
        <p:spPr bwMode="auto">
          <a:xfrm>
            <a:off x="1828800" y="4495800"/>
            <a:ext cx="1390650" cy="366713"/>
          </a:xfrm>
          <a:prstGeom prst="rect">
            <a:avLst/>
          </a:prstGeom>
          <a:noFill/>
          <a:ln w="9525">
            <a:noFill/>
            <a:miter lim="800000"/>
            <a:headEnd/>
            <a:tailEnd/>
          </a:ln>
        </p:spPr>
        <p:txBody>
          <a:bodyPr wrap="none" lIns="92075" tIns="46038" rIns="92075" bIns="46038">
            <a:spAutoFit/>
          </a:bodyPr>
          <a:lstStyle/>
          <a:p>
            <a:pPr eaLnBrk="0" hangingPunct="0"/>
            <a:r>
              <a:rPr lang="en-US">
                <a:solidFill>
                  <a:srgbClr val="000000"/>
                </a:solidFill>
              </a:rPr>
              <a:t>Main query</a:t>
            </a:r>
          </a:p>
        </p:txBody>
      </p:sp>
      <p:sp>
        <p:nvSpPr>
          <p:cNvPr id="59405" name="Rectangle 17"/>
          <p:cNvSpPr>
            <a:spLocks noChangeArrowheads="1"/>
          </p:cNvSpPr>
          <p:nvPr/>
        </p:nvSpPr>
        <p:spPr bwMode="blackWhite">
          <a:xfrm>
            <a:off x="2209800" y="4953000"/>
            <a:ext cx="1535113" cy="550863"/>
          </a:xfrm>
          <a:prstGeom prst="rect">
            <a:avLst/>
          </a:prstGeom>
          <a:solidFill>
            <a:srgbClr val="FFCC99"/>
          </a:solidFill>
          <a:ln w="28575">
            <a:solidFill>
              <a:schemeClr val="tx1"/>
            </a:solidFill>
            <a:miter lim="800000"/>
            <a:headEnd/>
            <a:tailEnd/>
          </a:ln>
        </p:spPr>
        <p:txBody>
          <a:bodyPr wrap="none" anchor="ctr"/>
          <a:lstStyle/>
          <a:p>
            <a:pPr defTabSz="228600"/>
            <a:r>
              <a:rPr lang="en-US">
                <a:solidFill>
                  <a:srgbClr val="000000"/>
                </a:solidFill>
              </a:rPr>
              <a:t>Subquery</a:t>
            </a:r>
          </a:p>
        </p:txBody>
      </p:sp>
      <p:sp>
        <p:nvSpPr>
          <p:cNvPr id="375827" name="Rectangle 19"/>
          <p:cNvSpPr>
            <a:spLocks noChangeArrowheads="1"/>
          </p:cNvSpPr>
          <p:nvPr/>
        </p:nvSpPr>
        <p:spPr bwMode="auto">
          <a:xfrm>
            <a:off x="5378450" y="4518025"/>
            <a:ext cx="282575" cy="519113"/>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defRPr/>
            </a:pPr>
            <a:r>
              <a:rPr lang="en-US" sz="2800">
                <a:solidFill>
                  <a:srgbClr val="D3EAF8"/>
                </a:solidFill>
                <a:effectLst>
                  <a:outerShdw blurRad="38100" dist="38100" dir="2700000" algn="tl">
                    <a:srgbClr val="C0C0C0"/>
                  </a:outerShdw>
                </a:effectLst>
              </a:rPr>
              <a:t> </a:t>
            </a:r>
          </a:p>
        </p:txBody>
      </p:sp>
      <p:sp>
        <p:nvSpPr>
          <p:cNvPr id="59407" name="Line 20"/>
          <p:cNvSpPr>
            <a:spLocks noChangeShapeType="1"/>
          </p:cNvSpPr>
          <p:nvPr/>
        </p:nvSpPr>
        <p:spPr bwMode="auto">
          <a:xfrm>
            <a:off x="3733800" y="4876800"/>
            <a:ext cx="2139950" cy="0"/>
          </a:xfrm>
          <a:prstGeom prst="line">
            <a:avLst/>
          </a:prstGeom>
          <a:noFill/>
          <a:ln w="28575">
            <a:solidFill>
              <a:schemeClr val="tx1"/>
            </a:solidFill>
            <a:round/>
            <a:headEnd type="none" w="sm" len="sm"/>
            <a:tailEnd type="triangle" w="sm" len="sm"/>
          </a:ln>
        </p:spPr>
        <p:txBody>
          <a:bodyPr/>
          <a:lstStyle/>
          <a:p>
            <a:endParaRPr lang="en-US"/>
          </a:p>
        </p:txBody>
      </p:sp>
      <p:sp>
        <p:nvSpPr>
          <p:cNvPr id="59408" name="Rectangle 21"/>
          <p:cNvSpPr>
            <a:spLocks noChangeArrowheads="1"/>
          </p:cNvSpPr>
          <p:nvPr/>
        </p:nvSpPr>
        <p:spPr bwMode="auto">
          <a:xfrm>
            <a:off x="4292600" y="4383088"/>
            <a:ext cx="971550" cy="366712"/>
          </a:xfrm>
          <a:prstGeom prst="rect">
            <a:avLst/>
          </a:prstGeom>
          <a:noFill/>
          <a:ln w="9525">
            <a:noFill/>
            <a:miter lim="800000"/>
            <a:headEnd/>
            <a:tailEnd/>
          </a:ln>
        </p:spPr>
        <p:txBody>
          <a:bodyPr wrap="none" lIns="92075" tIns="46038" rIns="92075" bIns="46038">
            <a:spAutoFit/>
          </a:bodyPr>
          <a:lstStyle/>
          <a:p>
            <a:pPr defTabSz="822325" eaLnBrk="0" hangingPunct="0">
              <a:spcBef>
                <a:spcPct val="50000"/>
              </a:spcBef>
            </a:pPr>
            <a:r>
              <a:rPr lang="en-US"/>
              <a:t>returns</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2"/>
          <p:cNvSpPr>
            <a:spLocks noGrp="1" noChangeArrowheads="1"/>
          </p:cNvSpPr>
          <p:nvPr>
            <p:ph type="title"/>
          </p:nvPr>
        </p:nvSpPr>
        <p:spPr/>
        <p:txBody>
          <a:bodyPr/>
          <a:lstStyle/>
          <a:p>
            <a:pPr eaLnBrk="1" hangingPunct="1"/>
            <a:r>
              <a:rPr lang="en-US" smtClean="0"/>
              <a:t>Single-Row Subqueries</a:t>
            </a:r>
          </a:p>
        </p:txBody>
      </p:sp>
      <p:sp>
        <p:nvSpPr>
          <p:cNvPr id="61442" name="Rectangle 13"/>
          <p:cNvSpPr>
            <a:spLocks noGrp="1" noChangeArrowheads="1"/>
          </p:cNvSpPr>
          <p:nvPr>
            <p:ph type="body" idx="1"/>
          </p:nvPr>
        </p:nvSpPr>
        <p:spPr>
          <a:xfrm>
            <a:off x="863600" y="1816100"/>
            <a:ext cx="7366000" cy="762000"/>
          </a:xfrm>
        </p:spPr>
        <p:txBody>
          <a:bodyPr/>
          <a:lstStyle/>
          <a:p>
            <a:pPr lvl="1" eaLnBrk="1" hangingPunct="1"/>
            <a:r>
              <a:rPr lang="en-US" smtClean="0"/>
              <a:t>Return only one row</a:t>
            </a:r>
          </a:p>
          <a:p>
            <a:pPr lvl="1" eaLnBrk="1" hangingPunct="1"/>
            <a:r>
              <a:rPr lang="en-US" smtClean="0"/>
              <a:t>Use single-row comparison operators</a:t>
            </a:r>
          </a:p>
        </p:txBody>
      </p:sp>
      <p:graphicFrame>
        <p:nvGraphicFramePr>
          <p:cNvPr id="377991" name="Group 135"/>
          <p:cNvGraphicFramePr>
            <a:graphicFrameLocks noGrp="1"/>
          </p:cNvGraphicFramePr>
          <p:nvPr/>
        </p:nvGraphicFramePr>
        <p:xfrm>
          <a:off x="2422525" y="2733675"/>
          <a:ext cx="4194175" cy="2889250"/>
        </p:xfrm>
        <a:graphic>
          <a:graphicData uri="http://schemas.openxmlformats.org/drawingml/2006/table">
            <a:tbl>
              <a:tblPr/>
              <a:tblGrid>
                <a:gridCol w="1238250"/>
                <a:gridCol w="2955925"/>
              </a:tblGrid>
              <a:tr h="3127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Tx/>
                        <a:buNone/>
                        <a:tabLst/>
                      </a:pPr>
                      <a:r>
                        <a:rPr kumimoji="0" 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Tx/>
                        <a:buNone/>
                        <a:tabLst/>
                      </a:pPr>
                      <a:r>
                        <a:rPr kumimoji="0" lang="en-US" sz="1800" b="1" i="0" u="none" strike="noStrike" cap="none" normalizeH="0" baseline="0" smtClean="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Greater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Greater than or equal to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Less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Less than or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  &lt;&gt;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Not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4"/>
          <p:cNvSpPr>
            <a:spLocks noChangeArrowheads="1"/>
          </p:cNvSpPr>
          <p:nvPr/>
        </p:nvSpPr>
        <p:spPr bwMode="blackGray">
          <a:xfrm>
            <a:off x="866775" y="1371600"/>
            <a:ext cx="7286625" cy="3429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endParaRPr lang="en-US">
              <a:solidFill>
                <a:srgbClr val="000000"/>
              </a:solidFill>
              <a:latin typeface="Courier New" pitchFamily="49" charset="0"/>
            </a:endParaRPr>
          </a:p>
          <a:p>
            <a:pPr eaLnBrk="0" hangingPunct="0">
              <a:tabLst>
                <a:tab pos="1200150" algn="l"/>
              </a:tabLst>
            </a:pPr>
            <a:r>
              <a:rPr lang="en-US" sz="2000">
                <a:solidFill>
                  <a:srgbClr val="000000"/>
                </a:solidFill>
                <a:latin typeface="Courier New" pitchFamily="49" charset="0"/>
              </a:rPr>
              <a:t>SELECT last_name, job_id, salary</a:t>
            </a:r>
          </a:p>
          <a:p>
            <a:pPr eaLnBrk="0" hangingPunct="0">
              <a:tabLst>
                <a:tab pos="1200150" algn="l"/>
              </a:tabLst>
            </a:pPr>
            <a:r>
              <a:rPr lang="en-US" sz="2000">
                <a:solidFill>
                  <a:srgbClr val="000000"/>
                </a:solidFill>
                <a:latin typeface="Courier New" pitchFamily="49" charset="0"/>
              </a:rPr>
              <a:t>FROM   employees</a:t>
            </a:r>
          </a:p>
          <a:p>
            <a:pPr eaLnBrk="0" hangingPunct="0">
              <a:tabLst>
                <a:tab pos="1200150" algn="l"/>
              </a:tabLst>
            </a:pPr>
            <a:r>
              <a:rPr lang="en-US" sz="2000">
                <a:solidFill>
                  <a:srgbClr val="000000"/>
                </a:solidFill>
                <a:latin typeface="Courier New" pitchFamily="49" charset="0"/>
              </a:rPr>
              <a:t>WHERE  job_id =  </a:t>
            </a:r>
          </a:p>
          <a:p>
            <a:pPr eaLnBrk="0" hangingPunct="0">
              <a:tabLst>
                <a:tab pos="1200150" algn="l"/>
              </a:tabLst>
            </a:pPr>
            <a:r>
              <a:rPr lang="en-US" sz="2000">
                <a:solidFill>
                  <a:srgbClr val="000000"/>
                </a:solidFill>
                <a:latin typeface="Courier New" pitchFamily="49" charset="0"/>
              </a:rPr>
              <a:t>                (SELECT job_id</a:t>
            </a:r>
          </a:p>
          <a:p>
            <a:pPr eaLnBrk="0" hangingPunct="0">
              <a:tabLst>
                <a:tab pos="1200150" algn="l"/>
              </a:tabLst>
            </a:pPr>
            <a:r>
              <a:rPr lang="en-US" sz="2000">
                <a:solidFill>
                  <a:srgbClr val="000000"/>
                </a:solidFill>
                <a:latin typeface="Courier New" pitchFamily="49" charset="0"/>
              </a:rPr>
              <a:t>                 FROM   employees</a:t>
            </a:r>
          </a:p>
          <a:p>
            <a:pPr eaLnBrk="0" hangingPunct="0">
              <a:tabLst>
                <a:tab pos="1200150" algn="l"/>
              </a:tabLst>
            </a:pPr>
            <a:r>
              <a:rPr lang="en-US" sz="2000">
                <a:solidFill>
                  <a:srgbClr val="000000"/>
                </a:solidFill>
                <a:latin typeface="Courier New" pitchFamily="49" charset="0"/>
              </a:rPr>
              <a:t>                 WHERE  employee_id = 141)</a:t>
            </a:r>
          </a:p>
          <a:p>
            <a:pPr eaLnBrk="0" hangingPunct="0">
              <a:tabLst>
                <a:tab pos="1200150" algn="l"/>
              </a:tabLst>
            </a:pPr>
            <a:r>
              <a:rPr lang="en-US" sz="2000">
                <a:solidFill>
                  <a:srgbClr val="000000"/>
                </a:solidFill>
                <a:latin typeface="Courier New" pitchFamily="49" charset="0"/>
              </a:rPr>
              <a:t>AND    salary &gt;</a:t>
            </a:r>
          </a:p>
          <a:p>
            <a:pPr eaLnBrk="0" hangingPunct="0">
              <a:tabLst>
                <a:tab pos="1200150" algn="l"/>
              </a:tabLst>
            </a:pPr>
            <a:r>
              <a:rPr lang="en-US" sz="2000">
                <a:solidFill>
                  <a:srgbClr val="000000"/>
                </a:solidFill>
                <a:latin typeface="Courier New" pitchFamily="49" charset="0"/>
              </a:rPr>
              <a:t>                (SELECT salary</a:t>
            </a:r>
          </a:p>
          <a:p>
            <a:pPr eaLnBrk="0" hangingPunct="0">
              <a:tabLst>
                <a:tab pos="1200150" algn="l"/>
              </a:tabLst>
            </a:pPr>
            <a:r>
              <a:rPr lang="en-US" sz="2000">
                <a:solidFill>
                  <a:srgbClr val="000000"/>
                </a:solidFill>
                <a:latin typeface="Courier New" pitchFamily="49" charset="0"/>
              </a:rPr>
              <a:t>                 FROM   employees</a:t>
            </a:r>
          </a:p>
          <a:p>
            <a:pPr eaLnBrk="0" hangingPunct="0">
              <a:tabLst>
                <a:tab pos="1200150" algn="l"/>
              </a:tabLst>
            </a:pPr>
            <a:r>
              <a:rPr lang="en-US" sz="2000">
                <a:solidFill>
                  <a:srgbClr val="000000"/>
                </a:solidFill>
                <a:latin typeface="Courier New" pitchFamily="49" charset="0"/>
              </a:rPr>
              <a:t>                 WHERE  employee_id = 143);</a:t>
            </a:r>
          </a:p>
        </p:txBody>
      </p:sp>
      <p:sp>
        <p:nvSpPr>
          <p:cNvPr id="63490" name="Rectangle 4"/>
          <p:cNvSpPr>
            <a:spLocks noGrp="1" noChangeArrowheads="1"/>
          </p:cNvSpPr>
          <p:nvPr>
            <p:ph type="title"/>
          </p:nvPr>
        </p:nvSpPr>
        <p:spPr/>
        <p:txBody>
          <a:bodyPr lIns="92075" tIns="46038" rIns="92075" bIns="46038"/>
          <a:lstStyle/>
          <a:p>
            <a:pPr eaLnBrk="1" hangingPunct="1"/>
            <a:r>
              <a:rPr lang="en-US" smtClean="0"/>
              <a:t>Executing Single-Row Subqueries</a:t>
            </a:r>
          </a:p>
        </p:txBody>
      </p:sp>
      <p:sp>
        <p:nvSpPr>
          <p:cNvPr id="63491" name="Rectangle 5"/>
          <p:cNvSpPr>
            <a:spLocks noChangeArrowheads="1"/>
          </p:cNvSpPr>
          <p:nvPr/>
        </p:nvSpPr>
        <p:spPr bwMode="auto">
          <a:xfrm>
            <a:off x="5003800" y="2287588"/>
            <a:ext cx="1252538"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pPr>
            <a:r>
              <a:rPr lang="en-US" sz="1600">
                <a:solidFill>
                  <a:srgbClr val="FF5050"/>
                </a:solidFill>
              </a:rPr>
              <a:t>ST_CLERK</a:t>
            </a:r>
          </a:p>
        </p:txBody>
      </p:sp>
      <p:sp>
        <p:nvSpPr>
          <p:cNvPr id="63492" name="Rectangle 6"/>
          <p:cNvSpPr>
            <a:spLocks noChangeArrowheads="1"/>
          </p:cNvSpPr>
          <p:nvPr/>
        </p:nvSpPr>
        <p:spPr bwMode="auto">
          <a:xfrm>
            <a:off x="5422900" y="3506788"/>
            <a:ext cx="636588"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pPr>
            <a:r>
              <a:rPr lang="en-US" sz="1600">
                <a:solidFill>
                  <a:srgbClr val="FF5050"/>
                </a:solidFill>
              </a:rPr>
              <a:t>2600</a:t>
            </a:r>
          </a:p>
        </p:txBody>
      </p:sp>
      <p:sp>
        <p:nvSpPr>
          <p:cNvPr id="63493" name="Rectangle 7"/>
          <p:cNvSpPr>
            <a:spLocks noChangeArrowheads="1"/>
          </p:cNvSpPr>
          <p:nvPr/>
        </p:nvSpPr>
        <p:spPr bwMode="auto">
          <a:xfrm>
            <a:off x="3067050" y="2667000"/>
            <a:ext cx="4476750" cy="933450"/>
          </a:xfrm>
          <a:prstGeom prst="rect">
            <a:avLst/>
          </a:prstGeom>
          <a:noFill/>
          <a:ln w="28575">
            <a:solidFill>
              <a:schemeClr val="hlink"/>
            </a:solidFill>
            <a:miter lim="800000"/>
            <a:headEnd/>
            <a:tailEnd/>
          </a:ln>
        </p:spPr>
        <p:txBody>
          <a:bodyPr wrap="none" anchor="ctr"/>
          <a:lstStyle/>
          <a:p>
            <a:endParaRPr lang="en-US"/>
          </a:p>
        </p:txBody>
      </p:sp>
      <p:sp>
        <p:nvSpPr>
          <p:cNvPr id="63494" name="Rectangle 8"/>
          <p:cNvSpPr>
            <a:spLocks noChangeArrowheads="1"/>
          </p:cNvSpPr>
          <p:nvPr/>
        </p:nvSpPr>
        <p:spPr bwMode="auto">
          <a:xfrm>
            <a:off x="3087688" y="3816350"/>
            <a:ext cx="4456112" cy="1060450"/>
          </a:xfrm>
          <a:prstGeom prst="rect">
            <a:avLst/>
          </a:prstGeom>
          <a:noFill/>
          <a:ln w="28575">
            <a:solidFill>
              <a:schemeClr val="hlink"/>
            </a:solidFill>
            <a:miter lim="800000"/>
            <a:headEnd/>
            <a:tailEnd/>
          </a:ln>
        </p:spPr>
        <p:txBody>
          <a:bodyPr wrap="none" anchor="ctr"/>
          <a:lstStyle/>
          <a:p>
            <a:endParaRPr lang="en-US"/>
          </a:p>
        </p:txBody>
      </p:sp>
      <p:pic>
        <p:nvPicPr>
          <p:cNvPr id="63495" name="Picture 9"/>
          <p:cNvPicPr>
            <a:picLocks noChangeAspect="1" noChangeArrowheads="1"/>
          </p:cNvPicPr>
          <p:nvPr/>
        </p:nvPicPr>
        <p:blipFill>
          <a:blip r:embed="rId3"/>
          <a:srcRect/>
          <a:stretch>
            <a:fillRect/>
          </a:stretch>
        </p:blipFill>
        <p:spPr bwMode="gray">
          <a:xfrm>
            <a:off x="611188" y="4826000"/>
            <a:ext cx="7542212" cy="927100"/>
          </a:xfrm>
          <a:prstGeom prst="rect">
            <a:avLst/>
          </a:prstGeom>
          <a:noFill/>
          <a:ln w="25400">
            <a:noFill/>
            <a:miter lim="800000"/>
            <a:headEnd type="none" w="sm" len="sm"/>
            <a:tailEnd type="none" w="sm" len="sm"/>
          </a:ln>
        </p:spPr>
      </p:pic>
      <p:sp>
        <p:nvSpPr>
          <p:cNvPr id="63496" name="Freeform 15"/>
          <p:cNvSpPr>
            <a:spLocks/>
          </p:cNvSpPr>
          <p:nvPr/>
        </p:nvSpPr>
        <p:spPr bwMode="auto">
          <a:xfrm rot="16200000" flipV="1">
            <a:off x="3952082" y="1766094"/>
            <a:ext cx="147637" cy="1730375"/>
          </a:xfrm>
          <a:custGeom>
            <a:avLst/>
            <a:gdLst>
              <a:gd name="T0" fmla="*/ 0 w 220"/>
              <a:gd name="T1" fmla="*/ 0 h 411"/>
              <a:gd name="T2" fmla="*/ 146966 w 220"/>
              <a:gd name="T3" fmla="*/ 0 h 411"/>
              <a:gd name="T4" fmla="*/ 146966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a:p>
        </p:txBody>
      </p:sp>
      <p:sp>
        <p:nvSpPr>
          <p:cNvPr id="63497" name="Freeform 16"/>
          <p:cNvSpPr>
            <a:spLocks/>
          </p:cNvSpPr>
          <p:nvPr/>
        </p:nvSpPr>
        <p:spPr bwMode="auto">
          <a:xfrm rot="16200000" flipV="1">
            <a:off x="3971132" y="2886869"/>
            <a:ext cx="109537" cy="1730375"/>
          </a:xfrm>
          <a:custGeom>
            <a:avLst/>
            <a:gdLst>
              <a:gd name="T0" fmla="*/ 0 w 220"/>
              <a:gd name="T1" fmla="*/ 0 h 411"/>
              <a:gd name="T2" fmla="*/ 109039 w 220"/>
              <a:gd name="T3" fmla="*/ 0 h 411"/>
              <a:gd name="T4" fmla="*/ 109039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3800" smtClean="0"/>
              <a:t>Structured Query Language (contd.)</a:t>
            </a:r>
          </a:p>
        </p:txBody>
      </p:sp>
      <p:sp>
        <p:nvSpPr>
          <p:cNvPr id="51203" name="Rectangle 3"/>
          <p:cNvSpPr>
            <a:spLocks noGrp="1" noChangeArrowheads="1"/>
          </p:cNvSpPr>
          <p:nvPr>
            <p:ph type="body" idx="1"/>
          </p:nvPr>
        </p:nvSpPr>
        <p:spPr/>
        <p:txBody>
          <a:bodyPr/>
          <a:lstStyle/>
          <a:p>
            <a:pPr lvl="1">
              <a:buFont typeface="Wingdings" pitchFamily="2" charset="2"/>
              <a:buNone/>
            </a:pPr>
            <a:endParaRPr lang="en-US" smtClean="0"/>
          </a:p>
          <a:p>
            <a:pPr>
              <a:buFont typeface="Wingdings" pitchFamily="2" charset="2"/>
              <a:buNone/>
            </a:pPr>
            <a:r>
              <a:rPr lang="en-US" smtClean="0"/>
              <a:t>Example…</a:t>
            </a:r>
          </a:p>
          <a:p>
            <a:pPr>
              <a:buFont typeface="Wingdings" pitchFamily="2" charset="2"/>
              <a:buNone/>
            </a:pPr>
            <a:r>
              <a:rPr lang="en-US" smtClean="0"/>
              <a:t>	Emp(</a:t>
            </a:r>
            <a:r>
              <a:rPr lang="en-US" u="sng" smtClean="0"/>
              <a:t>ID</a:t>
            </a:r>
            <a:r>
              <a:rPr lang="en-US" smtClean="0"/>
              <a:t>, name, salary, manager, dept) </a:t>
            </a:r>
          </a:p>
          <a:p>
            <a:pPr>
              <a:buFont typeface="Wingdings" pitchFamily="2" charset="2"/>
              <a:buNone/>
            </a:pPr>
            <a:endParaRPr lang="en-US" smtClean="0"/>
          </a:p>
          <a:p>
            <a:pPr>
              <a:buFont typeface="Wingdings" pitchFamily="2" charset="2"/>
              <a:buNone/>
            </a:pPr>
            <a:r>
              <a:rPr lang="en-US" smtClean="0"/>
              <a:t>	“List the employee name’s starting with A”</a:t>
            </a:r>
          </a:p>
          <a:p>
            <a:pPr lvl="1">
              <a:buFont typeface="Wingdings" pitchFamily="2" charset="2"/>
              <a:buNone/>
            </a:pPr>
            <a:endParaRPr lang="en-US" smtClean="0"/>
          </a:p>
          <a:p>
            <a:pPr lvl="1">
              <a:buFont typeface="Wingdings" pitchFamily="2" charset="2"/>
              <a:buNone/>
            </a:pPr>
            <a:r>
              <a:rPr lang="en-US" smtClean="0"/>
              <a:t>SELECT Name</a:t>
            </a:r>
          </a:p>
          <a:p>
            <a:pPr lvl="1">
              <a:buFont typeface="Wingdings" pitchFamily="2" charset="2"/>
              <a:buNone/>
            </a:pPr>
            <a:r>
              <a:rPr lang="en-US" smtClean="0"/>
              <a:t>FROM Emp</a:t>
            </a:r>
          </a:p>
          <a:p>
            <a:pPr lvl="1">
              <a:buFont typeface="Wingdings" pitchFamily="2" charset="2"/>
              <a:buNone/>
            </a:pPr>
            <a:r>
              <a:rPr lang="en-US" smtClean="0"/>
              <a:t>WHERE Name LIKE ‘A%’</a:t>
            </a:r>
          </a:p>
          <a:p>
            <a:pPr lvl="1">
              <a:buFont typeface="Wingdings" pitchFamily="2" charset="2"/>
              <a:buNone/>
            </a:pPr>
            <a:endParaRPr lang="en-US" smtClean="0"/>
          </a:p>
        </p:txBody>
      </p:sp>
      <p:sp>
        <p:nvSpPr>
          <p:cNvPr id="18435" name="Line 4"/>
          <p:cNvSpPr>
            <a:spLocks noChangeShapeType="1"/>
          </p:cNvSpPr>
          <p:nvPr/>
        </p:nvSpPr>
        <p:spPr bwMode="auto">
          <a:xfrm>
            <a:off x="5638800" y="3124200"/>
            <a:ext cx="0" cy="228600"/>
          </a:xfrm>
          <a:prstGeom prst="line">
            <a:avLst/>
          </a:prstGeom>
          <a:noFill/>
          <a:ln w="9525">
            <a:solidFill>
              <a:schemeClr val="tx1"/>
            </a:solidFill>
            <a:round/>
            <a:headEnd/>
            <a:tailEnd/>
          </a:ln>
        </p:spPr>
        <p:txBody>
          <a:bodyPr/>
          <a:lstStyle/>
          <a:p>
            <a:endParaRPr lang="en-US"/>
          </a:p>
        </p:txBody>
      </p:sp>
      <p:sp>
        <p:nvSpPr>
          <p:cNvPr id="18436" name="Line 6"/>
          <p:cNvSpPr>
            <a:spLocks noChangeShapeType="1"/>
          </p:cNvSpPr>
          <p:nvPr/>
        </p:nvSpPr>
        <p:spPr bwMode="auto">
          <a:xfrm flipV="1">
            <a:off x="2286000" y="3124200"/>
            <a:ext cx="0" cy="228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additive="base">
                                        <p:cTn id="7" dur="500" fill="hold"/>
                                        <p:tgtEl>
                                          <p:spTgt spid="5120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 calcmode="lin" valueType="num">
                                      <p:cBhvr additive="base">
                                        <p:cTn id="13" dur="500" fill="hold"/>
                                        <p:tgtEl>
                                          <p:spTgt spid="512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 calcmode="lin" valueType="num">
                                      <p:cBhvr additive="base">
                                        <p:cTn id="19" dur="500" fill="hold"/>
                                        <p:tgtEl>
                                          <p:spTgt spid="5120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0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1203">
                                            <p:txEl>
                                              <p:pRg st="6" end="6"/>
                                            </p:txEl>
                                          </p:spTgt>
                                        </p:tgtEl>
                                        <p:attrNameLst>
                                          <p:attrName>style.visibility</p:attrName>
                                        </p:attrNameLst>
                                      </p:cBhvr>
                                      <p:to>
                                        <p:strVal val="visible"/>
                                      </p:to>
                                    </p:set>
                                    <p:anim calcmode="lin" valueType="num">
                                      <p:cBhvr additive="base">
                                        <p:cTn id="23" dur="500" fill="hold"/>
                                        <p:tgtEl>
                                          <p:spTgt spid="51203">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03">
                                            <p:txEl>
                                              <p:pRg st="6" end="6"/>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1203">
                                            <p:txEl>
                                              <p:pRg st="7" end="7"/>
                                            </p:txEl>
                                          </p:spTgt>
                                        </p:tgtEl>
                                        <p:attrNameLst>
                                          <p:attrName>style.visibility</p:attrName>
                                        </p:attrNameLst>
                                      </p:cBhvr>
                                      <p:to>
                                        <p:strVal val="visible"/>
                                      </p:to>
                                    </p:set>
                                    <p:anim calcmode="lin" valueType="num">
                                      <p:cBhvr additive="base">
                                        <p:cTn id="27" dur="500" fill="hold"/>
                                        <p:tgtEl>
                                          <p:spTgt spid="51203">
                                            <p:txEl>
                                              <p:pRg st="7" end="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203">
                                            <p:txEl>
                                              <p:pRg st="7" end="7"/>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1203">
                                            <p:txEl>
                                              <p:pRg st="8" end="8"/>
                                            </p:txEl>
                                          </p:spTgt>
                                        </p:tgtEl>
                                        <p:attrNameLst>
                                          <p:attrName>style.visibility</p:attrName>
                                        </p:attrNameLst>
                                      </p:cBhvr>
                                      <p:to>
                                        <p:strVal val="visible"/>
                                      </p:to>
                                    </p:set>
                                    <p:anim calcmode="lin" valueType="num">
                                      <p:cBhvr additive="base">
                                        <p:cTn id="31" dur="500" fill="hold"/>
                                        <p:tgtEl>
                                          <p:spTgt spid="5120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0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4"/>
          <p:cNvSpPr>
            <a:spLocks noChangeArrowheads="1"/>
          </p:cNvSpPr>
          <p:nvPr/>
        </p:nvSpPr>
        <p:spPr bwMode="blackGray">
          <a:xfrm>
            <a:off x="866775" y="1600200"/>
            <a:ext cx="7286625" cy="2209800"/>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a:solidFill>
                  <a:srgbClr val="000000"/>
                </a:solidFill>
                <a:latin typeface="Courier New" pitchFamily="49" charset="0"/>
              </a:rPr>
              <a:t>SELECT last_name, job_id, salary</a:t>
            </a:r>
          </a:p>
          <a:p>
            <a:pPr eaLnBrk="0" hangingPunct="0">
              <a:tabLst>
                <a:tab pos="1200150" algn="l"/>
              </a:tabLst>
            </a:pPr>
            <a:r>
              <a:rPr lang="en-US">
                <a:solidFill>
                  <a:srgbClr val="000000"/>
                </a:solidFill>
                <a:latin typeface="Courier New" pitchFamily="49" charset="0"/>
              </a:rPr>
              <a:t>FROM   employees</a:t>
            </a:r>
          </a:p>
          <a:p>
            <a:pPr eaLnBrk="0" hangingPunct="0">
              <a:tabLst>
                <a:tab pos="1200150" algn="l"/>
              </a:tabLst>
            </a:pPr>
            <a:r>
              <a:rPr lang="en-US">
                <a:solidFill>
                  <a:srgbClr val="000000"/>
                </a:solidFill>
                <a:latin typeface="Courier New" pitchFamily="49" charset="0"/>
              </a:rPr>
              <a:t>WHERE  salary = </a:t>
            </a:r>
          </a:p>
          <a:p>
            <a:pPr eaLnBrk="0" hangingPunct="0">
              <a:tabLst>
                <a:tab pos="1200150" algn="l"/>
              </a:tabLst>
            </a:pPr>
            <a:r>
              <a:rPr lang="en-US">
                <a:solidFill>
                  <a:srgbClr val="000000"/>
                </a:solidFill>
                <a:latin typeface="Courier New" pitchFamily="49" charset="0"/>
              </a:rPr>
              <a:t>                (SELECT MIN(salary)</a:t>
            </a:r>
          </a:p>
          <a:p>
            <a:pPr eaLnBrk="0" hangingPunct="0">
              <a:tabLst>
                <a:tab pos="1200150" algn="l"/>
              </a:tabLst>
            </a:pPr>
            <a:r>
              <a:rPr lang="en-US">
                <a:solidFill>
                  <a:srgbClr val="000000"/>
                </a:solidFill>
                <a:latin typeface="Courier New" pitchFamily="49" charset="0"/>
              </a:rPr>
              <a:t>                 FROM   employees);</a:t>
            </a:r>
          </a:p>
        </p:txBody>
      </p:sp>
      <p:sp>
        <p:nvSpPr>
          <p:cNvPr id="65538" name="Rectangle 12"/>
          <p:cNvSpPr>
            <a:spLocks noGrp="1" noChangeArrowheads="1"/>
          </p:cNvSpPr>
          <p:nvPr>
            <p:ph type="title"/>
          </p:nvPr>
        </p:nvSpPr>
        <p:spPr/>
        <p:txBody>
          <a:bodyPr/>
          <a:lstStyle/>
          <a:p>
            <a:pPr eaLnBrk="1" hangingPunct="1"/>
            <a:r>
              <a:rPr lang="en-US" smtClean="0"/>
              <a:t>Using Group Functions in a Subquery</a:t>
            </a:r>
          </a:p>
        </p:txBody>
      </p:sp>
      <p:sp>
        <p:nvSpPr>
          <p:cNvPr id="65539" name="Rectangle 5"/>
          <p:cNvSpPr>
            <a:spLocks noChangeArrowheads="1"/>
          </p:cNvSpPr>
          <p:nvPr/>
        </p:nvSpPr>
        <p:spPr bwMode="auto">
          <a:xfrm>
            <a:off x="5029200" y="2362200"/>
            <a:ext cx="636588" cy="385763"/>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pPr>
            <a:r>
              <a:rPr lang="en-US" sz="1600">
                <a:solidFill>
                  <a:srgbClr val="FF5050"/>
                </a:solidFill>
              </a:rPr>
              <a:t>2500</a:t>
            </a:r>
          </a:p>
        </p:txBody>
      </p:sp>
      <p:sp>
        <p:nvSpPr>
          <p:cNvPr id="65540" name="Rectangle 6"/>
          <p:cNvSpPr>
            <a:spLocks noChangeArrowheads="1"/>
          </p:cNvSpPr>
          <p:nvPr/>
        </p:nvSpPr>
        <p:spPr bwMode="auto">
          <a:xfrm>
            <a:off x="3810000" y="2819400"/>
            <a:ext cx="3810000" cy="914400"/>
          </a:xfrm>
          <a:prstGeom prst="rect">
            <a:avLst/>
          </a:prstGeom>
          <a:noFill/>
          <a:ln w="28575">
            <a:solidFill>
              <a:schemeClr val="hlink"/>
            </a:solidFill>
            <a:miter lim="800000"/>
            <a:headEnd/>
            <a:tailEnd/>
          </a:ln>
        </p:spPr>
        <p:txBody>
          <a:bodyPr wrap="none" anchor="ctr"/>
          <a:lstStyle/>
          <a:p>
            <a:endParaRPr lang="en-US"/>
          </a:p>
        </p:txBody>
      </p:sp>
      <p:pic>
        <p:nvPicPr>
          <p:cNvPr id="65541" name="Picture 7"/>
          <p:cNvPicPr>
            <a:picLocks noChangeAspect="1" noChangeArrowheads="1"/>
          </p:cNvPicPr>
          <p:nvPr/>
        </p:nvPicPr>
        <p:blipFill>
          <a:blip r:embed="rId3"/>
          <a:srcRect/>
          <a:stretch>
            <a:fillRect/>
          </a:stretch>
        </p:blipFill>
        <p:spPr bwMode="gray">
          <a:xfrm>
            <a:off x="762000" y="4800600"/>
            <a:ext cx="7296150" cy="523875"/>
          </a:xfrm>
          <a:prstGeom prst="rect">
            <a:avLst/>
          </a:prstGeom>
          <a:noFill/>
          <a:ln w="25400">
            <a:noFill/>
            <a:miter lim="800000"/>
            <a:headEnd type="none" w="sm" len="sm"/>
            <a:tailEnd type="none" w="sm" len="sm"/>
          </a:ln>
        </p:spPr>
      </p:pic>
      <p:sp>
        <p:nvSpPr>
          <p:cNvPr id="65542" name="Freeform 15"/>
          <p:cNvSpPr>
            <a:spLocks/>
          </p:cNvSpPr>
          <p:nvPr/>
        </p:nvSpPr>
        <p:spPr bwMode="auto">
          <a:xfrm rot="16200000" flipV="1">
            <a:off x="4150518" y="2174082"/>
            <a:ext cx="265113" cy="1250950"/>
          </a:xfrm>
          <a:custGeom>
            <a:avLst/>
            <a:gdLst>
              <a:gd name="T0" fmla="*/ 0 w 220"/>
              <a:gd name="T1" fmla="*/ 0 h 411"/>
              <a:gd name="T2" fmla="*/ 263908 w 220"/>
              <a:gd name="T3" fmla="*/ 0 h 411"/>
              <a:gd name="T4" fmla="*/ 263908 w 220"/>
              <a:gd name="T5" fmla="*/ 124790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6"/>
          <p:cNvSpPr>
            <a:spLocks noChangeArrowheads="1"/>
          </p:cNvSpPr>
          <p:nvPr/>
        </p:nvSpPr>
        <p:spPr bwMode="blackGray">
          <a:xfrm>
            <a:off x="866775" y="3276600"/>
            <a:ext cx="8048625" cy="3200400"/>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sz="2000">
                <a:solidFill>
                  <a:srgbClr val="000000"/>
                </a:solidFill>
                <a:latin typeface="Courier New" pitchFamily="49" charset="0"/>
              </a:rPr>
              <a:t>SELECT   department_id, MIN(salary)</a:t>
            </a:r>
          </a:p>
          <a:p>
            <a:pPr eaLnBrk="0" hangingPunct="0">
              <a:tabLst>
                <a:tab pos="1200150" algn="l"/>
              </a:tabLst>
            </a:pPr>
            <a:r>
              <a:rPr lang="en-US" sz="2000">
                <a:solidFill>
                  <a:srgbClr val="000000"/>
                </a:solidFill>
                <a:latin typeface="Courier New" pitchFamily="49" charset="0"/>
              </a:rPr>
              <a:t>FROM     employees</a:t>
            </a:r>
          </a:p>
          <a:p>
            <a:pPr eaLnBrk="0" hangingPunct="0">
              <a:tabLst>
                <a:tab pos="1200150" algn="l"/>
              </a:tabLst>
            </a:pPr>
            <a:r>
              <a:rPr lang="en-US" sz="2000">
                <a:solidFill>
                  <a:srgbClr val="000000"/>
                </a:solidFill>
                <a:latin typeface="Courier New" pitchFamily="49" charset="0"/>
              </a:rPr>
              <a:t>GROUP BY department_id</a:t>
            </a:r>
          </a:p>
          <a:p>
            <a:pPr eaLnBrk="0" hangingPunct="0">
              <a:tabLst>
                <a:tab pos="1200150" algn="l"/>
              </a:tabLst>
            </a:pPr>
            <a:r>
              <a:rPr lang="en-US" sz="2000">
                <a:solidFill>
                  <a:srgbClr val="000000"/>
                </a:solidFill>
                <a:latin typeface="Courier New" pitchFamily="49" charset="0"/>
              </a:rPr>
              <a:t>HAVING   MIN(salary) &gt;</a:t>
            </a:r>
          </a:p>
          <a:p>
            <a:pPr eaLnBrk="0" hangingPunct="0">
              <a:tabLst>
                <a:tab pos="1200150" algn="l"/>
              </a:tabLst>
            </a:pPr>
            <a:r>
              <a:rPr lang="en-US" sz="2000">
                <a:solidFill>
                  <a:srgbClr val="000000"/>
                </a:solidFill>
                <a:latin typeface="Courier New" pitchFamily="49" charset="0"/>
              </a:rPr>
              <a:t>                       </a:t>
            </a:r>
          </a:p>
          <a:p>
            <a:pPr eaLnBrk="0" hangingPunct="0">
              <a:tabLst>
                <a:tab pos="1200150" algn="l"/>
              </a:tabLst>
            </a:pPr>
            <a:r>
              <a:rPr lang="en-US" sz="2000">
                <a:solidFill>
                  <a:srgbClr val="000000"/>
                </a:solidFill>
                <a:latin typeface="Courier New" pitchFamily="49" charset="0"/>
              </a:rPr>
              <a:t>				(SELECT MIN(salary)</a:t>
            </a:r>
          </a:p>
          <a:p>
            <a:pPr eaLnBrk="0" hangingPunct="0">
              <a:tabLst>
                <a:tab pos="1200150" algn="l"/>
              </a:tabLst>
            </a:pPr>
            <a:r>
              <a:rPr lang="en-US" sz="2000">
                <a:solidFill>
                  <a:srgbClr val="000000"/>
                </a:solidFill>
                <a:latin typeface="Courier New" pitchFamily="49" charset="0"/>
              </a:rPr>
              <a:t>                        FROM   employees</a:t>
            </a:r>
          </a:p>
          <a:p>
            <a:pPr eaLnBrk="0" hangingPunct="0">
              <a:tabLst>
                <a:tab pos="1200150" algn="l"/>
              </a:tabLst>
            </a:pPr>
            <a:r>
              <a:rPr lang="en-US" sz="2000">
                <a:solidFill>
                  <a:srgbClr val="000000"/>
                </a:solidFill>
                <a:latin typeface="Courier New" pitchFamily="49" charset="0"/>
              </a:rPr>
              <a:t>                        WHERE  department_id = 50);</a:t>
            </a:r>
          </a:p>
        </p:txBody>
      </p:sp>
      <p:sp>
        <p:nvSpPr>
          <p:cNvPr id="67586" name="Rectangle 14"/>
          <p:cNvSpPr>
            <a:spLocks noGrp="1" noChangeArrowheads="1"/>
          </p:cNvSpPr>
          <p:nvPr>
            <p:ph type="title"/>
          </p:nvPr>
        </p:nvSpPr>
        <p:spPr/>
        <p:txBody>
          <a:bodyPr/>
          <a:lstStyle/>
          <a:p>
            <a:pPr eaLnBrk="1" hangingPunct="1"/>
            <a:r>
              <a:rPr lang="en-US" smtClean="0"/>
              <a:t>The </a:t>
            </a:r>
            <a:r>
              <a:rPr lang="en-US" smtClean="0">
                <a:latin typeface="Courier New" pitchFamily="49" charset="0"/>
              </a:rPr>
              <a:t>HAVING</a:t>
            </a:r>
            <a:r>
              <a:rPr lang="en-US" smtClean="0"/>
              <a:t> Clause with Subqueries</a:t>
            </a:r>
          </a:p>
        </p:txBody>
      </p:sp>
      <p:sp>
        <p:nvSpPr>
          <p:cNvPr id="67587" name="Rectangle 15"/>
          <p:cNvSpPr>
            <a:spLocks noGrp="1" noChangeArrowheads="1"/>
          </p:cNvSpPr>
          <p:nvPr>
            <p:ph type="body" idx="1"/>
          </p:nvPr>
        </p:nvSpPr>
        <p:spPr>
          <a:xfrm>
            <a:off x="914400" y="1524000"/>
            <a:ext cx="7366000" cy="1096963"/>
          </a:xfrm>
        </p:spPr>
        <p:txBody>
          <a:bodyPr/>
          <a:lstStyle/>
          <a:p>
            <a:pPr lvl="1" eaLnBrk="1" hangingPunct="1"/>
            <a:r>
              <a:rPr lang="en-US" smtClean="0"/>
              <a:t>The Oracle server executes subqueries first.</a:t>
            </a:r>
          </a:p>
          <a:p>
            <a:pPr lvl="1" eaLnBrk="1" hangingPunct="1"/>
            <a:r>
              <a:rPr lang="en-US" smtClean="0"/>
              <a:t>The Oracle server returns results into the </a:t>
            </a:r>
            <a:r>
              <a:rPr lang="en-US" smtClean="0">
                <a:latin typeface="Courier New" pitchFamily="49" charset="0"/>
              </a:rPr>
              <a:t>HAVING</a:t>
            </a:r>
            <a:r>
              <a:rPr lang="en-US" smtClean="0"/>
              <a:t> clause of the main query.</a:t>
            </a:r>
          </a:p>
        </p:txBody>
      </p:sp>
      <p:sp>
        <p:nvSpPr>
          <p:cNvPr id="67588" name="Rectangle 6"/>
          <p:cNvSpPr>
            <a:spLocks noChangeArrowheads="1"/>
          </p:cNvSpPr>
          <p:nvPr/>
        </p:nvSpPr>
        <p:spPr bwMode="auto">
          <a:xfrm>
            <a:off x="4419600" y="5181600"/>
            <a:ext cx="4370388" cy="1143000"/>
          </a:xfrm>
          <a:prstGeom prst="rect">
            <a:avLst/>
          </a:prstGeom>
          <a:noFill/>
          <a:ln w="28575">
            <a:solidFill>
              <a:schemeClr val="hlink"/>
            </a:solidFill>
            <a:miter lim="800000"/>
            <a:headEnd/>
            <a:tailEnd/>
          </a:ln>
        </p:spPr>
        <p:txBody>
          <a:bodyPr wrap="none" anchor="ctr"/>
          <a:lstStyle/>
          <a:p>
            <a:endParaRPr lang="en-US"/>
          </a:p>
        </p:txBody>
      </p:sp>
      <p:sp>
        <p:nvSpPr>
          <p:cNvPr id="67589" name="Rectangle 7"/>
          <p:cNvSpPr>
            <a:spLocks noChangeArrowheads="1"/>
          </p:cNvSpPr>
          <p:nvPr/>
        </p:nvSpPr>
        <p:spPr bwMode="auto">
          <a:xfrm>
            <a:off x="914400" y="3581400"/>
            <a:ext cx="5486400" cy="1295400"/>
          </a:xfrm>
          <a:prstGeom prst="rect">
            <a:avLst/>
          </a:prstGeom>
          <a:noFill/>
          <a:ln w="28575">
            <a:solidFill>
              <a:schemeClr val="hlink"/>
            </a:solidFill>
            <a:miter lim="800000"/>
            <a:headEnd/>
            <a:tailEnd/>
          </a:ln>
        </p:spPr>
        <p:txBody>
          <a:bodyPr wrap="none" anchor="ctr"/>
          <a:lstStyle/>
          <a:p>
            <a:endParaRPr lang="en-US"/>
          </a:p>
        </p:txBody>
      </p:sp>
      <p:sp>
        <p:nvSpPr>
          <p:cNvPr id="67590" name="Rectangle 9"/>
          <p:cNvSpPr>
            <a:spLocks noChangeArrowheads="1"/>
          </p:cNvSpPr>
          <p:nvPr/>
        </p:nvSpPr>
        <p:spPr bwMode="auto">
          <a:xfrm>
            <a:off x="7620000" y="4419600"/>
            <a:ext cx="636588" cy="385763"/>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pPr>
            <a:r>
              <a:rPr lang="en-US" sz="1600">
                <a:solidFill>
                  <a:srgbClr val="FF5050"/>
                </a:solidFill>
              </a:rPr>
              <a:t>2500</a:t>
            </a:r>
          </a:p>
        </p:txBody>
      </p:sp>
      <p:sp>
        <p:nvSpPr>
          <p:cNvPr id="67591" name="Freeform 19"/>
          <p:cNvSpPr>
            <a:spLocks/>
          </p:cNvSpPr>
          <p:nvPr/>
        </p:nvSpPr>
        <p:spPr bwMode="auto">
          <a:xfrm rot="16200000" flipV="1">
            <a:off x="5867400" y="3352800"/>
            <a:ext cx="304800" cy="2895600"/>
          </a:xfrm>
          <a:custGeom>
            <a:avLst/>
            <a:gdLst>
              <a:gd name="T0" fmla="*/ 0 w 220"/>
              <a:gd name="T1" fmla="*/ 0 h 411"/>
              <a:gd name="T2" fmla="*/ 303415 w 220"/>
              <a:gd name="T3" fmla="*/ 0 h 411"/>
              <a:gd name="T4" fmla="*/ 303415 w 220"/>
              <a:gd name="T5" fmla="*/ 288855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1"/>
          <p:cNvSpPr>
            <a:spLocks noChangeArrowheads="1"/>
          </p:cNvSpPr>
          <p:nvPr/>
        </p:nvSpPr>
        <p:spPr bwMode="blackGray">
          <a:xfrm>
            <a:off x="866775" y="1524000"/>
            <a:ext cx="7820025" cy="2105025"/>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sz="2000">
                <a:solidFill>
                  <a:srgbClr val="000000"/>
                </a:solidFill>
                <a:latin typeface="Courier New" pitchFamily="49" charset="0"/>
              </a:rPr>
              <a:t>SELECT last_name, job_id</a:t>
            </a:r>
          </a:p>
          <a:p>
            <a:pPr eaLnBrk="0" hangingPunct="0">
              <a:tabLst>
                <a:tab pos="1200150" algn="l"/>
              </a:tabLst>
            </a:pPr>
            <a:r>
              <a:rPr lang="en-US" sz="2000">
                <a:solidFill>
                  <a:srgbClr val="000000"/>
                </a:solidFill>
                <a:latin typeface="Courier New" pitchFamily="49" charset="0"/>
              </a:rPr>
              <a:t>FROM   employees</a:t>
            </a:r>
          </a:p>
          <a:p>
            <a:pPr eaLnBrk="0" hangingPunct="0">
              <a:tabLst>
                <a:tab pos="1200150" algn="l"/>
              </a:tabLst>
            </a:pPr>
            <a:r>
              <a:rPr lang="en-US" sz="2000">
                <a:solidFill>
                  <a:srgbClr val="000000"/>
                </a:solidFill>
                <a:latin typeface="Courier New" pitchFamily="49" charset="0"/>
              </a:rPr>
              <a:t>WHERE  job_id =</a:t>
            </a:r>
          </a:p>
          <a:p>
            <a:pPr eaLnBrk="0" hangingPunct="0">
              <a:tabLst>
                <a:tab pos="1200150" algn="l"/>
              </a:tabLst>
            </a:pPr>
            <a:r>
              <a:rPr lang="en-US" sz="2000">
                <a:solidFill>
                  <a:srgbClr val="000000"/>
                </a:solidFill>
                <a:latin typeface="Courier New" pitchFamily="49" charset="0"/>
              </a:rPr>
              <a:t>                (SELECT job_id</a:t>
            </a:r>
          </a:p>
          <a:p>
            <a:pPr eaLnBrk="0" hangingPunct="0">
              <a:tabLst>
                <a:tab pos="1200150" algn="l"/>
              </a:tabLst>
            </a:pPr>
            <a:r>
              <a:rPr lang="en-US" sz="2000">
                <a:solidFill>
                  <a:srgbClr val="000000"/>
                </a:solidFill>
                <a:latin typeface="Courier New" pitchFamily="49" charset="0"/>
              </a:rPr>
              <a:t>                 FROM   employees</a:t>
            </a:r>
          </a:p>
          <a:p>
            <a:pPr eaLnBrk="0" hangingPunct="0">
              <a:tabLst>
                <a:tab pos="1200150" algn="l"/>
              </a:tabLst>
            </a:pPr>
            <a:r>
              <a:rPr lang="en-US" sz="2000">
                <a:solidFill>
                  <a:srgbClr val="000000"/>
                </a:solidFill>
                <a:latin typeface="Courier New" pitchFamily="49" charset="0"/>
              </a:rPr>
              <a:t>                 WHERE  last_name = 'Haas');</a:t>
            </a:r>
          </a:p>
        </p:txBody>
      </p:sp>
      <p:sp>
        <p:nvSpPr>
          <p:cNvPr id="69634" name="Rectangle 10"/>
          <p:cNvSpPr>
            <a:spLocks noGrp="1" noChangeArrowheads="1"/>
          </p:cNvSpPr>
          <p:nvPr>
            <p:ph type="title"/>
          </p:nvPr>
        </p:nvSpPr>
        <p:spPr/>
        <p:txBody>
          <a:bodyPr/>
          <a:lstStyle/>
          <a:p>
            <a:pPr eaLnBrk="1" hangingPunct="1"/>
            <a:r>
              <a:rPr lang="en-US" smtClean="0"/>
              <a:t>Will This Statement Return Rows?</a:t>
            </a:r>
          </a:p>
        </p:txBody>
      </p:sp>
      <p:sp>
        <p:nvSpPr>
          <p:cNvPr id="69635" name="Rectangle 4"/>
          <p:cNvSpPr>
            <a:spLocks noChangeArrowheads="1"/>
          </p:cNvSpPr>
          <p:nvPr/>
        </p:nvSpPr>
        <p:spPr bwMode="blackGray">
          <a:xfrm>
            <a:off x="914400" y="4343400"/>
            <a:ext cx="7286625" cy="406400"/>
          </a:xfrm>
          <a:prstGeom prst="rect">
            <a:avLst/>
          </a:prstGeom>
          <a:solidFill>
            <a:srgbClr val="DDDDDD"/>
          </a:solidFill>
          <a:ln w="28575">
            <a:solidFill>
              <a:srgbClr val="000000"/>
            </a:solidFill>
            <a:miter lim="800000"/>
            <a:headEnd/>
            <a:tailEnd/>
          </a:ln>
        </p:spPr>
        <p:txBody>
          <a:bodyPr wrap="none" lIns="92075" tIns="46038" rIns="92075" bIns="46038" anchor="ctr"/>
          <a:lstStyle/>
          <a:p>
            <a:pPr eaLnBrk="0" hangingPunct="0">
              <a:tabLst>
                <a:tab pos="1200150" algn="l"/>
                <a:tab pos="3087688" algn="l"/>
              </a:tabLst>
            </a:pPr>
            <a:r>
              <a:rPr lang="en-US">
                <a:solidFill>
                  <a:srgbClr val="000000"/>
                </a:solidFill>
                <a:latin typeface="Courier New" pitchFamily="49" charset="0"/>
              </a:rPr>
              <a:t>no rows selected</a:t>
            </a:r>
          </a:p>
        </p:txBody>
      </p:sp>
      <p:sp>
        <p:nvSpPr>
          <p:cNvPr id="69636" name="Rectangle 7"/>
          <p:cNvSpPr>
            <a:spLocks noChangeArrowheads="1"/>
          </p:cNvSpPr>
          <p:nvPr/>
        </p:nvSpPr>
        <p:spPr bwMode="auto">
          <a:xfrm>
            <a:off x="3352800" y="2590800"/>
            <a:ext cx="4572000" cy="990600"/>
          </a:xfrm>
          <a:prstGeom prst="rect">
            <a:avLst/>
          </a:prstGeom>
          <a:noFill/>
          <a:ln w="28575">
            <a:solidFill>
              <a:schemeClr val="hlink"/>
            </a:solidFill>
            <a:miter lim="800000"/>
            <a:headEnd/>
            <a:tailEnd/>
          </a:ln>
        </p:spPr>
        <p:txBody>
          <a:bodyPr wrap="none" anchor="ctr"/>
          <a:lstStyle/>
          <a:p>
            <a:endParaRPr lang="en-US"/>
          </a:p>
        </p:txBody>
      </p:sp>
      <p:sp>
        <p:nvSpPr>
          <p:cNvPr id="69637" name="Text Box 12"/>
          <p:cNvSpPr txBox="1">
            <a:spLocks noChangeArrowheads="1"/>
          </p:cNvSpPr>
          <p:nvPr/>
        </p:nvSpPr>
        <p:spPr bwMode="auto">
          <a:xfrm>
            <a:off x="2743200" y="5029200"/>
            <a:ext cx="3613150" cy="396875"/>
          </a:xfrm>
          <a:prstGeom prst="rect">
            <a:avLst/>
          </a:prstGeom>
          <a:noFill/>
          <a:ln w="28575">
            <a:noFill/>
            <a:miter lim="800000"/>
            <a:headEnd type="none" w="sm" len="sm"/>
            <a:tailEnd type="none" w="sm" len="sm"/>
          </a:ln>
        </p:spPr>
        <p:txBody>
          <a:bodyPr wrap="none">
            <a:spAutoFit/>
          </a:bodyPr>
          <a:lstStyle/>
          <a:p>
            <a:pPr defTabSz="228600"/>
            <a:r>
              <a:rPr lang="en-US" sz="2000">
                <a:solidFill>
                  <a:srgbClr val="FF3300"/>
                </a:solidFill>
              </a:rPr>
              <a:t>Subquery returns no values.</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9"/>
          <p:cNvSpPr>
            <a:spLocks noGrp="1" noChangeArrowheads="1"/>
          </p:cNvSpPr>
          <p:nvPr>
            <p:ph type="title"/>
          </p:nvPr>
        </p:nvSpPr>
        <p:spPr/>
        <p:txBody>
          <a:bodyPr/>
          <a:lstStyle/>
          <a:p>
            <a:pPr eaLnBrk="1" hangingPunct="1"/>
            <a:r>
              <a:rPr lang="en-US" smtClean="0"/>
              <a:t>Multiple-Row Subqueries</a:t>
            </a:r>
          </a:p>
        </p:txBody>
      </p:sp>
      <p:sp>
        <p:nvSpPr>
          <p:cNvPr id="71682" name="Rectangle 10"/>
          <p:cNvSpPr>
            <a:spLocks noGrp="1" noChangeArrowheads="1"/>
          </p:cNvSpPr>
          <p:nvPr>
            <p:ph type="body" idx="1"/>
          </p:nvPr>
        </p:nvSpPr>
        <p:spPr>
          <a:xfrm>
            <a:off x="863600" y="1816100"/>
            <a:ext cx="7366000" cy="762000"/>
          </a:xfrm>
        </p:spPr>
        <p:txBody>
          <a:bodyPr/>
          <a:lstStyle/>
          <a:p>
            <a:pPr lvl="1" eaLnBrk="1" hangingPunct="1"/>
            <a:r>
              <a:rPr lang="en-US" smtClean="0"/>
              <a:t>Return more than one row</a:t>
            </a:r>
          </a:p>
          <a:p>
            <a:pPr lvl="1" eaLnBrk="1" hangingPunct="1"/>
            <a:r>
              <a:rPr lang="en-US" smtClean="0"/>
              <a:t>Use multiple-row comparison operators</a:t>
            </a:r>
          </a:p>
        </p:txBody>
      </p:sp>
      <p:graphicFrame>
        <p:nvGraphicFramePr>
          <p:cNvPr id="390215" name="Group 71"/>
          <p:cNvGraphicFramePr>
            <a:graphicFrameLocks noGrp="1"/>
          </p:cNvGraphicFramePr>
          <p:nvPr/>
        </p:nvGraphicFramePr>
        <p:xfrm>
          <a:off x="1238250" y="2870200"/>
          <a:ext cx="6616700" cy="2286000"/>
        </p:xfrm>
        <a:graphic>
          <a:graphicData uri="http://schemas.openxmlformats.org/drawingml/2006/table">
            <a:tbl>
              <a:tblPr/>
              <a:tblGrid>
                <a:gridCol w="1497013"/>
                <a:gridCol w="5119687"/>
              </a:tblGrid>
              <a:tr h="3127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Tx/>
                        <a:buNone/>
                        <a:tabLst/>
                      </a:pPr>
                      <a:r>
                        <a:rPr kumimoji="0" 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Tx/>
                        <a:buNone/>
                        <a:tabLst/>
                      </a:pPr>
                      <a:r>
                        <a:rPr kumimoji="0" lang="en-US" sz="1800" b="1" i="0" u="none" strike="noStrike" cap="none" normalizeH="0" baseline="0" smtClean="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IN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Equal to any member in the list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ANY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Compare value to each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ALL</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Compare value to every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8"/>
          <p:cNvSpPr>
            <a:spLocks noChangeArrowheads="1"/>
          </p:cNvSpPr>
          <p:nvPr/>
        </p:nvSpPr>
        <p:spPr bwMode="blackGray">
          <a:xfrm>
            <a:off x="866775" y="1676400"/>
            <a:ext cx="7515225" cy="2170113"/>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sz="2000">
                <a:solidFill>
                  <a:srgbClr val="000000"/>
                </a:solidFill>
                <a:latin typeface="Courier New" pitchFamily="49" charset="0"/>
              </a:rPr>
              <a:t>SELECT employee_id, last_name, job_id, salary</a:t>
            </a:r>
          </a:p>
          <a:p>
            <a:pPr eaLnBrk="0" hangingPunct="0">
              <a:tabLst>
                <a:tab pos="1200150" algn="l"/>
              </a:tabLst>
            </a:pPr>
            <a:r>
              <a:rPr lang="en-US" sz="2000">
                <a:solidFill>
                  <a:srgbClr val="000000"/>
                </a:solidFill>
                <a:latin typeface="Courier New" pitchFamily="49" charset="0"/>
              </a:rPr>
              <a:t>FROM   employees</a:t>
            </a:r>
          </a:p>
          <a:p>
            <a:pPr eaLnBrk="0" hangingPunct="0">
              <a:tabLst>
                <a:tab pos="1200150" algn="l"/>
              </a:tabLst>
            </a:pPr>
            <a:r>
              <a:rPr lang="en-US" sz="2000">
                <a:solidFill>
                  <a:srgbClr val="000000"/>
                </a:solidFill>
                <a:latin typeface="Courier New" pitchFamily="49" charset="0"/>
              </a:rPr>
              <a:t>WHERE  salary &lt; ANY</a:t>
            </a:r>
          </a:p>
          <a:p>
            <a:pPr eaLnBrk="0" hangingPunct="0">
              <a:tabLst>
                <a:tab pos="1200150" algn="l"/>
              </a:tabLst>
            </a:pPr>
            <a:r>
              <a:rPr lang="en-US" sz="2000">
                <a:solidFill>
                  <a:srgbClr val="000000"/>
                </a:solidFill>
                <a:latin typeface="Courier New" pitchFamily="49" charset="0"/>
              </a:rPr>
              <a:t>                    (SELECT salary</a:t>
            </a:r>
          </a:p>
          <a:p>
            <a:pPr eaLnBrk="0" hangingPunct="0">
              <a:tabLst>
                <a:tab pos="1200150" algn="l"/>
              </a:tabLst>
            </a:pPr>
            <a:r>
              <a:rPr lang="en-US" sz="2000">
                <a:solidFill>
                  <a:srgbClr val="000000"/>
                </a:solidFill>
                <a:latin typeface="Courier New" pitchFamily="49" charset="0"/>
              </a:rPr>
              <a:t>                     FROM   employees</a:t>
            </a:r>
          </a:p>
          <a:p>
            <a:pPr eaLnBrk="0" hangingPunct="0">
              <a:tabLst>
                <a:tab pos="1200150" algn="l"/>
              </a:tabLst>
            </a:pPr>
            <a:r>
              <a:rPr lang="en-US" sz="2000">
                <a:solidFill>
                  <a:srgbClr val="000000"/>
                </a:solidFill>
                <a:latin typeface="Courier New" pitchFamily="49" charset="0"/>
              </a:rPr>
              <a:t>                     WHERE  job_id = 'IT_PROG')</a:t>
            </a:r>
          </a:p>
          <a:p>
            <a:pPr eaLnBrk="0" hangingPunct="0">
              <a:tabLst>
                <a:tab pos="1200150" algn="l"/>
              </a:tabLst>
            </a:pPr>
            <a:r>
              <a:rPr lang="en-US" sz="2000">
                <a:solidFill>
                  <a:srgbClr val="000000"/>
                </a:solidFill>
                <a:latin typeface="Courier New" pitchFamily="49" charset="0"/>
              </a:rPr>
              <a:t>AND    job_id &lt;&gt; 'IT_PROG';</a:t>
            </a:r>
          </a:p>
        </p:txBody>
      </p:sp>
      <p:sp>
        <p:nvSpPr>
          <p:cNvPr id="73730" name="Rectangle 15"/>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ANY</a:t>
            </a:r>
            <a:r>
              <a:rPr lang="en-US" smtClean="0"/>
              <a:t> Operator </a:t>
            </a:r>
            <a:br>
              <a:rPr lang="en-US" smtClean="0"/>
            </a:br>
            <a:r>
              <a:rPr lang="en-US" smtClean="0"/>
              <a:t>in Multiple-Row Subqueries</a:t>
            </a:r>
          </a:p>
        </p:txBody>
      </p:sp>
      <p:sp>
        <p:nvSpPr>
          <p:cNvPr id="73731" name="Rectangle 5"/>
          <p:cNvSpPr>
            <a:spLocks noChangeArrowheads="1"/>
          </p:cNvSpPr>
          <p:nvPr/>
        </p:nvSpPr>
        <p:spPr bwMode="auto">
          <a:xfrm>
            <a:off x="3886200" y="2057400"/>
            <a:ext cx="1365250" cy="311150"/>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pPr>
            <a:r>
              <a:rPr lang="en-US" sz="1200">
                <a:solidFill>
                  <a:srgbClr val="FF5050"/>
                </a:solidFill>
              </a:rPr>
              <a:t>9000, 6000, 4200</a:t>
            </a:r>
          </a:p>
        </p:txBody>
      </p:sp>
      <p:sp>
        <p:nvSpPr>
          <p:cNvPr id="73732" name="Rectangle 6"/>
          <p:cNvSpPr>
            <a:spLocks noChangeArrowheads="1"/>
          </p:cNvSpPr>
          <p:nvPr/>
        </p:nvSpPr>
        <p:spPr bwMode="auto">
          <a:xfrm>
            <a:off x="3700463" y="2590800"/>
            <a:ext cx="4376737" cy="966788"/>
          </a:xfrm>
          <a:prstGeom prst="rect">
            <a:avLst/>
          </a:prstGeom>
          <a:noFill/>
          <a:ln w="28575">
            <a:solidFill>
              <a:schemeClr val="hlink"/>
            </a:solidFill>
            <a:miter lim="800000"/>
            <a:headEnd/>
            <a:tailEnd/>
          </a:ln>
        </p:spPr>
        <p:txBody>
          <a:bodyPr wrap="none" anchor="ctr"/>
          <a:lstStyle/>
          <a:p>
            <a:endParaRPr lang="en-US"/>
          </a:p>
        </p:txBody>
      </p:sp>
      <p:sp>
        <p:nvSpPr>
          <p:cNvPr id="73733" name="Rectangle 7"/>
          <p:cNvSpPr>
            <a:spLocks noChangeArrowheads="1"/>
          </p:cNvSpPr>
          <p:nvPr/>
        </p:nvSpPr>
        <p:spPr bwMode="auto">
          <a:xfrm>
            <a:off x="3352800" y="2286000"/>
            <a:ext cx="523875" cy="266700"/>
          </a:xfrm>
          <a:prstGeom prst="rect">
            <a:avLst/>
          </a:prstGeom>
          <a:noFill/>
          <a:ln w="28575">
            <a:solidFill>
              <a:schemeClr val="hlink"/>
            </a:solidFill>
            <a:miter lim="800000"/>
            <a:headEnd/>
            <a:tailEnd/>
          </a:ln>
        </p:spPr>
        <p:txBody>
          <a:bodyPr wrap="none" anchor="ctr"/>
          <a:lstStyle/>
          <a:p>
            <a:endParaRPr lang="en-US"/>
          </a:p>
        </p:txBody>
      </p:sp>
      <p:pic>
        <p:nvPicPr>
          <p:cNvPr id="73734" name="Picture 8"/>
          <p:cNvPicPr>
            <a:picLocks noChangeAspect="1" noChangeArrowheads="1"/>
          </p:cNvPicPr>
          <p:nvPr/>
        </p:nvPicPr>
        <p:blipFill>
          <a:blip r:embed="rId3"/>
          <a:srcRect/>
          <a:stretch>
            <a:fillRect/>
          </a:stretch>
        </p:blipFill>
        <p:spPr bwMode="gray">
          <a:xfrm>
            <a:off x="866775" y="4065588"/>
            <a:ext cx="7591425" cy="1333500"/>
          </a:xfrm>
          <a:prstGeom prst="rect">
            <a:avLst/>
          </a:prstGeom>
          <a:noFill/>
          <a:ln w="25400">
            <a:noFill/>
            <a:miter lim="800000"/>
            <a:headEnd type="none" w="sm" len="sm"/>
            <a:tailEnd type="none" w="sm" len="sm"/>
          </a:ln>
        </p:spPr>
      </p:pic>
      <p:pic>
        <p:nvPicPr>
          <p:cNvPr id="73735" name="Picture 10"/>
          <p:cNvPicPr>
            <a:picLocks noChangeAspect="1" noChangeArrowheads="1"/>
          </p:cNvPicPr>
          <p:nvPr/>
        </p:nvPicPr>
        <p:blipFill>
          <a:blip r:embed="rId4"/>
          <a:srcRect/>
          <a:stretch>
            <a:fillRect/>
          </a:stretch>
        </p:blipFill>
        <p:spPr bwMode="gray">
          <a:xfrm>
            <a:off x="866775" y="5518150"/>
            <a:ext cx="7286625" cy="209550"/>
          </a:xfrm>
          <a:prstGeom prst="rect">
            <a:avLst/>
          </a:prstGeom>
          <a:noFill/>
          <a:ln w="25400">
            <a:noFill/>
            <a:miter lim="800000"/>
            <a:headEnd type="none" w="sm" len="sm"/>
            <a:tailEnd type="none" w="sm" len="sm"/>
          </a:ln>
        </p:spPr>
      </p:pic>
      <p:sp>
        <p:nvSpPr>
          <p:cNvPr id="73736" name="Text Box 11"/>
          <p:cNvSpPr txBox="1">
            <a:spLocks noChangeArrowheads="1"/>
          </p:cNvSpPr>
          <p:nvPr/>
        </p:nvSpPr>
        <p:spPr bwMode="auto">
          <a:xfrm>
            <a:off x="860425" y="51800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t>…</a:t>
            </a:r>
          </a:p>
        </p:txBody>
      </p:sp>
      <p:sp>
        <p:nvSpPr>
          <p:cNvPr id="73737" name="Freeform 19"/>
          <p:cNvSpPr>
            <a:spLocks/>
          </p:cNvSpPr>
          <p:nvPr/>
        </p:nvSpPr>
        <p:spPr bwMode="auto">
          <a:xfrm rot="16200000" flipV="1">
            <a:off x="4677569" y="1647031"/>
            <a:ext cx="147638" cy="1730375"/>
          </a:xfrm>
          <a:custGeom>
            <a:avLst/>
            <a:gdLst>
              <a:gd name="T0" fmla="*/ 0 w 220"/>
              <a:gd name="T1" fmla="*/ 0 h 411"/>
              <a:gd name="T2" fmla="*/ 146966 w 220"/>
              <a:gd name="T3" fmla="*/ 0 h 411"/>
              <a:gd name="T4" fmla="*/ 146966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3"/>
          <p:cNvSpPr>
            <a:spLocks noChangeArrowheads="1"/>
          </p:cNvSpPr>
          <p:nvPr/>
        </p:nvSpPr>
        <p:spPr bwMode="blackGray">
          <a:xfrm>
            <a:off x="866775" y="1865313"/>
            <a:ext cx="7591425" cy="2097087"/>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sz="2000">
                <a:solidFill>
                  <a:srgbClr val="000000"/>
                </a:solidFill>
                <a:latin typeface="Courier New" pitchFamily="49" charset="0"/>
              </a:rPr>
              <a:t>SELECT employee_id, last_name, job_id, salary</a:t>
            </a:r>
          </a:p>
          <a:p>
            <a:pPr eaLnBrk="0" hangingPunct="0">
              <a:tabLst>
                <a:tab pos="1200150" algn="l"/>
              </a:tabLst>
            </a:pPr>
            <a:r>
              <a:rPr lang="en-US" sz="2000">
                <a:solidFill>
                  <a:srgbClr val="000000"/>
                </a:solidFill>
                <a:latin typeface="Courier New" pitchFamily="49" charset="0"/>
              </a:rPr>
              <a:t>FROM   employees</a:t>
            </a:r>
          </a:p>
          <a:p>
            <a:pPr eaLnBrk="0" hangingPunct="0">
              <a:tabLst>
                <a:tab pos="1200150" algn="l"/>
              </a:tabLst>
            </a:pPr>
            <a:r>
              <a:rPr lang="en-US" sz="2000">
                <a:solidFill>
                  <a:srgbClr val="000000"/>
                </a:solidFill>
                <a:latin typeface="Courier New" pitchFamily="49" charset="0"/>
              </a:rPr>
              <a:t>WHERE  salary &lt; ALL</a:t>
            </a:r>
          </a:p>
          <a:p>
            <a:pPr eaLnBrk="0" hangingPunct="0">
              <a:tabLst>
                <a:tab pos="1200150" algn="l"/>
              </a:tabLst>
            </a:pPr>
            <a:r>
              <a:rPr lang="en-US" sz="2000">
                <a:solidFill>
                  <a:srgbClr val="000000"/>
                </a:solidFill>
                <a:latin typeface="Courier New" pitchFamily="49" charset="0"/>
              </a:rPr>
              <a:t>                    (SELECT salary</a:t>
            </a:r>
          </a:p>
          <a:p>
            <a:pPr eaLnBrk="0" hangingPunct="0">
              <a:tabLst>
                <a:tab pos="1200150" algn="l"/>
              </a:tabLst>
            </a:pPr>
            <a:r>
              <a:rPr lang="en-US" sz="2000">
                <a:solidFill>
                  <a:srgbClr val="000000"/>
                </a:solidFill>
                <a:latin typeface="Courier New" pitchFamily="49" charset="0"/>
              </a:rPr>
              <a:t>                     FROM   employees</a:t>
            </a:r>
          </a:p>
          <a:p>
            <a:pPr eaLnBrk="0" hangingPunct="0">
              <a:tabLst>
                <a:tab pos="1200150" algn="l"/>
              </a:tabLst>
            </a:pPr>
            <a:r>
              <a:rPr lang="en-US" sz="2000">
                <a:solidFill>
                  <a:srgbClr val="000000"/>
                </a:solidFill>
                <a:latin typeface="Courier New" pitchFamily="49" charset="0"/>
              </a:rPr>
              <a:t>                     WHERE  job_id = 'IT_PROG')</a:t>
            </a:r>
          </a:p>
          <a:p>
            <a:pPr eaLnBrk="0" hangingPunct="0">
              <a:tabLst>
                <a:tab pos="1200150" algn="l"/>
              </a:tabLst>
            </a:pPr>
            <a:r>
              <a:rPr lang="en-US" sz="2000">
                <a:solidFill>
                  <a:srgbClr val="000000"/>
                </a:solidFill>
                <a:latin typeface="Courier New" pitchFamily="49" charset="0"/>
              </a:rPr>
              <a:t>AND    job_id &lt;&gt; 'IT_PROG';</a:t>
            </a:r>
          </a:p>
        </p:txBody>
      </p:sp>
      <p:sp>
        <p:nvSpPr>
          <p:cNvPr id="75778" name="Rectangle 12"/>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ALL</a:t>
            </a:r>
            <a:r>
              <a:rPr lang="en-US" smtClean="0"/>
              <a:t> Operator</a:t>
            </a:r>
            <a:br>
              <a:rPr lang="en-US" smtClean="0"/>
            </a:br>
            <a:r>
              <a:rPr lang="en-US" smtClean="0"/>
              <a:t>in Multiple-Row Subqueries</a:t>
            </a:r>
          </a:p>
        </p:txBody>
      </p:sp>
      <p:pic>
        <p:nvPicPr>
          <p:cNvPr id="75779" name="Picture 7"/>
          <p:cNvPicPr>
            <a:picLocks noChangeAspect="1" noChangeArrowheads="1"/>
          </p:cNvPicPr>
          <p:nvPr/>
        </p:nvPicPr>
        <p:blipFill>
          <a:blip r:embed="rId3"/>
          <a:srcRect/>
          <a:stretch>
            <a:fillRect/>
          </a:stretch>
        </p:blipFill>
        <p:spPr bwMode="gray">
          <a:xfrm>
            <a:off x="838200" y="4419600"/>
            <a:ext cx="7696200" cy="1152525"/>
          </a:xfrm>
          <a:prstGeom prst="rect">
            <a:avLst/>
          </a:prstGeom>
          <a:noFill/>
          <a:ln w="25400">
            <a:noFill/>
            <a:miter lim="800000"/>
            <a:headEnd type="none" w="sm" len="sm"/>
            <a:tailEnd type="none" w="sm" len="sm"/>
          </a:ln>
        </p:spPr>
      </p:pic>
      <p:sp>
        <p:nvSpPr>
          <p:cNvPr id="75780" name="Rectangle 16"/>
          <p:cNvSpPr>
            <a:spLocks noChangeArrowheads="1"/>
          </p:cNvSpPr>
          <p:nvPr/>
        </p:nvSpPr>
        <p:spPr bwMode="auto">
          <a:xfrm>
            <a:off x="3675063" y="2151063"/>
            <a:ext cx="1365250" cy="311150"/>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pPr>
            <a:r>
              <a:rPr lang="en-US" sz="1200">
                <a:solidFill>
                  <a:srgbClr val="FF5050"/>
                </a:solidFill>
              </a:rPr>
              <a:t>9000, 6000, 4200</a:t>
            </a:r>
          </a:p>
        </p:txBody>
      </p:sp>
      <p:sp>
        <p:nvSpPr>
          <p:cNvPr id="75781" name="Rectangle 17"/>
          <p:cNvSpPr>
            <a:spLocks noChangeArrowheads="1"/>
          </p:cNvSpPr>
          <p:nvPr/>
        </p:nvSpPr>
        <p:spPr bwMode="auto">
          <a:xfrm>
            <a:off x="3962400" y="2743200"/>
            <a:ext cx="4267200" cy="914400"/>
          </a:xfrm>
          <a:prstGeom prst="rect">
            <a:avLst/>
          </a:prstGeom>
          <a:noFill/>
          <a:ln w="28575">
            <a:solidFill>
              <a:schemeClr val="hlink"/>
            </a:solidFill>
            <a:miter lim="800000"/>
            <a:headEnd/>
            <a:tailEnd/>
          </a:ln>
        </p:spPr>
        <p:txBody>
          <a:bodyPr wrap="none" anchor="ctr"/>
          <a:lstStyle/>
          <a:p>
            <a:endParaRPr lang="en-US"/>
          </a:p>
        </p:txBody>
      </p:sp>
      <p:sp>
        <p:nvSpPr>
          <p:cNvPr id="75782" name="Rectangle 18"/>
          <p:cNvSpPr>
            <a:spLocks noChangeArrowheads="1"/>
          </p:cNvSpPr>
          <p:nvPr/>
        </p:nvSpPr>
        <p:spPr bwMode="auto">
          <a:xfrm>
            <a:off x="3352800" y="2438400"/>
            <a:ext cx="523875" cy="266700"/>
          </a:xfrm>
          <a:prstGeom prst="rect">
            <a:avLst/>
          </a:prstGeom>
          <a:noFill/>
          <a:ln w="28575">
            <a:solidFill>
              <a:schemeClr val="hlink"/>
            </a:solidFill>
            <a:miter lim="800000"/>
            <a:headEnd/>
            <a:tailEnd/>
          </a:ln>
        </p:spPr>
        <p:txBody>
          <a:bodyPr wrap="none" anchor="ctr"/>
          <a:lstStyle/>
          <a:p>
            <a:endParaRPr lang="en-US"/>
          </a:p>
        </p:txBody>
      </p:sp>
      <p:sp>
        <p:nvSpPr>
          <p:cNvPr id="75783" name="Freeform 19"/>
          <p:cNvSpPr>
            <a:spLocks/>
          </p:cNvSpPr>
          <p:nvPr/>
        </p:nvSpPr>
        <p:spPr bwMode="auto">
          <a:xfrm rot="16200000" flipV="1">
            <a:off x="4677569" y="1723231"/>
            <a:ext cx="147638" cy="1730375"/>
          </a:xfrm>
          <a:custGeom>
            <a:avLst/>
            <a:gdLst>
              <a:gd name="T0" fmla="*/ 0 w 220"/>
              <a:gd name="T1" fmla="*/ 0 h 411"/>
              <a:gd name="T2" fmla="*/ 146966 w 220"/>
              <a:gd name="T3" fmla="*/ 0 h 411"/>
              <a:gd name="T4" fmla="*/ 146966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1"/>
          <p:cNvSpPr>
            <a:spLocks noChangeArrowheads="1"/>
          </p:cNvSpPr>
          <p:nvPr/>
        </p:nvSpPr>
        <p:spPr bwMode="blackGray">
          <a:xfrm>
            <a:off x="866775" y="1600200"/>
            <a:ext cx="7820025" cy="2743200"/>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sz="2000">
                <a:solidFill>
                  <a:srgbClr val="000000"/>
                </a:solidFill>
                <a:latin typeface="Courier New" pitchFamily="49" charset="0"/>
              </a:rPr>
              <a:t>SELECT emp.last_name</a:t>
            </a:r>
          </a:p>
          <a:p>
            <a:pPr eaLnBrk="0" hangingPunct="0">
              <a:tabLst>
                <a:tab pos="1200150" algn="l"/>
              </a:tabLst>
            </a:pPr>
            <a:r>
              <a:rPr lang="en-US" sz="2000">
                <a:solidFill>
                  <a:srgbClr val="000000"/>
                </a:solidFill>
                <a:latin typeface="Courier New" pitchFamily="49" charset="0"/>
              </a:rPr>
              <a:t>FROM   employees emp</a:t>
            </a:r>
          </a:p>
          <a:p>
            <a:pPr eaLnBrk="0" hangingPunct="0">
              <a:tabLst>
                <a:tab pos="1200150" algn="l"/>
              </a:tabLst>
            </a:pPr>
            <a:r>
              <a:rPr lang="en-US" sz="2000">
                <a:solidFill>
                  <a:srgbClr val="000000"/>
                </a:solidFill>
                <a:latin typeface="Courier New" pitchFamily="49" charset="0"/>
              </a:rPr>
              <a:t>WHERE  emp.employee_id NOT IN</a:t>
            </a:r>
          </a:p>
          <a:p>
            <a:pPr eaLnBrk="0" hangingPunct="0">
              <a:tabLst>
                <a:tab pos="1200150" algn="l"/>
              </a:tabLst>
            </a:pPr>
            <a:r>
              <a:rPr lang="en-US" sz="2000">
                <a:solidFill>
                  <a:srgbClr val="000000"/>
                </a:solidFill>
                <a:latin typeface="Courier New" pitchFamily="49" charset="0"/>
              </a:rPr>
              <a:t>                           (SELECT mgr.manager_id</a:t>
            </a:r>
          </a:p>
          <a:p>
            <a:pPr eaLnBrk="0" hangingPunct="0">
              <a:tabLst>
                <a:tab pos="1200150" algn="l"/>
              </a:tabLst>
            </a:pPr>
            <a:r>
              <a:rPr lang="en-US" sz="2000">
                <a:solidFill>
                  <a:srgbClr val="000000"/>
                </a:solidFill>
                <a:latin typeface="Courier New" pitchFamily="49" charset="0"/>
              </a:rPr>
              <a:t>                            FROM   employees mgr);</a:t>
            </a:r>
          </a:p>
          <a:p>
            <a:pPr eaLnBrk="0" hangingPunct="0">
              <a:tabLst>
                <a:tab pos="1200150" algn="l"/>
              </a:tabLst>
            </a:pPr>
            <a:endParaRPr lang="en-US">
              <a:solidFill>
                <a:srgbClr val="000000"/>
              </a:solidFill>
              <a:latin typeface="Courier New" pitchFamily="49" charset="0"/>
            </a:endParaRPr>
          </a:p>
          <a:p>
            <a:pPr eaLnBrk="0" hangingPunct="0">
              <a:tabLst>
                <a:tab pos="1200150" algn="l"/>
              </a:tabLst>
            </a:pPr>
            <a:r>
              <a:rPr lang="en-US">
                <a:solidFill>
                  <a:schemeClr val="hlink"/>
                </a:solidFill>
                <a:latin typeface="Courier New" pitchFamily="49" charset="0"/>
              </a:rPr>
              <a:t>no rows selected</a:t>
            </a:r>
            <a:endParaRPr lang="en-US">
              <a:solidFill>
                <a:srgbClr val="000000"/>
              </a:solidFill>
              <a:latin typeface="Courier New" pitchFamily="49" charset="0"/>
            </a:endParaRPr>
          </a:p>
        </p:txBody>
      </p:sp>
      <p:sp>
        <p:nvSpPr>
          <p:cNvPr id="77826" name="Rectangle 8"/>
          <p:cNvSpPr>
            <a:spLocks noGrp="1" noChangeArrowheads="1"/>
          </p:cNvSpPr>
          <p:nvPr>
            <p:ph type="title"/>
          </p:nvPr>
        </p:nvSpPr>
        <p:spPr/>
        <p:txBody>
          <a:bodyPr/>
          <a:lstStyle/>
          <a:p>
            <a:pPr eaLnBrk="1" hangingPunct="1"/>
            <a:r>
              <a:rPr lang="en-US" smtClean="0"/>
              <a:t>Null Values in a Subquery</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9"/>
          <p:cNvSpPr>
            <a:spLocks noChangeArrowheads="1"/>
          </p:cNvSpPr>
          <p:nvPr/>
        </p:nvSpPr>
        <p:spPr bwMode="blackGray">
          <a:xfrm>
            <a:off x="838200" y="3962400"/>
            <a:ext cx="7286625" cy="2057400"/>
          </a:xfrm>
          <a:prstGeom prst="rect">
            <a:avLst/>
          </a:prstGeom>
          <a:solidFill>
            <a:schemeClr val="accent1"/>
          </a:solidFill>
          <a:ln w="28575">
            <a:solidFill>
              <a:srgbClr val="000000"/>
            </a:solidFill>
            <a:miter lim="800000"/>
            <a:headEnd/>
            <a:tailEnd/>
          </a:ln>
        </p:spPr>
        <p:txBody>
          <a:bodyPr wrap="none" lIns="92075" tIns="46038" rIns="92075" bIns="46038" anchor="ctr"/>
          <a:lstStyle/>
          <a:p>
            <a:pPr eaLnBrk="0" hangingPunct="0">
              <a:tabLst>
                <a:tab pos="1200150" algn="l"/>
              </a:tabLst>
            </a:pPr>
            <a:r>
              <a:rPr lang="en-US">
                <a:solidFill>
                  <a:srgbClr val="000000"/>
                </a:solidFill>
                <a:latin typeface="Courier New" pitchFamily="49" charset="0"/>
              </a:rPr>
              <a:t>SELECT	</a:t>
            </a:r>
            <a:r>
              <a:rPr lang="en-US" i="1">
                <a:solidFill>
                  <a:srgbClr val="000000"/>
                </a:solidFill>
                <a:latin typeface="Courier New" pitchFamily="49" charset="0"/>
              </a:rPr>
              <a:t>select_list</a:t>
            </a:r>
            <a:endParaRPr lang="en-US">
              <a:solidFill>
                <a:srgbClr val="000000"/>
              </a:solidFill>
              <a:latin typeface="Courier New" pitchFamily="49" charset="0"/>
            </a:endParaRPr>
          </a:p>
          <a:p>
            <a:pPr eaLnBrk="0" hangingPunct="0">
              <a:tabLst>
                <a:tab pos="1200150" algn="l"/>
              </a:tabLst>
            </a:pPr>
            <a:r>
              <a:rPr lang="en-US">
                <a:solidFill>
                  <a:srgbClr val="000000"/>
                </a:solidFill>
                <a:latin typeface="Courier New" pitchFamily="49" charset="0"/>
              </a:rPr>
              <a:t>FROM	</a:t>
            </a:r>
            <a:r>
              <a:rPr lang="en-US" i="1">
                <a:solidFill>
                  <a:srgbClr val="000000"/>
                </a:solidFill>
                <a:latin typeface="Courier New" pitchFamily="49" charset="0"/>
              </a:rPr>
              <a:t>table</a:t>
            </a:r>
            <a:endParaRPr lang="en-US">
              <a:solidFill>
                <a:srgbClr val="000000"/>
              </a:solidFill>
              <a:latin typeface="Courier New" pitchFamily="49" charset="0"/>
            </a:endParaRPr>
          </a:p>
          <a:p>
            <a:pPr eaLnBrk="0" hangingPunct="0">
              <a:tabLst>
                <a:tab pos="1200150" algn="l"/>
              </a:tabLst>
            </a:pPr>
            <a:r>
              <a:rPr lang="en-US">
                <a:solidFill>
                  <a:srgbClr val="000000"/>
                </a:solidFill>
                <a:latin typeface="Courier New" pitchFamily="49" charset="0"/>
              </a:rPr>
              <a:t>WHERE	</a:t>
            </a:r>
            <a:r>
              <a:rPr lang="en-US" i="1">
                <a:solidFill>
                  <a:srgbClr val="000000"/>
                </a:solidFill>
                <a:latin typeface="Courier New" pitchFamily="49" charset="0"/>
              </a:rPr>
              <a:t>expr operator</a:t>
            </a:r>
          </a:p>
          <a:p>
            <a:pPr eaLnBrk="0" hangingPunct="0">
              <a:tabLst>
                <a:tab pos="1200150" algn="l"/>
              </a:tabLst>
            </a:pPr>
            <a:r>
              <a:rPr lang="en-US">
                <a:solidFill>
                  <a:srgbClr val="000000"/>
                </a:solidFill>
                <a:latin typeface="Courier New" pitchFamily="49" charset="0"/>
              </a:rPr>
              <a:t>		 	(SELECT </a:t>
            </a:r>
            <a:r>
              <a:rPr lang="en-US" i="1">
                <a:solidFill>
                  <a:srgbClr val="000000"/>
                </a:solidFill>
                <a:latin typeface="Courier New" pitchFamily="49" charset="0"/>
              </a:rPr>
              <a:t>select_list</a:t>
            </a:r>
          </a:p>
          <a:p>
            <a:pPr eaLnBrk="0" hangingPunct="0">
              <a:tabLst>
                <a:tab pos="1200150" algn="l"/>
              </a:tabLst>
            </a:pPr>
            <a:r>
              <a:rPr lang="en-US">
                <a:solidFill>
                  <a:srgbClr val="000000"/>
                </a:solidFill>
                <a:latin typeface="Courier New" pitchFamily="49" charset="0"/>
              </a:rPr>
              <a:t>		       FROM    </a:t>
            </a:r>
            <a:r>
              <a:rPr lang="en-US" i="1">
                <a:solidFill>
                  <a:srgbClr val="000000"/>
                </a:solidFill>
                <a:latin typeface="Courier New" pitchFamily="49" charset="0"/>
              </a:rPr>
              <a:t>table</a:t>
            </a:r>
            <a:r>
              <a:rPr lang="en-US">
                <a:solidFill>
                  <a:srgbClr val="000000"/>
                </a:solidFill>
                <a:latin typeface="Courier New" pitchFamily="49" charset="0"/>
              </a:rPr>
              <a:t>);</a:t>
            </a:r>
          </a:p>
        </p:txBody>
      </p:sp>
      <p:sp>
        <p:nvSpPr>
          <p:cNvPr id="79874" name="Rectangle 7"/>
          <p:cNvSpPr>
            <a:spLocks noGrp="1" noChangeArrowheads="1"/>
          </p:cNvSpPr>
          <p:nvPr>
            <p:ph type="title"/>
          </p:nvPr>
        </p:nvSpPr>
        <p:spPr/>
        <p:txBody>
          <a:bodyPr/>
          <a:lstStyle/>
          <a:p>
            <a:pPr eaLnBrk="1" hangingPunct="1"/>
            <a:r>
              <a:rPr lang="en-US" smtClean="0"/>
              <a:t>Summary</a:t>
            </a:r>
          </a:p>
        </p:txBody>
      </p:sp>
      <p:sp>
        <p:nvSpPr>
          <p:cNvPr id="79875" name="Rectangle 8"/>
          <p:cNvSpPr>
            <a:spLocks noGrp="1" noChangeArrowheads="1"/>
          </p:cNvSpPr>
          <p:nvPr>
            <p:ph type="body" idx="1"/>
          </p:nvPr>
        </p:nvSpPr>
        <p:spPr>
          <a:xfrm>
            <a:off x="990600" y="1219200"/>
            <a:ext cx="7366000" cy="1833563"/>
          </a:xfrm>
        </p:spPr>
        <p:txBody>
          <a:bodyPr/>
          <a:lstStyle/>
          <a:p>
            <a:pPr eaLnBrk="1" hangingPunct="1"/>
            <a:r>
              <a:rPr lang="en-US" smtClean="0"/>
              <a:t>In this lesson, you should have learned how to:</a:t>
            </a:r>
          </a:p>
          <a:p>
            <a:pPr lvl="1" eaLnBrk="1" hangingPunct="1"/>
            <a:r>
              <a:rPr lang="en-US" smtClean="0"/>
              <a:t>Identify when a subquery can help solve a question</a:t>
            </a:r>
          </a:p>
          <a:p>
            <a:pPr lvl="1" eaLnBrk="1" hangingPunct="1"/>
            <a:r>
              <a:rPr lang="en-US" smtClean="0"/>
              <a:t>Write subqueries when a query is based on unknown values</a:t>
            </a:r>
          </a:p>
        </p:txBody>
      </p:sp>
      <p:sp>
        <p:nvSpPr>
          <p:cNvPr id="79876" name="Rectangle 6"/>
          <p:cNvSpPr>
            <a:spLocks noChangeArrowheads="1"/>
          </p:cNvSpPr>
          <p:nvPr/>
        </p:nvSpPr>
        <p:spPr bwMode="auto">
          <a:xfrm>
            <a:off x="3733800" y="5181600"/>
            <a:ext cx="3733800" cy="762000"/>
          </a:xfrm>
          <a:prstGeom prst="rect">
            <a:avLst/>
          </a:prstGeom>
          <a:noFill/>
          <a:ln w="28575">
            <a:solidFill>
              <a:schemeClr val="hlink"/>
            </a:solidFill>
            <a:miter lim="800000"/>
            <a:headEnd/>
            <a:tailEnd/>
          </a:ln>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smtClean="0"/>
              <a:t>Class Exercises</a:t>
            </a:r>
          </a:p>
        </p:txBody>
      </p:sp>
      <p:sp>
        <p:nvSpPr>
          <p:cNvPr id="81922" name="Rectangle 3"/>
          <p:cNvSpPr>
            <a:spLocks noGrp="1" noChangeArrowheads="1"/>
          </p:cNvSpPr>
          <p:nvPr>
            <p:ph type="body" idx="1"/>
          </p:nvPr>
        </p:nvSpPr>
        <p:spPr/>
        <p:txBody>
          <a:bodyPr/>
          <a:lstStyle/>
          <a:p>
            <a:pPr>
              <a:lnSpc>
                <a:spcPct val="90000"/>
              </a:lnSpc>
              <a:spcBef>
                <a:spcPct val="0"/>
              </a:spcBef>
              <a:buFont typeface="Wingdings" pitchFamily="2" charset="2"/>
              <a:buChar char="§"/>
            </a:pPr>
            <a:r>
              <a:rPr lang="en-US" sz="2400" smtClean="0"/>
              <a:t>Print the names of the manager whose salary is greater than the salary of manager of dept 5.</a:t>
            </a:r>
          </a:p>
          <a:p>
            <a:pPr>
              <a:lnSpc>
                <a:spcPct val="90000"/>
              </a:lnSpc>
              <a:spcBef>
                <a:spcPct val="0"/>
              </a:spcBef>
              <a:buFont typeface="Wingdings" pitchFamily="2" charset="2"/>
              <a:buChar char="§"/>
            </a:pPr>
            <a:r>
              <a:rPr lang="en-US" sz="2400" smtClean="0"/>
              <a:t>Print names of departments that do not have any projects.</a:t>
            </a:r>
          </a:p>
          <a:p>
            <a:pPr>
              <a:lnSpc>
                <a:spcPct val="90000"/>
              </a:lnSpc>
              <a:spcBef>
                <a:spcPct val="0"/>
              </a:spcBef>
              <a:buFont typeface="Wingdings" pitchFamily="2" charset="2"/>
              <a:buChar char="§"/>
            </a:pPr>
            <a:r>
              <a:rPr lang="en-US" sz="2400" smtClean="0"/>
              <a:t>Print the names of employees who work for project 5 but not for project 7. </a:t>
            </a:r>
          </a:p>
          <a:p>
            <a:pPr>
              <a:lnSpc>
                <a:spcPct val="90000"/>
              </a:lnSpc>
              <a:spcBef>
                <a:spcPct val="0"/>
              </a:spcBef>
              <a:buFont typeface="Wingdings" pitchFamily="2" charset="2"/>
              <a:buChar char="§"/>
            </a:pPr>
            <a:r>
              <a:rPr lang="en-US" sz="2400" smtClean="0"/>
              <a:t>List the Employees’ NIC who worked within the same project and same number of hours as employee ‘783456789V’ (i.e. nic).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sz="3800" smtClean="0"/>
              <a:t>Structured Query Language (contd.)</a:t>
            </a:r>
          </a:p>
        </p:txBody>
      </p:sp>
      <p:sp>
        <p:nvSpPr>
          <p:cNvPr id="19458" name="Rectangle 3"/>
          <p:cNvSpPr>
            <a:spLocks noGrp="1" noChangeArrowheads="1"/>
          </p:cNvSpPr>
          <p:nvPr>
            <p:ph type="body" idx="1"/>
          </p:nvPr>
        </p:nvSpPr>
        <p:spPr/>
        <p:txBody>
          <a:bodyPr/>
          <a:lstStyle/>
          <a:p>
            <a:pPr>
              <a:buFont typeface="Wingdings" pitchFamily="2" charset="2"/>
              <a:buNone/>
            </a:pPr>
            <a:r>
              <a:rPr lang="en-US" smtClean="0"/>
              <a:t>Example…</a:t>
            </a:r>
          </a:p>
          <a:p>
            <a:pPr>
              <a:buFont typeface="Wingdings" pitchFamily="2" charset="2"/>
              <a:buNone/>
            </a:pPr>
            <a:endParaRPr lang="en-US" smtClean="0"/>
          </a:p>
          <a:p>
            <a:pPr>
              <a:buFont typeface="Wingdings" pitchFamily="2" charset="2"/>
              <a:buNone/>
            </a:pPr>
            <a:r>
              <a:rPr lang="en-US" smtClean="0"/>
              <a:t>	SELECT Name</a:t>
            </a:r>
          </a:p>
          <a:p>
            <a:pPr>
              <a:buFont typeface="Wingdings" pitchFamily="2" charset="2"/>
              <a:buNone/>
            </a:pPr>
            <a:r>
              <a:rPr lang="en-US" smtClean="0"/>
              <a:t>	FROM	Emp</a:t>
            </a:r>
          </a:p>
          <a:p>
            <a:pPr>
              <a:buFont typeface="Wingdings" pitchFamily="2" charset="2"/>
              <a:buNone/>
            </a:pPr>
            <a:r>
              <a:rPr lang="en-US" smtClean="0"/>
              <a:t>	WHERE Name LIKE ‘Kama_’</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sz="3800" smtClean="0"/>
              <a:t>Structured Query Language (contd.)</a:t>
            </a:r>
          </a:p>
        </p:txBody>
      </p:sp>
      <p:sp>
        <p:nvSpPr>
          <p:cNvPr id="53251" name="Rectangle 3"/>
          <p:cNvSpPr>
            <a:spLocks noGrp="1" noChangeArrowheads="1"/>
          </p:cNvSpPr>
          <p:nvPr>
            <p:ph type="body" idx="1"/>
          </p:nvPr>
        </p:nvSpPr>
        <p:spPr/>
        <p:txBody>
          <a:bodyPr/>
          <a:lstStyle/>
          <a:p>
            <a:pPr>
              <a:lnSpc>
                <a:spcPct val="90000"/>
              </a:lnSpc>
            </a:pPr>
            <a:r>
              <a:rPr lang="en-US" smtClean="0"/>
              <a:t>Ordering of results</a:t>
            </a:r>
          </a:p>
          <a:p>
            <a:pPr lvl="1">
              <a:lnSpc>
                <a:spcPct val="90000"/>
              </a:lnSpc>
            </a:pPr>
            <a:r>
              <a:rPr lang="en-US" smtClean="0"/>
              <a:t>Using ORDER BY clause &amp;</a:t>
            </a:r>
          </a:p>
          <a:p>
            <a:pPr lvl="1">
              <a:lnSpc>
                <a:spcPct val="90000"/>
              </a:lnSpc>
            </a:pPr>
            <a:r>
              <a:rPr lang="en-US" b="1" smtClean="0"/>
              <a:t>ASC</a:t>
            </a:r>
            <a:r>
              <a:rPr lang="en-US" smtClean="0"/>
              <a:t>  (default) and </a:t>
            </a:r>
            <a:r>
              <a:rPr lang="en-US" b="1" smtClean="0"/>
              <a:t>DESC</a:t>
            </a:r>
            <a:r>
              <a:rPr lang="en-US" smtClean="0"/>
              <a:t> clauses</a:t>
            </a:r>
          </a:p>
          <a:p>
            <a:pPr lvl="1">
              <a:lnSpc>
                <a:spcPct val="90000"/>
              </a:lnSpc>
            </a:pPr>
            <a:endParaRPr lang="en-US" smtClean="0"/>
          </a:p>
          <a:p>
            <a:pPr lvl="1">
              <a:lnSpc>
                <a:spcPct val="90000"/>
              </a:lnSpc>
            </a:pPr>
            <a:endParaRPr lang="en-US" smtClean="0"/>
          </a:p>
          <a:p>
            <a:pPr>
              <a:lnSpc>
                <a:spcPct val="90000"/>
              </a:lnSpc>
              <a:buFont typeface="Wingdings" pitchFamily="2" charset="2"/>
              <a:buNone/>
            </a:pPr>
            <a:r>
              <a:rPr lang="en-US" smtClean="0"/>
              <a:t>Example:</a:t>
            </a:r>
          </a:p>
          <a:p>
            <a:pPr>
              <a:lnSpc>
                <a:spcPct val="90000"/>
              </a:lnSpc>
              <a:buFont typeface="Wingdings" pitchFamily="2" charset="2"/>
              <a:buNone/>
            </a:pPr>
            <a:r>
              <a:rPr lang="en-US" smtClean="0"/>
              <a:t>	“List the employee’s ID and name of department “Admin” in ascending order of the salary”</a:t>
            </a:r>
          </a:p>
          <a:p>
            <a:pPr>
              <a:lnSpc>
                <a:spcPct val="90000"/>
              </a:lnSpc>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5" end="5"/>
                                            </p:txEl>
                                          </p:spTgt>
                                        </p:tgtEl>
                                        <p:attrNameLst>
                                          <p:attrName>style.visibility</p:attrName>
                                        </p:attrNameLst>
                                      </p:cBhvr>
                                      <p:to>
                                        <p:strVal val="visible"/>
                                      </p:to>
                                    </p:set>
                                    <p:anim calcmode="lin" valueType="num">
                                      <p:cBhvr additive="base">
                                        <p:cTn id="2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anim calcmode="lin" valueType="num">
                                      <p:cBhvr additive="base">
                                        <p:cTn id="27"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3800" smtClean="0"/>
              <a:t>Structured Query Language (contd.)</a:t>
            </a:r>
          </a:p>
        </p:txBody>
      </p:sp>
      <p:sp>
        <p:nvSpPr>
          <p:cNvPr id="21506" name="Rectangle 3"/>
          <p:cNvSpPr>
            <a:spLocks noGrp="1" noChangeArrowheads="1"/>
          </p:cNvSpPr>
          <p:nvPr>
            <p:ph type="body" idx="1"/>
          </p:nvPr>
        </p:nvSpPr>
        <p:spPr/>
        <p:txBody>
          <a:bodyPr/>
          <a:lstStyle/>
          <a:p>
            <a:endParaRPr lang="en-US" smtClean="0"/>
          </a:p>
          <a:p>
            <a:pPr>
              <a:buFont typeface="Wingdings" pitchFamily="2" charset="2"/>
              <a:buNone/>
            </a:pPr>
            <a:r>
              <a:rPr lang="en-US" smtClean="0"/>
              <a:t>	SELECT ID, Name </a:t>
            </a:r>
          </a:p>
          <a:p>
            <a:pPr>
              <a:buFont typeface="Wingdings" pitchFamily="2" charset="2"/>
              <a:buNone/>
            </a:pPr>
            <a:r>
              <a:rPr lang="en-US" smtClean="0"/>
              <a:t>	FROM	Emp</a:t>
            </a:r>
          </a:p>
          <a:p>
            <a:pPr>
              <a:buFont typeface="Wingdings" pitchFamily="2" charset="2"/>
              <a:buNone/>
            </a:pPr>
            <a:r>
              <a:rPr lang="en-US" smtClean="0"/>
              <a:t>	WHERE dept = ‘Admin’</a:t>
            </a:r>
          </a:p>
          <a:p>
            <a:pPr>
              <a:buFont typeface="Wingdings" pitchFamily="2" charset="2"/>
              <a:buNone/>
            </a:pPr>
            <a:r>
              <a:rPr lang="en-US" smtClean="0"/>
              <a:t>	</a:t>
            </a:r>
            <a:r>
              <a:rPr lang="en-US" b="1" smtClean="0"/>
              <a:t>ORDER BY</a:t>
            </a:r>
            <a:r>
              <a:rPr lang="en-US" smtClean="0"/>
              <a:t> salary </a:t>
            </a:r>
            <a:r>
              <a:rPr lang="en-US" b="1" smtClean="0"/>
              <a:t>ASC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sz="3800" smtClean="0"/>
              <a:t>Structured Query Language (contd.)</a:t>
            </a:r>
          </a:p>
        </p:txBody>
      </p:sp>
      <p:sp>
        <p:nvSpPr>
          <p:cNvPr id="55299" name="Rectangle 3"/>
          <p:cNvSpPr>
            <a:spLocks noGrp="1" noChangeArrowheads="1"/>
          </p:cNvSpPr>
          <p:nvPr>
            <p:ph type="body" idx="1"/>
          </p:nvPr>
        </p:nvSpPr>
        <p:spPr/>
        <p:txBody>
          <a:bodyPr/>
          <a:lstStyle/>
          <a:p>
            <a:r>
              <a:rPr lang="en-US" smtClean="0"/>
              <a:t>Ordering multiple columns…</a:t>
            </a:r>
          </a:p>
          <a:p>
            <a:endParaRPr lang="en-US" smtClean="0"/>
          </a:p>
          <a:p>
            <a:pPr>
              <a:buFont typeface="Wingdings" pitchFamily="2" charset="2"/>
              <a:buNone/>
            </a:pPr>
            <a:r>
              <a:rPr lang="en-US" smtClean="0"/>
              <a:t>Example…</a:t>
            </a:r>
          </a:p>
          <a:p>
            <a:pPr>
              <a:buFont typeface="Wingdings" pitchFamily="2" charset="2"/>
              <a:buNone/>
            </a:pPr>
            <a:r>
              <a:rPr lang="en-US" smtClean="0"/>
              <a:t>	“List the employee ID, department and salary,  display the result in ascending order of department and descending order of salary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 calcmode="lin" valueType="num">
                                      <p:cBhvr additive="base">
                                        <p:cTn id="13" dur="500" fill="hold"/>
                                        <p:tgtEl>
                                          <p:spTgt spid="552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anim calcmode="lin" valueType="num">
                                      <p:cBhvr additive="base">
                                        <p:cTn id="19" dur="500" fill="hold"/>
                                        <p:tgtEl>
                                          <p:spTgt spid="552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2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sz="3800" smtClean="0"/>
              <a:t>Structured Query Language (contd.)</a:t>
            </a:r>
          </a:p>
        </p:txBody>
      </p:sp>
      <p:sp>
        <p:nvSpPr>
          <p:cNvPr id="23554" name="Rectangle 3"/>
          <p:cNvSpPr>
            <a:spLocks noGrp="1" noChangeArrowheads="1"/>
          </p:cNvSpPr>
          <p:nvPr>
            <p:ph type="body" idx="1"/>
          </p:nvPr>
        </p:nvSpPr>
        <p:spPr/>
        <p:txBody>
          <a:bodyPr/>
          <a:lstStyle/>
          <a:p>
            <a:endParaRPr lang="en-US" smtClean="0"/>
          </a:p>
          <a:p>
            <a:pPr>
              <a:buFont typeface="Wingdings" pitchFamily="2" charset="2"/>
              <a:buNone/>
            </a:pPr>
            <a:r>
              <a:rPr lang="en-US" smtClean="0"/>
              <a:t>	SELECT 		ID, name, salary</a:t>
            </a:r>
          </a:p>
          <a:p>
            <a:pPr>
              <a:buFont typeface="Wingdings" pitchFamily="2" charset="2"/>
              <a:buNone/>
            </a:pPr>
            <a:r>
              <a:rPr lang="en-US" smtClean="0"/>
              <a:t>	FROM 		Emp</a:t>
            </a:r>
          </a:p>
          <a:p>
            <a:pPr>
              <a:buFont typeface="Wingdings" pitchFamily="2" charset="2"/>
              <a:buNone/>
            </a:pPr>
            <a:r>
              <a:rPr lang="en-US" smtClean="0"/>
              <a:t>	ORDER BY 	dept ASC, </a:t>
            </a:r>
          </a:p>
          <a:p>
            <a:pPr>
              <a:buFont typeface="Wingdings" pitchFamily="2" charset="2"/>
              <a:buNone/>
            </a:pPr>
            <a:r>
              <a:rPr lang="en-US" smtClean="0"/>
              <a:t>				salary DESC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2524</TotalTime>
  <Words>3058</Words>
  <Application>Microsoft Office PowerPoint</Application>
  <PresentationFormat>On-screen Show (4:3)</PresentationFormat>
  <Paragraphs>532</Paragraphs>
  <Slides>48</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Arial</vt:lpstr>
      <vt:lpstr>Arial Black</vt:lpstr>
      <vt:lpstr>Comic Sans MS</vt:lpstr>
      <vt:lpstr>Courier New</vt:lpstr>
      <vt:lpstr>Symbol</vt:lpstr>
      <vt:lpstr>Tahoma</vt:lpstr>
      <vt:lpstr>Times</vt:lpstr>
      <vt:lpstr>Times New Roman</vt:lpstr>
      <vt:lpstr>Wingdings</vt:lpstr>
      <vt:lpstr>Custom Design</vt:lpstr>
      <vt:lpstr>Document</vt:lpstr>
      <vt:lpstr>PowerPoint Presentation</vt:lpstr>
      <vt:lpstr>Structured Query Language</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Structured Query Language (contd.)</vt:lpstr>
      <vt:lpstr>Purchase: after group using product field First compute the FROM-WHERE clauses then GROUP BY product:</vt:lpstr>
      <vt:lpstr>Structured Query Language (contd.)</vt:lpstr>
      <vt:lpstr>Structured Query Language (contd.)</vt:lpstr>
      <vt:lpstr>PowerPoint Presentation</vt:lpstr>
      <vt:lpstr>PowerPoint Presentation</vt:lpstr>
      <vt:lpstr>PowerPoint Presentation</vt:lpstr>
      <vt:lpstr>Exercises…</vt:lpstr>
      <vt:lpstr>Exercises… (contd.)</vt:lpstr>
      <vt:lpstr>Exercises… (contd.)</vt:lpstr>
      <vt:lpstr>Exercises</vt:lpstr>
      <vt:lpstr>Structured Query Language (contd.)</vt:lpstr>
      <vt:lpstr>Sub Queries</vt:lpstr>
      <vt:lpstr>Using a Subquery to Solve a Problem</vt:lpstr>
      <vt:lpstr>Subquery Syntax</vt:lpstr>
      <vt:lpstr>Who has a salary greater than Abel’s?</vt:lpstr>
      <vt:lpstr>Guidelines for Using Subqueries</vt:lpstr>
      <vt:lpstr>Types of Subqueries</vt:lpstr>
      <vt:lpstr>Single-Row Subqueries</vt:lpstr>
      <vt:lpstr>Executing Single-Row Subqueries</vt:lpstr>
      <vt:lpstr>Using Group Functions in a Subquery</vt:lpstr>
      <vt:lpstr>The HAVING Clause with Subqueries</vt:lpstr>
      <vt:lpstr>Will This Statement Return Rows?</vt:lpstr>
      <vt:lpstr>Multiple-Row Subqueries</vt:lpstr>
      <vt:lpstr>Using the ANY Operator  in Multiple-Row Subqueries</vt:lpstr>
      <vt:lpstr>Using the ALL Operator in Multiple-Row Subqueries</vt:lpstr>
      <vt:lpstr>Null Values in a Subquery</vt:lpstr>
      <vt:lpstr>Summary</vt:lpstr>
      <vt:lpstr>Class Exercises</vt:lpstr>
    </vt:vector>
  </TitlesOfParts>
  <Company>SLIIT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Anuradha</dc:creator>
  <cp:lastModifiedBy>Manori Gamage</cp:lastModifiedBy>
  <cp:revision>102</cp:revision>
  <dcterms:created xsi:type="dcterms:W3CDTF">2008-05-15T07:27:29Z</dcterms:created>
  <dcterms:modified xsi:type="dcterms:W3CDTF">2019-09-25T02:34:33Z</dcterms:modified>
</cp:coreProperties>
</file>