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12198350" cy="6858000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3">
          <p15:clr>
            <a:srgbClr val="A4A3A4"/>
          </p15:clr>
        </p15:guide>
        <p15:guide id="2" pos="382">
          <p15:clr>
            <a:srgbClr val="A4A3A4"/>
          </p15:clr>
        </p15:guide>
        <p15:guide id="3" pos="7302">
          <p15:clr>
            <a:srgbClr val="A4A3A4"/>
          </p15:clr>
        </p15:guide>
        <p15:guide id="4" orient="horz" pos="709">
          <p15:clr>
            <a:srgbClr val="A4A3A4"/>
          </p15:clr>
        </p15:guide>
        <p15:guide id="5" orient="horz" pos="4198">
          <p15:clr>
            <a:srgbClr val="A4A3A4"/>
          </p15:clr>
        </p15:guide>
        <p15:guide id="6" orient="horz" pos="3840">
          <p15:clr>
            <a:srgbClr val="A4A3A4"/>
          </p15:clr>
        </p15:guide>
        <p15:guide id="7" orient="horz" pos="3994">
          <p15:clr>
            <a:srgbClr val="A4A3A4"/>
          </p15:clr>
        </p15:guide>
        <p15:guide id="8" pos="74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gaTYkDSB7IgLP6RuoUogpQ0eFd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7EB812-1694-4B5B-A8B6-7AE6D4D532FE}" v="10" dt="2024-11-21T16:55:23.520"/>
  </p1510:revLst>
</p1510:revInfo>
</file>

<file path=ppt/tableStyles.xml><?xml version="1.0" encoding="utf-8"?>
<a:tblStyleLst xmlns:a="http://schemas.openxmlformats.org/drawingml/2006/main" def="{3EAE022F-5163-47EA-994A-762ED42C4A2A}">
  <a:tblStyle styleId="{3EAE022F-5163-47EA-994A-762ED42C4A2A}" styleName="Table_0">
    <a:wholeTbl>
      <a:tcTxStyle b="off" i="off">
        <a:font>
          <a:latin typeface="EYInterstate Light"/>
          <a:ea typeface="EYInterstate Light"/>
          <a:cs typeface="EYInterstate Light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1336" y="530"/>
      </p:cViewPr>
      <p:guideLst>
        <p:guide orient="horz" pos="173"/>
        <p:guide pos="382"/>
        <p:guide pos="7302"/>
        <p:guide orient="horz" pos="709"/>
        <p:guide orient="horz" pos="4198"/>
        <p:guide orient="horz" pos="3840"/>
        <p:guide orient="horz" pos="3994"/>
        <p:guide pos="742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09"/>
        <p:guide pos="218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36768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p1:notes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:notes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>
          <a:extLst>
            <a:ext uri="{FF2B5EF4-FFF2-40B4-BE49-F238E27FC236}">
              <a16:creationId xmlns:a16="http://schemas.microsoft.com/office/drawing/2014/main" id="{C8F99944-3341-9706-5FC5-45B70E7DA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:notes">
            <a:extLst>
              <a:ext uri="{FF2B5EF4-FFF2-40B4-BE49-F238E27FC236}">
                <a16:creationId xmlns:a16="http://schemas.microsoft.com/office/drawing/2014/main" id="{63F21D03-4BC2-1BF8-973C-E9828D4336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spcFirstLastPara="1" wrap="square" lIns="92475" tIns="46225" rIns="92475" bIns="46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:notes">
            <a:extLst>
              <a:ext uri="{FF2B5EF4-FFF2-40B4-BE49-F238E27FC236}">
                <a16:creationId xmlns:a16="http://schemas.microsoft.com/office/drawing/2014/main" id="{CCC0A0AA-4A86-31E7-602C-36FE9474B7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5895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>
          <a:extLst>
            <a:ext uri="{FF2B5EF4-FFF2-40B4-BE49-F238E27FC236}">
              <a16:creationId xmlns:a16="http://schemas.microsoft.com/office/drawing/2014/main" id="{78302C2D-76BB-0FDC-A7B9-2007F5EFF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:notes">
            <a:extLst>
              <a:ext uri="{FF2B5EF4-FFF2-40B4-BE49-F238E27FC236}">
                <a16:creationId xmlns:a16="http://schemas.microsoft.com/office/drawing/2014/main" id="{5850C516-B8D3-BA31-D143-6A7678C2EE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7" name="Google Shape;577;p3:notes">
            <a:extLst>
              <a:ext uri="{FF2B5EF4-FFF2-40B4-BE49-F238E27FC236}">
                <a16:creationId xmlns:a16="http://schemas.microsoft.com/office/drawing/2014/main" id="{8F0F60A5-903E-A059-9FA4-D4CB718CB2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8" name="Google Shape;578;p3:notes">
            <a:extLst>
              <a:ext uri="{FF2B5EF4-FFF2-40B4-BE49-F238E27FC236}">
                <a16:creationId xmlns:a16="http://schemas.microsoft.com/office/drawing/2014/main" id="{BE1FD429-F851-0066-CD18-91F9B62D80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9525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>
          <a:extLst>
            <a:ext uri="{FF2B5EF4-FFF2-40B4-BE49-F238E27FC236}">
              <a16:creationId xmlns:a16="http://schemas.microsoft.com/office/drawing/2014/main" id="{D4CB3330-5E21-0BD7-0E33-B46771349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:notes">
            <a:extLst>
              <a:ext uri="{FF2B5EF4-FFF2-40B4-BE49-F238E27FC236}">
                <a16:creationId xmlns:a16="http://schemas.microsoft.com/office/drawing/2014/main" id="{661236F7-EE8B-5149-FDA0-958963D502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7" name="Google Shape;577;p3:notes">
            <a:extLst>
              <a:ext uri="{FF2B5EF4-FFF2-40B4-BE49-F238E27FC236}">
                <a16:creationId xmlns:a16="http://schemas.microsoft.com/office/drawing/2014/main" id="{0F867AC8-477C-90D3-84E2-BFC45A3F30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8" name="Google Shape;578;p3:notes">
            <a:extLst>
              <a:ext uri="{FF2B5EF4-FFF2-40B4-BE49-F238E27FC236}">
                <a16:creationId xmlns:a16="http://schemas.microsoft.com/office/drawing/2014/main" id="{F22D7E09-9473-DFEC-EF1A-B680F227460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86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>
          <a:extLst>
            <a:ext uri="{FF2B5EF4-FFF2-40B4-BE49-F238E27FC236}">
              <a16:creationId xmlns:a16="http://schemas.microsoft.com/office/drawing/2014/main" id="{6907E3A6-DA63-E736-81FE-AA98DCD8C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:notes">
            <a:extLst>
              <a:ext uri="{FF2B5EF4-FFF2-40B4-BE49-F238E27FC236}">
                <a16:creationId xmlns:a16="http://schemas.microsoft.com/office/drawing/2014/main" id="{095227E2-203E-A4D4-8212-76BCE3CFAF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7" name="Google Shape;577;p3:notes">
            <a:extLst>
              <a:ext uri="{FF2B5EF4-FFF2-40B4-BE49-F238E27FC236}">
                <a16:creationId xmlns:a16="http://schemas.microsoft.com/office/drawing/2014/main" id="{B5A92FAA-35FC-3AEA-B44D-40F833D214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8" name="Google Shape;578;p3:notes">
            <a:extLst>
              <a:ext uri="{FF2B5EF4-FFF2-40B4-BE49-F238E27FC236}">
                <a16:creationId xmlns:a16="http://schemas.microsoft.com/office/drawing/2014/main" id="{53567E02-B58A-EB5A-AFB6-896371EDB1D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4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ver">
  <p:cSld name="1_Cov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/>
          <p:nvPr/>
        </p:nvSpPr>
        <p:spPr>
          <a:xfrm>
            <a:off x="498115" y="795662"/>
            <a:ext cx="4930412" cy="3581484"/>
          </a:xfrm>
          <a:custGeom>
            <a:avLst/>
            <a:gdLst/>
            <a:ahLst/>
            <a:cxnLst/>
            <a:rect l="l" t="t" r="r" b="b"/>
            <a:pathLst>
              <a:path w="4257675" h="3092804" extrusionOk="0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8" name="Google Shape;18;p5"/>
          <p:cNvSpPr txBox="1"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Light"/>
              <a:buNone/>
              <a:defRPr sz="3000" b="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spcBef>
                <a:spcPts val="1200"/>
              </a:spcBef>
              <a:spcAft>
                <a:spcPts val="0"/>
              </a:spcAft>
              <a:buSzPts val="1120"/>
              <a:buNone/>
              <a:defRPr sz="1600" b="1">
                <a:solidFill>
                  <a:srgbClr val="404040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rgbClr val="8C8C8E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rgbClr val="8C8C8E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rgbClr val="8C8C8E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9pPr>
          </a:lstStyle>
          <a:p>
            <a:endParaRPr/>
          </a:p>
        </p:txBody>
      </p:sp>
      <p:cxnSp>
        <p:nvCxnSpPr>
          <p:cNvPr id="20" name="Google Shape;20;p5"/>
          <p:cNvCxnSpPr/>
          <p:nvPr/>
        </p:nvCxnSpPr>
        <p:spPr>
          <a:xfrm>
            <a:off x="1333184" y="5709060"/>
            <a:ext cx="8122101" cy="0"/>
          </a:xfrm>
          <a:prstGeom prst="straightConnector1">
            <a:avLst/>
          </a:prstGeom>
          <a:noFill/>
          <a:ln w="9525" cap="flat" cmpd="sng">
            <a:solidFill>
              <a:srgbClr val="82829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C7E36962-7706-7B7A-9681-5B5A5B67F2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788" y="4960938"/>
            <a:ext cx="1435720" cy="1557149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ndard slide">
  <p:cSld name="1_Standard slid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>
            <a:spLocks noGrp="1"/>
          </p:cNvSpPr>
          <p:nvPr>
            <p:ph type="pic" idx="2"/>
          </p:nvPr>
        </p:nvSpPr>
        <p:spPr>
          <a:xfrm>
            <a:off x="0" y="0"/>
            <a:ext cx="238446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14"/>
          <p:cNvSpPr txBox="1">
            <a:spLocks noGrp="1"/>
          </p:cNvSpPr>
          <p:nvPr>
            <p:ph type="title"/>
          </p:nvPr>
        </p:nvSpPr>
        <p:spPr>
          <a:xfrm>
            <a:off x="2695294" y="294200"/>
            <a:ext cx="8892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body" idx="1"/>
          </p:nvPr>
        </p:nvSpPr>
        <p:spPr>
          <a:xfrm>
            <a:off x="2695293" y="1137921"/>
            <a:ext cx="2742882" cy="501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body" idx="3"/>
          </p:nvPr>
        </p:nvSpPr>
        <p:spPr>
          <a:xfrm>
            <a:off x="5727083" y="1137921"/>
            <a:ext cx="2803842" cy="501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14"/>
          <p:cNvSpPr txBox="1">
            <a:spLocks noGrp="1"/>
          </p:cNvSpPr>
          <p:nvPr>
            <p:ph type="body" idx="4"/>
          </p:nvPr>
        </p:nvSpPr>
        <p:spPr>
          <a:xfrm>
            <a:off x="8819832" y="1137921"/>
            <a:ext cx="2768600" cy="279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17" name="Google Shape;217;p14"/>
          <p:cNvCxnSpPr/>
          <p:nvPr/>
        </p:nvCxnSpPr>
        <p:spPr>
          <a:xfrm>
            <a:off x="2695294" y="907750"/>
            <a:ext cx="8892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_no bullets" type="obj">
  <p:cSld name="OBJEC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5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8238744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1" name="Google Shape;221;p15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tandard slide_no bullets">
  <p:cSld name="3_Standard slide_no bullet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>
            <a:spLocks noGrp="1"/>
          </p:cNvSpPr>
          <p:nvPr>
            <p:ph type="body" idx="1"/>
          </p:nvPr>
        </p:nvSpPr>
        <p:spPr>
          <a:xfrm>
            <a:off x="352800" y="2851522"/>
            <a:ext cx="4447800" cy="120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720"/>
              </a:spcBef>
              <a:spcAft>
                <a:spcPts val="0"/>
              </a:spcAft>
              <a:buSzPts val="2520"/>
              <a:buNone/>
              <a:defRPr sz="3600" b="0" i="0" u="none" strike="noStrike" cap="non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ndard slide_no bullets">
  <p:cSld name="2_Standard slide_no bullet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>
            <a:spLocks noGrp="1"/>
          </p:cNvSpPr>
          <p:nvPr>
            <p:ph type="pic" idx="2"/>
          </p:nvPr>
        </p:nvSpPr>
        <p:spPr>
          <a:xfrm>
            <a:off x="6227180" y="0"/>
            <a:ext cx="597117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69705" y="2578743"/>
            <a:ext cx="4537959" cy="105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2100"/>
              <a:buNone/>
              <a:defRPr sz="30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body" idx="3"/>
          </p:nvPr>
        </p:nvSpPr>
        <p:spPr>
          <a:xfrm>
            <a:off x="369705" y="3840384"/>
            <a:ext cx="4537959" cy="105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_Quotes">
  <p:cSld name="Standard slide_Quotes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ndard slide_Quotes">
  <p:cSld name="2_Standard slide_Quotes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body" idx="1"/>
          </p:nvPr>
        </p:nvSpPr>
        <p:spPr>
          <a:xfrm>
            <a:off x="3453175" y="2060235"/>
            <a:ext cx="5292000" cy="302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560"/>
              </a:spcBef>
              <a:spcAft>
                <a:spcPts val="0"/>
              </a:spcAft>
              <a:buSzPts val="1960"/>
              <a:buNone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19"/>
          <p:cNvSpPr txBox="1">
            <a:spLocks noGrp="1"/>
          </p:cNvSpPr>
          <p:nvPr>
            <p:ph type="body" idx="2"/>
          </p:nvPr>
        </p:nvSpPr>
        <p:spPr>
          <a:xfrm>
            <a:off x="3453175" y="5506678"/>
            <a:ext cx="5292000" cy="3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FFE600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2" name="Google Shape;232;p19"/>
          <p:cNvSpPr txBox="1">
            <a:spLocks noGrp="1"/>
          </p:cNvSpPr>
          <p:nvPr>
            <p:ph type="body" idx="3"/>
          </p:nvPr>
        </p:nvSpPr>
        <p:spPr>
          <a:xfrm>
            <a:off x="3453175" y="5818717"/>
            <a:ext cx="5292000" cy="3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4929981" y="979787"/>
            <a:ext cx="2338388" cy="88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40"/>
              <a:buFont typeface="Arial"/>
              <a:buNone/>
            </a:pPr>
            <a:r>
              <a:rPr lang="en-GB" sz="1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“ 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ndard slide_Quotes">
  <p:cSld name="1_Standard slide_Quote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/>
        </p:nvSpPr>
        <p:spPr>
          <a:xfrm>
            <a:off x="477351" y="1488927"/>
            <a:ext cx="2338388" cy="85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40"/>
              <a:buFont typeface="Arial"/>
              <a:buNone/>
            </a:pPr>
            <a:r>
              <a:rPr lang="en-GB" sz="1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body" idx="1"/>
          </p:nvPr>
        </p:nvSpPr>
        <p:spPr>
          <a:xfrm>
            <a:off x="513350" y="2526765"/>
            <a:ext cx="5292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1960"/>
              <a:buNone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body" idx="2"/>
          </p:nvPr>
        </p:nvSpPr>
        <p:spPr>
          <a:xfrm>
            <a:off x="513350" y="4632765"/>
            <a:ext cx="5292000" cy="3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None/>
              <a:defRPr sz="1600">
                <a:solidFill>
                  <a:schemeClr val="dk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99720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body" idx="3"/>
          </p:nvPr>
        </p:nvSpPr>
        <p:spPr>
          <a:xfrm>
            <a:off x="513350" y="4971442"/>
            <a:ext cx="5292000" cy="3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None/>
              <a:defRPr sz="16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99720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_no_first_level_bullets">
  <p:cSld name="Standard slide_no_first_level_bullets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1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8238744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42" name="Google Shape;242;p21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line">
  <p:cSld name="Title only, no line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5" name="Google Shape;245;p22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, no headings" type="twoObj">
  <p:cSld name="TWO_OBJECTS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body" idx="1"/>
          </p:nvPr>
        </p:nvSpPr>
        <p:spPr>
          <a:xfrm>
            <a:off x="609918" y="1137919"/>
            <a:ext cx="5387605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body" idx="2"/>
          </p:nvPr>
        </p:nvSpPr>
        <p:spPr>
          <a:xfrm>
            <a:off x="6200828" y="1137919"/>
            <a:ext cx="5387605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cxnSp>
        <p:nvCxnSpPr>
          <p:cNvPr id="250" name="Google Shape;250;p23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ndard slide_no bullets">
  <p:cSld name="1_Standard slide_no bulle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7133461" y="3813288"/>
            <a:ext cx="3089275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7133461" y="4055931"/>
            <a:ext cx="3089275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>
            <a:spLocks noGrp="1"/>
          </p:cNvSpPr>
          <p:nvPr>
            <p:ph type="pic" idx="3"/>
          </p:nvPr>
        </p:nvSpPr>
        <p:spPr>
          <a:xfrm>
            <a:off x="6123007" y="3578083"/>
            <a:ext cx="778959" cy="778959"/>
          </a:xfrm>
          <a:prstGeom prst="ellipse">
            <a:avLst/>
          </a:prstGeom>
          <a:noFill/>
          <a:ln>
            <a:noFill/>
          </a:ln>
        </p:spPr>
      </p:sp>
      <p:sp>
        <p:nvSpPr>
          <p:cNvPr id="29" name="Google Shape;29;p6"/>
          <p:cNvSpPr txBox="1">
            <a:spLocks noGrp="1"/>
          </p:cNvSpPr>
          <p:nvPr>
            <p:ph type="body" idx="4"/>
          </p:nvPr>
        </p:nvSpPr>
        <p:spPr>
          <a:xfrm>
            <a:off x="6123008" y="1137920"/>
            <a:ext cx="5465425" cy="37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5"/>
          </p:nvPr>
        </p:nvSpPr>
        <p:spPr>
          <a:xfrm>
            <a:off x="6123008" y="1635009"/>
            <a:ext cx="5465425" cy="161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1" name="Google Shape;31;p6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headings">
  <p:cSld name="Two columns with headings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>
            <a:spLocks noGrp="1"/>
          </p:cNvSpPr>
          <p:nvPr>
            <p:ph type="body" idx="1"/>
          </p:nvPr>
        </p:nvSpPr>
        <p:spPr>
          <a:xfrm>
            <a:off x="612648" y="1869440"/>
            <a:ext cx="5393208" cy="42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body" idx="2"/>
          </p:nvPr>
        </p:nvSpPr>
        <p:spPr>
          <a:xfrm>
            <a:off x="6199632" y="1869440"/>
            <a:ext cx="5393208" cy="42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body" idx="3"/>
          </p:nvPr>
        </p:nvSpPr>
        <p:spPr>
          <a:xfrm>
            <a:off x="609918" y="1137920"/>
            <a:ext cx="5393208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body" idx="4"/>
          </p:nvPr>
        </p:nvSpPr>
        <p:spPr>
          <a:xfrm>
            <a:off x="6199632" y="1137920"/>
            <a:ext cx="5393208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57" name="Google Shape;257;p24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">
  <p:cSld name="Key statemen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cused data">
  <p:cSld name="Focused data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1">
  <p:cSld name="Divider 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">
  <p:cSld name="Empt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mpty">
  <p:cSld name="1_Empty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>
            <a:spLocks noGrp="1"/>
          </p:cNvSpPr>
          <p:nvPr>
            <p:ph type="media" idx="2"/>
          </p:nvPr>
        </p:nvSpPr>
        <p:spPr>
          <a:xfrm>
            <a:off x="0" y="0"/>
            <a:ext cx="1219835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Final legal text">
  <p:cSld name="2_Final legal tex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220155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 txBox="1">
            <a:spLocks noGrp="1"/>
          </p:cNvSpPr>
          <p:nvPr>
            <p:ph type="body" idx="1"/>
          </p:nvPr>
        </p:nvSpPr>
        <p:spPr>
          <a:xfrm>
            <a:off x="607799" y="719139"/>
            <a:ext cx="4677635" cy="521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26860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"/>
              <a:buFont typeface="Arial"/>
              <a:buChar char="►"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64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"/>
              <a:buFont typeface="Arial"/>
              <a:buChar char="►"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legal text">
  <p:cSld name="Final legal text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51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2"/>
          <p:cNvSpPr txBox="1">
            <a:spLocks noGrp="1"/>
          </p:cNvSpPr>
          <p:nvPr>
            <p:ph type="body" idx="1"/>
          </p:nvPr>
        </p:nvSpPr>
        <p:spPr>
          <a:xfrm>
            <a:off x="607799" y="719139"/>
            <a:ext cx="4677635" cy="521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26860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"/>
              <a:buFont typeface="Arial"/>
              <a:buChar char="►"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64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"/>
              <a:buFont typeface="Arial"/>
              <a:buChar char="►"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Final legal text">
  <p:cSld name="1_Final legal tex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20155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3"/>
          <p:cNvSpPr txBox="1">
            <a:spLocks noGrp="1"/>
          </p:cNvSpPr>
          <p:nvPr>
            <p:ph type="body" idx="1"/>
          </p:nvPr>
        </p:nvSpPr>
        <p:spPr>
          <a:xfrm>
            <a:off x="607799" y="719139"/>
            <a:ext cx="4677635" cy="521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26860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"/>
              <a:buFont typeface="Arial"/>
              <a:buChar char="►"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64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"/>
              <a:buFont typeface="Arial"/>
              <a:buChar char="►"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tandard slide">
  <p:cSld name="3_Standard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7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10978515" cy="494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ver alternate">
  <p:cSld name="1_Cover alternat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t="25039"/>
          <a:stretch/>
        </p:blipFill>
        <p:spPr>
          <a:xfrm>
            <a:off x="0" y="0"/>
            <a:ext cx="1219835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/>
          <p:nvPr/>
        </p:nvSpPr>
        <p:spPr>
          <a:xfrm>
            <a:off x="498115" y="795662"/>
            <a:ext cx="4930412" cy="3581484"/>
          </a:xfrm>
          <a:custGeom>
            <a:avLst/>
            <a:gdLst/>
            <a:ahLst/>
            <a:cxnLst/>
            <a:rect l="l" t="t" r="r" b="b"/>
            <a:pathLst>
              <a:path w="4257675" h="3092804" extrusionOk="0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Light"/>
              <a:buNone/>
              <a:defRPr sz="3000" b="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spcBef>
                <a:spcPts val="1200"/>
              </a:spcBef>
              <a:spcAft>
                <a:spcPts val="0"/>
              </a:spcAft>
              <a:buSzPts val="1120"/>
              <a:buNone/>
              <a:defRPr sz="1600" b="1">
                <a:solidFill>
                  <a:srgbClr val="404040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rgbClr val="8C8C8E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rgbClr val="8C8C8E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rgbClr val="8C8C8E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9pPr>
          </a:lstStyle>
          <a:p>
            <a:endParaRPr/>
          </a:p>
        </p:txBody>
      </p:sp>
      <p:grpSp>
        <p:nvGrpSpPr>
          <p:cNvPr id="41" name="Google Shape;41;p8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42" name="Google Shape;42;p8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" name="Google Shape;43;p8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pproved question wide">
  <p:cSld name="Approved question wid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9"/>
          <p:cNvGrpSpPr/>
          <p:nvPr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46" name="Google Shape;46;p9"/>
            <p:cNvSpPr/>
            <p:nvPr/>
          </p:nvSpPr>
          <p:spPr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7" name="Google Shape;47;p9"/>
            <p:cNvSpPr/>
            <p:nvPr/>
          </p:nvSpPr>
          <p:spPr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8" name="Google Shape;48;p9"/>
            <p:cNvSpPr/>
            <p:nvPr/>
          </p:nvSpPr>
          <p:spPr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9" name="Google Shape;49;p9"/>
            <p:cNvSpPr/>
            <p:nvPr/>
          </p:nvSpPr>
          <p:spPr>
            <a:xfrm>
              <a:off x="498115" y="6181188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609713" y="6174213"/>
              <a:ext cx="78468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705618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2" name="Google Shape;52;p9"/>
            <p:cNvSpPr/>
            <p:nvPr/>
          </p:nvSpPr>
          <p:spPr>
            <a:xfrm>
              <a:off x="857320" y="6174213"/>
              <a:ext cx="83698" cy="139497"/>
            </a:xfrm>
            <a:custGeom>
              <a:avLst/>
              <a:gdLst/>
              <a:ahLst/>
              <a:cxnLst/>
              <a:rect l="l" t="t" r="r" b="b"/>
              <a:pathLst>
                <a:path w="33" h="55" extrusionOk="0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3" name="Google Shape;53;p9"/>
            <p:cNvSpPr/>
            <p:nvPr/>
          </p:nvSpPr>
          <p:spPr>
            <a:xfrm>
              <a:off x="95671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4" name="Google Shape;54;p9"/>
            <p:cNvSpPr/>
            <p:nvPr/>
          </p:nvSpPr>
          <p:spPr>
            <a:xfrm>
              <a:off x="1050873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111887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1190370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1294993" y="6212575"/>
              <a:ext cx="55799" cy="99391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140659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485058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158270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1730922" y="6212575"/>
              <a:ext cx="80211" cy="134265"/>
            </a:xfrm>
            <a:custGeom>
              <a:avLst/>
              <a:gdLst/>
              <a:ahLst/>
              <a:cxnLst/>
              <a:rect l="l" t="t" r="r" b="b"/>
              <a:pathLst>
                <a:path w="32" h="53" extrusionOk="0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1835545" y="6212575"/>
              <a:ext cx="78468" cy="101135"/>
            </a:xfrm>
            <a:custGeom>
              <a:avLst/>
              <a:gdLst/>
              <a:ahLst/>
              <a:cxnLst/>
              <a:rect l="l" t="t" r="r" b="b"/>
              <a:pathLst>
                <a:path w="31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193493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2030841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211802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2194750" y="6175958"/>
              <a:ext cx="24412" cy="136010"/>
            </a:xfrm>
            <a:custGeom>
              <a:avLst/>
              <a:gdLst/>
              <a:ahLst/>
              <a:cxnLst/>
              <a:rect l="l" t="t" r="r" b="b"/>
              <a:pathLst>
                <a:path w="10" h="53" extrusionOk="0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2236599" y="6212575"/>
              <a:ext cx="87186" cy="101135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2344710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2445845" y="6284068"/>
              <a:ext cx="31387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2540006" y="6181188"/>
              <a:ext cx="97648" cy="130778"/>
            </a:xfrm>
            <a:custGeom>
              <a:avLst/>
              <a:gdLst/>
              <a:ahLst/>
              <a:cxnLst/>
              <a:rect l="l" t="t" r="r" b="b"/>
              <a:pathLst>
                <a:path w="56" h="75" extrusionOk="0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2651603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2750996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2902698" y="6174213"/>
              <a:ext cx="80211" cy="139497"/>
            </a:xfrm>
            <a:custGeom>
              <a:avLst/>
              <a:gdLst/>
              <a:ahLst/>
              <a:cxnLst/>
              <a:rect l="l" t="t" r="r" b="b"/>
              <a:pathLst>
                <a:path w="32" h="55" extrusionOk="0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299860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309625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3164256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32340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3336884" y="6212575"/>
              <a:ext cx="59286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3451969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3530436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362808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3772813" y="6212575"/>
              <a:ext cx="81955" cy="101135"/>
            </a:xfrm>
            <a:custGeom>
              <a:avLst/>
              <a:gdLst/>
              <a:ahLst/>
              <a:cxnLst/>
              <a:rect l="l" t="t" r="r" b="b"/>
              <a:pathLst>
                <a:path w="32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3877436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3975084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058782" y="6212575"/>
              <a:ext cx="122060" cy="99391"/>
            </a:xfrm>
            <a:custGeom>
              <a:avLst/>
              <a:gdLst/>
              <a:ahLst/>
              <a:cxnLst/>
              <a:rect l="l" t="t" r="r" b="b"/>
              <a:pathLst>
                <a:path w="70" h="57" extrusionOk="0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1913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295927" y="6212575"/>
              <a:ext cx="57543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346494" y="6284068"/>
              <a:ext cx="29644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498115" y="6388691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609713" y="6383459"/>
              <a:ext cx="78468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705618" y="6418333"/>
              <a:ext cx="85443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857320" y="6383459"/>
              <a:ext cx="83698" cy="137753"/>
            </a:xfrm>
            <a:custGeom>
              <a:avLst/>
              <a:gdLst/>
              <a:ahLst/>
              <a:cxnLst/>
              <a:rect l="l" t="t" r="r" b="b"/>
              <a:pathLst>
                <a:path w="33" h="54" extrusionOk="0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956713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1050873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1118877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1190370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1294993" y="6418333"/>
              <a:ext cx="55799" cy="101135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1406591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485058" y="6383459"/>
              <a:ext cx="80211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1582706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727435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859957" y="6418333"/>
              <a:ext cx="87186" cy="102879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968067" y="6418333"/>
              <a:ext cx="57543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043046" y="6383459"/>
              <a:ext cx="19181" cy="136010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2084896" y="6383459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2" h="54" extrusionOk="0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2229624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2362147" y="6418333"/>
              <a:ext cx="88930" cy="102879"/>
            </a:xfrm>
            <a:custGeom>
              <a:avLst/>
              <a:gdLst/>
              <a:ahLst/>
              <a:cxnLst/>
              <a:rect l="l" t="t" r="r" b="b"/>
              <a:pathLst>
                <a:path w="35" h="40" extrusionOk="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2468514" y="6418333"/>
              <a:ext cx="59286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2545237" y="6383459"/>
              <a:ext cx="76723" cy="136010"/>
            </a:xfrm>
            <a:custGeom>
              <a:avLst/>
              <a:gdLst/>
              <a:ahLst/>
              <a:cxnLst/>
              <a:rect l="l" t="t" r="r" b="b"/>
              <a:pathLst>
                <a:path w="44" h="78" extrusionOk="0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2628936" y="6418333"/>
              <a:ext cx="74980" cy="102879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2723096" y="6489826"/>
              <a:ext cx="27899" cy="31387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sp>
        <p:nvSpPr>
          <p:cNvPr id="112" name="Google Shape;112;p9"/>
          <p:cNvSpPr txBox="1">
            <a:spLocks noGrp="1"/>
          </p:cNvSpPr>
          <p:nvPr>
            <p:ph type="ctrTitle"/>
          </p:nvPr>
        </p:nvSpPr>
        <p:spPr>
          <a:xfrm>
            <a:off x="944880" y="2158329"/>
            <a:ext cx="4783882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 Light"/>
              <a:buNone/>
              <a:defRPr sz="3000" b="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subTitle" idx="1"/>
          </p:nvPr>
        </p:nvSpPr>
        <p:spPr>
          <a:xfrm>
            <a:off x="945072" y="3200329"/>
            <a:ext cx="4808028" cy="64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5B5B6E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rgbClr val="8C8C8E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rgbClr val="8C8C8E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rgbClr val="8C8C8E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9"/>
          <p:cNvSpPr/>
          <p:nvPr/>
        </p:nvSpPr>
        <p:spPr>
          <a:xfrm>
            <a:off x="489366" y="723658"/>
            <a:ext cx="5680945" cy="3452894"/>
          </a:xfrm>
          <a:custGeom>
            <a:avLst/>
            <a:gdLst/>
            <a:ahLst/>
            <a:cxnLst/>
            <a:rect l="l" t="t" r="r" b="b"/>
            <a:pathLst>
              <a:path w="5680945" h="3452894" extrusionOk="0">
                <a:moveTo>
                  <a:pt x="8749" y="1021520"/>
                </a:moveTo>
                <a:lnTo>
                  <a:pt x="8749" y="3164181"/>
                </a:lnTo>
                <a:lnTo>
                  <a:pt x="151414" y="3164181"/>
                </a:lnTo>
                <a:lnTo>
                  <a:pt x="151414" y="1140155"/>
                </a:lnTo>
                <a:lnTo>
                  <a:pt x="5534897" y="179294"/>
                </a:lnTo>
                <a:lnTo>
                  <a:pt x="5534897" y="3306846"/>
                </a:lnTo>
                <a:lnTo>
                  <a:pt x="864624" y="3306846"/>
                </a:lnTo>
                <a:lnTo>
                  <a:pt x="864624" y="3449395"/>
                </a:lnTo>
                <a:lnTo>
                  <a:pt x="5677562" y="3449395"/>
                </a:lnTo>
                <a:lnTo>
                  <a:pt x="5677562" y="8749"/>
                </a:lnTo>
                <a:lnTo>
                  <a:pt x="8749" y="102152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489366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774697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1059910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grpSp>
        <p:nvGrpSpPr>
          <p:cNvPr id="118" name="Google Shape;118;p9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119" name="Google Shape;119;p9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pproved question tall">
  <p:cSld name="Approved question tall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0"/>
          <p:cNvPicPr preferRelativeResize="0"/>
          <p:nvPr/>
        </p:nvPicPr>
        <p:blipFill rotWithShape="1">
          <a:blip r:embed="rId2">
            <a:alphaModFix/>
          </a:blip>
          <a:srcRect r="15539" b="21219"/>
          <a:stretch/>
        </p:blipFill>
        <p:spPr>
          <a:xfrm>
            <a:off x="0" y="-2"/>
            <a:ext cx="1219835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366" y="869576"/>
            <a:ext cx="4848024" cy="3933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10"/>
          <p:cNvGrpSpPr/>
          <p:nvPr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125" name="Google Shape;125;p10"/>
            <p:cNvSpPr/>
            <p:nvPr/>
          </p:nvSpPr>
          <p:spPr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498115" y="6181188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609713" y="6174213"/>
              <a:ext cx="78468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705618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857320" y="6174213"/>
              <a:ext cx="83698" cy="139497"/>
            </a:xfrm>
            <a:custGeom>
              <a:avLst/>
              <a:gdLst/>
              <a:ahLst/>
              <a:cxnLst/>
              <a:rect l="l" t="t" r="r" b="b"/>
              <a:pathLst>
                <a:path w="33" h="55" extrusionOk="0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95671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1050873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111887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1190370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1294993" y="6212575"/>
              <a:ext cx="55799" cy="99391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140659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1485058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158270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1730922" y="6212575"/>
              <a:ext cx="80211" cy="134265"/>
            </a:xfrm>
            <a:custGeom>
              <a:avLst/>
              <a:gdLst/>
              <a:ahLst/>
              <a:cxnLst/>
              <a:rect l="l" t="t" r="r" b="b"/>
              <a:pathLst>
                <a:path w="32" h="53" extrusionOk="0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1835545" y="6212575"/>
              <a:ext cx="78468" cy="101135"/>
            </a:xfrm>
            <a:custGeom>
              <a:avLst/>
              <a:gdLst/>
              <a:ahLst/>
              <a:cxnLst/>
              <a:rect l="l" t="t" r="r" b="b"/>
              <a:pathLst>
                <a:path w="31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193493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2030841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211802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2194750" y="6175958"/>
              <a:ext cx="24412" cy="136010"/>
            </a:xfrm>
            <a:custGeom>
              <a:avLst/>
              <a:gdLst/>
              <a:ahLst/>
              <a:cxnLst/>
              <a:rect l="l" t="t" r="r" b="b"/>
              <a:pathLst>
                <a:path w="10" h="53" extrusionOk="0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2236599" y="6212575"/>
              <a:ext cx="87186" cy="101135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2344710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2445845" y="6284068"/>
              <a:ext cx="31387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2540006" y="6181188"/>
              <a:ext cx="97648" cy="130778"/>
            </a:xfrm>
            <a:custGeom>
              <a:avLst/>
              <a:gdLst/>
              <a:ahLst/>
              <a:cxnLst/>
              <a:rect l="l" t="t" r="r" b="b"/>
              <a:pathLst>
                <a:path w="56" h="75" extrusionOk="0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2651603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2750996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2902698" y="6174213"/>
              <a:ext cx="80211" cy="139497"/>
            </a:xfrm>
            <a:custGeom>
              <a:avLst/>
              <a:gdLst/>
              <a:ahLst/>
              <a:cxnLst/>
              <a:rect l="l" t="t" r="r" b="b"/>
              <a:pathLst>
                <a:path w="32" h="55" extrusionOk="0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299860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309625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3164256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32340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3336884" y="6212575"/>
              <a:ext cx="59286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3451969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3530436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362808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3772813" y="6212575"/>
              <a:ext cx="81955" cy="101135"/>
            </a:xfrm>
            <a:custGeom>
              <a:avLst/>
              <a:gdLst/>
              <a:ahLst/>
              <a:cxnLst/>
              <a:rect l="l" t="t" r="r" b="b"/>
              <a:pathLst>
                <a:path w="32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3877436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975084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4058782" y="6212575"/>
              <a:ext cx="122060" cy="99391"/>
            </a:xfrm>
            <a:custGeom>
              <a:avLst/>
              <a:gdLst/>
              <a:ahLst/>
              <a:cxnLst/>
              <a:rect l="l" t="t" r="r" b="b"/>
              <a:pathLst>
                <a:path w="70" h="57" extrusionOk="0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41913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4295927" y="6212575"/>
              <a:ext cx="57543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4346494" y="6284068"/>
              <a:ext cx="29644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498115" y="6388691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609713" y="6383459"/>
              <a:ext cx="78468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705618" y="6418333"/>
              <a:ext cx="85443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857320" y="6383459"/>
              <a:ext cx="83698" cy="137753"/>
            </a:xfrm>
            <a:custGeom>
              <a:avLst/>
              <a:gdLst/>
              <a:ahLst/>
              <a:cxnLst/>
              <a:rect l="l" t="t" r="r" b="b"/>
              <a:pathLst>
                <a:path w="33" h="54" extrusionOk="0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956713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1050873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1118877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1190370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1294993" y="6418333"/>
              <a:ext cx="55799" cy="101135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1406591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485058" y="6383459"/>
              <a:ext cx="80211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582706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727435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1859957" y="6418333"/>
              <a:ext cx="87186" cy="102879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968067" y="6418333"/>
              <a:ext cx="57543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2043046" y="6383459"/>
              <a:ext cx="19181" cy="136010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084896" y="6383459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2" h="54" extrusionOk="0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2229624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2362147" y="6418333"/>
              <a:ext cx="88930" cy="102879"/>
            </a:xfrm>
            <a:custGeom>
              <a:avLst/>
              <a:gdLst/>
              <a:ahLst/>
              <a:cxnLst/>
              <a:rect l="l" t="t" r="r" b="b"/>
              <a:pathLst>
                <a:path w="35" h="40" extrusionOk="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2468514" y="6418333"/>
              <a:ext cx="59286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2545237" y="6383459"/>
              <a:ext cx="76723" cy="136010"/>
            </a:xfrm>
            <a:custGeom>
              <a:avLst/>
              <a:gdLst/>
              <a:ahLst/>
              <a:cxnLst/>
              <a:rect l="l" t="t" r="r" b="b"/>
              <a:pathLst>
                <a:path w="44" h="78" extrusionOk="0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2628936" y="6418333"/>
              <a:ext cx="74980" cy="102879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2723096" y="6489826"/>
              <a:ext cx="27899" cy="31387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sp>
        <p:nvSpPr>
          <p:cNvPr id="191" name="Google Shape;191;p10"/>
          <p:cNvSpPr txBox="1">
            <a:spLocks noGrp="1"/>
          </p:cNvSpPr>
          <p:nvPr>
            <p:ph type="ctrTitle"/>
          </p:nvPr>
        </p:nvSpPr>
        <p:spPr>
          <a:xfrm>
            <a:off x="944880" y="2158329"/>
            <a:ext cx="4000436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 Light"/>
              <a:buNone/>
              <a:defRPr sz="3000" b="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0"/>
          <p:cNvSpPr txBox="1">
            <a:spLocks noGrp="1"/>
          </p:cNvSpPr>
          <p:nvPr>
            <p:ph type="subTitle" idx="1"/>
          </p:nvPr>
        </p:nvSpPr>
        <p:spPr>
          <a:xfrm>
            <a:off x="945072" y="3200329"/>
            <a:ext cx="4020628" cy="64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5B5B6E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rgbClr val="8C8C8E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rgbClr val="8C8C8E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rgbClr val="8C8C8E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9pPr>
          </a:lstStyle>
          <a:p>
            <a:endParaRPr/>
          </a:p>
        </p:txBody>
      </p:sp>
      <p:grpSp>
        <p:nvGrpSpPr>
          <p:cNvPr id="193" name="Google Shape;193;p10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194" name="Google Shape;194;p10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>
  <p:cSld name="Standard slide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8" name="Google Shape;198;p11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11"/>
          <p:cNvSpPr txBox="1">
            <a:spLocks noGrp="1"/>
          </p:cNvSpPr>
          <p:nvPr>
            <p:ph type="body" idx="1"/>
          </p:nvPr>
        </p:nvSpPr>
        <p:spPr>
          <a:xfrm>
            <a:off x="609600" y="1137920"/>
            <a:ext cx="10980738" cy="475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 2">
  <p:cSld name="Standard slide 2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2" name="Google Shape;202;p12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ndard slide">
  <p:cSld name="2_Standard slide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>
            <a:spLocks noGrp="1"/>
          </p:cNvSpPr>
          <p:nvPr>
            <p:ph type="pic" idx="2"/>
          </p:nvPr>
        </p:nvSpPr>
        <p:spPr>
          <a:xfrm>
            <a:off x="8199120" y="1"/>
            <a:ext cx="3999231" cy="6156104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13"/>
          <p:cNvSpPr txBox="1">
            <a:spLocks noGrp="1"/>
          </p:cNvSpPr>
          <p:nvPr>
            <p:ph type="title"/>
          </p:nvPr>
        </p:nvSpPr>
        <p:spPr>
          <a:xfrm>
            <a:off x="609919" y="294200"/>
            <a:ext cx="7444422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body" idx="1"/>
          </p:nvPr>
        </p:nvSpPr>
        <p:spPr>
          <a:xfrm>
            <a:off x="609918" y="1137921"/>
            <a:ext cx="7299642" cy="87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body" idx="3"/>
          </p:nvPr>
        </p:nvSpPr>
        <p:spPr>
          <a:xfrm>
            <a:off x="609918" y="2311401"/>
            <a:ext cx="3580117" cy="384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body" idx="4"/>
          </p:nvPr>
        </p:nvSpPr>
        <p:spPr>
          <a:xfrm>
            <a:off x="4329443" y="2311401"/>
            <a:ext cx="3580117" cy="125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body" idx="5"/>
          </p:nvPr>
        </p:nvSpPr>
        <p:spPr>
          <a:xfrm>
            <a:off x="4329443" y="4236721"/>
            <a:ext cx="3580117" cy="194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10" name="Google Shape;210;p13"/>
          <p:cNvCxnSpPr/>
          <p:nvPr/>
        </p:nvCxnSpPr>
        <p:spPr>
          <a:xfrm>
            <a:off x="609918" y="907750"/>
            <a:ext cx="772385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10978515" cy="494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marR="0" lvl="1" indent="-30861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marR="0" lvl="2" indent="-299719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marR="0" lvl="3" indent="-29083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marR="0" lvl="4" indent="-281939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  <p:grpSp>
        <p:nvGrpSpPr>
          <p:cNvPr id="12" name="Google Shape;12;p4"/>
          <p:cNvGrpSpPr/>
          <p:nvPr/>
        </p:nvGrpSpPr>
        <p:grpSpPr>
          <a:xfrm>
            <a:off x="11287125" y="6356350"/>
            <a:ext cx="303213" cy="311150"/>
            <a:chOff x="7110" y="4004"/>
            <a:chExt cx="191" cy="196"/>
          </a:xfrm>
        </p:grpSpPr>
        <p:sp>
          <p:nvSpPr>
            <p:cNvPr id="13" name="Google Shape;13;p4"/>
            <p:cNvSpPr/>
            <p:nvPr/>
          </p:nvSpPr>
          <p:spPr>
            <a:xfrm>
              <a:off x="7110" y="4004"/>
              <a:ext cx="191" cy="70"/>
            </a:xfrm>
            <a:custGeom>
              <a:avLst/>
              <a:gdLst/>
              <a:ahLst/>
              <a:cxnLst/>
              <a:rect l="l" t="t" r="r" b="b"/>
              <a:pathLst>
                <a:path w="191" h="70" extrusionOk="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" name="Google Shape;14;p4"/>
            <p:cNvSpPr/>
            <p:nvPr/>
          </p:nvSpPr>
          <p:spPr>
            <a:xfrm>
              <a:off x="7111" y="4103"/>
              <a:ext cx="78" cy="97"/>
            </a:xfrm>
            <a:custGeom>
              <a:avLst/>
              <a:gdLst/>
              <a:ahLst/>
              <a:cxnLst/>
              <a:rect l="l" t="t" r="r" b="b"/>
              <a:pathLst>
                <a:path w="78" h="97" extrusionOk="0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" name="Google Shape;15;p4"/>
            <p:cNvSpPr/>
            <p:nvPr/>
          </p:nvSpPr>
          <p:spPr>
            <a:xfrm>
              <a:off x="7176" y="4103"/>
              <a:ext cx="96" cy="97"/>
            </a:xfrm>
            <a:custGeom>
              <a:avLst/>
              <a:gdLst/>
              <a:ahLst/>
              <a:cxnLst/>
              <a:rect l="l" t="t" r="r" b="b"/>
              <a:pathLst>
                <a:path w="96" h="97" extrusionOk="0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hishita-gupta" TargetMode="External"/><Relationship Id="rId13" Type="http://schemas.openxmlformats.org/officeDocument/2006/relationships/hyperlink" Target="https://github.com/YAKSHIT-22" TargetMode="External"/><Relationship Id="rId18" Type="http://schemas.openxmlformats.org/officeDocument/2006/relationships/hyperlink" Target="https://www.linkedin.com/in/happy-yadav-16b2a4287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4.jpeg"/><Relationship Id="rId17" Type="http://schemas.openxmlformats.org/officeDocument/2006/relationships/hyperlink" Target="https://www.github.com/happyrao78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jpe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ishitaGupta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10.svg"/><Relationship Id="rId15" Type="http://schemas.openxmlformats.org/officeDocument/2006/relationships/hyperlink" Target="https://yakshit.co/" TargetMode="External"/><Relationship Id="rId10" Type="http://schemas.openxmlformats.org/officeDocument/2006/relationships/hyperlink" Target="https://hishitaguptatech.vercel.app/" TargetMode="External"/><Relationship Id="rId19" Type="http://schemas.openxmlformats.org/officeDocument/2006/relationships/hyperlink" Target="https://www.happyrao.tech/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hyperlink" Target="https://www.linkedin.com/in/yakshit-ga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"/>
          <p:cNvSpPr txBox="1"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Light"/>
              <a:buNone/>
            </a:pPr>
            <a:r>
              <a:rPr lang="en-GB" b="1" dirty="0">
                <a:latin typeface="EYInterstate Light" panose="02000506000000020004" pitchFamily="2" charset="0"/>
              </a:rPr>
              <a:t>EY Techathon 5.0</a:t>
            </a:r>
            <a:br>
              <a:rPr lang="en-GB" b="1" dirty="0">
                <a:latin typeface="EYInterstate Light" panose="02000506000000020004" pitchFamily="2" charset="0"/>
              </a:rPr>
            </a:br>
            <a:r>
              <a:rPr lang="en-GB" b="1" dirty="0">
                <a:latin typeface="EYInterstate Light" panose="02000506000000020004" pitchFamily="2" charset="0"/>
              </a:rPr>
              <a:t>Executive Summary</a:t>
            </a:r>
            <a:endParaRPr b="1" dirty="0">
              <a:latin typeface="EYInterstate Light" panose="02000506000000020004" pitchFamily="2" charset="0"/>
            </a:endParaRPr>
          </a:p>
        </p:txBody>
      </p:sp>
      <p:sp>
        <p:nvSpPr>
          <p:cNvPr id="568" name="Google Shape;568;p1"/>
          <p:cNvSpPr txBox="1">
            <a:spLocks noGrp="1"/>
          </p:cNvSpPr>
          <p:nvPr>
            <p:ph type="subTitle" idx="1"/>
          </p:nvPr>
        </p:nvSpPr>
        <p:spPr>
          <a:xfrm>
            <a:off x="775504" y="3046159"/>
            <a:ext cx="4328932" cy="382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GB" b="1" dirty="0">
                <a:latin typeface="EYInterstate Light" panose="02000506000000020004" pitchFamily="2" charset="0"/>
              </a:rPr>
              <a:t>Date of submission:  22-11-2024</a:t>
            </a:r>
            <a:endParaRPr sz="2800" b="1" dirty="0">
              <a:latin typeface="EYInterstate Light" panose="02000506000000020004" pitchFamily="2" charset="0"/>
              <a:sym typeface="Inter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>
          <a:extLst>
            <a:ext uri="{FF2B5EF4-FFF2-40B4-BE49-F238E27FC236}">
              <a16:creationId xmlns:a16="http://schemas.microsoft.com/office/drawing/2014/main" id="{138C1019-305A-D023-C70C-F64F6C0AF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CC201E1-9EB0-1052-C13D-8CFD20084DE3}"/>
              </a:ext>
            </a:extLst>
          </p:cNvPr>
          <p:cNvGrpSpPr/>
          <p:nvPr/>
        </p:nvGrpSpPr>
        <p:grpSpPr>
          <a:xfrm>
            <a:off x="4380584" y="1137140"/>
            <a:ext cx="3342943" cy="5396665"/>
            <a:chOff x="4105816" y="1139326"/>
            <a:chExt cx="3342943" cy="539666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92D95FD-A8E3-1B81-1B07-B9917947E840}"/>
                </a:ext>
              </a:extLst>
            </p:cNvPr>
            <p:cNvGrpSpPr/>
            <p:nvPr/>
          </p:nvGrpSpPr>
          <p:grpSpPr>
            <a:xfrm>
              <a:off x="4105816" y="1139326"/>
              <a:ext cx="3342943" cy="5396665"/>
              <a:chOff x="3698805" y="1170508"/>
              <a:chExt cx="2934457" cy="5396665"/>
            </a:xfrm>
          </p:grpSpPr>
          <p:grpSp>
            <p:nvGrpSpPr>
              <p:cNvPr id="601" name="Group 600">
                <a:extLst>
                  <a:ext uri="{FF2B5EF4-FFF2-40B4-BE49-F238E27FC236}">
                    <a16:creationId xmlns:a16="http://schemas.microsoft.com/office/drawing/2014/main" id="{A29C554B-9F25-34ED-239C-82C72A145B49}"/>
                  </a:ext>
                </a:extLst>
              </p:cNvPr>
              <p:cNvGrpSpPr/>
              <p:nvPr/>
            </p:nvGrpSpPr>
            <p:grpSpPr>
              <a:xfrm>
                <a:off x="3698805" y="1170508"/>
                <a:ext cx="2934457" cy="5396665"/>
                <a:chOff x="3477128" y="1013349"/>
                <a:chExt cx="2934457" cy="5396665"/>
              </a:xfrm>
            </p:grpSpPr>
            <p:sp>
              <p:nvSpPr>
                <p:cNvPr id="602" name="Rounded Rectangle 23">
                  <a:extLst>
                    <a:ext uri="{FF2B5EF4-FFF2-40B4-BE49-F238E27FC236}">
                      <a16:creationId xmlns:a16="http://schemas.microsoft.com/office/drawing/2014/main" id="{63C6193C-F8AA-0FC7-F722-B4D3B02D66CC}"/>
                    </a:ext>
                  </a:extLst>
                </p:cNvPr>
                <p:cNvSpPr/>
                <p:nvPr/>
              </p:nvSpPr>
              <p:spPr>
                <a:xfrm>
                  <a:off x="3477128" y="1013349"/>
                  <a:ext cx="2751278" cy="5396665"/>
                </a:xfrm>
                <a:prstGeom prst="roundRect">
                  <a:avLst>
                    <a:gd name="adj" fmla="val 2653"/>
                  </a:avLst>
                </a:prstGeom>
                <a:gradFill>
                  <a:gsLst>
                    <a:gs pos="64000">
                      <a:schemeClr val="bg1">
                        <a:alpha val="22000"/>
                      </a:schemeClr>
                    </a:gs>
                    <a:gs pos="16000">
                      <a:schemeClr val="bg1">
                        <a:alpha val="10000"/>
                      </a:schemeClr>
                    </a:gs>
                    <a:gs pos="0">
                      <a:schemeClr val="bg1">
                        <a:alpha val="30000"/>
                      </a:schemeClr>
                    </a:gs>
                    <a:gs pos="100000">
                      <a:schemeClr val="bg1">
                        <a:alpha val="20000"/>
                      </a:schemeClr>
                    </a:gs>
                  </a:gsLst>
                  <a:lin ang="2700000" scaled="0"/>
                </a:gradFill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  <a:alpha val="50000"/>
                        </a:schemeClr>
                      </a:gs>
                      <a:gs pos="23000">
                        <a:schemeClr val="bg1">
                          <a:alpha val="40000"/>
                        </a:schemeClr>
                      </a:gs>
                      <a:gs pos="69000">
                        <a:schemeClr val="bg1">
                          <a:alpha val="55000"/>
                        </a:schemeClr>
                      </a:gs>
                      <a:gs pos="100000">
                        <a:schemeClr val="bg1">
                          <a:alpha val="4000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lliaz sans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" name="TextBox 602">
                  <a:extLst>
                    <a:ext uri="{FF2B5EF4-FFF2-40B4-BE49-F238E27FC236}">
                      <a16:creationId xmlns:a16="http://schemas.microsoft.com/office/drawing/2014/main" id="{36DCCC9E-3995-ED0B-7853-F148CA28B7B5}"/>
                    </a:ext>
                  </a:extLst>
                </p:cNvPr>
                <p:cNvSpPr txBox="1"/>
                <p:nvPr/>
              </p:nvSpPr>
              <p:spPr>
                <a:xfrm>
                  <a:off x="3901623" y="1104343"/>
                  <a:ext cx="250996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1"/>
                      </a:solidFill>
                      <a:latin typeface="Alliaz sans"/>
                      <a:cs typeface="Times New Roman" panose="02020603050405020304" pitchFamily="18" charset="0"/>
                    </a:rPr>
                    <a:t>HISHITA GUPTA</a:t>
                  </a:r>
                </a:p>
              </p:txBody>
            </p:sp>
            <p:sp>
              <p:nvSpPr>
                <p:cNvPr id="604" name="Rounded Rectangle 43">
                  <a:extLst>
                    <a:ext uri="{FF2B5EF4-FFF2-40B4-BE49-F238E27FC236}">
                      <a16:creationId xmlns:a16="http://schemas.microsoft.com/office/drawing/2014/main" id="{6EE64120-202B-AA8B-89EF-0E45A5C60336}"/>
                    </a:ext>
                  </a:extLst>
                </p:cNvPr>
                <p:cNvSpPr/>
                <p:nvPr/>
              </p:nvSpPr>
              <p:spPr>
                <a:xfrm>
                  <a:off x="3568109" y="1807823"/>
                  <a:ext cx="2491025" cy="916566"/>
                </a:xfrm>
                <a:prstGeom prst="roundRect">
                  <a:avLst>
                    <a:gd name="adj" fmla="val 7544"/>
                  </a:avLst>
                </a:prstGeom>
                <a:solidFill>
                  <a:srgbClr val="00FF00">
                    <a:alpha val="15000"/>
                  </a:srgbClr>
                </a:solidFill>
                <a:ln w="12700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t"/>
                <a:lstStyle/>
                <a:p>
                  <a:endParaRPr lang="en-US" sz="1200" b="1" dirty="0">
                    <a:solidFill>
                      <a:schemeClr val="bg1"/>
                    </a:solidFill>
                    <a:latin typeface="Alliaz sans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" name="Rounded Rectangle 43">
                  <a:extLst>
                    <a:ext uri="{FF2B5EF4-FFF2-40B4-BE49-F238E27FC236}">
                      <a16:creationId xmlns:a16="http://schemas.microsoft.com/office/drawing/2014/main" id="{356B0771-845E-0643-F3CA-9F58641A0AF8}"/>
                    </a:ext>
                  </a:extLst>
                </p:cNvPr>
                <p:cNvSpPr/>
                <p:nvPr/>
              </p:nvSpPr>
              <p:spPr>
                <a:xfrm>
                  <a:off x="3604530" y="2832908"/>
                  <a:ext cx="2491025" cy="1454177"/>
                </a:xfrm>
                <a:prstGeom prst="roundRect">
                  <a:avLst>
                    <a:gd name="adj" fmla="val 6045"/>
                  </a:avLst>
                </a:prstGeom>
                <a:solidFill>
                  <a:srgbClr val="00FFFF">
                    <a:alpha val="15000"/>
                  </a:srgbClr>
                </a:solidFill>
                <a:ln w="12700">
                  <a:solidFill>
                    <a:srgbClr val="00FF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marL="171450" indent="-171450"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100" b="1" dirty="0">
                      <a:latin typeface="Alliaz sans"/>
                      <a:cs typeface="Times New Roman" panose="02020603050405020304" pitchFamily="18" charset="0"/>
                    </a:rPr>
                    <a:t>Student Portal System</a:t>
                  </a:r>
                  <a:r>
                    <a:rPr lang="en-US" sz="1100" dirty="0">
                      <a:latin typeface="Alliaz sans"/>
                      <a:cs typeface="Times New Roman" panose="02020603050405020304" pitchFamily="18" charset="0"/>
                    </a:rPr>
                    <a:t>- A web-based application developed in ReactJS to manage student data, test scores, and progress.</a:t>
                  </a:r>
                </a:p>
                <a:p>
                  <a:pPr marL="171450" indent="-171450"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100" b="1" dirty="0">
                      <a:latin typeface="Alliaz sans"/>
                      <a:cs typeface="Times New Roman" panose="02020603050405020304" pitchFamily="18" charset="0"/>
                    </a:rPr>
                    <a:t>JBL Website – </a:t>
                  </a:r>
                  <a:r>
                    <a:rPr lang="en-US" sz="1100" dirty="0">
                      <a:latin typeface="Alliaz sans"/>
                      <a:cs typeface="Times New Roman" panose="02020603050405020304" pitchFamily="18" charset="0"/>
                    </a:rPr>
                    <a:t>Recreation of the JBL website with modern UI/UX and interactive user-friendly functionalities.</a:t>
                  </a:r>
                </a:p>
              </p:txBody>
            </p:sp>
            <p:grpSp>
              <p:nvGrpSpPr>
                <p:cNvPr id="609" name="Group 608">
                  <a:extLst>
                    <a:ext uri="{FF2B5EF4-FFF2-40B4-BE49-F238E27FC236}">
                      <a16:creationId xmlns:a16="http://schemas.microsoft.com/office/drawing/2014/main" id="{5FD2854C-8878-42FE-B553-8F43D54BAD98}"/>
                    </a:ext>
                  </a:extLst>
                </p:cNvPr>
                <p:cNvGrpSpPr/>
                <p:nvPr/>
              </p:nvGrpSpPr>
              <p:grpSpPr>
                <a:xfrm>
                  <a:off x="3704346" y="1872717"/>
                  <a:ext cx="2501239" cy="744085"/>
                  <a:chOff x="679059" y="1923286"/>
                  <a:chExt cx="2501239" cy="744085"/>
                </a:xfrm>
              </p:grpSpPr>
              <p:pic>
                <p:nvPicPr>
                  <p:cNvPr id="614" name="Picture 613">
                    <a:extLst>
                      <a:ext uri="{FF2B5EF4-FFF2-40B4-BE49-F238E27FC236}">
                        <a16:creationId xmlns:a16="http://schemas.microsoft.com/office/drawing/2014/main" id="{6494EC31-BDA7-C394-0E1B-12559ED9BA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91968" y="1978119"/>
                    <a:ext cx="123177" cy="161055"/>
                  </a:xfrm>
                  <a:prstGeom prst="rect">
                    <a:avLst/>
                  </a:prstGeom>
                </p:spPr>
              </p:pic>
              <p:sp>
                <p:nvSpPr>
                  <p:cNvPr id="615" name="TextBox 614">
                    <a:extLst>
                      <a:ext uri="{FF2B5EF4-FFF2-40B4-BE49-F238E27FC236}">
                        <a16:creationId xmlns:a16="http://schemas.microsoft.com/office/drawing/2014/main" id="{A2788631-6A2E-B385-D208-C3EE215A53CA}"/>
                      </a:ext>
                    </a:extLst>
                  </p:cNvPr>
                  <p:cNvSpPr txBox="1"/>
                  <p:nvPr/>
                </p:nvSpPr>
                <p:spPr>
                  <a:xfrm>
                    <a:off x="843414" y="1923286"/>
                    <a:ext cx="134799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 err="1">
                        <a:solidFill>
                          <a:schemeClr val="bg1"/>
                        </a:solidFill>
                        <a:latin typeface="Alliaz sans"/>
                        <a:cs typeface="Times New Roman" panose="02020603050405020304" pitchFamily="18" charset="0"/>
                      </a:rPr>
                      <a:t>Chitkara</a:t>
                    </a:r>
                    <a:r>
                      <a:rPr lang="en-US" sz="1200" b="1" dirty="0">
                        <a:solidFill>
                          <a:schemeClr val="bg1"/>
                        </a:solidFill>
                        <a:latin typeface="Alliaz sans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sz="1100" b="1" dirty="0">
                        <a:solidFill>
                          <a:schemeClr val="bg1"/>
                        </a:solidFill>
                        <a:latin typeface="Alliaz sans"/>
                        <a:cs typeface="Times New Roman" panose="02020603050405020304" pitchFamily="18" charset="0"/>
                      </a:rPr>
                      <a:t>University</a:t>
                    </a:r>
                  </a:p>
                </p:txBody>
              </p:sp>
              <p:pic>
                <p:nvPicPr>
                  <p:cNvPr id="616" name="Graphic 615" descr="Graduation cap with solid fill">
                    <a:extLst>
                      <a:ext uri="{FF2B5EF4-FFF2-40B4-BE49-F238E27FC236}">
                        <a16:creationId xmlns:a16="http://schemas.microsoft.com/office/drawing/2014/main" id="{DD1A2640-AE35-D225-E34C-C557690D12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9059" y="2180919"/>
                    <a:ext cx="182927" cy="239178"/>
                  </a:xfrm>
                  <a:prstGeom prst="rect">
                    <a:avLst/>
                  </a:prstGeom>
                </p:spPr>
              </p:pic>
              <p:sp>
                <p:nvSpPr>
                  <p:cNvPr id="617" name="TextBox 616">
                    <a:extLst>
                      <a:ext uri="{FF2B5EF4-FFF2-40B4-BE49-F238E27FC236}">
                        <a16:creationId xmlns:a16="http://schemas.microsoft.com/office/drawing/2014/main" id="{EFB7FA63-3228-94FB-938C-AA25BA0FC8B0}"/>
                      </a:ext>
                    </a:extLst>
                  </p:cNvPr>
                  <p:cNvSpPr txBox="1"/>
                  <p:nvPr/>
                </p:nvSpPr>
                <p:spPr>
                  <a:xfrm>
                    <a:off x="832865" y="2195438"/>
                    <a:ext cx="81945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chemeClr val="bg1"/>
                        </a:solidFill>
                        <a:latin typeface="Alliaz sans"/>
                        <a:cs typeface="Times New Roman" panose="02020603050405020304" pitchFamily="18" charset="0"/>
                      </a:rPr>
                      <a:t>BCA - 2026</a:t>
                    </a:r>
                  </a:p>
                </p:txBody>
              </p:sp>
              <p:sp>
                <p:nvSpPr>
                  <p:cNvPr id="618" name="TextBox 617">
                    <a:extLst>
                      <a:ext uri="{FF2B5EF4-FFF2-40B4-BE49-F238E27FC236}">
                        <a16:creationId xmlns:a16="http://schemas.microsoft.com/office/drawing/2014/main" id="{9F5F016A-BDD4-D677-CF31-2CFEEF08CA43}"/>
                      </a:ext>
                    </a:extLst>
                  </p:cNvPr>
                  <p:cNvSpPr txBox="1"/>
                  <p:nvPr/>
                </p:nvSpPr>
                <p:spPr>
                  <a:xfrm>
                    <a:off x="689274" y="2418091"/>
                    <a:ext cx="11595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b="1" dirty="0">
                        <a:latin typeface="Alliaz sans"/>
                        <a:cs typeface="Times New Roman" panose="02020603050405020304" pitchFamily="18" charset="0"/>
                      </a:rPr>
                      <a:t>💻</a:t>
                    </a:r>
                    <a:endParaRPr lang="en-IN" sz="1000" b="1" dirty="0">
                      <a:latin typeface="Alliaz sans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" name="TextBox 618">
                    <a:extLst>
                      <a:ext uri="{FF2B5EF4-FFF2-40B4-BE49-F238E27FC236}">
                        <a16:creationId xmlns:a16="http://schemas.microsoft.com/office/drawing/2014/main" id="{71CB8B8D-C197-4114-9F11-BCE930675B55}"/>
                      </a:ext>
                    </a:extLst>
                  </p:cNvPr>
                  <p:cNvSpPr txBox="1"/>
                  <p:nvPr/>
                </p:nvSpPr>
                <p:spPr>
                  <a:xfrm>
                    <a:off x="831274" y="2421150"/>
                    <a:ext cx="234902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rPr>
                      <a:t>Lead Frontend Dev &amp; UI/UX Designer</a:t>
                    </a:r>
                  </a:p>
                </p:txBody>
              </p:sp>
            </p:grpSp>
            <p:grpSp>
              <p:nvGrpSpPr>
                <p:cNvPr id="610" name="Group 609">
                  <a:extLst>
                    <a:ext uri="{FF2B5EF4-FFF2-40B4-BE49-F238E27FC236}">
                      <a16:creationId xmlns:a16="http://schemas.microsoft.com/office/drawing/2014/main" id="{153E5FA5-74AC-6D9F-D866-411BAE16CCC0}"/>
                    </a:ext>
                  </a:extLst>
                </p:cNvPr>
                <p:cNvGrpSpPr/>
                <p:nvPr/>
              </p:nvGrpSpPr>
              <p:grpSpPr>
                <a:xfrm>
                  <a:off x="4804678" y="1433370"/>
                  <a:ext cx="677301" cy="197917"/>
                  <a:chOff x="1469516" y="1441679"/>
                  <a:chExt cx="830150" cy="222912"/>
                </a:xfrm>
              </p:grpSpPr>
              <p:pic>
                <p:nvPicPr>
                  <p:cNvPr id="611" name="Picture 610">
                    <a:hlinkClick r:id="rId6"/>
                    <a:extLst>
                      <a:ext uri="{FF2B5EF4-FFF2-40B4-BE49-F238E27FC236}">
                        <a16:creationId xmlns:a16="http://schemas.microsoft.com/office/drawing/2014/main" id="{C30FBA41-2996-9788-A54D-AAE9619B62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01666" y="1462719"/>
                    <a:ext cx="198000" cy="201872"/>
                  </a:xfrm>
                  <a:prstGeom prst="rect">
                    <a:avLst/>
                  </a:prstGeom>
                </p:spPr>
              </p:pic>
              <p:pic>
                <p:nvPicPr>
                  <p:cNvPr id="612" name="Picture 611">
                    <a:hlinkClick r:id="rId8"/>
                    <a:extLst>
                      <a:ext uri="{FF2B5EF4-FFF2-40B4-BE49-F238E27FC236}">
                        <a16:creationId xmlns:a16="http://schemas.microsoft.com/office/drawing/2014/main" id="{3097EF7A-F38F-3A9D-EE06-16CF5020D6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69516" y="1441679"/>
                    <a:ext cx="198000" cy="201872"/>
                  </a:xfrm>
                  <a:prstGeom prst="rect">
                    <a:avLst/>
                  </a:prstGeom>
                </p:spPr>
              </p:pic>
              <p:pic>
                <p:nvPicPr>
                  <p:cNvPr id="613" name="Picture 612">
                    <a:hlinkClick r:id="rId10"/>
                    <a:extLst>
                      <a:ext uri="{FF2B5EF4-FFF2-40B4-BE49-F238E27FC236}">
                        <a16:creationId xmlns:a16="http://schemas.microsoft.com/office/drawing/2014/main" id="{9637BA66-93CC-13DD-0012-C08081A37D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01864" y="1455320"/>
                    <a:ext cx="198000" cy="201872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42CC961-A663-C1AC-B818-0524E4AE744C}"/>
                  </a:ext>
                </a:extLst>
              </p:cNvPr>
              <p:cNvGrpSpPr/>
              <p:nvPr/>
            </p:nvGrpSpPr>
            <p:grpSpPr>
              <a:xfrm>
                <a:off x="3786188" y="1242110"/>
                <a:ext cx="2531044" cy="5236977"/>
                <a:chOff x="3786188" y="1242110"/>
                <a:chExt cx="2531044" cy="5236977"/>
              </a:xfrm>
            </p:grpSpPr>
            <p:sp>
              <p:nvSpPr>
                <p:cNvPr id="639" name="Rounded Rectangle 50">
                  <a:extLst>
                    <a:ext uri="{FF2B5EF4-FFF2-40B4-BE49-F238E27FC236}">
                      <a16:creationId xmlns:a16="http://schemas.microsoft.com/office/drawing/2014/main" id="{08290440-7A90-4049-B906-643966D82965}"/>
                    </a:ext>
                  </a:extLst>
                </p:cNvPr>
                <p:cNvSpPr/>
                <p:nvPr/>
              </p:nvSpPr>
              <p:spPr>
                <a:xfrm>
                  <a:off x="3786188" y="5906221"/>
                  <a:ext cx="2531044" cy="572866"/>
                </a:xfrm>
                <a:prstGeom prst="roundRect">
                  <a:avLst>
                    <a:gd name="adj" fmla="val 9111"/>
                  </a:avLst>
                </a:prstGeom>
                <a:solidFill>
                  <a:srgbClr val="FF0000">
                    <a:alpha val="13000"/>
                  </a:srgbClr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dirty="0">
                      <a:latin typeface="Alliaz sans"/>
                      <a:cs typeface="Times New Roman" panose="02020603050405020304" pitchFamily="18" charset="0"/>
                    </a:rPr>
                    <a:t>Mail –hishitagupta.10@gmail.com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100" dirty="0">
                      <a:latin typeface="Alliaz sans"/>
                      <a:cs typeface="Times New Roman" panose="02020603050405020304" pitchFamily="18" charset="0"/>
                    </a:rPr>
                    <a:t>Phone No. - 7901730361</a:t>
                  </a:r>
                </a:p>
              </p:txBody>
            </p:sp>
            <p:pic>
              <p:nvPicPr>
                <p:cNvPr id="2" name="Picture 1" descr="A person taking a selfie&#10;&#10;Description automatically generated">
                  <a:extLst>
                    <a:ext uri="{FF2B5EF4-FFF2-40B4-BE49-F238E27FC236}">
                      <a16:creationId xmlns:a16="http://schemas.microsoft.com/office/drawing/2014/main" id="{C7B4A372-02E2-3EA8-1C90-B257CCADCF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24791" y="1242110"/>
                  <a:ext cx="643707" cy="643707"/>
                </a:xfrm>
                <a:prstGeom prst="ellipse">
                  <a:avLst/>
                </a:prstGeom>
                <a:ln w="63500" cap="rnd">
                  <a:solidFill>
                    <a:srgbClr val="333333"/>
                  </a:solidFill>
                </a:ln>
                <a:effectLst>
                  <a:outerShdw blurRad="381000" dist="292100" dir="5400000" sx="-80000" sy="-18000" rotWithShape="0">
                    <a:srgbClr val="000000">
                      <a:alpha val="22000"/>
                    </a:srgbClr>
                  </a:outerShdw>
                </a:effectLst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</p:grpSp>
        </p:grpSp>
        <p:sp>
          <p:nvSpPr>
            <p:cNvPr id="4" name="Rounded Rectangle 50">
              <a:extLst>
                <a:ext uri="{FF2B5EF4-FFF2-40B4-BE49-F238E27FC236}">
                  <a16:creationId xmlns:a16="http://schemas.microsoft.com/office/drawing/2014/main" id="{E1EEA0A0-6FA1-B9B9-5631-97EE0767ADFC}"/>
                </a:ext>
              </a:extLst>
            </p:cNvPr>
            <p:cNvSpPr/>
            <p:nvPr/>
          </p:nvSpPr>
          <p:spPr>
            <a:xfrm>
              <a:off x="4241334" y="4501926"/>
              <a:ext cx="2857656" cy="1271568"/>
            </a:xfrm>
            <a:prstGeom prst="roundRect">
              <a:avLst>
                <a:gd name="adj" fmla="val 9111"/>
              </a:avLst>
            </a:prstGeom>
            <a:solidFill>
              <a:srgbClr val="FFFF00">
                <a:alpha val="13000"/>
              </a:srgbClr>
            </a:solidFill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Alliaz sans"/>
                  <a:cs typeface="Times New Roman" panose="02020603050405020304" pitchFamily="18" charset="0"/>
                </a:rPr>
                <a:t>Top – 22 Finalists &amp; Social Buzz Winner at </a:t>
              </a:r>
              <a:r>
                <a:rPr lang="en-US" sz="1100" b="1" dirty="0" err="1">
                  <a:latin typeface="Alliaz sans"/>
                  <a:cs typeface="Times New Roman" panose="02020603050405020304" pitchFamily="18" charset="0"/>
                </a:rPr>
                <a:t>HackRx</a:t>
              </a:r>
              <a:r>
                <a:rPr lang="en-US" sz="1100" b="1" dirty="0">
                  <a:latin typeface="Alliaz sans"/>
                  <a:cs typeface="Times New Roman" panose="02020603050405020304" pitchFamily="18" charset="0"/>
                </a:rPr>
                <a:t> 5.0 by Bajaj </a:t>
              </a:r>
              <a:r>
                <a:rPr lang="en-US" sz="1100" b="1" dirty="0" err="1">
                  <a:latin typeface="Alliaz sans"/>
                  <a:cs typeface="Times New Roman" panose="02020603050405020304" pitchFamily="18" charset="0"/>
                </a:rPr>
                <a:t>Finserv</a:t>
              </a:r>
              <a:r>
                <a:rPr lang="en-US" sz="1100" b="1" dirty="0">
                  <a:latin typeface="Alliaz sans"/>
                  <a:cs typeface="Times New Roman" panose="02020603050405020304" pitchFamily="18" charset="0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Alliaz sans"/>
                  <a:cs typeface="Times New Roman" panose="02020603050405020304" pitchFamily="18" charset="0"/>
                </a:rPr>
                <a:t>Top - 5 </a:t>
              </a:r>
              <a:r>
                <a:rPr lang="en-US" sz="1100" dirty="0" err="1">
                  <a:latin typeface="Alliaz sans"/>
                  <a:cs typeface="Times New Roman" panose="02020603050405020304" pitchFamily="18" charset="0"/>
                </a:rPr>
                <a:t>Finallist</a:t>
              </a:r>
              <a:r>
                <a:rPr lang="en-US" sz="1100" dirty="0">
                  <a:latin typeface="Alliaz sans"/>
                  <a:cs typeface="Times New Roman" panose="02020603050405020304" pitchFamily="18" charset="0"/>
                </a:rPr>
                <a:t> at </a:t>
              </a:r>
              <a:r>
                <a:rPr lang="en-US" sz="1100" b="1" dirty="0" err="1">
                  <a:latin typeface="Alliaz sans"/>
                  <a:cs typeface="Times New Roman" panose="02020603050405020304" pitchFamily="18" charset="0"/>
                </a:rPr>
                <a:t>HackCBS</a:t>
              </a:r>
              <a:r>
                <a:rPr lang="en-US" sz="1100" b="1" dirty="0">
                  <a:latin typeface="Alliaz sans"/>
                  <a:cs typeface="Times New Roman" panose="02020603050405020304" pitchFamily="18" charset="0"/>
                </a:rPr>
                <a:t> 7.0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>
                  <a:latin typeface="Alliaz sans"/>
                  <a:cs typeface="Times New Roman" panose="02020603050405020304" pitchFamily="18" charset="0"/>
                </a:rPr>
                <a:t>CBSE City Topper 2023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>
                  <a:latin typeface="Alliaz sans"/>
                  <a:cs typeface="Times New Roman" panose="02020603050405020304" pitchFamily="18" charset="0"/>
                </a:rPr>
                <a:t>Top 300 in GSSoC’24</a:t>
              </a:r>
            </a:p>
          </p:txBody>
        </p:sp>
      </p:grpSp>
      <p:sp>
        <p:nvSpPr>
          <p:cNvPr id="545" name="Rounded Rectangle 39">
            <a:extLst>
              <a:ext uri="{FF2B5EF4-FFF2-40B4-BE49-F238E27FC236}">
                <a16:creationId xmlns:a16="http://schemas.microsoft.com/office/drawing/2014/main" id="{575AE939-588E-65D3-4732-278D5FC0F37E}"/>
              </a:ext>
            </a:extLst>
          </p:cNvPr>
          <p:cNvSpPr/>
          <p:nvPr/>
        </p:nvSpPr>
        <p:spPr>
          <a:xfrm>
            <a:off x="661435" y="438975"/>
            <a:ext cx="1481874" cy="293792"/>
          </a:xfrm>
          <a:prstGeom prst="roundRect">
            <a:avLst>
              <a:gd name="adj" fmla="val 50000"/>
            </a:avLst>
          </a:prstGeom>
          <a:solidFill>
            <a:srgbClr val="00FF00">
              <a:alpha val="20000"/>
            </a:srgbClr>
          </a:solidFill>
          <a:ln w="1270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lliaz sans"/>
                <a:cs typeface="Times New Roman" panose="02020603050405020304" pitchFamily="18" charset="0"/>
              </a:rPr>
              <a:t>Personal Info</a:t>
            </a:r>
          </a:p>
        </p:txBody>
      </p:sp>
      <p:sp>
        <p:nvSpPr>
          <p:cNvPr id="546" name="Rounded Rectangle 37">
            <a:extLst>
              <a:ext uri="{FF2B5EF4-FFF2-40B4-BE49-F238E27FC236}">
                <a16:creationId xmlns:a16="http://schemas.microsoft.com/office/drawing/2014/main" id="{46DFB898-490A-F108-F099-B6FA3F2190D4}"/>
              </a:ext>
            </a:extLst>
          </p:cNvPr>
          <p:cNvSpPr/>
          <p:nvPr/>
        </p:nvSpPr>
        <p:spPr>
          <a:xfrm>
            <a:off x="2328999" y="439844"/>
            <a:ext cx="1481874" cy="286611"/>
          </a:xfrm>
          <a:prstGeom prst="roundRect">
            <a:avLst>
              <a:gd name="adj" fmla="val 50000"/>
            </a:avLst>
          </a:prstGeom>
          <a:solidFill>
            <a:srgbClr val="00FFFF">
              <a:alpha val="15000"/>
            </a:srgbClr>
          </a:solidFill>
          <a:ln w="12700"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latin typeface="Alliaz sans"/>
                <a:cs typeface="Times New Roman" panose="02020603050405020304" pitchFamily="18" charset="0"/>
              </a:rPr>
              <a:t>Projects</a:t>
            </a:r>
          </a:p>
        </p:txBody>
      </p:sp>
      <p:sp>
        <p:nvSpPr>
          <p:cNvPr id="547" name="Rounded Rectangle 39">
            <a:extLst>
              <a:ext uri="{FF2B5EF4-FFF2-40B4-BE49-F238E27FC236}">
                <a16:creationId xmlns:a16="http://schemas.microsoft.com/office/drawing/2014/main" id="{B1AB87D1-80E0-74EF-3A86-D27E6BF8A1E7}"/>
              </a:ext>
            </a:extLst>
          </p:cNvPr>
          <p:cNvSpPr/>
          <p:nvPr/>
        </p:nvSpPr>
        <p:spPr>
          <a:xfrm>
            <a:off x="7934501" y="398564"/>
            <a:ext cx="1936286" cy="328326"/>
          </a:xfrm>
          <a:prstGeom prst="roundRect">
            <a:avLst>
              <a:gd name="adj" fmla="val 50000"/>
            </a:avLst>
          </a:prstGeom>
          <a:solidFill>
            <a:srgbClr val="FFFF00">
              <a:alpha val="13000"/>
            </a:srgbClr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latin typeface="Alliaz sans"/>
                <a:cs typeface="Times New Roman" panose="02020603050405020304" pitchFamily="18" charset="0"/>
              </a:rPr>
              <a:t>Awards/ Accolades</a:t>
            </a:r>
          </a:p>
        </p:txBody>
      </p: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84867D5C-5723-9632-1406-B0FF6D52176D}"/>
              </a:ext>
            </a:extLst>
          </p:cNvPr>
          <p:cNvGrpSpPr/>
          <p:nvPr/>
        </p:nvGrpSpPr>
        <p:grpSpPr>
          <a:xfrm>
            <a:off x="4268562" y="254938"/>
            <a:ext cx="3433086" cy="484418"/>
            <a:chOff x="4160921" y="1050623"/>
            <a:chExt cx="12775951" cy="1268910"/>
          </a:xfrm>
        </p:grpSpPr>
        <p:sp>
          <p:nvSpPr>
            <p:cNvPr id="550" name="Rounded Rectangle 24">
              <a:extLst>
                <a:ext uri="{FF2B5EF4-FFF2-40B4-BE49-F238E27FC236}">
                  <a16:creationId xmlns:a16="http://schemas.microsoft.com/office/drawing/2014/main" id="{AABA5DC6-4790-1D64-ED27-A426773C7C28}"/>
                </a:ext>
              </a:extLst>
            </p:cNvPr>
            <p:cNvSpPr>
              <a:spLocks/>
            </p:cNvSpPr>
            <p:nvPr/>
          </p:nvSpPr>
          <p:spPr>
            <a:xfrm>
              <a:off x="4160921" y="1050623"/>
              <a:ext cx="12775951" cy="1268910"/>
            </a:xfrm>
            <a:prstGeom prst="roundRect">
              <a:avLst>
                <a:gd name="adj" fmla="val 11323"/>
              </a:avLst>
            </a:prstGeom>
            <a:gradFill>
              <a:gsLst>
                <a:gs pos="64000">
                  <a:schemeClr val="bg1">
                    <a:alpha val="22000"/>
                  </a:schemeClr>
                </a:gs>
                <a:gs pos="16000">
                  <a:schemeClr val="bg1">
                    <a:alpha val="10000"/>
                  </a:schemeClr>
                </a:gs>
                <a:gs pos="0">
                  <a:schemeClr val="bg1">
                    <a:alpha val="3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27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23000">
                    <a:schemeClr val="bg1">
                      <a:alpha val="40000"/>
                    </a:schemeClr>
                  </a:gs>
                  <a:gs pos="69000">
                    <a:schemeClr val="bg1">
                      <a:alpha val="55000"/>
                    </a:schemeClr>
                  </a:gs>
                  <a:gs pos="100000">
                    <a:schemeClr val="bg1">
                      <a:alpha val="4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lliaz sans"/>
                <a:cs typeface="Times New Roman" panose="02020603050405020304" pitchFamily="18" charset="0"/>
              </a:endParaRPr>
            </a:p>
          </p:txBody>
        </p:sp>
        <p:sp>
          <p:nvSpPr>
            <p:cNvPr id="551" name="Title 1">
              <a:extLst>
                <a:ext uri="{FF2B5EF4-FFF2-40B4-BE49-F238E27FC236}">
                  <a16:creationId xmlns:a16="http://schemas.microsoft.com/office/drawing/2014/main" id="{980CCB4A-5A3C-8363-5819-832CD43EACB0}"/>
                </a:ext>
              </a:extLst>
            </p:cNvPr>
            <p:cNvSpPr txBox="1">
              <a:spLocks/>
            </p:cNvSpPr>
            <p:nvPr/>
          </p:nvSpPr>
          <p:spPr>
            <a:xfrm>
              <a:off x="4160921" y="1216839"/>
              <a:ext cx="12293840" cy="10399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lliaz sans"/>
                  <a:cs typeface="Times New Roman" panose="02020603050405020304" pitchFamily="18" charset="0"/>
                </a:rPr>
                <a:t>TEAM PHOSPHENES</a:t>
              </a:r>
              <a:endParaRPr kumimoji="0" lang="en-IN" sz="2400" b="1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lliaz sans"/>
                <a:cs typeface="Times New Roman" panose="02020603050405020304" pitchFamily="18" charset="0"/>
              </a:endParaRPr>
            </a:p>
          </p:txBody>
        </p:sp>
      </p:grpSp>
      <p:sp>
        <p:nvSpPr>
          <p:cNvPr id="600" name="Rounded Rectangle 50">
            <a:extLst>
              <a:ext uri="{FF2B5EF4-FFF2-40B4-BE49-F238E27FC236}">
                <a16:creationId xmlns:a16="http://schemas.microsoft.com/office/drawing/2014/main" id="{4B0A51DE-02AE-DE88-C6DF-D869134BFAC7}"/>
              </a:ext>
            </a:extLst>
          </p:cNvPr>
          <p:cNvSpPr/>
          <p:nvPr/>
        </p:nvSpPr>
        <p:spPr>
          <a:xfrm>
            <a:off x="9990998" y="438976"/>
            <a:ext cx="1550056" cy="287480"/>
          </a:xfrm>
          <a:prstGeom prst="roundRect">
            <a:avLst>
              <a:gd name="adj" fmla="val 50000"/>
            </a:avLst>
          </a:prstGeom>
          <a:solidFill>
            <a:srgbClr val="FF0000">
              <a:alpha val="13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latin typeface="Alliaz sans"/>
                <a:cs typeface="Times New Roman" panose="02020603050405020304" pitchFamily="18" charset="0"/>
              </a:rPr>
              <a:t>Contact</a:t>
            </a:r>
            <a:r>
              <a:rPr lang="en-US" sz="1100" dirty="0">
                <a:latin typeface="Alliaz sans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Alliaz sans"/>
                <a:cs typeface="Times New Roman" panose="02020603050405020304" pitchFamily="18" charset="0"/>
              </a:rPr>
              <a:t>Details</a:t>
            </a:r>
            <a:endParaRPr lang="en-US" sz="1100" b="1" dirty="0">
              <a:latin typeface="Alliaz sans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D86158-1D04-0A34-0F97-9AFF19D9BA0D}"/>
              </a:ext>
            </a:extLst>
          </p:cNvPr>
          <p:cNvGrpSpPr/>
          <p:nvPr/>
        </p:nvGrpSpPr>
        <p:grpSpPr>
          <a:xfrm>
            <a:off x="8342025" y="1139323"/>
            <a:ext cx="3297945" cy="5396665"/>
            <a:chOff x="6653639" y="1158974"/>
            <a:chExt cx="2927605" cy="5396665"/>
          </a:xfrm>
        </p:grpSpPr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94710BB3-A024-7C67-6DB3-0F37D5E1F188}"/>
                </a:ext>
              </a:extLst>
            </p:cNvPr>
            <p:cNvGrpSpPr/>
            <p:nvPr/>
          </p:nvGrpSpPr>
          <p:grpSpPr>
            <a:xfrm>
              <a:off x="6653639" y="1158974"/>
              <a:ext cx="2927605" cy="5396665"/>
              <a:chOff x="3469630" y="964273"/>
              <a:chExt cx="2927605" cy="5396665"/>
            </a:xfrm>
          </p:grpSpPr>
          <p:sp>
            <p:nvSpPr>
              <p:cNvPr id="621" name="Rounded Rectangle 23">
                <a:extLst>
                  <a:ext uri="{FF2B5EF4-FFF2-40B4-BE49-F238E27FC236}">
                    <a16:creationId xmlns:a16="http://schemas.microsoft.com/office/drawing/2014/main" id="{1169A420-6B62-7E64-5D13-DDE745D900AB}"/>
                  </a:ext>
                </a:extLst>
              </p:cNvPr>
              <p:cNvSpPr/>
              <p:nvPr/>
            </p:nvSpPr>
            <p:spPr>
              <a:xfrm>
                <a:off x="3469630" y="964273"/>
                <a:ext cx="2751278" cy="5396665"/>
              </a:xfrm>
              <a:prstGeom prst="roundRect">
                <a:avLst>
                  <a:gd name="adj" fmla="val 2653"/>
                </a:avLst>
              </a:prstGeom>
              <a:gradFill>
                <a:gsLst>
                  <a:gs pos="64000">
                    <a:schemeClr val="bg1">
                      <a:alpha val="22000"/>
                    </a:schemeClr>
                  </a:gs>
                  <a:gs pos="16000">
                    <a:schemeClr val="bg1">
                      <a:alpha val="10000"/>
                    </a:schemeClr>
                  </a:gs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50000"/>
                      </a:schemeClr>
                    </a:gs>
                    <a:gs pos="23000">
                      <a:schemeClr val="bg1">
                        <a:alpha val="40000"/>
                      </a:schemeClr>
                    </a:gs>
                    <a:gs pos="69000">
                      <a:schemeClr val="bg1">
                        <a:alpha val="55000"/>
                      </a:schemeClr>
                    </a:gs>
                    <a:gs pos="100000">
                      <a:schemeClr val="bg1">
                        <a:alpha val="4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lliaz sans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Box 621">
                <a:extLst>
                  <a:ext uri="{FF2B5EF4-FFF2-40B4-BE49-F238E27FC236}">
                    <a16:creationId xmlns:a16="http://schemas.microsoft.com/office/drawing/2014/main" id="{56224B04-2264-C118-4380-9B18120E1497}"/>
                  </a:ext>
                </a:extLst>
              </p:cNvPr>
              <p:cNvSpPr txBox="1"/>
              <p:nvPr/>
            </p:nvSpPr>
            <p:spPr>
              <a:xfrm>
                <a:off x="3887273" y="1032996"/>
                <a:ext cx="25099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Alliaz sans"/>
                    <a:cs typeface="Times New Roman" panose="02020603050405020304" pitchFamily="18" charset="0"/>
                  </a:rPr>
                  <a:t>YAKSHIT GARG </a:t>
                </a:r>
              </a:p>
            </p:txBody>
          </p:sp>
          <p:sp>
            <p:nvSpPr>
              <p:cNvPr id="623" name="Rounded Rectangle 43">
                <a:extLst>
                  <a:ext uri="{FF2B5EF4-FFF2-40B4-BE49-F238E27FC236}">
                    <a16:creationId xmlns:a16="http://schemas.microsoft.com/office/drawing/2014/main" id="{0EAF199E-8014-2DA6-E8FB-8967CB35BE70}"/>
                  </a:ext>
                </a:extLst>
              </p:cNvPr>
              <p:cNvSpPr/>
              <p:nvPr/>
            </p:nvSpPr>
            <p:spPr>
              <a:xfrm>
                <a:off x="3601182" y="1730057"/>
                <a:ext cx="2491025" cy="916566"/>
              </a:xfrm>
              <a:prstGeom prst="roundRect">
                <a:avLst>
                  <a:gd name="adj" fmla="val 7544"/>
                </a:avLst>
              </a:prstGeom>
              <a:solidFill>
                <a:srgbClr val="00FF00">
                  <a:alpha val="15000"/>
                </a:srgbClr>
              </a:solidFill>
              <a:ln w="1270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t"/>
              <a:lstStyle/>
              <a:p>
                <a:endParaRPr lang="en-US" sz="1200" b="1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" name="Rounded Rectangle 43">
                <a:extLst>
                  <a:ext uri="{FF2B5EF4-FFF2-40B4-BE49-F238E27FC236}">
                    <a16:creationId xmlns:a16="http://schemas.microsoft.com/office/drawing/2014/main" id="{5FAEC5B8-3807-9E0C-6343-20F0E68345BD}"/>
                  </a:ext>
                </a:extLst>
              </p:cNvPr>
              <p:cNvSpPr/>
              <p:nvPr/>
            </p:nvSpPr>
            <p:spPr>
              <a:xfrm>
                <a:off x="3599756" y="2781656"/>
                <a:ext cx="2491025" cy="1433578"/>
              </a:xfrm>
              <a:prstGeom prst="roundRect">
                <a:avLst>
                  <a:gd name="adj" fmla="val 6045"/>
                </a:avLst>
              </a:prstGeom>
              <a:solidFill>
                <a:srgbClr val="00FFFF">
                  <a:alpha val="15000"/>
                </a:srgbClr>
              </a:solidFill>
              <a:ln w="12700">
                <a:solidFill>
                  <a:srgbClr val="00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marL="171450" indent="-1714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100" b="1" dirty="0">
                    <a:latin typeface="Alliaz sans"/>
                    <a:cs typeface="Times New Roman" panose="02020603050405020304" pitchFamily="18" charset="0"/>
                  </a:rPr>
                  <a:t>Coding Ninjas CUIET Chapter – </a:t>
                </a:r>
                <a:r>
                  <a:rPr lang="en-US" sz="1100" dirty="0">
                    <a:latin typeface="Alliaz sans"/>
                    <a:cs typeface="Times New Roman" panose="02020603050405020304" pitchFamily="18" charset="0"/>
                  </a:rPr>
                  <a:t>A MERN stack website made for the biggest club of </a:t>
                </a:r>
                <a:r>
                  <a:rPr lang="en-US" sz="1100" dirty="0" err="1">
                    <a:latin typeface="Alliaz sans"/>
                    <a:cs typeface="Times New Roman" panose="02020603050405020304" pitchFamily="18" charset="0"/>
                  </a:rPr>
                  <a:t>Chitkara</a:t>
                </a:r>
                <a:r>
                  <a:rPr lang="en-US" sz="1100" dirty="0">
                    <a:latin typeface="Alliaz sans"/>
                    <a:cs typeface="Times New Roman" panose="02020603050405020304" pitchFamily="18" charset="0"/>
                  </a:rPr>
                  <a:t> University.</a:t>
                </a:r>
              </a:p>
              <a:p>
                <a:pPr marL="171450" indent="-1714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100" b="1" dirty="0">
                    <a:latin typeface="Alliaz sans"/>
                    <a:cs typeface="Times New Roman" panose="02020603050405020304" pitchFamily="18" charset="0"/>
                  </a:rPr>
                  <a:t>Worked on DRDO Project during </a:t>
                </a:r>
                <a:r>
                  <a:rPr lang="en-US" sz="1100" b="1" dirty="0" err="1">
                    <a:latin typeface="Alliaz sans"/>
                    <a:cs typeface="Times New Roman" panose="02020603050405020304" pitchFamily="18" charset="0"/>
                  </a:rPr>
                  <a:t>Chitkara</a:t>
                </a:r>
                <a:r>
                  <a:rPr lang="en-US" sz="1100" b="1" dirty="0">
                    <a:latin typeface="Alliaz sans"/>
                    <a:cs typeface="Times New Roman" panose="02020603050405020304" pitchFamily="18" charset="0"/>
                  </a:rPr>
                  <a:t> University Internship </a:t>
                </a:r>
                <a:endParaRPr lang="en-US" sz="1100" dirty="0">
                  <a:latin typeface="Alliaz sans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" name="Rounded Rectangle 50">
                <a:extLst>
                  <a:ext uri="{FF2B5EF4-FFF2-40B4-BE49-F238E27FC236}">
                    <a16:creationId xmlns:a16="http://schemas.microsoft.com/office/drawing/2014/main" id="{60C7FDD1-87A6-E4C7-6221-27E2BAC2D16A}"/>
                  </a:ext>
                </a:extLst>
              </p:cNvPr>
              <p:cNvSpPr/>
              <p:nvPr/>
            </p:nvSpPr>
            <p:spPr>
              <a:xfrm>
                <a:off x="3589375" y="4324458"/>
                <a:ext cx="2484650" cy="1275389"/>
              </a:xfrm>
              <a:prstGeom prst="roundRect">
                <a:avLst>
                  <a:gd name="adj" fmla="val 9111"/>
                </a:avLst>
              </a:prstGeom>
              <a:solidFill>
                <a:srgbClr val="FFFF00">
                  <a:alpha val="13000"/>
                </a:srgbClr>
              </a:solidFill>
              <a:ln w="127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Alliaz sans"/>
                    <a:cs typeface="Times New Roman" panose="02020603050405020304" pitchFamily="18" charset="0"/>
                  </a:rPr>
                  <a:t>Invited as mentor at </a:t>
                </a:r>
                <a:r>
                  <a:rPr lang="en-US" sz="1100" b="1" dirty="0">
                    <a:latin typeface="Alliaz sans"/>
                    <a:cs typeface="Times New Roman" panose="02020603050405020304" pitchFamily="18" charset="0"/>
                  </a:rPr>
                  <a:t>HACKTHEMOUNTAIN 4.0 &amp; TECKHACKS 4.0 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Alliaz sans"/>
                    <a:cs typeface="Times New Roman" panose="02020603050405020304" pitchFamily="18" charset="0"/>
                  </a:rPr>
                  <a:t>Top – 36 Finalists &amp; Social Buzz Winner at </a:t>
                </a:r>
                <a:r>
                  <a:rPr lang="en-US" sz="1100" b="1" dirty="0" err="1">
                    <a:latin typeface="Alliaz sans"/>
                    <a:cs typeface="Times New Roman" panose="02020603050405020304" pitchFamily="18" charset="0"/>
                  </a:rPr>
                  <a:t>HackRx</a:t>
                </a:r>
                <a:r>
                  <a:rPr lang="en-US" sz="1100" b="1" dirty="0">
                    <a:latin typeface="Alliaz sans"/>
                    <a:cs typeface="Times New Roman" panose="02020603050405020304" pitchFamily="18" charset="0"/>
                  </a:rPr>
                  <a:t> 4.0 by Bajaj </a:t>
                </a:r>
                <a:r>
                  <a:rPr lang="en-US" sz="1100" b="1" dirty="0" err="1">
                    <a:latin typeface="Alliaz sans"/>
                    <a:cs typeface="Times New Roman" panose="02020603050405020304" pitchFamily="18" charset="0"/>
                  </a:rPr>
                  <a:t>Finserv</a:t>
                </a:r>
                <a:r>
                  <a:rPr lang="en-US" sz="1100" b="1" dirty="0">
                    <a:latin typeface="Alliaz sans"/>
                    <a:cs typeface="Times New Roman" panose="02020603050405020304" pitchFamily="18" charset="0"/>
                  </a:rPr>
                  <a:t>.</a:t>
                </a:r>
              </a:p>
            </p:txBody>
          </p:sp>
          <p:grpSp>
            <p:nvGrpSpPr>
              <p:cNvPr id="628" name="Group 627">
                <a:extLst>
                  <a:ext uri="{FF2B5EF4-FFF2-40B4-BE49-F238E27FC236}">
                    <a16:creationId xmlns:a16="http://schemas.microsoft.com/office/drawing/2014/main" id="{0A52CBB2-490E-14C9-28D0-9693F250DEF2}"/>
                  </a:ext>
                </a:extLst>
              </p:cNvPr>
              <p:cNvGrpSpPr/>
              <p:nvPr/>
            </p:nvGrpSpPr>
            <p:grpSpPr>
              <a:xfrm>
                <a:off x="3694167" y="1793693"/>
                <a:ext cx="2398039" cy="741257"/>
                <a:chOff x="668880" y="1844262"/>
                <a:chExt cx="2398039" cy="741257"/>
              </a:xfrm>
            </p:grpSpPr>
            <p:pic>
              <p:nvPicPr>
                <p:cNvPr id="633" name="Picture 632">
                  <a:extLst>
                    <a:ext uri="{FF2B5EF4-FFF2-40B4-BE49-F238E27FC236}">
                      <a16:creationId xmlns:a16="http://schemas.microsoft.com/office/drawing/2014/main" id="{CC725945-A871-B55A-C0A6-41601C90FF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2583" y="1900111"/>
                  <a:ext cx="123177" cy="161055"/>
                </a:xfrm>
                <a:prstGeom prst="rect">
                  <a:avLst/>
                </a:prstGeom>
              </p:spPr>
            </p:pic>
            <p:sp>
              <p:nvSpPr>
                <p:cNvPr id="634" name="TextBox 633">
                  <a:extLst>
                    <a:ext uri="{FF2B5EF4-FFF2-40B4-BE49-F238E27FC236}">
                      <a16:creationId xmlns:a16="http://schemas.microsoft.com/office/drawing/2014/main" id="{8A5B8EEF-97FB-D51E-07E4-709FA3557A17}"/>
                    </a:ext>
                  </a:extLst>
                </p:cNvPr>
                <p:cNvSpPr txBox="1"/>
                <p:nvPr/>
              </p:nvSpPr>
              <p:spPr>
                <a:xfrm>
                  <a:off x="844029" y="1844262"/>
                  <a:ext cx="13479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 err="1">
                      <a:solidFill>
                        <a:schemeClr val="bg1"/>
                      </a:solidFill>
                      <a:latin typeface="Alliaz sans"/>
                      <a:cs typeface="Times New Roman" panose="02020603050405020304" pitchFamily="18" charset="0"/>
                    </a:rPr>
                    <a:t>Chitkara</a:t>
                  </a:r>
                  <a:r>
                    <a:rPr lang="en-US" sz="1200" b="1" dirty="0">
                      <a:solidFill>
                        <a:schemeClr val="bg1"/>
                      </a:solidFill>
                      <a:latin typeface="Alliaz sans"/>
                      <a:cs typeface="Times New Roman" panose="02020603050405020304" pitchFamily="18" charset="0"/>
                    </a:rPr>
                    <a:t> </a:t>
                  </a:r>
                  <a:r>
                    <a:rPr lang="en-US" sz="1100" b="1" dirty="0">
                      <a:solidFill>
                        <a:schemeClr val="bg1"/>
                      </a:solidFill>
                      <a:latin typeface="Alliaz sans"/>
                      <a:cs typeface="Times New Roman" panose="02020603050405020304" pitchFamily="18" charset="0"/>
                    </a:rPr>
                    <a:t>University</a:t>
                  </a:r>
                </a:p>
              </p:txBody>
            </p:sp>
            <p:pic>
              <p:nvPicPr>
                <p:cNvPr id="635" name="Graphic 634" descr="Graduation cap with solid fill">
                  <a:extLst>
                    <a:ext uri="{FF2B5EF4-FFF2-40B4-BE49-F238E27FC236}">
                      <a16:creationId xmlns:a16="http://schemas.microsoft.com/office/drawing/2014/main" id="{53E08C16-996B-0AF4-F19D-A12C969EEC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8880" y="2092214"/>
                  <a:ext cx="182927" cy="239178"/>
                </a:xfrm>
                <a:prstGeom prst="rect">
                  <a:avLst/>
                </a:prstGeom>
              </p:spPr>
            </p:pic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A309069A-3CF5-3681-C985-F6DF9D050357}"/>
                    </a:ext>
                  </a:extLst>
                </p:cNvPr>
                <p:cNvSpPr txBox="1"/>
                <p:nvPr/>
              </p:nvSpPr>
              <p:spPr>
                <a:xfrm>
                  <a:off x="843982" y="2085008"/>
                  <a:ext cx="81945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chemeClr val="bg1"/>
                      </a:solidFill>
                      <a:latin typeface="Alliaz sans"/>
                      <a:cs typeface="Times New Roman" panose="02020603050405020304" pitchFamily="18" charset="0"/>
                    </a:rPr>
                    <a:t>BCA - 2025</a:t>
                  </a:r>
                </a:p>
              </p:txBody>
            </p:sp>
            <p:sp>
              <p:nvSpPr>
                <p:cNvPr id="637" name="TextBox 636">
                  <a:extLst>
                    <a:ext uri="{FF2B5EF4-FFF2-40B4-BE49-F238E27FC236}">
                      <a16:creationId xmlns:a16="http://schemas.microsoft.com/office/drawing/2014/main" id="{0EDE9F87-96B6-671E-DD55-C06FA055FAA0}"/>
                    </a:ext>
                  </a:extLst>
                </p:cNvPr>
                <p:cNvSpPr txBox="1"/>
                <p:nvPr/>
              </p:nvSpPr>
              <p:spPr>
                <a:xfrm>
                  <a:off x="699501" y="2339298"/>
                  <a:ext cx="11595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>
                      <a:latin typeface="Alliaz sans"/>
                      <a:cs typeface="Times New Roman" panose="02020603050405020304" pitchFamily="18" charset="0"/>
                    </a:rPr>
                    <a:t>💻</a:t>
                  </a:r>
                  <a:endParaRPr lang="en-IN" sz="1000" b="1">
                    <a:latin typeface="Alliaz sans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8" name="TextBox 637">
                  <a:extLst>
                    <a:ext uri="{FF2B5EF4-FFF2-40B4-BE49-F238E27FC236}">
                      <a16:creationId xmlns:a16="http://schemas.microsoft.com/office/drawing/2014/main" id="{4989C601-38C0-85E2-73FB-61B57A4A05FF}"/>
                    </a:ext>
                  </a:extLst>
                </p:cNvPr>
                <p:cNvSpPr txBox="1"/>
                <p:nvPr/>
              </p:nvSpPr>
              <p:spPr>
                <a:xfrm>
                  <a:off x="841502" y="2332711"/>
                  <a:ext cx="222541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>
                      <a:solidFill>
                        <a:schemeClr val="bg1"/>
                      </a:solidFill>
                      <a:latin typeface="+mj-lt"/>
                      <a:cs typeface="Times New Roman" panose="02020603050405020304" pitchFamily="18" charset="0"/>
                    </a:rPr>
                    <a:t>Full Stack Developer</a:t>
                  </a:r>
                </a:p>
              </p:txBody>
            </p:sp>
          </p:grpSp>
          <p:grpSp>
            <p:nvGrpSpPr>
              <p:cNvPr id="629" name="Group 628">
                <a:extLst>
                  <a:ext uri="{FF2B5EF4-FFF2-40B4-BE49-F238E27FC236}">
                    <a16:creationId xmlns:a16="http://schemas.microsoft.com/office/drawing/2014/main" id="{B145EF4B-FDB9-5EDA-81E3-EE27BAA47150}"/>
                  </a:ext>
                </a:extLst>
              </p:cNvPr>
              <p:cNvGrpSpPr/>
              <p:nvPr/>
            </p:nvGrpSpPr>
            <p:grpSpPr>
              <a:xfrm>
                <a:off x="4803247" y="1372725"/>
                <a:ext cx="678497" cy="196831"/>
                <a:chOff x="1467762" y="1373376"/>
                <a:chExt cx="831616" cy="221689"/>
              </a:xfrm>
            </p:grpSpPr>
            <p:pic>
              <p:nvPicPr>
                <p:cNvPr id="630" name="Picture 629">
                  <a:hlinkClick r:id="rId13"/>
                  <a:extLst>
                    <a:ext uri="{FF2B5EF4-FFF2-40B4-BE49-F238E27FC236}">
                      <a16:creationId xmlns:a16="http://schemas.microsoft.com/office/drawing/2014/main" id="{8D840EA0-A721-7215-D4EB-AA8A5918D2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1378" y="1393193"/>
                  <a:ext cx="198000" cy="201872"/>
                </a:xfrm>
                <a:prstGeom prst="rect">
                  <a:avLst/>
                </a:prstGeom>
              </p:spPr>
            </p:pic>
            <p:pic>
              <p:nvPicPr>
                <p:cNvPr id="631" name="Picture 630">
                  <a:hlinkClick r:id="rId14"/>
                  <a:extLst>
                    <a:ext uri="{FF2B5EF4-FFF2-40B4-BE49-F238E27FC236}">
                      <a16:creationId xmlns:a16="http://schemas.microsoft.com/office/drawing/2014/main" id="{003857B9-482E-4747-BEF5-F1FB950846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67762" y="1373376"/>
                  <a:ext cx="198000" cy="201872"/>
                </a:xfrm>
                <a:prstGeom prst="rect">
                  <a:avLst/>
                </a:prstGeom>
              </p:spPr>
            </p:pic>
            <p:pic>
              <p:nvPicPr>
                <p:cNvPr id="632" name="Picture 631">
                  <a:hlinkClick r:id="rId15"/>
                  <a:extLst>
                    <a:ext uri="{FF2B5EF4-FFF2-40B4-BE49-F238E27FC236}">
                      <a16:creationId xmlns:a16="http://schemas.microsoft.com/office/drawing/2014/main" id="{533D1ACA-F1CF-9F93-CB3B-8964225AEC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87003" y="1383163"/>
                  <a:ext cx="198000" cy="201872"/>
                </a:xfrm>
                <a:prstGeom prst="rect">
                  <a:avLst/>
                </a:prstGeom>
              </p:spPr>
            </p:pic>
          </p:grpSp>
        </p:grpSp>
        <p:sp>
          <p:nvSpPr>
            <p:cNvPr id="640" name="Rounded Rectangle 50">
              <a:extLst>
                <a:ext uri="{FF2B5EF4-FFF2-40B4-BE49-F238E27FC236}">
                  <a16:creationId xmlns:a16="http://schemas.microsoft.com/office/drawing/2014/main" id="{B9C96624-708B-F3AF-AF32-E1F455F33BB1}"/>
                </a:ext>
              </a:extLst>
            </p:cNvPr>
            <p:cNvSpPr/>
            <p:nvPr/>
          </p:nvSpPr>
          <p:spPr>
            <a:xfrm>
              <a:off x="6773384" y="5906221"/>
              <a:ext cx="2484650" cy="572866"/>
            </a:xfrm>
            <a:prstGeom prst="roundRect">
              <a:avLst>
                <a:gd name="adj" fmla="val 9111"/>
              </a:avLst>
            </a:prstGeom>
            <a:solidFill>
              <a:srgbClr val="FF0000">
                <a:alpha val="13000"/>
              </a:srgb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Alliaz sans"/>
                  <a:cs typeface="Times New Roman" panose="02020603050405020304" pitchFamily="18" charset="0"/>
                </a:rPr>
                <a:t>Mail - yakshitgarg25@gmail.com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Alliaz sans"/>
                  <a:cs typeface="Times New Roman" panose="02020603050405020304" pitchFamily="18" charset="0"/>
                </a:rPr>
                <a:t>Phone No. -  9416829839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06B4B8-4EFC-5616-91CD-59567F9C8444}"/>
              </a:ext>
            </a:extLst>
          </p:cNvPr>
          <p:cNvGrpSpPr/>
          <p:nvPr/>
        </p:nvGrpSpPr>
        <p:grpSpPr>
          <a:xfrm>
            <a:off x="626007" y="1137140"/>
            <a:ext cx="3271597" cy="5396665"/>
            <a:chOff x="515971" y="1158973"/>
            <a:chExt cx="3124096" cy="5396665"/>
          </a:xfrm>
        </p:grpSpPr>
        <p:sp>
          <p:nvSpPr>
            <p:cNvPr id="39" name="Rounded Rectangle 23">
              <a:extLst>
                <a:ext uri="{FF2B5EF4-FFF2-40B4-BE49-F238E27FC236}">
                  <a16:creationId xmlns:a16="http://schemas.microsoft.com/office/drawing/2014/main" id="{D3A34AC3-D87A-B23F-8120-7965705BA8BD}"/>
                </a:ext>
              </a:extLst>
            </p:cNvPr>
            <p:cNvSpPr/>
            <p:nvPr/>
          </p:nvSpPr>
          <p:spPr>
            <a:xfrm>
              <a:off x="515971" y="1158973"/>
              <a:ext cx="2946029" cy="5396665"/>
            </a:xfrm>
            <a:prstGeom prst="roundRect">
              <a:avLst>
                <a:gd name="adj" fmla="val 2653"/>
              </a:avLst>
            </a:prstGeom>
            <a:gradFill>
              <a:gsLst>
                <a:gs pos="64000">
                  <a:schemeClr val="bg1">
                    <a:alpha val="22000"/>
                  </a:schemeClr>
                </a:gs>
                <a:gs pos="16000">
                  <a:schemeClr val="bg1">
                    <a:alpha val="10000"/>
                  </a:schemeClr>
                </a:gs>
                <a:gs pos="0">
                  <a:schemeClr val="bg1">
                    <a:alpha val="3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27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23000">
                    <a:schemeClr val="bg1">
                      <a:alpha val="40000"/>
                    </a:schemeClr>
                  </a:gs>
                  <a:gs pos="69000">
                    <a:schemeClr val="bg1">
                      <a:alpha val="55000"/>
                    </a:schemeClr>
                  </a:gs>
                  <a:gs pos="100000">
                    <a:schemeClr val="bg1">
                      <a:alpha val="4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lliaz sans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EA405D7-ECD1-EA85-13B6-9178D3623294}"/>
                </a:ext>
              </a:extLst>
            </p:cNvPr>
            <p:cNvSpPr txBox="1"/>
            <p:nvPr/>
          </p:nvSpPr>
          <p:spPr>
            <a:xfrm>
              <a:off x="1130105" y="1227696"/>
              <a:ext cx="2509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rPr>
                <a:t>HAPPY YADAV</a:t>
              </a:r>
            </a:p>
          </p:txBody>
        </p:sp>
        <p:sp>
          <p:nvSpPr>
            <p:cNvPr id="41" name="Rounded Rectangle 43">
              <a:extLst>
                <a:ext uri="{FF2B5EF4-FFF2-40B4-BE49-F238E27FC236}">
                  <a16:creationId xmlns:a16="http://schemas.microsoft.com/office/drawing/2014/main" id="{19B1D336-905D-1B19-5EEB-F8C9E34697FD}"/>
                </a:ext>
              </a:extLst>
            </p:cNvPr>
            <p:cNvSpPr/>
            <p:nvPr/>
          </p:nvSpPr>
          <p:spPr>
            <a:xfrm>
              <a:off x="678426" y="1924757"/>
              <a:ext cx="2656613" cy="916566"/>
            </a:xfrm>
            <a:prstGeom prst="roundRect">
              <a:avLst>
                <a:gd name="adj" fmla="val 7544"/>
              </a:avLst>
            </a:prstGeom>
            <a:solidFill>
              <a:srgbClr val="00FF00">
                <a:alpha val="15000"/>
              </a:srgbClr>
            </a:solidFill>
            <a:ln w="12700">
              <a:solidFill>
                <a:srgbClr val="00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endParaRPr lang="en-US" sz="1200" b="1">
                <a:solidFill>
                  <a:schemeClr val="bg1"/>
                </a:solidFill>
                <a:latin typeface="Alliaz sans"/>
                <a:cs typeface="Times New Roman" panose="02020603050405020304" pitchFamily="18" charset="0"/>
              </a:endParaRPr>
            </a:p>
          </p:txBody>
        </p:sp>
        <p:sp>
          <p:nvSpPr>
            <p:cNvPr id="43" name="Rounded Rectangle 50">
              <a:extLst>
                <a:ext uri="{FF2B5EF4-FFF2-40B4-BE49-F238E27FC236}">
                  <a16:creationId xmlns:a16="http://schemas.microsoft.com/office/drawing/2014/main" id="{D8497595-5366-770D-E687-E5969940DF80}"/>
                </a:ext>
              </a:extLst>
            </p:cNvPr>
            <p:cNvSpPr/>
            <p:nvPr/>
          </p:nvSpPr>
          <p:spPr>
            <a:xfrm>
              <a:off x="678426" y="4527041"/>
              <a:ext cx="2650237" cy="1271568"/>
            </a:xfrm>
            <a:prstGeom prst="roundRect">
              <a:avLst>
                <a:gd name="adj" fmla="val 9111"/>
              </a:avLst>
            </a:prstGeom>
            <a:solidFill>
              <a:srgbClr val="FFFF00">
                <a:alpha val="13000"/>
              </a:srgbClr>
            </a:solidFill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Alliaz sans"/>
                  <a:cs typeface="Times New Roman" panose="02020603050405020304" pitchFamily="18" charset="0"/>
                </a:rPr>
                <a:t>Invited at </a:t>
              </a:r>
              <a:r>
                <a:rPr lang="en-US" sz="1100" b="1" dirty="0">
                  <a:latin typeface="Alliaz sans"/>
                  <a:cs typeface="Times New Roman" panose="02020603050405020304" pitchFamily="18" charset="0"/>
                </a:rPr>
                <a:t>GHFD’24 @Microsoft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>
                  <a:latin typeface="Alliaz sans"/>
                  <a:cs typeface="Times New Roman" panose="02020603050405020304" pitchFamily="18" charset="0"/>
                </a:rPr>
                <a:t>Vihaan 7.0 </a:t>
              </a:r>
              <a:r>
                <a:rPr lang="en-US" sz="1100" dirty="0">
                  <a:latin typeface="Alliaz sans"/>
                  <a:cs typeface="Times New Roman" panose="02020603050405020304" pitchFamily="18" charset="0"/>
                </a:rPr>
                <a:t>Social Buzz Award Winner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Alliaz sans"/>
                  <a:cs typeface="Times New Roman" panose="02020603050405020304" pitchFamily="18" charset="0"/>
                </a:rPr>
                <a:t>Top – 22 Finalists &amp; Social Buzz Winner at </a:t>
              </a:r>
              <a:r>
                <a:rPr lang="en-US" sz="1100" b="1" dirty="0" err="1">
                  <a:latin typeface="Alliaz sans"/>
                  <a:cs typeface="Times New Roman" panose="02020603050405020304" pitchFamily="18" charset="0"/>
                </a:rPr>
                <a:t>HackRx</a:t>
              </a:r>
              <a:r>
                <a:rPr lang="en-US" sz="1100" b="1" dirty="0">
                  <a:latin typeface="Alliaz sans"/>
                  <a:cs typeface="Times New Roman" panose="02020603050405020304" pitchFamily="18" charset="0"/>
                </a:rPr>
                <a:t> 5.0 by Bajaj </a:t>
              </a:r>
              <a:r>
                <a:rPr lang="en-US" sz="1100" b="1" dirty="0" err="1">
                  <a:latin typeface="Alliaz sans"/>
                  <a:cs typeface="Times New Roman" panose="02020603050405020304" pitchFamily="18" charset="0"/>
                </a:rPr>
                <a:t>Finserv</a:t>
              </a:r>
              <a:r>
                <a:rPr lang="en-US" sz="1100" b="1" dirty="0">
                  <a:latin typeface="Alliaz sans"/>
                  <a:cs typeface="Times New Roman" panose="02020603050405020304" pitchFamily="18" charset="0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Alliaz sans"/>
                  <a:cs typeface="Times New Roman" panose="02020603050405020304" pitchFamily="18" charset="0"/>
                </a:rPr>
                <a:t>Top - 5 </a:t>
              </a:r>
              <a:r>
                <a:rPr lang="en-US" sz="1100" dirty="0" err="1">
                  <a:latin typeface="Alliaz sans"/>
                  <a:cs typeface="Times New Roman" panose="02020603050405020304" pitchFamily="18" charset="0"/>
                </a:rPr>
                <a:t>Finallist</a:t>
              </a:r>
              <a:r>
                <a:rPr lang="en-US" sz="1100" dirty="0">
                  <a:latin typeface="Alliaz sans"/>
                  <a:cs typeface="Times New Roman" panose="02020603050405020304" pitchFamily="18" charset="0"/>
                </a:rPr>
                <a:t> at </a:t>
              </a:r>
              <a:r>
                <a:rPr lang="en-US" sz="1100" b="1" dirty="0" err="1">
                  <a:latin typeface="Alliaz sans"/>
                  <a:cs typeface="Times New Roman" panose="02020603050405020304" pitchFamily="18" charset="0"/>
                </a:rPr>
                <a:t>HackCBS</a:t>
              </a:r>
              <a:r>
                <a:rPr lang="en-US" sz="1100" b="1" dirty="0">
                  <a:latin typeface="Alliaz sans"/>
                  <a:cs typeface="Times New Roman" panose="02020603050405020304" pitchFamily="18" charset="0"/>
                </a:rPr>
                <a:t> 7.0</a:t>
              </a:r>
            </a:p>
          </p:txBody>
        </p:sp>
        <p:pic>
          <p:nvPicPr>
            <p:cNvPr id="45" name="Picture 44" descr="A person wearing glasses and a suit&#10;&#10;Description automatically generated">
              <a:extLst>
                <a:ext uri="{FF2B5EF4-FFF2-40B4-BE49-F238E27FC236}">
                  <a16:creationId xmlns:a16="http://schemas.microsoft.com/office/drawing/2014/main" id="{3E47E1DE-83FD-5E04-29D7-228AFFFFC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48" y="1239226"/>
              <a:ext cx="643608" cy="61812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E16789A-0F42-5EE8-1032-D3AA2A118961}"/>
                </a:ext>
              </a:extLst>
            </p:cNvPr>
            <p:cNvGrpSpPr/>
            <p:nvPr/>
          </p:nvGrpSpPr>
          <p:grpSpPr>
            <a:xfrm>
              <a:off x="936999" y="1988393"/>
              <a:ext cx="2398039" cy="741257"/>
              <a:chOff x="668880" y="1844262"/>
              <a:chExt cx="2398039" cy="741257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DD6551E3-4A8D-5520-6DF9-9C42215CD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2583" y="1900111"/>
                <a:ext cx="123177" cy="161055"/>
              </a:xfrm>
              <a:prstGeom prst="rect">
                <a:avLst/>
              </a:prstGeom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B50D2D2-A77E-7588-E487-1528AF119A6D}"/>
                  </a:ext>
                </a:extLst>
              </p:cNvPr>
              <p:cNvSpPr txBox="1"/>
              <p:nvPr/>
            </p:nvSpPr>
            <p:spPr>
              <a:xfrm>
                <a:off x="844029" y="1844262"/>
                <a:ext cx="13479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err="1">
                    <a:solidFill>
                      <a:schemeClr val="bg1"/>
                    </a:solidFill>
                    <a:latin typeface="Alliaz sans"/>
                    <a:cs typeface="Times New Roman" panose="02020603050405020304" pitchFamily="18" charset="0"/>
                  </a:rPr>
                  <a:t>Chitkara</a:t>
                </a:r>
                <a:r>
                  <a:rPr lang="en-US" sz="1200" b="1" dirty="0">
                    <a:solidFill>
                      <a:schemeClr val="bg1"/>
                    </a:solidFill>
                    <a:latin typeface="Alliaz sans"/>
                    <a:cs typeface="Times New Roman" panose="02020603050405020304" pitchFamily="18" charset="0"/>
                  </a:rPr>
                  <a:t> </a:t>
                </a:r>
                <a:r>
                  <a:rPr lang="en-US" sz="1100" b="1" dirty="0">
                    <a:solidFill>
                      <a:schemeClr val="bg1"/>
                    </a:solidFill>
                    <a:latin typeface="Alliaz sans"/>
                    <a:cs typeface="Times New Roman" panose="02020603050405020304" pitchFamily="18" charset="0"/>
                  </a:rPr>
                  <a:t>University</a:t>
                </a:r>
              </a:p>
            </p:txBody>
          </p:sp>
          <p:pic>
            <p:nvPicPr>
              <p:cNvPr id="53" name="Graphic 52" descr="Graduation cap with solid fill">
                <a:extLst>
                  <a:ext uri="{FF2B5EF4-FFF2-40B4-BE49-F238E27FC236}">
                    <a16:creationId xmlns:a16="http://schemas.microsoft.com/office/drawing/2014/main" id="{F0CF5AFC-E43A-BF1C-979B-4F93BB7ADE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8880" y="2092214"/>
                <a:ext cx="182927" cy="239178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CE62C91-2493-5934-77E4-A2E79948A86A}"/>
                  </a:ext>
                </a:extLst>
              </p:cNvPr>
              <p:cNvSpPr txBox="1"/>
              <p:nvPr/>
            </p:nvSpPr>
            <p:spPr>
              <a:xfrm>
                <a:off x="843982" y="2085008"/>
                <a:ext cx="8194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>
                    <a:solidFill>
                      <a:schemeClr val="bg1"/>
                    </a:solidFill>
                    <a:latin typeface="Alliaz sans"/>
                    <a:cs typeface="Times New Roman" panose="02020603050405020304" pitchFamily="18" charset="0"/>
                  </a:rPr>
                  <a:t>BCA - 2026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6B03ADE-0BAD-3D52-7115-E5E14032A2ED}"/>
                  </a:ext>
                </a:extLst>
              </p:cNvPr>
              <p:cNvSpPr txBox="1"/>
              <p:nvPr/>
            </p:nvSpPr>
            <p:spPr>
              <a:xfrm>
                <a:off x="699501" y="2339298"/>
                <a:ext cx="1159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>
                    <a:latin typeface="Alliaz sans"/>
                    <a:cs typeface="Times New Roman" panose="02020603050405020304" pitchFamily="18" charset="0"/>
                  </a:rPr>
                  <a:t>💻</a:t>
                </a:r>
                <a:endParaRPr lang="en-IN" sz="1000" b="1">
                  <a:latin typeface="Alliaz sans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97468B3-80FD-9CF5-2349-A6B4D506ACF9}"/>
                  </a:ext>
                </a:extLst>
              </p:cNvPr>
              <p:cNvSpPr txBox="1"/>
              <p:nvPr/>
            </p:nvSpPr>
            <p:spPr>
              <a:xfrm>
                <a:off x="841502" y="2332711"/>
                <a:ext cx="222541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+mj-lt"/>
                    <a:cs typeface="Times New Roman" panose="02020603050405020304" pitchFamily="18" charset="0"/>
                  </a:rPr>
                  <a:t>Backend Dev And Data Specialist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A930DAF-3F4F-EE40-F144-682F60AC2BAE}"/>
                </a:ext>
              </a:extLst>
            </p:cNvPr>
            <p:cNvGrpSpPr/>
            <p:nvPr/>
          </p:nvGrpSpPr>
          <p:grpSpPr>
            <a:xfrm>
              <a:off x="2046079" y="1567425"/>
              <a:ext cx="678497" cy="196831"/>
              <a:chOff x="1467762" y="1373376"/>
              <a:chExt cx="831616" cy="221689"/>
            </a:xfrm>
          </p:grpSpPr>
          <p:pic>
            <p:nvPicPr>
              <p:cNvPr id="48" name="Picture 47">
                <a:hlinkClick r:id="rId17"/>
                <a:extLst>
                  <a:ext uri="{FF2B5EF4-FFF2-40B4-BE49-F238E27FC236}">
                    <a16:creationId xmlns:a16="http://schemas.microsoft.com/office/drawing/2014/main" id="{D24AA7DB-D5B2-E304-824B-E84695004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1378" y="1393193"/>
                <a:ext cx="198000" cy="201872"/>
              </a:xfrm>
              <a:prstGeom prst="rect">
                <a:avLst/>
              </a:prstGeom>
            </p:spPr>
          </p:pic>
          <p:pic>
            <p:nvPicPr>
              <p:cNvPr id="49" name="Picture 48">
                <a:hlinkClick r:id="rId18"/>
                <a:extLst>
                  <a:ext uri="{FF2B5EF4-FFF2-40B4-BE49-F238E27FC236}">
                    <a16:creationId xmlns:a16="http://schemas.microsoft.com/office/drawing/2014/main" id="{24674249-A383-66CA-2803-630EDE2F4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7762" y="1373376"/>
                <a:ext cx="198000" cy="201872"/>
              </a:xfrm>
              <a:prstGeom prst="rect">
                <a:avLst/>
              </a:prstGeom>
            </p:spPr>
          </p:pic>
          <p:pic>
            <p:nvPicPr>
              <p:cNvPr id="50" name="Picture 49">
                <a:hlinkClick r:id="rId19"/>
                <a:extLst>
                  <a:ext uri="{FF2B5EF4-FFF2-40B4-BE49-F238E27FC236}">
                    <a16:creationId xmlns:a16="http://schemas.microsoft.com/office/drawing/2014/main" id="{1DCDB65E-5105-FD6B-C2BB-02505B9502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7003" y="1383163"/>
                <a:ext cx="198000" cy="201872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54CE765-8A8E-CCEB-ED6C-77B71CB27E7D}"/>
                </a:ext>
              </a:extLst>
            </p:cNvPr>
            <p:cNvGrpSpPr/>
            <p:nvPr/>
          </p:nvGrpSpPr>
          <p:grpSpPr>
            <a:xfrm>
              <a:off x="678426" y="2955151"/>
              <a:ext cx="2656612" cy="3523936"/>
              <a:chOff x="678426" y="2955151"/>
              <a:chExt cx="2656612" cy="3523936"/>
            </a:xfrm>
          </p:grpSpPr>
          <p:sp>
            <p:nvSpPr>
              <p:cNvPr id="598" name="Rounded Rectangle 50">
                <a:extLst>
                  <a:ext uri="{FF2B5EF4-FFF2-40B4-BE49-F238E27FC236}">
                    <a16:creationId xmlns:a16="http://schemas.microsoft.com/office/drawing/2014/main" id="{CF70632D-DA20-93BF-51D1-21E5C83666C9}"/>
                  </a:ext>
                </a:extLst>
              </p:cNvPr>
              <p:cNvSpPr/>
              <p:nvPr/>
            </p:nvSpPr>
            <p:spPr>
              <a:xfrm>
                <a:off x="678426" y="5906221"/>
                <a:ext cx="2650236" cy="572866"/>
              </a:xfrm>
              <a:prstGeom prst="roundRect">
                <a:avLst>
                  <a:gd name="adj" fmla="val 9111"/>
                </a:avLst>
              </a:prstGeom>
              <a:solidFill>
                <a:srgbClr val="FF0000">
                  <a:alpha val="13000"/>
                </a:srgbClr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Alliaz sans"/>
                    <a:cs typeface="Times New Roman" panose="02020603050405020304" pitchFamily="18" charset="0"/>
                  </a:rPr>
                  <a:t>Mail –happyrao7091@gmail.com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>
                    <a:latin typeface="Alliaz sans"/>
                    <a:cs typeface="Times New Roman" panose="02020603050405020304" pitchFamily="18" charset="0"/>
                  </a:rPr>
                  <a:t>Phone No. - 8595864036</a:t>
                </a:r>
              </a:p>
            </p:txBody>
          </p:sp>
          <p:sp>
            <p:nvSpPr>
              <p:cNvPr id="3" name="Rounded Rectangle 43">
                <a:extLst>
                  <a:ext uri="{FF2B5EF4-FFF2-40B4-BE49-F238E27FC236}">
                    <a16:creationId xmlns:a16="http://schemas.microsoft.com/office/drawing/2014/main" id="{9F12105E-6ABB-7D07-6712-3A982A3681FD}"/>
                  </a:ext>
                </a:extLst>
              </p:cNvPr>
              <p:cNvSpPr/>
              <p:nvPr/>
            </p:nvSpPr>
            <p:spPr>
              <a:xfrm>
                <a:off x="678426" y="2955151"/>
                <a:ext cx="2656612" cy="1454784"/>
              </a:xfrm>
              <a:prstGeom prst="roundRect">
                <a:avLst>
                  <a:gd name="adj" fmla="val 6045"/>
                </a:avLst>
              </a:prstGeom>
              <a:solidFill>
                <a:srgbClr val="00FFFF">
                  <a:alpha val="15000"/>
                </a:srgbClr>
              </a:solidFill>
              <a:ln w="12700">
                <a:solidFill>
                  <a:srgbClr val="00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100" b="1" dirty="0" err="1">
                    <a:latin typeface="Alliaz sans"/>
                    <a:cs typeface="Times New Roman" panose="02020603050405020304" pitchFamily="18" charset="0"/>
                  </a:rPr>
                  <a:t>FinTrack</a:t>
                </a:r>
                <a:r>
                  <a:rPr lang="en-US" sz="1100" b="1" dirty="0">
                    <a:latin typeface="Alliaz sans"/>
                    <a:cs typeface="Times New Roman" panose="02020603050405020304" pitchFamily="18" charset="0"/>
                  </a:rPr>
                  <a:t> - </a:t>
                </a:r>
                <a:r>
                  <a:rPr lang="en-US" sz="1100" dirty="0">
                    <a:latin typeface="Alliaz sans"/>
                    <a:cs typeface="Times New Roman" panose="02020603050405020304" pitchFamily="18" charset="0"/>
                  </a:rPr>
                  <a:t>A finance management web application for tracking and managing income, expenses, and transactions.</a:t>
                </a:r>
              </a:p>
              <a:p>
                <a:pPr marL="171450" indent="-1714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100" b="1" dirty="0">
                    <a:latin typeface="Alliaz sans"/>
                    <a:cs typeface="Times New Roman" panose="02020603050405020304" pitchFamily="18" charset="0"/>
                  </a:rPr>
                  <a:t>News Mania - </a:t>
                </a:r>
                <a:r>
                  <a:rPr lang="en-US" sz="1100" dirty="0">
                    <a:latin typeface="Alliaz sans"/>
                    <a:cs typeface="Times New Roman" panose="02020603050405020304" pitchFamily="18" charset="0"/>
                  </a:rPr>
                  <a:t>A web app fetches top business news headlines via NEWSAPI and integrates Google auth. and GitHub user data.</a:t>
                </a:r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5EBCA90-C144-5A3E-9796-7EF51C3814B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655650" y="1213426"/>
            <a:ext cx="672772" cy="6212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82285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>
          <a:extLst>
            <a:ext uri="{FF2B5EF4-FFF2-40B4-BE49-F238E27FC236}">
              <a16:creationId xmlns:a16="http://schemas.microsoft.com/office/drawing/2014/main" id="{F524BC59-062A-616F-2202-3DEBA5CE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1B299DA-B026-B7A3-1568-BAE1D4945CCA}"/>
              </a:ext>
            </a:extLst>
          </p:cNvPr>
          <p:cNvSpPr txBox="1">
            <a:spLocks/>
          </p:cNvSpPr>
          <p:nvPr/>
        </p:nvSpPr>
        <p:spPr>
          <a:xfrm>
            <a:off x="748598" y="414256"/>
            <a:ext cx="10681729" cy="482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lliaz sans"/>
                <a:cs typeface="Times New Roman" panose="02020603050405020304" pitchFamily="18" charset="0"/>
              </a:rPr>
              <a:t>AURA.ai : AI-driven platform for Simplifying Govt Scheme Access for Citizens</a:t>
            </a: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29DCF255-0650-AB33-374B-20CFEA70ABD3}"/>
              </a:ext>
            </a:extLst>
          </p:cNvPr>
          <p:cNvSpPr>
            <a:spLocks/>
          </p:cNvSpPr>
          <p:nvPr/>
        </p:nvSpPr>
        <p:spPr>
          <a:xfrm>
            <a:off x="1025056" y="1212522"/>
            <a:ext cx="4665881" cy="5319251"/>
          </a:xfrm>
          <a:prstGeom prst="roundRect">
            <a:avLst>
              <a:gd name="adj" fmla="val 5611"/>
            </a:avLst>
          </a:prstGeom>
          <a:gradFill>
            <a:gsLst>
              <a:gs pos="64000">
                <a:schemeClr val="bg1">
                  <a:alpha val="22000"/>
                </a:schemeClr>
              </a:gs>
              <a:gs pos="16000">
                <a:schemeClr val="bg1">
                  <a:alpha val="10000"/>
                </a:schemeClr>
              </a:gs>
              <a:gs pos="0">
                <a:schemeClr val="bg1">
                  <a:alpha val="30000"/>
                </a:schemeClr>
              </a:gs>
              <a:gs pos="100000">
                <a:schemeClr val="bg1">
                  <a:alpha val="20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23000">
                  <a:schemeClr val="bg1">
                    <a:alpha val="40000"/>
                  </a:schemeClr>
                </a:gs>
                <a:gs pos="69000">
                  <a:schemeClr val="bg1">
                    <a:alpha val="55000"/>
                  </a:schemeClr>
                </a:gs>
                <a:gs pos="100000">
                  <a:schemeClr val="bg1">
                    <a:alpha val="4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1" dirty="0">
              <a:solidFill>
                <a:schemeClr val="bg1"/>
              </a:solidFill>
              <a:latin typeface="Alliaz sans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bg1"/>
              </a:solidFill>
              <a:latin typeface="Alliaz sans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bg1"/>
              </a:solidFill>
              <a:latin typeface="Alliaz sans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bg1"/>
              </a:solidFill>
              <a:latin typeface="Alliaz sans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bg1"/>
              </a:solidFill>
              <a:latin typeface="Alliaz sans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bg1"/>
              </a:solidFill>
              <a:latin typeface="Alliaz sans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bg1"/>
              </a:solidFill>
              <a:latin typeface="Alliaz sans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bg1"/>
              </a:solidFill>
              <a:latin typeface="Alliaz sans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bg1"/>
              </a:solidFill>
              <a:latin typeface="Alliaz sans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bg1"/>
              </a:solidFill>
              <a:latin typeface="Alliaz sans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bg1"/>
              </a:solidFill>
              <a:latin typeface="Alliaz sans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bg1"/>
              </a:solidFill>
              <a:latin typeface="Alliaz sans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bg1"/>
              </a:solidFill>
              <a:latin typeface="Alliaz sans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bg1"/>
              </a:solidFill>
              <a:latin typeface="Alliaz sans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bg1"/>
              </a:solidFill>
              <a:latin typeface="Alliaz sans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  <a:latin typeface="Alliaz sans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95426A-75E2-3AF5-AB74-8B37F0418EBD}"/>
              </a:ext>
            </a:extLst>
          </p:cNvPr>
          <p:cNvSpPr txBox="1"/>
          <p:nvPr/>
        </p:nvSpPr>
        <p:spPr>
          <a:xfrm>
            <a:off x="1153068" y="1873262"/>
            <a:ext cx="4409856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Like Priya, a young woman from a rural area, over </a:t>
            </a:r>
            <a:r>
              <a:rPr lang="en-US" sz="1200" b="1" dirty="0">
                <a:solidFill>
                  <a:schemeClr val="bg1"/>
                </a:solidFill>
              </a:rPr>
              <a:t>60% of citizens</a:t>
            </a:r>
            <a:r>
              <a:rPr lang="en-US" sz="1200" dirty="0">
                <a:solidFill>
                  <a:schemeClr val="bg1"/>
                </a:solidFill>
              </a:rPr>
              <a:t> face challenges understanding and accessing government schemes due to: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2"/>
                </a:solidFill>
              </a:rPr>
              <a:t>Complex eligibility criteria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that confuse first-time applicants.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2"/>
                </a:solidFill>
              </a:rPr>
              <a:t>Lack of personalized guidance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to match schemes with individual needs.</a:t>
            </a:r>
          </a:p>
          <a:p>
            <a:br>
              <a:rPr lang="en-US" sz="1200" dirty="0">
                <a:solidFill>
                  <a:schemeClr val="bg2"/>
                </a:solidFill>
              </a:rPr>
            </a:br>
            <a:r>
              <a:rPr lang="en-IN" sz="1200" b="1" dirty="0">
                <a:solidFill>
                  <a:schemeClr val="bg2"/>
                </a:solidFill>
              </a:rPr>
              <a:t>Inefficient document verification </a:t>
            </a:r>
            <a:r>
              <a:rPr lang="en-IN" sz="1200" b="1" dirty="0">
                <a:solidFill>
                  <a:schemeClr val="bg1"/>
                </a:solidFill>
              </a:rPr>
              <a:t>processes</a:t>
            </a:r>
            <a:r>
              <a:rPr lang="en-IN" sz="1200" dirty="0">
                <a:solidFill>
                  <a:schemeClr val="bg1"/>
                </a:solidFill>
              </a:rPr>
              <a:t> causing delays and errors.</a:t>
            </a:r>
          </a:p>
          <a:p>
            <a:endParaRPr lang="en-IN" sz="1200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SOLUTION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2"/>
                </a:solidFill>
              </a:rPr>
              <a:t>Aura.ai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is an </a:t>
            </a:r>
            <a:r>
              <a:rPr lang="en-US" sz="1200" b="1" dirty="0">
                <a:solidFill>
                  <a:schemeClr val="bg1"/>
                </a:solidFill>
              </a:rPr>
              <a:t>AI-powered platform</a:t>
            </a:r>
            <a:r>
              <a:rPr lang="en-US" sz="1200" dirty="0">
                <a:solidFill>
                  <a:schemeClr val="bg1"/>
                </a:solidFill>
              </a:rPr>
              <a:t> to: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Discover</a:t>
            </a:r>
            <a:r>
              <a:rPr lang="en-US" sz="1200" dirty="0">
                <a:solidFill>
                  <a:schemeClr val="bg1"/>
                </a:solidFill>
              </a:rPr>
              <a:t> relevant government schemes personalized to each user.</a:t>
            </a:r>
            <a:br>
              <a:rPr lang="en-US" sz="1200" dirty="0">
                <a:solidFill>
                  <a:schemeClr val="bg1"/>
                </a:solidFill>
              </a:rPr>
            </a:b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Explain</a:t>
            </a:r>
            <a:r>
              <a:rPr lang="en-US" sz="1200" dirty="0">
                <a:solidFill>
                  <a:schemeClr val="bg1"/>
                </a:solidFill>
              </a:rPr>
              <a:t> schemes in an easy-to-understand format (video (AI generated multilingual short explainer video), </a:t>
            </a:r>
            <a:r>
              <a:rPr lang="en-US" sz="1200" dirty="0" err="1">
                <a:solidFill>
                  <a:schemeClr val="bg1"/>
                </a:solidFill>
              </a:rPr>
              <a:t>FlashCards</a:t>
            </a:r>
            <a:r>
              <a:rPr lang="en-US" sz="1200" dirty="0">
                <a:solidFill>
                  <a:schemeClr val="bg1"/>
                </a:solidFill>
              </a:rPr>
              <a:t> etc.</a:t>
            </a:r>
            <a:br>
              <a:rPr lang="en-US" sz="1200" dirty="0">
                <a:solidFill>
                  <a:schemeClr val="bg1"/>
                </a:solidFill>
              </a:rPr>
            </a:b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Streamline applications</a:t>
            </a:r>
            <a:r>
              <a:rPr lang="en-US" sz="1200" dirty="0">
                <a:solidFill>
                  <a:schemeClr val="bg1"/>
                </a:solidFill>
              </a:rPr>
              <a:t> by automating document verification and form-filling</a:t>
            </a:r>
            <a:r>
              <a:rPr lang="en-US" sz="1200" dirty="0"/>
              <a:t>.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84" name="Rounded Rectangle 24">
            <a:extLst>
              <a:ext uri="{FF2B5EF4-FFF2-40B4-BE49-F238E27FC236}">
                <a16:creationId xmlns:a16="http://schemas.microsoft.com/office/drawing/2014/main" id="{B8B331BC-8D4A-3284-FEAC-59081CB7992D}"/>
              </a:ext>
            </a:extLst>
          </p:cNvPr>
          <p:cNvSpPr>
            <a:spLocks/>
          </p:cNvSpPr>
          <p:nvPr/>
        </p:nvSpPr>
        <p:spPr>
          <a:xfrm>
            <a:off x="6618068" y="1198289"/>
            <a:ext cx="4665881" cy="5319251"/>
          </a:xfrm>
          <a:prstGeom prst="roundRect">
            <a:avLst>
              <a:gd name="adj" fmla="val 5305"/>
            </a:avLst>
          </a:prstGeom>
          <a:gradFill>
            <a:gsLst>
              <a:gs pos="64000">
                <a:schemeClr val="bg1">
                  <a:alpha val="22000"/>
                </a:schemeClr>
              </a:gs>
              <a:gs pos="16000">
                <a:schemeClr val="bg1">
                  <a:alpha val="10000"/>
                </a:schemeClr>
              </a:gs>
              <a:gs pos="0">
                <a:schemeClr val="bg1">
                  <a:alpha val="30000"/>
                </a:schemeClr>
              </a:gs>
              <a:gs pos="100000">
                <a:schemeClr val="bg1">
                  <a:alpha val="20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23000">
                  <a:schemeClr val="bg1">
                    <a:alpha val="40000"/>
                  </a:schemeClr>
                </a:gs>
                <a:gs pos="69000">
                  <a:schemeClr val="bg1">
                    <a:alpha val="55000"/>
                  </a:schemeClr>
                </a:gs>
                <a:gs pos="100000">
                  <a:schemeClr val="bg1">
                    <a:alpha val="4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>
              <a:solidFill>
                <a:schemeClr val="bg1"/>
              </a:solidFill>
              <a:latin typeface="Alliaz sans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bg1"/>
              </a:solidFill>
              <a:latin typeface="Alliaz sans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bg1"/>
              </a:solidFill>
              <a:latin typeface="Alliaz sans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bg1"/>
              </a:solidFill>
              <a:latin typeface="Alliaz sans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bg1"/>
              </a:solidFill>
              <a:latin typeface="Alliaz sans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bg1"/>
              </a:solidFill>
              <a:latin typeface="Alliaz sans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bg1"/>
              </a:solidFill>
              <a:latin typeface="Alliaz sans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bg1"/>
              </a:solidFill>
              <a:latin typeface="Alliaz sans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bg1"/>
              </a:solidFill>
              <a:latin typeface="Alliaz sans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bg1"/>
              </a:solidFill>
              <a:latin typeface="Alliaz sans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bg1"/>
              </a:solidFill>
              <a:latin typeface="Alliaz sans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bg1"/>
              </a:solidFill>
              <a:latin typeface="Alliaz sans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bg1"/>
              </a:solidFill>
              <a:latin typeface="Alliaz sans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bg1"/>
              </a:solidFill>
              <a:latin typeface="Alliaz sans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bg1"/>
              </a:solidFill>
              <a:latin typeface="Alliaz sans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  <a:latin typeface="Alliaz sans"/>
              <a:cs typeface="Times New Roman" panose="02020603050405020304" pitchFamily="18" charset="0"/>
            </a:endParaRP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1FCA1222-7786-D089-7987-0634C54E3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376804"/>
              </p:ext>
            </p:extLst>
          </p:nvPr>
        </p:nvGraphicFramePr>
        <p:xfrm>
          <a:off x="7128223" y="1873262"/>
          <a:ext cx="3645570" cy="4451973"/>
        </p:xfrm>
        <a:graphic>
          <a:graphicData uri="http://schemas.openxmlformats.org/drawingml/2006/table">
            <a:tbl>
              <a:tblPr firstRow="1" bandRow="1">
                <a:tableStyleId>{3EAE022F-5163-47EA-994A-762ED42C4A2A}</a:tableStyleId>
              </a:tblPr>
              <a:tblGrid>
                <a:gridCol w="1595643">
                  <a:extLst>
                    <a:ext uri="{9D8B030D-6E8A-4147-A177-3AD203B41FA5}">
                      <a16:colId xmlns:a16="http://schemas.microsoft.com/office/drawing/2014/main" val="773949522"/>
                    </a:ext>
                  </a:extLst>
                </a:gridCol>
                <a:gridCol w="2049927">
                  <a:extLst>
                    <a:ext uri="{9D8B030D-6E8A-4147-A177-3AD203B41FA5}">
                      <a16:colId xmlns:a16="http://schemas.microsoft.com/office/drawing/2014/main" val="474423503"/>
                    </a:ext>
                  </a:extLst>
                </a:gridCol>
              </a:tblGrid>
              <a:tr h="513866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Frontend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React, tailwind, Recharts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120506"/>
                  </a:ext>
                </a:extLst>
              </a:tr>
              <a:tr h="456644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Backend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Python, Flask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148053"/>
                  </a:ext>
                </a:extLst>
              </a:tr>
              <a:tr h="458227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MongoDB, Firebase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633539"/>
                  </a:ext>
                </a:extLst>
              </a:tr>
              <a:tr h="646908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Scheme Matching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Scikit Learn, Python Rules Engine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550107"/>
                  </a:ext>
                </a:extLst>
              </a:tr>
              <a:tr h="513866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Industrial Add-ons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Playwright, Husky, Clarity, Sentry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225517"/>
                  </a:ext>
                </a:extLst>
              </a:tr>
              <a:tr h="456644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Notifications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Twilio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032587"/>
                  </a:ext>
                </a:extLst>
              </a:tr>
              <a:tr h="456644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Dataset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Data.gov.in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63247"/>
                  </a:ext>
                </a:extLst>
              </a:tr>
              <a:tr h="93705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Others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Tesseract OCR,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pdfplumber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sarvam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gemini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IN" dirty="0" err="1">
                          <a:solidFill>
                            <a:schemeClr val="bg1"/>
                          </a:solidFill>
                        </a:rPr>
                        <a:t>matplotlib,matlab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652311"/>
                  </a:ext>
                </a:extLst>
              </a:tr>
            </a:tbl>
          </a:graphicData>
        </a:graphic>
      </p:graphicFrame>
      <p:sp>
        <p:nvSpPr>
          <p:cNvPr id="2" name="Rounded Rectangle 24">
            <a:extLst>
              <a:ext uri="{FF2B5EF4-FFF2-40B4-BE49-F238E27FC236}">
                <a16:creationId xmlns:a16="http://schemas.microsoft.com/office/drawing/2014/main" id="{3CE2B6BA-CC2A-15E6-B1BF-4D616C9D7724}"/>
              </a:ext>
            </a:extLst>
          </p:cNvPr>
          <p:cNvSpPr/>
          <p:nvPr/>
        </p:nvSpPr>
        <p:spPr>
          <a:xfrm>
            <a:off x="1829884" y="1376482"/>
            <a:ext cx="3056223" cy="493116"/>
          </a:xfrm>
          <a:prstGeom prst="roundRect">
            <a:avLst>
              <a:gd name="adj" fmla="val 11323"/>
            </a:avLst>
          </a:prstGeom>
          <a:gradFill>
            <a:gsLst>
              <a:gs pos="64000">
                <a:schemeClr val="bg1">
                  <a:alpha val="22000"/>
                </a:schemeClr>
              </a:gs>
              <a:gs pos="16000">
                <a:schemeClr val="bg1">
                  <a:alpha val="10000"/>
                </a:schemeClr>
              </a:gs>
              <a:gs pos="0">
                <a:schemeClr val="bg1">
                  <a:alpha val="30000"/>
                </a:schemeClr>
              </a:gs>
              <a:gs pos="100000">
                <a:schemeClr val="bg1">
                  <a:alpha val="20000"/>
                </a:schemeClr>
              </a:gs>
            </a:gsLst>
            <a:lin ang="2700000" scaled="0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lliaz sans"/>
                <a:cs typeface="Times New Roman" panose="02020603050405020304" pitchFamily="18" charset="0"/>
              </a:rPr>
              <a:t>PROBLEM STATEMENT - 5</a:t>
            </a:r>
          </a:p>
        </p:txBody>
      </p:sp>
      <p:sp>
        <p:nvSpPr>
          <p:cNvPr id="3" name="Rounded Rectangle 24">
            <a:extLst>
              <a:ext uri="{FF2B5EF4-FFF2-40B4-BE49-F238E27FC236}">
                <a16:creationId xmlns:a16="http://schemas.microsoft.com/office/drawing/2014/main" id="{CA2F945A-5A58-8317-9050-CA464B1A1F49}"/>
              </a:ext>
            </a:extLst>
          </p:cNvPr>
          <p:cNvSpPr/>
          <p:nvPr/>
        </p:nvSpPr>
        <p:spPr>
          <a:xfrm>
            <a:off x="7627600" y="1327942"/>
            <a:ext cx="2646816" cy="415668"/>
          </a:xfrm>
          <a:prstGeom prst="roundRect">
            <a:avLst>
              <a:gd name="adj" fmla="val 11323"/>
            </a:avLst>
          </a:prstGeom>
          <a:gradFill>
            <a:gsLst>
              <a:gs pos="64000">
                <a:schemeClr val="bg1">
                  <a:alpha val="22000"/>
                </a:schemeClr>
              </a:gs>
              <a:gs pos="16000">
                <a:schemeClr val="bg1">
                  <a:alpha val="10000"/>
                </a:schemeClr>
              </a:gs>
              <a:gs pos="0">
                <a:schemeClr val="bg1">
                  <a:alpha val="30000"/>
                </a:schemeClr>
              </a:gs>
              <a:gs pos="100000">
                <a:schemeClr val="bg1">
                  <a:alpha val="20000"/>
                </a:schemeClr>
              </a:gs>
            </a:gsLst>
            <a:lin ang="2700000" scaled="0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Alliaz sans"/>
                <a:cs typeface="Times New Roman" panose="02020603050405020304" pitchFamily="18" charset="0"/>
              </a:rPr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574191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>
          <a:extLst>
            <a:ext uri="{FF2B5EF4-FFF2-40B4-BE49-F238E27FC236}">
              <a16:creationId xmlns:a16="http://schemas.microsoft.com/office/drawing/2014/main" id="{D626EC5C-C777-F757-7CC0-D185D46D3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36C6D5B-E314-CBAA-8D22-B3A4235BABB0}"/>
              </a:ext>
            </a:extLst>
          </p:cNvPr>
          <p:cNvSpPr txBox="1">
            <a:spLocks/>
          </p:cNvSpPr>
          <p:nvPr/>
        </p:nvSpPr>
        <p:spPr>
          <a:xfrm>
            <a:off x="732271" y="329058"/>
            <a:ext cx="10681729" cy="482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lliaz sans"/>
                <a:cs typeface="Times New Roman" panose="02020603050405020304" pitchFamily="18" charset="0"/>
              </a:rPr>
              <a:t>AURA.ai : AI-driven platform for Simplifying Govt Scheme Access for Citizens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B1CE70-6E1D-70A7-DB09-B3D322DCB41F}"/>
              </a:ext>
            </a:extLst>
          </p:cNvPr>
          <p:cNvGrpSpPr/>
          <p:nvPr/>
        </p:nvGrpSpPr>
        <p:grpSpPr>
          <a:xfrm>
            <a:off x="4472679" y="1230362"/>
            <a:ext cx="3433086" cy="484418"/>
            <a:chOff x="4160921" y="1050623"/>
            <a:chExt cx="12775951" cy="1268910"/>
          </a:xfrm>
        </p:grpSpPr>
        <p:sp>
          <p:nvSpPr>
            <p:cNvPr id="3" name="Rounded Rectangle 24">
              <a:extLst>
                <a:ext uri="{FF2B5EF4-FFF2-40B4-BE49-F238E27FC236}">
                  <a16:creationId xmlns:a16="http://schemas.microsoft.com/office/drawing/2014/main" id="{F4D4EB53-F658-DAA5-771E-F65DC22A5C33}"/>
                </a:ext>
              </a:extLst>
            </p:cNvPr>
            <p:cNvSpPr>
              <a:spLocks/>
            </p:cNvSpPr>
            <p:nvPr/>
          </p:nvSpPr>
          <p:spPr>
            <a:xfrm>
              <a:off x="4160921" y="1050623"/>
              <a:ext cx="12775951" cy="1268910"/>
            </a:xfrm>
            <a:prstGeom prst="roundRect">
              <a:avLst>
                <a:gd name="adj" fmla="val 11323"/>
              </a:avLst>
            </a:prstGeom>
            <a:gradFill>
              <a:gsLst>
                <a:gs pos="64000">
                  <a:schemeClr val="bg1">
                    <a:alpha val="22000"/>
                  </a:schemeClr>
                </a:gs>
                <a:gs pos="16000">
                  <a:schemeClr val="bg1">
                    <a:alpha val="10000"/>
                  </a:schemeClr>
                </a:gs>
                <a:gs pos="0">
                  <a:schemeClr val="bg1">
                    <a:alpha val="3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27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23000">
                    <a:schemeClr val="bg1">
                      <a:alpha val="40000"/>
                    </a:schemeClr>
                  </a:gs>
                  <a:gs pos="69000">
                    <a:schemeClr val="bg1">
                      <a:alpha val="55000"/>
                    </a:schemeClr>
                  </a:gs>
                  <a:gs pos="100000">
                    <a:schemeClr val="bg1">
                      <a:alpha val="4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lliaz sans"/>
                <a:cs typeface="Times New Roman" panose="02020603050405020304" pitchFamily="18" charset="0"/>
              </a:endParaRPr>
            </a:p>
          </p:txBody>
        </p:sp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8916F04A-9F26-51BB-CBD7-55500E4E3B2D}"/>
                </a:ext>
              </a:extLst>
            </p:cNvPr>
            <p:cNvSpPr txBox="1">
              <a:spLocks/>
            </p:cNvSpPr>
            <p:nvPr/>
          </p:nvSpPr>
          <p:spPr>
            <a:xfrm>
              <a:off x="4160921" y="1216839"/>
              <a:ext cx="12293840" cy="10399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lliaz sans"/>
                  <a:cs typeface="Times New Roman" panose="02020603050405020304" pitchFamily="18" charset="0"/>
                </a:rPr>
                <a:t>WORKFLOW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2B2478-3121-624A-41A5-BCEE8DDECD4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83483" y="2088671"/>
            <a:ext cx="10881928" cy="4422436"/>
            <a:chOff x="748258" y="1987909"/>
            <a:chExt cx="10881928" cy="442243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C6A4720-4100-83FE-7B21-E51158EA9B4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48258" y="1987909"/>
              <a:ext cx="10881928" cy="4422436"/>
              <a:chOff x="483127" y="1385452"/>
              <a:chExt cx="8437051" cy="1810028"/>
            </a:xfrm>
          </p:grpSpPr>
          <p:sp>
            <p:nvSpPr>
              <p:cNvPr id="27" name="Rounded Rectangle 24">
                <a:extLst>
                  <a:ext uri="{FF2B5EF4-FFF2-40B4-BE49-F238E27FC236}">
                    <a16:creationId xmlns:a16="http://schemas.microsoft.com/office/drawing/2014/main" id="{49985679-0946-7018-C731-AB18435658B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551949" y="1385452"/>
                <a:ext cx="2368229" cy="1810028"/>
              </a:xfrm>
              <a:prstGeom prst="roundRect">
                <a:avLst/>
              </a:prstGeom>
              <a:gradFill>
                <a:gsLst>
                  <a:gs pos="64000">
                    <a:schemeClr val="bg1">
                      <a:alpha val="22000"/>
                    </a:schemeClr>
                  </a:gs>
                  <a:gs pos="16000">
                    <a:schemeClr val="bg1">
                      <a:alpha val="10000"/>
                    </a:schemeClr>
                  </a:gs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50000"/>
                      </a:schemeClr>
                    </a:gs>
                    <a:gs pos="23000">
                      <a:schemeClr val="bg1">
                        <a:alpha val="40000"/>
                      </a:schemeClr>
                    </a:gs>
                    <a:gs pos="69000">
                      <a:schemeClr val="bg1">
                        <a:alpha val="55000"/>
                      </a:schemeClr>
                    </a:gs>
                    <a:gs pos="100000">
                      <a:schemeClr val="bg1">
                        <a:alpha val="4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ounded Rectangle 24">
                <a:extLst>
                  <a:ext uri="{FF2B5EF4-FFF2-40B4-BE49-F238E27FC236}">
                    <a16:creationId xmlns:a16="http://schemas.microsoft.com/office/drawing/2014/main" id="{36BDC656-F72C-89D8-4F83-A352C9FCEFA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517428" y="1385452"/>
                <a:ext cx="2368229" cy="1810027"/>
              </a:xfrm>
              <a:prstGeom prst="roundRect">
                <a:avLst/>
              </a:prstGeom>
              <a:gradFill>
                <a:gsLst>
                  <a:gs pos="64000">
                    <a:schemeClr val="bg1">
                      <a:alpha val="22000"/>
                    </a:schemeClr>
                  </a:gs>
                  <a:gs pos="16000">
                    <a:schemeClr val="bg1">
                      <a:alpha val="10000"/>
                    </a:schemeClr>
                  </a:gs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50000"/>
                      </a:schemeClr>
                    </a:gs>
                    <a:gs pos="23000">
                      <a:schemeClr val="bg1">
                        <a:alpha val="40000"/>
                      </a:schemeClr>
                    </a:gs>
                    <a:gs pos="69000">
                      <a:schemeClr val="bg1">
                        <a:alpha val="55000"/>
                      </a:schemeClr>
                    </a:gs>
                    <a:gs pos="100000">
                      <a:schemeClr val="bg1">
                        <a:alpha val="4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ounded Rectangle 24">
                <a:extLst>
                  <a:ext uri="{FF2B5EF4-FFF2-40B4-BE49-F238E27FC236}">
                    <a16:creationId xmlns:a16="http://schemas.microsoft.com/office/drawing/2014/main" id="{001BCCD5-0076-C1E6-9829-4431796D590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83127" y="1385453"/>
                <a:ext cx="2368229" cy="1810027"/>
              </a:xfrm>
              <a:prstGeom prst="roundRect">
                <a:avLst/>
              </a:prstGeom>
              <a:gradFill>
                <a:gsLst>
                  <a:gs pos="64000">
                    <a:schemeClr val="bg1">
                      <a:alpha val="22000"/>
                    </a:schemeClr>
                  </a:gs>
                  <a:gs pos="16000">
                    <a:schemeClr val="bg1">
                      <a:alpha val="10000"/>
                    </a:schemeClr>
                  </a:gs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50000"/>
                      </a:schemeClr>
                    </a:gs>
                    <a:gs pos="23000">
                      <a:schemeClr val="bg1">
                        <a:alpha val="40000"/>
                      </a:schemeClr>
                    </a:gs>
                    <a:gs pos="69000">
                      <a:schemeClr val="bg1">
                        <a:alpha val="55000"/>
                      </a:schemeClr>
                    </a:gs>
                    <a:gs pos="100000">
                      <a:schemeClr val="bg1">
                        <a:alpha val="4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r>
                  <a:rPr lang="en-US" sz="1800" b="1" dirty="0">
                    <a:solidFill>
                      <a:schemeClr val="bg1"/>
                    </a:solidFill>
                    <a:latin typeface="Alliaz sans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E11FD9EC-65BC-413F-98E2-D15FF9414A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055782" y="3785994"/>
              <a:ext cx="416897" cy="34412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7A93A733-61D2-E65D-34D0-82CB947ED4C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870081" y="3817303"/>
              <a:ext cx="416897" cy="34412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24E878D-7C68-5767-26BB-B83B8F6BD642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939084" y="2233886"/>
              <a:ext cx="2646816" cy="653694"/>
              <a:chOff x="4160921" y="1050623"/>
              <a:chExt cx="12775951" cy="1268910"/>
            </a:xfrm>
          </p:grpSpPr>
          <p:sp>
            <p:nvSpPr>
              <p:cNvPr id="6" name="Rounded Rectangle 24">
                <a:extLst>
                  <a:ext uri="{FF2B5EF4-FFF2-40B4-BE49-F238E27FC236}">
                    <a16:creationId xmlns:a16="http://schemas.microsoft.com/office/drawing/2014/main" id="{C7B1369D-7EEB-EFB3-46DC-2879446EEFD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160921" y="1050623"/>
                <a:ext cx="12775951" cy="1268910"/>
              </a:xfrm>
              <a:prstGeom prst="roundRect">
                <a:avLst>
                  <a:gd name="adj" fmla="val 11323"/>
                </a:avLst>
              </a:prstGeom>
              <a:gradFill>
                <a:gsLst>
                  <a:gs pos="64000">
                    <a:schemeClr val="bg1">
                      <a:alpha val="22000"/>
                    </a:schemeClr>
                  </a:gs>
                  <a:gs pos="16000">
                    <a:schemeClr val="bg1">
                      <a:alpha val="10000"/>
                    </a:schemeClr>
                  </a:gs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lin ang="2700000" scaled="0"/>
              </a:gra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4FA1726F-1D6C-ABE6-2F7B-028275869522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160921" y="1216839"/>
                <a:ext cx="12293840" cy="10399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800" b="1" dirty="0">
                    <a:solidFill>
                      <a:schemeClr val="bg2"/>
                    </a:solidFill>
                    <a:latin typeface="Alliaz sans"/>
                    <a:cs typeface="Times New Roman" panose="02020603050405020304" pitchFamily="18" charset="0"/>
                  </a:rPr>
                  <a:t>User Registration &amp; Document Upload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AFE385F-8062-4010-3875-04976C422C1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775763" y="2225390"/>
              <a:ext cx="2646816" cy="653694"/>
              <a:chOff x="4160921" y="1050623"/>
              <a:chExt cx="12775951" cy="1268910"/>
            </a:xfrm>
          </p:grpSpPr>
          <p:sp>
            <p:nvSpPr>
              <p:cNvPr id="9" name="Rounded Rectangle 24">
                <a:extLst>
                  <a:ext uri="{FF2B5EF4-FFF2-40B4-BE49-F238E27FC236}">
                    <a16:creationId xmlns:a16="http://schemas.microsoft.com/office/drawing/2014/main" id="{A27B329C-6131-80BD-60E3-506C7662AA6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160921" y="1050623"/>
                <a:ext cx="12775951" cy="1268910"/>
              </a:xfrm>
              <a:prstGeom prst="roundRect">
                <a:avLst>
                  <a:gd name="adj" fmla="val 11323"/>
                </a:avLst>
              </a:prstGeom>
              <a:gradFill>
                <a:gsLst>
                  <a:gs pos="64000">
                    <a:schemeClr val="bg1">
                      <a:alpha val="22000"/>
                    </a:schemeClr>
                  </a:gs>
                  <a:gs pos="16000">
                    <a:schemeClr val="bg1">
                      <a:alpha val="10000"/>
                    </a:schemeClr>
                  </a:gs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lin ang="2700000" scaled="0"/>
              </a:gra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7D4D0D7A-CE84-BFB6-C480-A5D93A80F3C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358047" y="1181594"/>
                <a:ext cx="12293839" cy="1039953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800" b="1" dirty="0">
                    <a:solidFill>
                      <a:schemeClr val="bg2"/>
                    </a:solidFill>
                    <a:latin typeface="Alliaz sans"/>
                    <a:cs typeface="Times New Roman" panose="02020603050405020304" pitchFamily="18" charset="0"/>
                  </a:rPr>
                  <a:t>Scheme Matching Based on Factors</a:t>
                </a:r>
              </a:p>
            </p:txBody>
          </p:sp>
        </p:grpSp>
        <p:sp>
          <p:nvSpPr>
            <p:cNvPr id="13" name="Rounded Rectangle 24">
              <a:extLst>
                <a:ext uri="{FF2B5EF4-FFF2-40B4-BE49-F238E27FC236}">
                  <a16:creationId xmlns:a16="http://schemas.microsoft.com/office/drawing/2014/main" id="{EBF154AD-D4FC-4FB2-6268-7C2F10071F5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52802" y="2260539"/>
              <a:ext cx="2646816" cy="653694"/>
            </a:xfrm>
            <a:prstGeom prst="roundRect">
              <a:avLst>
                <a:gd name="adj" fmla="val 11323"/>
              </a:avLst>
            </a:prstGeom>
            <a:gradFill>
              <a:gsLst>
                <a:gs pos="64000">
                  <a:schemeClr val="bg1">
                    <a:alpha val="22000"/>
                  </a:schemeClr>
                </a:gs>
                <a:gs pos="16000">
                  <a:schemeClr val="bg1">
                    <a:alpha val="10000"/>
                  </a:schemeClr>
                </a:gs>
                <a:gs pos="0">
                  <a:schemeClr val="bg1">
                    <a:alpha val="3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2700000" scaled="0"/>
            </a:gra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b="1" dirty="0">
                <a:solidFill>
                  <a:schemeClr val="bg1"/>
                </a:solidFill>
                <a:latin typeface="Alliaz sans"/>
                <a:cs typeface="Times New Roman" panose="02020603050405020304" pitchFamily="18" charset="0"/>
              </a:endParaRPr>
            </a:p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Alliaz sans"/>
                  <a:cs typeface="Times New Roman" panose="02020603050405020304" pitchFamily="18" charset="0"/>
                </a:rPr>
                <a:t>Data Parsing &amp; Verification</a:t>
              </a:r>
            </a:p>
            <a:p>
              <a:pPr algn="ctr"/>
              <a:endParaRPr lang="en-US" dirty="0">
                <a:solidFill>
                  <a:schemeClr val="bg1"/>
                </a:solidFill>
                <a:latin typeface="Alliaz sans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724EE4E-D71C-76C8-C113-03F211146695}"/>
              </a:ext>
            </a:extLst>
          </p:cNvPr>
          <p:cNvSpPr/>
          <p:nvPr/>
        </p:nvSpPr>
        <p:spPr>
          <a:xfrm>
            <a:off x="1678441" y="3898738"/>
            <a:ext cx="631622" cy="1076459"/>
          </a:xfrm>
          <a:custGeom>
            <a:avLst/>
            <a:gdLst>
              <a:gd name="connsiteX0" fmla="*/ 50937 w 65506"/>
              <a:gd name="connsiteY0" fmla="*/ 213423 h 213423"/>
              <a:gd name="connsiteX1" fmla="*/ 50937 w 65506"/>
              <a:gd name="connsiteY1" fmla="*/ 20568 h 213423"/>
              <a:gd name="connsiteX2" fmla="*/ 50833 w 65506"/>
              <a:gd name="connsiteY2" fmla="*/ 20519 h 213423"/>
              <a:gd name="connsiteX3" fmla="*/ 47278 w 65506"/>
              <a:gd name="connsiteY3" fmla="*/ 23597 h 213423"/>
              <a:gd name="connsiteX4" fmla="*/ 35861 w 65506"/>
              <a:gd name="connsiteY4" fmla="*/ 32009 h 213423"/>
              <a:gd name="connsiteX5" fmla="*/ 22793 w 65506"/>
              <a:gd name="connsiteY5" fmla="*/ 39719 h 213423"/>
              <a:gd name="connsiteX6" fmla="*/ 9455 w 65506"/>
              <a:gd name="connsiteY6" fmla="*/ 46166 h 213423"/>
              <a:gd name="connsiteX7" fmla="*/ 0 w 65506"/>
              <a:gd name="connsiteY7" fmla="*/ 49910 h 213423"/>
              <a:gd name="connsiteX8" fmla="*/ 0 w 65506"/>
              <a:gd name="connsiteY8" fmla="*/ 37856 h 213423"/>
              <a:gd name="connsiteX9" fmla="*/ 32436 w 65506"/>
              <a:gd name="connsiteY9" fmla="*/ 22616 h 213423"/>
              <a:gd name="connsiteX10" fmla="*/ 63230 w 65506"/>
              <a:gd name="connsiteY10" fmla="*/ 0 h 213423"/>
              <a:gd name="connsiteX11" fmla="*/ 65507 w 65506"/>
              <a:gd name="connsiteY11" fmla="*/ 118 h 213423"/>
              <a:gd name="connsiteX12" fmla="*/ 65507 w 65506"/>
              <a:gd name="connsiteY12" fmla="*/ 213423 h 21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5506" h="213423">
                <a:moveTo>
                  <a:pt x="50937" y="213423"/>
                </a:moveTo>
                <a:lnTo>
                  <a:pt x="50937" y="20568"/>
                </a:lnTo>
                <a:cubicBezTo>
                  <a:pt x="50937" y="20493"/>
                  <a:pt x="50890" y="20471"/>
                  <a:pt x="50833" y="20519"/>
                </a:cubicBezTo>
                <a:lnTo>
                  <a:pt x="47278" y="23597"/>
                </a:lnTo>
                <a:cubicBezTo>
                  <a:pt x="43666" y="26654"/>
                  <a:pt x="39852" y="29465"/>
                  <a:pt x="35861" y="32009"/>
                </a:cubicBezTo>
                <a:cubicBezTo>
                  <a:pt x="31601" y="34750"/>
                  <a:pt x="27204" y="37343"/>
                  <a:pt x="22793" y="39719"/>
                </a:cubicBezTo>
                <a:cubicBezTo>
                  <a:pt x="18353" y="42107"/>
                  <a:pt x="13864" y="44273"/>
                  <a:pt x="9455" y="46166"/>
                </a:cubicBezTo>
                <a:cubicBezTo>
                  <a:pt x="6141" y="47584"/>
                  <a:pt x="2973" y="48839"/>
                  <a:pt x="0" y="49910"/>
                </a:cubicBezTo>
                <a:lnTo>
                  <a:pt x="0" y="37856"/>
                </a:lnTo>
                <a:cubicBezTo>
                  <a:pt x="11364" y="34044"/>
                  <a:pt x="22248" y="28930"/>
                  <a:pt x="32436" y="22616"/>
                </a:cubicBezTo>
                <a:cubicBezTo>
                  <a:pt x="43264" y="15877"/>
                  <a:pt x="53559" y="8316"/>
                  <a:pt x="63230" y="0"/>
                </a:cubicBezTo>
                <a:lnTo>
                  <a:pt x="65507" y="118"/>
                </a:lnTo>
                <a:lnTo>
                  <a:pt x="65507" y="213423"/>
                </a:lnTo>
                <a:close/>
              </a:path>
            </a:pathLst>
          </a:custGeom>
          <a:solidFill>
            <a:schemeClr val="bg2">
              <a:alpha val="16000"/>
            </a:schemeClr>
          </a:solidFill>
          <a:ln w="62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8CCCDB2-2E87-4548-F0FA-29AA24007BE3}"/>
              </a:ext>
            </a:extLst>
          </p:cNvPr>
          <p:cNvSpPr/>
          <p:nvPr/>
        </p:nvSpPr>
        <p:spPr>
          <a:xfrm>
            <a:off x="9727231" y="3941157"/>
            <a:ext cx="614330" cy="1034040"/>
          </a:xfrm>
          <a:custGeom>
            <a:avLst/>
            <a:gdLst>
              <a:gd name="connsiteX0" fmla="*/ 67218 w 172170"/>
              <a:gd name="connsiteY0" fmla="*/ 324403 h 324438"/>
              <a:gd name="connsiteX1" fmla="*/ 0 w 172170"/>
              <a:gd name="connsiteY1" fmla="*/ 308601 h 324438"/>
              <a:gd name="connsiteX2" fmla="*/ 0 w 172170"/>
              <a:gd name="connsiteY2" fmla="*/ 285284 h 324438"/>
              <a:gd name="connsiteX3" fmla="*/ 68104 w 172170"/>
              <a:gd name="connsiteY3" fmla="*/ 306286 h 324438"/>
              <a:gd name="connsiteX4" fmla="*/ 98212 w 172170"/>
              <a:gd name="connsiteY4" fmla="*/ 302381 h 324438"/>
              <a:gd name="connsiteX5" fmla="*/ 124244 w 172170"/>
              <a:gd name="connsiteY5" fmla="*/ 289884 h 324438"/>
              <a:gd name="connsiteX6" fmla="*/ 142504 w 172170"/>
              <a:gd name="connsiteY6" fmla="*/ 267977 h 324438"/>
              <a:gd name="connsiteX7" fmla="*/ 149352 w 172170"/>
              <a:gd name="connsiteY7" fmla="*/ 236201 h 324438"/>
              <a:gd name="connsiteX8" fmla="*/ 124416 w 172170"/>
              <a:gd name="connsiteY8" fmla="*/ 183090 h 324438"/>
              <a:gd name="connsiteX9" fmla="*/ 53149 w 172170"/>
              <a:gd name="connsiteY9" fmla="*/ 165497 h 324438"/>
              <a:gd name="connsiteX10" fmla="*/ 31032 w 172170"/>
              <a:gd name="connsiteY10" fmla="*/ 165497 h 324438"/>
              <a:gd name="connsiteX11" fmla="*/ 31032 w 172170"/>
              <a:gd name="connsiteY11" fmla="*/ 147400 h 324438"/>
              <a:gd name="connsiteX12" fmla="*/ 51149 w 172170"/>
              <a:gd name="connsiteY12" fmla="*/ 147400 h 324438"/>
              <a:gd name="connsiteX13" fmla="*/ 115710 w 172170"/>
              <a:gd name="connsiteY13" fmla="*/ 130255 h 324438"/>
              <a:gd name="connsiteX14" fmla="*/ 137979 w 172170"/>
              <a:gd name="connsiteY14" fmla="*/ 79772 h 324438"/>
              <a:gd name="connsiteX15" fmla="*/ 121434 w 172170"/>
              <a:gd name="connsiteY15" fmla="*/ 34167 h 324438"/>
              <a:gd name="connsiteX16" fmla="*/ 72571 w 172170"/>
              <a:gd name="connsiteY16" fmla="*/ 18307 h 324438"/>
              <a:gd name="connsiteX17" fmla="*/ 12506 w 172170"/>
              <a:gd name="connsiteY17" fmla="*/ 37357 h 324438"/>
              <a:gd name="connsiteX18" fmla="*/ 12506 w 172170"/>
              <a:gd name="connsiteY18" fmla="*/ 16755 h 324438"/>
              <a:gd name="connsiteX19" fmla="*/ 78600 w 172170"/>
              <a:gd name="connsiteY19" fmla="*/ 0 h 324438"/>
              <a:gd name="connsiteX20" fmla="*/ 110233 w 172170"/>
              <a:gd name="connsiteY20" fmla="*/ 4544 h 324438"/>
              <a:gd name="connsiteX21" fmla="*/ 136446 w 172170"/>
              <a:gd name="connsiteY21" fmla="*/ 18126 h 324438"/>
              <a:gd name="connsiteX22" fmla="*/ 154305 w 172170"/>
              <a:gd name="connsiteY22" fmla="*/ 40682 h 324438"/>
              <a:gd name="connsiteX23" fmla="*/ 160972 w 172170"/>
              <a:gd name="connsiteY23" fmla="*/ 72343 h 324438"/>
              <a:gd name="connsiteX24" fmla="*/ 100013 w 172170"/>
              <a:gd name="connsiteY24" fmla="*/ 151067 h 324438"/>
              <a:gd name="connsiteX25" fmla="*/ 97584 w 172170"/>
              <a:gd name="connsiteY25" fmla="*/ 151743 h 324438"/>
              <a:gd name="connsiteX26" fmla="*/ 97584 w 172170"/>
              <a:gd name="connsiteY26" fmla="*/ 158134 h 324438"/>
              <a:gd name="connsiteX27" fmla="*/ 100546 w 172170"/>
              <a:gd name="connsiteY27" fmla="*/ 158477 h 324438"/>
              <a:gd name="connsiteX28" fmla="*/ 128835 w 172170"/>
              <a:gd name="connsiteY28" fmla="*/ 165935 h 324438"/>
              <a:gd name="connsiteX29" fmla="*/ 151486 w 172170"/>
              <a:gd name="connsiteY29" fmla="*/ 181090 h 324438"/>
              <a:gd name="connsiteX30" fmla="*/ 166611 w 172170"/>
              <a:gd name="connsiteY30" fmla="*/ 203693 h 324438"/>
              <a:gd name="connsiteX31" fmla="*/ 172155 w 172170"/>
              <a:gd name="connsiteY31" fmla="*/ 233077 h 324438"/>
              <a:gd name="connsiteX32" fmla="*/ 164001 w 172170"/>
              <a:gd name="connsiteY32" fmla="*/ 272044 h 324438"/>
              <a:gd name="connsiteX33" fmla="*/ 141675 w 172170"/>
              <a:gd name="connsiteY33" fmla="*/ 300619 h 324438"/>
              <a:gd name="connsiteX34" fmla="*/ 108299 w 172170"/>
              <a:gd name="connsiteY34" fmla="*/ 318345 h 324438"/>
              <a:gd name="connsiteX35" fmla="*/ 67218 w 172170"/>
              <a:gd name="connsiteY35" fmla="*/ 324403 h 324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72170" h="324438">
                <a:moveTo>
                  <a:pt x="67218" y="324403"/>
                </a:moveTo>
                <a:cubicBezTo>
                  <a:pt x="43833" y="324936"/>
                  <a:pt x="20698" y="319497"/>
                  <a:pt x="0" y="308601"/>
                </a:cubicBezTo>
                <a:lnTo>
                  <a:pt x="0" y="285284"/>
                </a:lnTo>
                <a:cubicBezTo>
                  <a:pt x="20205" y="298696"/>
                  <a:pt x="43854" y="305989"/>
                  <a:pt x="68104" y="306286"/>
                </a:cubicBezTo>
                <a:cubicBezTo>
                  <a:pt x="78268" y="306314"/>
                  <a:pt x="88392" y="305001"/>
                  <a:pt x="98212" y="302381"/>
                </a:cubicBezTo>
                <a:cubicBezTo>
                  <a:pt x="107609" y="299918"/>
                  <a:pt x="116446" y="295675"/>
                  <a:pt x="124244" y="289884"/>
                </a:cubicBezTo>
                <a:cubicBezTo>
                  <a:pt x="131920" y="284069"/>
                  <a:pt x="138167" y="276576"/>
                  <a:pt x="142504" y="267977"/>
                </a:cubicBezTo>
                <a:cubicBezTo>
                  <a:pt x="147282" y="258081"/>
                  <a:pt x="149630" y="247187"/>
                  <a:pt x="149352" y="236201"/>
                </a:cubicBezTo>
                <a:cubicBezTo>
                  <a:pt x="150558" y="215420"/>
                  <a:pt x="141176" y="195437"/>
                  <a:pt x="124416" y="183090"/>
                </a:cubicBezTo>
                <a:cubicBezTo>
                  <a:pt x="108223" y="171412"/>
                  <a:pt x="84230" y="165497"/>
                  <a:pt x="53149" y="165497"/>
                </a:cubicBezTo>
                <a:lnTo>
                  <a:pt x="31032" y="165497"/>
                </a:lnTo>
                <a:lnTo>
                  <a:pt x="31032" y="147400"/>
                </a:lnTo>
                <a:lnTo>
                  <a:pt x="51149" y="147400"/>
                </a:lnTo>
                <a:cubicBezTo>
                  <a:pt x="79458" y="147400"/>
                  <a:pt x="101175" y="141685"/>
                  <a:pt x="115710" y="130255"/>
                </a:cubicBezTo>
                <a:cubicBezTo>
                  <a:pt x="130813" y="117983"/>
                  <a:pt x="139098" y="99200"/>
                  <a:pt x="137979" y="79772"/>
                </a:cubicBezTo>
                <a:cubicBezTo>
                  <a:pt x="139075" y="62927"/>
                  <a:pt x="133076" y="46391"/>
                  <a:pt x="121434" y="34167"/>
                </a:cubicBezTo>
                <a:cubicBezTo>
                  <a:pt x="107825" y="22734"/>
                  <a:pt x="90301" y="17046"/>
                  <a:pt x="72571" y="18307"/>
                </a:cubicBezTo>
                <a:cubicBezTo>
                  <a:pt x="51126" y="18705"/>
                  <a:pt x="30260" y="25323"/>
                  <a:pt x="12506" y="37357"/>
                </a:cubicBezTo>
                <a:lnTo>
                  <a:pt x="12506" y="16755"/>
                </a:lnTo>
                <a:cubicBezTo>
                  <a:pt x="32838" y="5854"/>
                  <a:pt x="55531" y="102"/>
                  <a:pt x="78600" y="0"/>
                </a:cubicBezTo>
                <a:cubicBezTo>
                  <a:pt x="89309" y="-28"/>
                  <a:pt x="99965" y="1502"/>
                  <a:pt x="110233" y="4544"/>
                </a:cubicBezTo>
                <a:cubicBezTo>
                  <a:pt x="119771" y="7321"/>
                  <a:pt x="128675" y="11935"/>
                  <a:pt x="136446" y="18126"/>
                </a:cubicBezTo>
                <a:cubicBezTo>
                  <a:pt x="143961" y="24264"/>
                  <a:pt x="150054" y="31960"/>
                  <a:pt x="154305" y="40682"/>
                </a:cubicBezTo>
                <a:cubicBezTo>
                  <a:pt x="158940" y="50580"/>
                  <a:pt x="161222" y="61416"/>
                  <a:pt x="160972" y="72343"/>
                </a:cubicBezTo>
                <a:cubicBezTo>
                  <a:pt x="160972" y="113757"/>
                  <a:pt x="141027" y="139513"/>
                  <a:pt x="100013" y="151067"/>
                </a:cubicBezTo>
                <a:lnTo>
                  <a:pt x="97584" y="151743"/>
                </a:lnTo>
                <a:lnTo>
                  <a:pt x="97584" y="158134"/>
                </a:lnTo>
                <a:lnTo>
                  <a:pt x="100546" y="158477"/>
                </a:lnTo>
                <a:cubicBezTo>
                  <a:pt x="110292" y="159553"/>
                  <a:pt x="119825" y="162066"/>
                  <a:pt x="128835" y="165935"/>
                </a:cubicBezTo>
                <a:cubicBezTo>
                  <a:pt x="137262" y="169534"/>
                  <a:pt x="144944" y="174673"/>
                  <a:pt x="151486" y="181090"/>
                </a:cubicBezTo>
                <a:cubicBezTo>
                  <a:pt x="157964" y="187557"/>
                  <a:pt x="163103" y="195238"/>
                  <a:pt x="166611" y="203693"/>
                </a:cubicBezTo>
                <a:cubicBezTo>
                  <a:pt x="170412" y="213017"/>
                  <a:pt x="172297" y="223009"/>
                  <a:pt x="172155" y="233077"/>
                </a:cubicBezTo>
                <a:cubicBezTo>
                  <a:pt x="172405" y="246514"/>
                  <a:pt x="169618" y="259835"/>
                  <a:pt x="164001" y="272044"/>
                </a:cubicBezTo>
                <a:cubicBezTo>
                  <a:pt x="158756" y="283098"/>
                  <a:pt x="151132" y="292856"/>
                  <a:pt x="141675" y="300619"/>
                </a:cubicBezTo>
                <a:cubicBezTo>
                  <a:pt x="131777" y="308595"/>
                  <a:pt x="120450" y="314611"/>
                  <a:pt x="108299" y="318345"/>
                </a:cubicBezTo>
                <a:cubicBezTo>
                  <a:pt x="94997" y="322457"/>
                  <a:pt x="81142" y="324500"/>
                  <a:pt x="67218" y="324403"/>
                </a:cubicBezTo>
                <a:close/>
              </a:path>
            </a:pathLst>
          </a:custGeom>
          <a:solidFill>
            <a:schemeClr val="bg2">
              <a:alpha val="19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chemeClr val="bg2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9B811CD-188A-F98C-9F62-9A89B403B836}"/>
              </a:ext>
            </a:extLst>
          </p:cNvPr>
          <p:cNvSpPr/>
          <p:nvPr/>
        </p:nvSpPr>
        <p:spPr>
          <a:xfrm>
            <a:off x="5840889" y="3918065"/>
            <a:ext cx="696666" cy="971955"/>
          </a:xfrm>
          <a:custGeom>
            <a:avLst/>
            <a:gdLst>
              <a:gd name="connsiteX0" fmla="*/ 22 w 182883"/>
              <a:gd name="connsiteY0" fmla="*/ 318805 h 318872"/>
              <a:gd name="connsiteX1" fmla="*/ 22 w 182883"/>
              <a:gd name="connsiteY1" fmla="*/ 306737 h 318872"/>
              <a:gd name="connsiteX2" fmla="*/ 4889 w 182883"/>
              <a:gd name="connsiteY2" fmla="*/ 270542 h 318872"/>
              <a:gd name="connsiteX3" fmla="*/ 20082 w 182883"/>
              <a:gd name="connsiteY3" fmla="*/ 242129 h 318872"/>
              <a:gd name="connsiteX4" fmla="*/ 47009 w 182883"/>
              <a:gd name="connsiteY4" fmla="*/ 215307 h 318872"/>
              <a:gd name="connsiteX5" fmla="*/ 87062 w 182883"/>
              <a:gd name="connsiteY5" fmla="*/ 184827 h 318872"/>
              <a:gd name="connsiteX6" fmla="*/ 115427 w 182883"/>
              <a:gd name="connsiteY6" fmla="*/ 162195 h 318872"/>
              <a:gd name="connsiteX7" fmla="*/ 136468 w 182883"/>
              <a:gd name="connsiteY7" fmla="*/ 139335 h 318872"/>
              <a:gd name="connsiteX8" fmla="*/ 149431 w 182883"/>
              <a:gd name="connsiteY8" fmla="*/ 113980 h 318872"/>
              <a:gd name="connsiteX9" fmla="*/ 153841 w 182883"/>
              <a:gd name="connsiteY9" fmla="*/ 84147 h 318872"/>
              <a:gd name="connsiteX10" fmla="*/ 149031 w 182883"/>
              <a:gd name="connsiteY10" fmla="*/ 56030 h 318872"/>
              <a:gd name="connsiteX11" fmla="*/ 114313 w 182883"/>
              <a:gd name="connsiteY11" fmla="*/ 22502 h 318872"/>
              <a:gd name="connsiteX12" fmla="*/ 87547 w 182883"/>
              <a:gd name="connsiteY12" fmla="*/ 18311 h 318872"/>
              <a:gd name="connsiteX13" fmla="*/ 44837 w 182883"/>
              <a:gd name="connsiteY13" fmla="*/ 28788 h 318872"/>
              <a:gd name="connsiteX14" fmla="*/ 12528 w 182883"/>
              <a:gd name="connsiteY14" fmla="*/ 51210 h 318872"/>
              <a:gd name="connsiteX15" fmla="*/ 12528 w 182883"/>
              <a:gd name="connsiteY15" fmla="*/ 28340 h 318872"/>
              <a:gd name="connsiteX16" fmla="*/ 47485 w 182883"/>
              <a:gd name="connsiteY16" fmla="*/ 7814 h 318872"/>
              <a:gd name="connsiteX17" fmla="*/ 91567 w 182883"/>
              <a:gd name="connsiteY17" fmla="*/ 13 h 318872"/>
              <a:gd name="connsiteX18" fmla="*/ 98873 w 182883"/>
              <a:gd name="connsiteY18" fmla="*/ 442 h 318872"/>
              <a:gd name="connsiteX19" fmla="*/ 106045 w 182883"/>
              <a:gd name="connsiteY19" fmla="*/ 1756 h 318872"/>
              <a:gd name="connsiteX20" fmla="*/ 135087 w 182883"/>
              <a:gd name="connsiteY20" fmla="*/ 9833 h 318872"/>
              <a:gd name="connsiteX21" fmla="*/ 157194 w 182883"/>
              <a:gd name="connsiteY21" fmla="*/ 26169 h 318872"/>
              <a:gd name="connsiteX22" fmla="*/ 171367 w 182883"/>
              <a:gd name="connsiteY22" fmla="*/ 49981 h 318872"/>
              <a:gd name="connsiteX23" fmla="*/ 176416 w 182883"/>
              <a:gd name="connsiteY23" fmla="*/ 80871 h 318872"/>
              <a:gd name="connsiteX24" fmla="*/ 171224 w 182883"/>
              <a:gd name="connsiteY24" fmla="*/ 116666 h 318872"/>
              <a:gd name="connsiteX25" fmla="*/ 156394 w 182883"/>
              <a:gd name="connsiteY25" fmla="*/ 145784 h 318872"/>
              <a:gd name="connsiteX26" fmla="*/ 133020 w 182883"/>
              <a:gd name="connsiteY26" fmla="*/ 171120 h 318872"/>
              <a:gd name="connsiteX27" fmla="*/ 102121 w 182883"/>
              <a:gd name="connsiteY27" fmla="*/ 195371 h 318872"/>
              <a:gd name="connsiteX28" fmla="*/ 69107 w 182883"/>
              <a:gd name="connsiteY28" fmla="*/ 219879 h 318872"/>
              <a:gd name="connsiteX29" fmla="*/ 45942 w 182883"/>
              <a:gd name="connsiteY29" fmla="*/ 240434 h 318872"/>
              <a:gd name="connsiteX30" fmla="*/ 31655 w 182883"/>
              <a:gd name="connsiteY30" fmla="*/ 260436 h 318872"/>
              <a:gd name="connsiteX31" fmla="*/ 24673 w 182883"/>
              <a:gd name="connsiteY31" fmla="*/ 282401 h 318872"/>
              <a:gd name="connsiteX32" fmla="*/ 23854 w 182883"/>
              <a:gd name="connsiteY32" fmla="*/ 289221 h 318872"/>
              <a:gd name="connsiteX33" fmla="*/ 23501 w 182883"/>
              <a:gd name="connsiteY33" fmla="*/ 296498 h 318872"/>
              <a:gd name="connsiteX34" fmla="*/ 23501 w 182883"/>
              <a:gd name="connsiteY34" fmla="*/ 299822 h 318872"/>
              <a:gd name="connsiteX35" fmla="*/ 182883 w 182883"/>
              <a:gd name="connsiteY35" fmla="*/ 299822 h 318872"/>
              <a:gd name="connsiteX36" fmla="*/ 182883 w 182883"/>
              <a:gd name="connsiteY36" fmla="*/ 318872 h 31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82883" h="318872">
                <a:moveTo>
                  <a:pt x="22" y="318805"/>
                </a:moveTo>
                <a:lnTo>
                  <a:pt x="22" y="306737"/>
                </a:lnTo>
                <a:cubicBezTo>
                  <a:pt x="-213" y="294495"/>
                  <a:pt x="1428" y="282287"/>
                  <a:pt x="4889" y="270542"/>
                </a:cubicBezTo>
                <a:cubicBezTo>
                  <a:pt x="8222" y="260243"/>
                  <a:pt x="13367" y="250621"/>
                  <a:pt x="20082" y="242129"/>
                </a:cubicBezTo>
                <a:cubicBezTo>
                  <a:pt x="28032" y="232215"/>
                  <a:pt x="37064" y="223219"/>
                  <a:pt x="47009" y="215307"/>
                </a:cubicBezTo>
                <a:cubicBezTo>
                  <a:pt x="58020" y="206353"/>
                  <a:pt x="71498" y="196104"/>
                  <a:pt x="87062" y="184827"/>
                </a:cubicBezTo>
                <a:cubicBezTo>
                  <a:pt x="97634" y="177073"/>
                  <a:pt x="107178" y="169463"/>
                  <a:pt x="115427" y="162195"/>
                </a:cubicBezTo>
                <a:cubicBezTo>
                  <a:pt x="123270" y="155383"/>
                  <a:pt x="130328" y="147715"/>
                  <a:pt x="136468" y="139335"/>
                </a:cubicBezTo>
                <a:cubicBezTo>
                  <a:pt x="142061" y="131597"/>
                  <a:pt x="146434" y="123046"/>
                  <a:pt x="149431" y="113980"/>
                </a:cubicBezTo>
                <a:cubicBezTo>
                  <a:pt x="152466" y="104331"/>
                  <a:pt x="153954" y="94262"/>
                  <a:pt x="153841" y="84147"/>
                </a:cubicBezTo>
                <a:cubicBezTo>
                  <a:pt x="153998" y="74558"/>
                  <a:pt x="152367" y="65022"/>
                  <a:pt x="149031" y="56030"/>
                </a:cubicBezTo>
                <a:cubicBezTo>
                  <a:pt x="143180" y="40142"/>
                  <a:pt x="130395" y="27795"/>
                  <a:pt x="114313" y="22502"/>
                </a:cubicBezTo>
                <a:cubicBezTo>
                  <a:pt x="105685" y="19629"/>
                  <a:pt x="96640" y="18213"/>
                  <a:pt x="87547" y="18311"/>
                </a:cubicBezTo>
                <a:cubicBezTo>
                  <a:pt x="72676" y="18327"/>
                  <a:pt x="58027" y="21921"/>
                  <a:pt x="44837" y="28788"/>
                </a:cubicBezTo>
                <a:cubicBezTo>
                  <a:pt x="33162" y="34864"/>
                  <a:pt x="22305" y="42398"/>
                  <a:pt x="12528" y="51210"/>
                </a:cubicBezTo>
                <a:lnTo>
                  <a:pt x="12528" y="28340"/>
                </a:lnTo>
                <a:cubicBezTo>
                  <a:pt x="23120" y="19834"/>
                  <a:pt x="34896" y="12919"/>
                  <a:pt x="47485" y="7814"/>
                </a:cubicBezTo>
                <a:cubicBezTo>
                  <a:pt x="61550" y="2437"/>
                  <a:pt x="76511" y="-211"/>
                  <a:pt x="91567" y="13"/>
                </a:cubicBezTo>
                <a:cubicBezTo>
                  <a:pt x="94008" y="7"/>
                  <a:pt x="96448" y="150"/>
                  <a:pt x="98873" y="442"/>
                </a:cubicBezTo>
                <a:cubicBezTo>
                  <a:pt x="101287" y="741"/>
                  <a:pt x="103682" y="1180"/>
                  <a:pt x="106045" y="1756"/>
                </a:cubicBezTo>
                <a:cubicBezTo>
                  <a:pt x="116119" y="2753"/>
                  <a:pt x="125945" y="5486"/>
                  <a:pt x="135087" y="9833"/>
                </a:cubicBezTo>
                <a:cubicBezTo>
                  <a:pt x="143419" y="13837"/>
                  <a:pt x="150920" y="19379"/>
                  <a:pt x="157194" y="26169"/>
                </a:cubicBezTo>
                <a:cubicBezTo>
                  <a:pt x="163443" y="33093"/>
                  <a:pt x="168259" y="41187"/>
                  <a:pt x="171367" y="49981"/>
                </a:cubicBezTo>
                <a:cubicBezTo>
                  <a:pt x="174840" y="59904"/>
                  <a:pt x="176549" y="70358"/>
                  <a:pt x="176416" y="80871"/>
                </a:cubicBezTo>
                <a:cubicBezTo>
                  <a:pt x="176586" y="93002"/>
                  <a:pt x="174834" y="105083"/>
                  <a:pt x="171224" y="116666"/>
                </a:cubicBezTo>
                <a:cubicBezTo>
                  <a:pt x="167815" y="127079"/>
                  <a:pt x="162811" y="136902"/>
                  <a:pt x="156394" y="145784"/>
                </a:cubicBezTo>
                <a:cubicBezTo>
                  <a:pt x="149586" y="155086"/>
                  <a:pt x="141744" y="163585"/>
                  <a:pt x="133020" y="171120"/>
                </a:cubicBezTo>
                <a:cubicBezTo>
                  <a:pt x="123847" y="179121"/>
                  <a:pt x="113455" y="187313"/>
                  <a:pt x="102121" y="195371"/>
                </a:cubicBezTo>
                <a:cubicBezTo>
                  <a:pt x="89357" y="204562"/>
                  <a:pt x="78251" y="212821"/>
                  <a:pt x="69107" y="219879"/>
                </a:cubicBezTo>
                <a:cubicBezTo>
                  <a:pt x="60867" y="226122"/>
                  <a:pt x="53122" y="232995"/>
                  <a:pt x="45942" y="240434"/>
                </a:cubicBezTo>
                <a:cubicBezTo>
                  <a:pt x="40205" y="246349"/>
                  <a:pt x="35389" y="253091"/>
                  <a:pt x="31655" y="260436"/>
                </a:cubicBezTo>
                <a:cubicBezTo>
                  <a:pt x="28282" y="267384"/>
                  <a:pt x="25930" y="274781"/>
                  <a:pt x="24673" y="282401"/>
                </a:cubicBezTo>
                <a:cubicBezTo>
                  <a:pt x="24320" y="284782"/>
                  <a:pt x="24111" y="286887"/>
                  <a:pt x="23854" y="289221"/>
                </a:cubicBezTo>
                <a:cubicBezTo>
                  <a:pt x="23611" y="291639"/>
                  <a:pt x="23493" y="294068"/>
                  <a:pt x="23501" y="296498"/>
                </a:cubicBezTo>
                <a:lnTo>
                  <a:pt x="23501" y="299822"/>
                </a:lnTo>
                <a:lnTo>
                  <a:pt x="182883" y="299822"/>
                </a:lnTo>
                <a:lnTo>
                  <a:pt x="182883" y="318872"/>
                </a:lnTo>
                <a:close/>
              </a:path>
            </a:pathLst>
          </a:custGeom>
          <a:solidFill>
            <a:schemeClr val="bg2">
              <a:alpha val="21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45C648-FE0D-79D5-DCCF-BBF2BCC42D14}"/>
              </a:ext>
            </a:extLst>
          </p:cNvPr>
          <p:cNvSpPr txBox="1"/>
          <p:nvPr/>
        </p:nvSpPr>
        <p:spPr>
          <a:xfrm>
            <a:off x="745282" y="3431667"/>
            <a:ext cx="29308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What Happens</a:t>
            </a:r>
            <a:r>
              <a:rPr lang="en-IN" dirty="0">
                <a:solidFill>
                  <a:schemeClr val="bg1"/>
                </a:solidFill>
              </a:rPr>
              <a:t>: </a:t>
            </a:r>
          </a:p>
          <a:p>
            <a:r>
              <a:rPr lang="en-IN" dirty="0">
                <a:solidFill>
                  <a:schemeClr val="bg1"/>
                </a:solidFill>
              </a:rPr>
              <a:t>Users register and upload essential documents like Aadhaar, Income Certificate, and Ration Card. 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Example</a:t>
            </a:r>
            <a:r>
              <a:rPr lang="en-IN" dirty="0">
                <a:solidFill>
                  <a:schemeClr val="bg1"/>
                </a:solidFill>
              </a:rPr>
              <a:t>: </a:t>
            </a:r>
          </a:p>
          <a:p>
            <a:r>
              <a:rPr lang="en-IN" dirty="0">
                <a:solidFill>
                  <a:schemeClr val="bg1"/>
                </a:solidFill>
              </a:rPr>
              <a:t>Priya uploads her Aadhaar Card to autofill her profile information such as age, gender, and address.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1A7FEF-CB23-255F-15DD-1B5738A0EFAA}"/>
              </a:ext>
            </a:extLst>
          </p:cNvPr>
          <p:cNvSpPr txBox="1"/>
          <p:nvPr/>
        </p:nvSpPr>
        <p:spPr>
          <a:xfrm>
            <a:off x="4671133" y="3408728"/>
            <a:ext cx="29308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sz="1600" b="1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n-US" sz="1400" dirty="0"/>
              <a:t>What Happens: </a:t>
            </a:r>
            <a:r>
              <a:rPr lang="en-US" sz="1400" b="0" dirty="0"/>
              <a:t>Documents are verified and parsed to extract critical details like income, caste, location, and age.  </a:t>
            </a:r>
          </a:p>
          <a:p>
            <a:pPr marL="0" indent="0">
              <a:buNone/>
            </a:pPr>
            <a:endParaRPr lang="en-US" sz="1400" b="0" dirty="0"/>
          </a:p>
          <a:p>
            <a:pPr marL="0" indent="0">
              <a:buNone/>
            </a:pPr>
            <a:r>
              <a:rPr lang="en-US" sz="1400" dirty="0"/>
              <a:t> Example: </a:t>
            </a:r>
          </a:p>
          <a:p>
            <a:pPr marL="0" indent="0">
              <a:buNone/>
            </a:pPr>
            <a:r>
              <a:rPr lang="en-US" sz="1400" b="0" dirty="0"/>
              <a:t>Priya’s Income Certificate shows she earns ₹2.5 lakh/year, qualifying her for specific low-income schemes. </a:t>
            </a:r>
            <a:endParaRPr lang="en-IN" sz="1400" b="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D815FB-7703-2FBD-8CD1-F47672DF0A23}"/>
              </a:ext>
            </a:extLst>
          </p:cNvPr>
          <p:cNvSpPr txBox="1"/>
          <p:nvPr/>
        </p:nvSpPr>
        <p:spPr>
          <a:xfrm>
            <a:off x="8536605" y="3323944"/>
            <a:ext cx="293089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Happens: </a:t>
            </a:r>
          </a:p>
          <a:p>
            <a:r>
              <a:rPr lang="en-US" dirty="0">
                <a:solidFill>
                  <a:schemeClr val="bg1"/>
                </a:solidFill>
              </a:rPr>
              <a:t>User data is matched with government schemes using predefined rules and machine learning.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dirty="0">
                <a:solidFill>
                  <a:schemeClr val="bg1"/>
                </a:solidFill>
              </a:rPr>
              <a:t>Priya’s profile matches these schemes with high relevance scores (e.g., PMAY – 90%, MGNREGA – 85%).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>
          <a:extLst>
            <a:ext uri="{FF2B5EF4-FFF2-40B4-BE49-F238E27FC236}">
              <a16:creationId xmlns:a16="http://schemas.microsoft.com/office/drawing/2014/main" id="{0DCB7C91-3122-A42A-8E23-CEE117927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C026831-6B9A-5512-03DB-182B3DB8E572}"/>
              </a:ext>
            </a:extLst>
          </p:cNvPr>
          <p:cNvSpPr txBox="1">
            <a:spLocks/>
          </p:cNvSpPr>
          <p:nvPr/>
        </p:nvSpPr>
        <p:spPr>
          <a:xfrm>
            <a:off x="732271" y="329058"/>
            <a:ext cx="10681729" cy="4822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lliaz sans"/>
                <a:cs typeface="Times New Roman" panose="02020603050405020304" pitchFamily="18" charset="0"/>
              </a:rPr>
              <a:t>AURA.ai : AI-driven platform for Simplifying Govt Scheme Access for Citizens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4DE9BE-5055-449E-8891-37F50B4748F2}"/>
              </a:ext>
            </a:extLst>
          </p:cNvPr>
          <p:cNvGrpSpPr/>
          <p:nvPr/>
        </p:nvGrpSpPr>
        <p:grpSpPr>
          <a:xfrm>
            <a:off x="4472679" y="1230362"/>
            <a:ext cx="3433086" cy="484418"/>
            <a:chOff x="4160921" y="1050623"/>
            <a:chExt cx="12775951" cy="1268910"/>
          </a:xfrm>
        </p:grpSpPr>
        <p:sp>
          <p:nvSpPr>
            <p:cNvPr id="3" name="Rounded Rectangle 24">
              <a:extLst>
                <a:ext uri="{FF2B5EF4-FFF2-40B4-BE49-F238E27FC236}">
                  <a16:creationId xmlns:a16="http://schemas.microsoft.com/office/drawing/2014/main" id="{D8CBD3F5-1ECF-4CAF-B200-52E2ACAAC654}"/>
                </a:ext>
              </a:extLst>
            </p:cNvPr>
            <p:cNvSpPr>
              <a:spLocks/>
            </p:cNvSpPr>
            <p:nvPr/>
          </p:nvSpPr>
          <p:spPr>
            <a:xfrm>
              <a:off x="4160921" y="1050623"/>
              <a:ext cx="12775951" cy="1268910"/>
            </a:xfrm>
            <a:prstGeom prst="roundRect">
              <a:avLst>
                <a:gd name="adj" fmla="val 11323"/>
              </a:avLst>
            </a:prstGeom>
            <a:gradFill>
              <a:gsLst>
                <a:gs pos="64000">
                  <a:schemeClr val="bg1">
                    <a:alpha val="22000"/>
                  </a:schemeClr>
                </a:gs>
                <a:gs pos="16000">
                  <a:schemeClr val="bg1">
                    <a:alpha val="10000"/>
                  </a:schemeClr>
                </a:gs>
                <a:gs pos="0">
                  <a:schemeClr val="bg1">
                    <a:alpha val="3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27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23000">
                    <a:schemeClr val="bg1">
                      <a:alpha val="40000"/>
                    </a:schemeClr>
                  </a:gs>
                  <a:gs pos="69000">
                    <a:schemeClr val="bg1">
                      <a:alpha val="55000"/>
                    </a:schemeClr>
                  </a:gs>
                  <a:gs pos="100000">
                    <a:schemeClr val="bg1">
                      <a:alpha val="4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Alliaz sans"/>
                <a:cs typeface="Times New Roman" panose="02020603050405020304" pitchFamily="18" charset="0"/>
              </a:endParaRPr>
            </a:p>
          </p:txBody>
        </p:sp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F12AD31B-C63E-06B4-9887-7D288C1B1D0F}"/>
                </a:ext>
              </a:extLst>
            </p:cNvPr>
            <p:cNvSpPr txBox="1">
              <a:spLocks/>
            </p:cNvSpPr>
            <p:nvPr/>
          </p:nvSpPr>
          <p:spPr>
            <a:xfrm>
              <a:off x="4160921" y="1216839"/>
              <a:ext cx="12293840" cy="10399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lliaz sans"/>
                  <a:cs typeface="Times New Roman" panose="02020603050405020304" pitchFamily="18" charset="0"/>
                </a:rPr>
                <a:t>WORKFLOW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06943F-2CDC-E345-541C-D2161609C2C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83483" y="2088671"/>
            <a:ext cx="10881928" cy="4422436"/>
            <a:chOff x="748258" y="1987909"/>
            <a:chExt cx="10881928" cy="442243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866D4D0-8A22-FA8D-5DC1-F1AA66C059B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48258" y="1987909"/>
              <a:ext cx="10881928" cy="4422436"/>
              <a:chOff x="483127" y="1385452"/>
              <a:chExt cx="8437051" cy="1810028"/>
            </a:xfrm>
          </p:grpSpPr>
          <p:sp>
            <p:nvSpPr>
              <p:cNvPr id="27" name="Rounded Rectangle 24">
                <a:extLst>
                  <a:ext uri="{FF2B5EF4-FFF2-40B4-BE49-F238E27FC236}">
                    <a16:creationId xmlns:a16="http://schemas.microsoft.com/office/drawing/2014/main" id="{20A5AE69-1849-EA05-273D-F05B2619DF9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551949" y="1385452"/>
                <a:ext cx="2368229" cy="1810028"/>
              </a:xfrm>
              <a:prstGeom prst="roundRect">
                <a:avLst/>
              </a:prstGeom>
              <a:gradFill>
                <a:gsLst>
                  <a:gs pos="64000">
                    <a:schemeClr val="bg1">
                      <a:alpha val="22000"/>
                    </a:schemeClr>
                  </a:gs>
                  <a:gs pos="16000">
                    <a:schemeClr val="bg1">
                      <a:alpha val="10000"/>
                    </a:schemeClr>
                  </a:gs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50000"/>
                      </a:schemeClr>
                    </a:gs>
                    <a:gs pos="23000">
                      <a:schemeClr val="bg1">
                        <a:alpha val="40000"/>
                      </a:schemeClr>
                    </a:gs>
                    <a:gs pos="69000">
                      <a:schemeClr val="bg1">
                        <a:alpha val="55000"/>
                      </a:schemeClr>
                    </a:gs>
                    <a:gs pos="100000">
                      <a:schemeClr val="bg1">
                        <a:alpha val="4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ounded Rectangle 24">
                <a:extLst>
                  <a:ext uri="{FF2B5EF4-FFF2-40B4-BE49-F238E27FC236}">
                    <a16:creationId xmlns:a16="http://schemas.microsoft.com/office/drawing/2014/main" id="{8ABEA56C-DEA2-4C9F-5393-B32D6BB100B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517428" y="1385452"/>
                <a:ext cx="2368229" cy="1810027"/>
              </a:xfrm>
              <a:prstGeom prst="roundRect">
                <a:avLst/>
              </a:prstGeom>
              <a:gradFill>
                <a:gsLst>
                  <a:gs pos="64000">
                    <a:schemeClr val="bg1">
                      <a:alpha val="22000"/>
                    </a:schemeClr>
                  </a:gs>
                  <a:gs pos="16000">
                    <a:schemeClr val="bg1">
                      <a:alpha val="10000"/>
                    </a:schemeClr>
                  </a:gs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50000"/>
                      </a:schemeClr>
                    </a:gs>
                    <a:gs pos="23000">
                      <a:schemeClr val="bg1">
                        <a:alpha val="40000"/>
                      </a:schemeClr>
                    </a:gs>
                    <a:gs pos="69000">
                      <a:schemeClr val="bg1">
                        <a:alpha val="55000"/>
                      </a:schemeClr>
                    </a:gs>
                    <a:gs pos="100000">
                      <a:schemeClr val="bg1">
                        <a:alpha val="4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ounded Rectangle 24">
                <a:extLst>
                  <a:ext uri="{FF2B5EF4-FFF2-40B4-BE49-F238E27FC236}">
                    <a16:creationId xmlns:a16="http://schemas.microsoft.com/office/drawing/2014/main" id="{B6B95CA2-0CEA-EDBA-F7A4-B61A96EE36F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83127" y="1385453"/>
                <a:ext cx="2368229" cy="1810027"/>
              </a:xfrm>
              <a:prstGeom prst="roundRect">
                <a:avLst/>
              </a:prstGeom>
              <a:gradFill>
                <a:gsLst>
                  <a:gs pos="64000">
                    <a:schemeClr val="bg1">
                      <a:alpha val="22000"/>
                    </a:schemeClr>
                  </a:gs>
                  <a:gs pos="16000">
                    <a:schemeClr val="bg1">
                      <a:alpha val="10000"/>
                    </a:schemeClr>
                  </a:gs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50000"/>
                      </a:schemeClr>
                    </a:gs>
                    <a:gs pos="23000">
                      <a:schemeClr val="bg1">
                        <a:alpha val="40000"/>
                      </a:schemeClr>
                    </a:gs>
                    <a:gs pos="69000">
                      <a:schemeClr val="bg1">
                        <a:alpha val="55000"/>
                      </a:schemeClr>
                    </a:gs>
                    <a:gs pos="100000">
                      <a:schemeClr val="bg1">
                        <a:alpha val="4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r>
                  <a:rPr lang="en-US" sz="1800" b="1" dirty="0">
                    <a:solidFill>
                      <a:schemeClr val="bg1"/>
                    </a:solidFill>
                    <a:latin typeface="Alliaz sans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sz="1800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  <a:p>
                <a:endParaRPr lang="en-US" b="1" dirty="0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DB4C97AE-A8B6-E69A-1537-E4DE68EB6F0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055782" y="3785994"/>
              <a:ext cx="416897" cy="34412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972618ED-3C5D-C529-5A9C-9187DCA1C45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870081" y="3817303"/>
              <a:ext cx="416897" cy="34412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A1A732-3F32-5207-731C-EF18A370896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939084" y="2233886"/>
              <a:ext cx="2646816" cy="653694"/>
              <a:chOff x="4160921" y="1050623"/>
              <a:chExt cx="12775951" cy="1268910"/>
            </a:xfrm>
          </p:grpSpPr>
          <p:sp>
            <p:nvSpPr>
              <p:cNvPr id="6" name="Rounded Rectangle 24">
                <a:extLst>
                  <a:ext uri="{FF2B5EF4-FFF2-40B4-BE49-F238E27FC236}">
                    <a16:creationId xmlns:a16="http://schemas.microsoft.com/office/drawing/2014/main" id="{BB51BA9C-4EE3-B147-8DE3-7DF06776D59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160921" y="1050623"/>
                <a:ext cx="12775951" cy="1268910"/>
              </a:xfrm>
              <a:prstGeom prst="roundRect">
                <a:avLst>
                  <a:gd name="adj" fmla="val 11323"/>
                </a:avLst>
              </a:prstGeom>
              <a:gradFill>
                <a:gsLst>
                  <a:gs pos="64000">
                    <a:schemeClr val="bg1">
                      <a:alpha val="22000"/>
                    </a:schemeClr>
                  </a:gs>
                  <a:gs pos="16000">
                    <a:schemeClr val="bg1">
                      <a:alpha val="10000"/>
                    </a:schemeClr>
                  </a:gs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lin ang="2700000" scaled="0"/>
              </a:gra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7E782AAA-5BBD-127E-42A9-3011BC9AD39C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160921" y="1216839"/>
                <a:ext cx="12293840" cy="10399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800" b="1" dirty="0">
                    <a:solidFill>
                      <a:schemeClr val="bg2"/>
                    </a:solidFill>
                    <a:latin typeface="Alliaz sans"/>
                    <a:cs typeface="Times New Roman" panose="02020603050405020304" pitchFamily="18" charset="0"/>
                  </a:rPr>
                  <a:t>Scheme Explanation &amp; Insights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6C2D8A-32BA-2A73-6D39-607FA48E105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775763" y="2225390"/>
              <a:ext cx="2646816" cy="653694"/>
              <a:chOff x="4160921" y="1050623"/>
              <a:chExt cx="12775951" cy="1268910"/>
            </a:xfrm>
          </p:grpSpPr>
          <p:sp>
            <p:nvSpPr>
              <p:cNvPr id="9" name="Rounded Rectangle 24">
                <a:extLst>
                  <a:ext uri="{FF2B5EF4-FFF2-40B4-BE49-F238E27FC236}">
                    <a16:creationId xmlns:a16="http://schemas.microsoft.com/office/drawing/2014/main" id="{82EDC8F4-C4C8-F440-3289-0A488897DEE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160921" y="1050623"/>
                <a:ext cx="12775951" cy="1268910"/>
              </a:xfrm>
              <a:prstGeom prst="roundRect">
                <a:avLst>
                  <a:gd name="adj" fmla="val 11323"/>
                </a:avLst>
              </a:prstGeom>
              <a:gradFill>
                <a:gsLst>
                  <a:gs pos="64000">
                    <a:schemeClr val="bg1">
                      <a:alpha val="22000"/>
                    </a:schemeClr>
                  </a:gs>
                  <a:gs pos="16000">
                    <a:schemeClr val="bg1">
                      <a:alpha val="10000"/>
                    </a:schemeClr>
                  </a:gs>
                  <a:gs pos="0">
                    <a:schemeClr val="bg1">
                      <a:alpha val="30000"/>
                    </a:schemeClr>
                  </a:gs>
                  <a:gs pos="100000">
                    <a:schemeClr val="bg1">
                      <a:alpha val="20000"/>
                    </a:schemeClr>
                  </a:gs>
                </a:gsLst>
                <a:lin ang="2700000" scaled="0"/>
              </a:gra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Alliaz sans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715929AC-A69B-4EFA-B888-4306DDCE615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358047" y="1181594"/>
                <a:ext cx="12293839" cy="1039953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1800" b="1" dirty="0">
                    <a:solidFill>
                      <a:schemeClr val="bg2"/>
                    </a:solidFill>
                    <a:latin typeface="Alliaz sans"/>
                    <a:cs typeface="Times New Roman" panose="02020603050405020304" pitchFamily="18" charset="0"/>
                  </a:rPr>
                  <a:t>Analytics, Progress Tracking &amp; Notifications</a:t>
                </a:r>
              </a:p>
            </p:txBody>
          </p:sp>
        </p:grpSp>
        <p:sp>
          <p:nvSpPr>
            <p:cNvPr id="13" name="Rounded Rectangle 24">
              <a:extLst>
                <a:ext uri="{FF2B5EF4-FFF2-40B4-BE49-F238E27FC236}">
                  <a16:creationId xmlns:a16="http://schemas.microsoft.com/office/drawing/2014/main" id="{329A9E6C-ADE0-FD5A-C3D8-423CFC6444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52802" y="2260539"/>
              <a:ext cx="2646816" cy="653694"/>
            </a:xfrm>
            <a:prstGeom prst="roundRect">
              <a:avLst>
                <a:gd name="adj" fmla="val 11323"/>
              </a:avLst>
            </a:prstGeom>
            <a:gradFill>
              <a:gsLst>
                <a:gs pos="64000">
                  <a:schemeClr val="bg1">
                    <a:alpha val="22000"/>
                  </a:schemeClr>
                </a:gs>
                <a:gs pos="16000">
                  <a:schemeClr val="bg1">
                    <a:alpha val="10000"/>
                  </a:schemeClr>
                </a:gs>
                <a:gs pos="0">
                  <a:schemeClr val="bg1">
                    <a:alpha val="3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2700000" scaled="0"/>
            </a:gra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Alliaz sans"/>
                  <a:cs typeface="Times New Roman" panose="02020603050405020304" pitchFamily="18" charset="0"/>
                </a:rPr>
                <a:t>Application Assistance</a:t>
              </a:r>
              <a:endParaRPr lang="en-US" dirty="0">
                <a:solidFill>
                  <a:schemeClr val="bg2"/>
                </a:solidFill>
                <a:latin typeface="Alliaz sans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A771D00-8F62-E6B1-E34F-68D4AF21AF66}"/>
              </a:ext>
            </a:extLst>
          </p:cNvPr>
          <p:cNvSpPr/>
          <p:nvPr/>
        </p:nvSpPr>
        <p:spPr>
          <a:xfrm>
            <a:off x="1673652" y="3833431"/>
            <a:ext cx="720633" cy="1141766"/>
          </a:xfrm>
          <a:custGeom>
            <a:avLst/>
            <a:gdLst>
              <a:gd name="connsiteX0" fmla="*/ 151581 w 223275"/>
              <a:gd name="connsiteY0" fmla="*/ 313468 h 313467"/>
              <a:gd name="connsiteX1" fmla="*/ 151581 w 223275"/>
              <a:gd name="connsiteY1" fmla="*/ 234001 h 313467"/>
              <a:gd name="connsiteX2" fmla="*/ 0 w 223275"/>
              <a:gd name="connsiteY2" fmla="*/ 234001 h 313467"/>
              <a:gd name="connsiteX3" fmla="*/ 0 w 223275"/>
              <a:gd name="connsiteY3" fmla="*/ 212331 h 313467"/>
              <a:gd name="connsiteX4" fmla="*/ 42253 w 223275"/>
              <a:gd name="connsiteY4" fmla="*/ 162049 h 313467"/>
              <a:gd name="connsiteX5" fmla="*/ 84001 w 223275"/>
              <a:gd name="connsiteY5" fmla="*/ 106299 h 313467"/>
              <a:gd name="connsiteX6" fmla="*/ 120739 w 223275"/>
              <a:gd name="connsiteY6" fmla="*/ 50302 h 313467"/>
              <a:gd name="connsiteX7" fmla="*/ 148133 w 223275"/>
              <a:gd name="connsiteY7" fmla="*/ 0 h 313467"/>
              <a:gd name="connsiteX8" fmla="*/ 173269 w 223275"/>
              <a:gd name="connsiteY8" fmla="*/ 0 h 313467"/>
              <a:gd name="connsiteX9" fmla="*/ 173269 w 223275"/>
              <a:gd name="connsiteY9" fmla="*/ 214760 h 313467"/>
              <a:gd name="connsiteX10" fmla="*/ 223276 w 223275"/>
              <a:gd name="connsiteY10" fmla="*/ 214760 h 313467"/>
              <a:gd name="connsiteX11" fmla="*/ 223276 w 223275"/>
              <a:gd name="connsiteY11" fmla="*/ 234001 h 313467"/>
              <a:gd name="connsiteX12" fmla="*/ 173269 w 223275"/>
              <a:gd name="connsiteY12" fmla="*/ 234001 h 313467"/>
              <a:gd name="connsiteX13" fmla="*/ 173269 w 223275"/>
              <a:gd name="connsiteY13" fmla="*/ 313468 h 313467"/>
              <a:gd name="connsiteX14" fmla="*/ 145361 w 223275"/>
              <a:gd name="connsiteY14" fmla="*/ 40777 h 313467"/>
              <a:gd name="connsiteX15" fmla="*/ 112652 w 223275"/>
              <a:gd name="connsiteY15" fmla="*/ 93850 h 313467"/>
              <a:gd name="connsiteX16" fmla="*/ 81143 w 223275"/>
              <a:gd name="connsiteY16" fmla="*/ 139494 h 313467"/>
              <a:gd name="connsiteX17" fmla="*/ 51997 w 223275"/>
              <a:gd name="connsiteY17" fmla="*/ 177870 h 313467"/>
              <a:gd name="connsiteX18" fmla="*/ 26460 w 223275"/>
              <a:gd name="connsiteY18" fmla="*/ 209302 h 313467"/>
              <a:gd name="connsiteX19" fmla="*/ 21984 w 223275"/>
              <a:gd name="connsiteY19" fmla="*/ 214732 h 313467"/>
              <a:gd name="connsiteX20" fmla="*/ 21984 w 223275"/>
              <a:gd name="connsiteY20" fmla="*/ 214732 h 313467"/>
              <a:gd name="connsiteX21" fmla="*/ 151581 w 223275"/>
              <a:gd name="connsiteY21" fmla="*/ 214732 h 313467"/>
              <a:gd name="connsiteX22" fmla="*/ 151581 w 223275"/>
              <a:gd name="connsiteY22" fmla="*/ 30042 h 313467"/>
              <a:gd name="connsiteX23" fmla="*/ 151581 w 223275"/>
              <a:gd name="connsiteY23" fmla="*/ 30042 h 313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23275" h="313467">
                <a:moveTo>
                  <a:pt x="151581" y="313468"/>
                </a:moveTo>
                <a:lnTo>
                  <a:pt x="151581" y="234001"/>
                </a:lnTo>
                <a:lnTo>
                  <a:pt x="0" y="234001"/>
                </a:lnTo>
                <a:lnTo>
                  <a:pt x="0" y="212331"/>
                </a:lnTo>
                <a:cubicBezTo>
                  <a:pt x="13697" y="197091"/>
                  <a:pt x="27984" y="179946"/>
                  <a:pt x="42253" y="162049"/>
                </a:cubicBezTo>
                <a:cubicBezTo>
                  <a:pt x="56712" y="143885"/>
                  <a:pt x="70761" y="125120"/>
                  <a:pt x="84001" y="106299"/>
                </a:cubicBezTo>
                <a:cubicBezTo>
                  <a:pt x="97241" y="87478"/>
                  <a:pt x="109604" y="68637"/>
                  <a:pt x="120739" y="50302"/>
                </a:cubicBezTo>
                <a:cubicBezTo>
                  <a:pt x="130723" y="34013"/>
                  <a:pt x="139866" y="17224"/>
                  <a:pt x="148133" y="0"/>
                </a:cubicBezTo>
                <a:lnTo>
                  <a:pt x="173269" y="0"/>
                </a:lnTo>
                <a:lnTo>
                  <a:pt x="173269" y="214760"/>
                </a:lnTo>
                <a:lnTo>
                  <a:pt x="223276" y="214760"/>
                </a:lnTo>
                <a:lnTo>
                  <a:pt x="223276" y="234001"/>
                </a:lnTo>
                <a:lnTo>
                  <a:pt x="173269" y="234001"/>
                </a:lnTo>
                <a:lnTo>
                  <a:pt x="173269" y="313468"/>
                </a:lnTo>
                <a:close/>
                <a:moveTo>
                  <a:pt x="145361" y="40777"/>
                </a:moveTo>
                <a:cubicBezTo>
                  <a:pt x="134464" y="59617"/>
                  <a:pt x="123454" y="77476"/>
                  <a:pt x="112652" y="93850"/>
                </a:cubicBezTo>
                <a:cubicBezTo>
                  <a:pt x="101851" y="110223"/>
                  <a:pt x="91278" y="125511"/>
                  <a:pt x="81143" y="139494"/>
                </a:cubicBezTo>
                <a:cubicBezTo>
                  <a:pt x="71009" y="153476"/>
                  <a:pt x="61208" y="166373"/>
                  <a:pt x="51997" y="177870"/>
                </a:cubicBezTo>
                <a:cubicBezTo>
                  <a:pt x="42786" y="189367"/>
                  <a:pt x="34195" y="199939"/>
                  <a:pt x="26460" y="209302"/>
                </a:cubicBezTo>
                <a:lnTo>
                  <a:pt x="21984" y="214732"/>
                </a:lnTo>
                <a:lnTo>
                  <a:pt x="21984" y="214732"/>
                </a:lnTo>
                <a:lnTo>
                  <a:pt x="151581" y="214732"/>
                </a:lnTo>
                <a:lnTo>
                  <a:pt x="151581" y="30042"/>
                </a:lnTo>
                <a:lnTo>
                  <a:pt x="151581" y="30042"/>
                </a:lnTo>
                <a:close/>
              </a:path>
            </a:pathLst>
          </a:custGeom>
          <a:solidFill>
            <a:schemeClr val="bg2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91E016E-F8B9-04EC-41F2-AC59C4D5CAAF}"/>
              </a:ext>
            </a:extLst>
          </p:cNvPr>
          <p:cNvSpPr/>
          <p:nvPr/>
        </p:nvSpPr>
        <p:spPr>
          <a:xfrm>
            <a:off x="5721326" y="4048455"/>
            <a:ext cx="679664" cy="911192"/>
          </a:xfrm>
          <a:custGeom>
            <a:avLst/>
            <a:gdLst>
              <a:gd name="connsiteX0" fmla="*/ 59369 w 166082"/>
              <a:gd name="connsiteY0" fmla="*/ 318849 h 318965"/>
              <a:gd name="connsiteX1" fmla="*/ 0 w 166082"/>
              <a:gd name="connsiteY1" fmla="*/ 307648 h 318965"/>
              <a:gd name="connsiteX2" fmla="*/ 0 w 166082"/>
              <a:gd name="connsiteY2" fmla="*/ 284197 h 318965"/>
              <a:gd name="connsiteX3" fmla="*/ 60512 w 166082"/>
              <a:gd name="connsiteY3" fmla="*/ 300952 h 318965"/>
              <a:gd name="connsiteX4" fmla="*/ 94688 w 166082"/>
              <a:gd name="connsiteY4" fmla="*/ 295399 h 318965"/>
              <a:gd name="connsiteX5" fmla="*/ 120968 w 166082"/>
              <a:gd name="connsiteY5" fmla="*/ 279502 h 318965"/>
              <a:gd name="connsiteX6" fmla="*/ 137731 w 166082"/>
              <a:gd name="connsiteY6" fmla="*/ 254670 h 318965"/>
              <a:gd name="connsiteX7" fmla="*/ 143551 w 166082"/>
              <a:gd name="connsiteY7" fmla="*/ 222837 h 318965"/>
              <a:gd name="connsiteX8" fmla="*/ 120691 w 166082"/>
              <a:gd name="connsiteY8" fmla="*/ 166497 h 318965"/>
              <a:gd name="connsiteX9" fmla="*/ 54674 w 166082"/>
              <a:gd name="connsiteY9" fmla="*/ 147171 h 318965"/>
              <a:gd name="connsiteX10" fmla="*/ 9573 w 166082"/>
              <a:gd name="connsiteY10" fmla="*/ 149542 h 318965"/>
              <a:gd name="connsiteX11" fmla="*/ 18964 w 166082"/>
              <a:gd name="connsiteY11" fmla="*/ 0 h 318965"/>
              <a:gd name="connsiteX12" fmla="*/ 152029 w 166082"/>
              <a:gd name="connsiteY12" fmla="*/ 0 h 318965"/>
              <a:gd name="connsiteX13" fmla="*/ 152029 w 166082"/>
              <a:gd name="connsiteY13" fmla="*/ 19240 h 318965"/>
              <a:gd name="connsiteX14" fmla="*/ 37052 w 166082"/>
              <a:gd name="connsiteY14" fmla="*/ 19240 h 318965"/>
              <a:gd name="connsiteX15" fmla="*/ 29899 w 166082"/>
              <a:gd name="connsiteY15" fmla="*/ 129978 h 318965"/>
              <a:gd name="connsiteX16" fmla="*/ 33709 w 166082"/>
              <a:gd name="connsiteY16" fmla="*/ 129692 h 318965"/>
              <a:gd name="connsiteX17" fmla="*/ 64284 w 166082"/>
              <a:gd name="connsiteY17" fmla="*/ 128368 h 318965"/>
              <a:gd name="connsiteX18" fmla="*/ 108204 w 166082"/>
              <a:gd name="connsiteY18" fmla="*/ 134788 h 318965"/>
              <a:gd name="connsiteX19" fmla="*/ 139941 w 166082"/>
              <a:gd name="connsiteY19" fmla="*/ 152991 h 318965"/>
              <a:gd name="connsiteX20" fmla="*/ 159401 w 166082"/>
              <a:gd name="connsiteY20" fmla="*/ 181670 h 318965"/>
              <a:gd name="connsiteX21" fmla="*/ 166068 w 166082"/>
              <a:gd name="connsiteY21" fmla="*/ 220408 h 318965"/>
              <a:gd name="connsiteX22" fmla="*/ 158925 w 166082"/>
              <a:gd name="connsiteY22" fmla="*/ 260709 h 318965"/>
              <a:gd name="connsiteX23" fmla="*/ 138303 w 166082"/>
              <a:gd name="connsiteY23" fmla="*/ 291665 h 318965"/>
              <a:gd name="connsiteX24" fmla="*/ 104880 w 166082"/>
              <a:gd name="connsiteY24" fmla="*/ 311668 h 318965"/>
              <a:gd name="connsiteX25" fmla="*/ 59369 w 166082"/>
              <a:gd name="connsiteY25" fmla="*/ 318849 h 3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66082" h="318965">
                <a:moveTo>
                  <a:pt x="59369" y="318849"/>
                </a:moveTo>
                <a:cubicBezTo>
                  <a:pt x="38984" y="319700"/>
                  <a:pt x="18674" y="315868"/>
                  <a:pt x="0" y="307648"/>
                </a:cubicBezTo>
                <a:lnTo>
                  <a:pt x="0" y="284197"/>
                </a:lnTo>
                <a:cubicBezTo>
                  <a:pt x="18407" y="294864"/>
                  <a:pt x="39241" y="300632"/>
                  <a:pt x="60512" y="300952"/>
                </a:cubicBezTo>
                <a:cubicBezTo>
                  <a:pt x="72140" y="301101"/>
                  <a:pt x="83706" y="299223"/>
                  <a:pt x="94688" y="295399"/>
                </a:cubicBezTo>
                <a:cubicBezTo>
                  <a:pt x="104446" y="291961"/>
                  <a:pt x="113392" y="286549"/>
                  <a:pt x="120968" y="279502"/>
                </a:cubicBezTo>
                <a:cubicBezTo>
                  <a:pt x="128283" y="272531"/>
                  <a:pt x="134002" y="264061"/>
                  <a:pt x="137731" y="254670"/>
                </a:cubicBezTo>
                <a:cubicBezTo>
                  <a:pt x="141695" y="244531"/>
                  <a:pt x="143671" y="233724"/>
                  <a:pt x="143551" y="222837"/>
                </a:cubicBezTo>
                <a:cubicBezTo>
                  <a:pt x="144857" y="201564"/>
                  <a:pt x="136451" y="180845"/>
                  <a:pt x="120691" y="166497"/>
                </a:cubicBezTo>
                <a:cubicBezTo>
                  <a:pt x="105699" y="153676"/>
                  <a:pt x="83487" y="147171"/>
                  <a:pt x="54674" y="147171"/>
                </a:cubicBezTo>
                <a:cubicBezTo>
                  <a:pt x="44053" y="147171"/>
                  <a:pt x="28880" y="147961"/>
                  <a:pt x="9573" y="149542"/>
                </a:cubicBezTo>
                <a:lnTo>
                  <a:pt x="18964" y="0"/>
                </a:lnTo>
                <a:lnTo>
                  <a:pt x="152029" y="0"/>
                </a:lnTo>
                <a:lnTo>
                  <a:pt x="152029" y="19240"/>
                </a:lnTo>
                <a:lnTo>
                  <a:pt x="37052" y="19240"/>
                </a:lnTo>
                <a:lnTo>
                  <a:pt x="29899" y="129978"/>
                </a:lnTo>
                <a:lnTo>
                  <a:pt x="33709" y="129692"/>
                </a:lnTo>
                <a:cubicBezTo>
                  <a:pt x="46501" y="128816"/>
                  <a:pt x="56788" y="128368"/>
                  <a:pt x="64284" y="128368"/>
                </a:cubicBezTo>
                <a:cubicBezTo>
                  <a:pt x="79175" y="128120"/>
                  <a:pt x="94008" y="130288"/>
                  <a:pt x="108204" y="134788"/>
                </a:cubicBezTo>
                <a:cubicBezTo>
                  <a:pt x="119940" y="138569"/>
                  <a:pt x="130752" y="144770"/>
                  <a:pt x="139941" y="152991"/>
                </a:cubicBezTo>
                <a:cubicBezTo>
                  <a:pt x="148547" y="160927"/>
                  <a:pt x="155206" y="170741"/>
                  <a:pt x="159401" y="181670"/>
                </a:cubicBezTo>
                <a:cubicBezTo>
                  <a:pt x="164025" y="194053"/>
                  <a:pt x="166287" y="207193"/>
                  <a:pt x="166068" y="220408"/>
                </a:cubicBezTo>
                <a:cubicBezTo>
                  <a:pt x="166239" y="234171"/>
                  <a:pt x="163816" y="247843"/>
                  <a:pt x="158925" y="260709"/>
                </a:cubicBezTo>
                <a:cubicBezTo>
                  <a:pt x="154410" y="272418"/>
                  <a:pt x="147369" y="282988"/>
                  <a:pt x="138303" y="291665"/>
                </a:cubicBezTo>
                <a:cubicBezTo>
                  <a:pt x="128682" y="300595"/>
                  <a:pt x="117297" y="307409"/>
                  <a:pt x="104880" y="311668"/>
                </a:cubicBezTo>
                <a:cubicBezTo>
                  <a:pt x="90233" y="316650"/>
                  <a:pt x="74839" y="319080"/>
                  <a:pt x="59369" y="318849"/>
                </a:cubicBezTo>
                <a:close/>
              </a:path>
            </a:pathLst>
          </a:custGeom>
          <a:solidFill>
            <a:schemeClr val="bg2">
              <a:alpha val="24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64EC317-F08C-01A8-7C7D-89D8BA8BE2E7}"/>
              </a:ext>
            </a:extLst>
          </p:cNvPr>
          <p:cNvSpPr/>
          <p:nvPr/>
        </p:nvSpPr>
        <p:spPr>
          <a:xfrm>
            <a:off x="9612658" y="3950738"/>
            <a:ext cx="775949" cy="926952"/>
          </a:xfrm>
          <a:custGeom>
            <a:avLst/>
            <a:gdLst>
              <a:gd name="connsiteX0" fmla="*/ 94916 w 189610"/>
              <a:gd name="connsiteY0" fmla="*/ 324446 h 324482"/>
              <a:gd name="connsiteX1" fmla="*/ 25460 w 189610"/>
              <a:gd name="connsiteY1" fmla="*/ 287746 h 324482"/>
              <a:gd name="connsiteX2" fmla="*/ 6629 w 189610"/>
              <a:gd name="connsiteY2" fmla="*/ 242826 h 324482"/>
              <a:gd name="connsiteX3" fmla="*/ 18 w 189610"/>
              <a:gd name="connsiteY3" fmla="*/ 181552 h 324482"/>
              <a:gd name="connsiteX4" fmla="*/ 8734 w 189610"/>
              <a:gd name="connsiteY4" fmla="*/ 106495 h 324482"/>
              <a:gd name="connsiteX5" fmla="*/ 33603 w 189610"/>
              <a:gd name="connsiteY5" fmla="*/ 49154 h 324482"/>
              <a:gd name="connsiteX6" fmla="*/ 72551 w 189610"/>
              <a:gd name="connsiteY6" fmla="*/ 12788 h 324482"/>
              <a:gd name="connsiteX7" fmla="*/ 124167 w 189610"/>
              <a:gd name="connsiteY7" fmla="*/ 43 h 324482"/>
              <a:gd name="connsiteX8" fmla="*/ 170611 w 189610"/>
              <a:gd name="connsiteY8" fmla="*/ 7444 h 324482"/>
              <a:gd name="connsiteX9" fmla="*/ 170611 w 189610"/>
              <a:gd name="connsiteY9" fmla="*/ 28275 h 324482"/>
              <a:gd name="connsiteX10" fmla="*/ 124367 w 189610"/>
              <a:gd name="connsiteY10" fmla="*/ 18350 h 324482"/>
              <a:gd name="connsiteX11" fmla="*/ 81943 w 189610"/>
              <a:gd name="connsiteY11" fmla="*/ 29409 h 324482"/>
              <a:gd name="connsiteX12" fmla="*/ 49920 w 189610"/>
              <a:gd name="connsiteY12" fmla="*/ 60479 h 324482"/>
              <a:gd name="connsiteX13" fmla="*/ 29832 w 189610"/>
              <a:gd name="connsiteY13" fmla="*/ 108038 h 324482"/>
              <a:gd name="connsiteX14" fmla="*/ 22831 w 189610"/>
              <a:gd name="connsiteY14" fmla="*/ 168845 h 324482"/>
              <a:gd name="connsiteX15" fmla="*/ 22831 w 189610"/>
              <a:gd name="connsiteY15" fmla="*/ 172179 h 324482"/>
              <a:gd name="connsiteX16" fmla="*/ 29117 w 189610"/>
              <a:gd name="connsiteY16" fmla="*/ 172179 h 324482"/>
              <a:gd name="connsiteX17" fmla="*/ 30070 w 189610"/>
              <a:gd name="connsiteY17" fmla="*/ 170274 h 324482"/>
              <a:gd name="connsiteX18" fmla="*/ 103641 w 189610"/>
              <a:gd name="connsiteY18" fmla="*/ 125249 h 324482"/>
              <a:gd name="connsiteX19" fmla="*/ 138998 w 189610"/>
              <a:gd name="connsiteY19" fmla="*/ 132326 h 324482"/>
              <a:gd name="connsiteX20" fmla="*/ 166010 w 189610"/>
              <a:gd name="connsiteY20" fmla="*/ 152043 h 324482"/>
              <a:gd name="connsiteX21" fmla="*/ 183422 w 189610"/>
              <a:gd name="connsiteY21" fmla="*/ 182180 h 324482"/>
              <a:gd name="connsiteX22" fmla="*/ 189604 w 189610"/>
              <a:gd name="connsiteY22" fmla="*/ 220585 h 324482"/>
              <a:gd name="connsiteX23" fmla="*/ 182546 w 189610"/>
              <a:gd name="connsiteY23" fmla="*/ 262495 h 324482"/>
              <a:gd name="connsiteX24" fmla="*/ 162915 w 189610"/>
              <a:gd name="connsiteY24" fmla="*/ 295223 h 324482"/>
              <a:gd name="connsiteX25" fmla="*/ 132940 w 189610"/>
              <a:gd name="connsiteY25" fmla="*/ 316702 h 324482"/>
              <a:gd name="connsiteX26" fmla="*/ 94916 w 189610"/>
              <a:gd name="connsiteY26" fmla="*/ 324446 h 324482"/>
              <a:gd name="connsiteX27" fmla="*/ 97154 w 189610"/>
              <a:gd name="connsiteY27" fmla="*/ 143623 h 324482"/>
              <a:gd name="connsiteX28" fmla="*/ 68408 w 189610"/>
              <a:gd name="connsiteY28" fmla="*/ 149729 h 324482"/>
              <a:gd name="connsiteX29" fmla="*/ 45548 w 189610"/>
              <a:gd name="connsiteY29" fmla="*/ 166102 h 324482"/>
              <a:gd name="connsiteX30" fmla="*/ 30613 w 189610"/>
              <a:gd name="connsiteY30" fmla="*/ 189686 h 324482"/>
              <a:gd name="connsiteX31" fmla="*/ 25240 w 189610"/>
              <a:gd name="connsiteY31" fmla="*/ 217499 h 324482"/>
              <a:gd name="connsiteX32" fmla="*/ 30298 w 189610"/>
              <a:gd name="connsiteY32" fmla="*/ 251427 h 324482"/>
              <a:gd name="connsiteX33" fmla="*/ 44681 w 189610"/>
              <a:gd name="connsiteY33" fmla="*/ 279573 h 324482"/>
              <a:gd name="connsiteX34" fmla="*/ 67160 w 189610"/>
              <a:gd name="connsiteY34" fmla="*/ 298900 h 324482"/>
              <a:gd name="connsiteX35" fmla="*/ 96430 w 189610"/>
              <a:gd name="connsiteY35" fmla="*/ 306110 h 324482"/>
              <a:gd name="connsiteX36" fmla="*/ 147084 w 189610"/>
              <a:gd name="connsiteY36" fmla="*/ 282945 h 324482"/>
              <a:gd name="connsiteX37" fmla="*/ 161524 w 189610"/>
              <a:gd name="connsiteY37" fmla="*/ 257332 h 324482"/>
              <a:gd name="connsiteX38" fmla="*/ 166734 w 189610"/>
              <a:gd name="connsiteY38" fmla="*/ 225090 h 324482"/>
              <a:gd name="connsiteX39" fmla="*/ 161972 w 189610"/>
              <a:gd name="connsiteY39" fmla="*/ 191934 h 324482"/>
              <a:gd name="connsiteX40" fmla="*/ 148294 w 189610"/>
              <a:gd name="connsiteY40" fmla="*/ 166131 h 324482"/>
              <a:gd name="connsiteX41" fmla="*/ 126386 w 189610"/>
              <a:gd name="connsiteY41" fmla="*/ 149500 h 324482"/>
              <a:gd name="connsiteX42" fmla="*/ 97154 w 189610"/>
              <a:gd name="connsiteY42" fmla="*/ 143623 h 32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89610" h="324482">
                <a:moveTo>
                  <a:pt x="94916" y="324446"/>
                </a:moveTo>
                <a:cubicBezTo>
                  <a:pt x="66917" y="325295"/>
                  <a:pt x="40535" y="311355"/>
                  <a:pt x="25460" y="287746"/>
                </a:cubicBezTo>
                <a:cubicBezTo>
                  <a:pt x="16620" y="273980"/>
                  <a:pt x="10247" y="258779"/>
                  <a:pt x="6629" y="242826"/>
                </a:cubicBezTo>
                <a:cubicBezTo>
                  <a:pt x="1993" y="222738"/>
                  <a:pt x="-227" y="202167"/>
                  <a:pt x="18" y="181552"/>
                </a:cubicBezTo>
                <a:cubicBezTo>
                  <a:pt x="-231" y="156266"/>
                  <a:pt x="2697" y="131050"/>
                  <a:pt x="8734" y="106495"/>
                </a:cubicBezTo>
                <a:cubicBezTo>
                  <a:pt x="13658" y="86091"/>
                  <a:pt x="22071" y="66692"/>
                  <a:pt x="33603" y="49154"/>
                </a:cubicBezTo>
                <a:cubicBezTo>
                  <a:pt x="43572" y="34160"/>
                  <a:pt x="56910" y="21706"/>
                  <a:pt x="72551" y="12788"/>
                </a:cubicBezTo>
                <a:cubicBezTo>
                  <a:pt x="88367" y="4153"/>
                  <a:pt x="106150" y="-238"/>
                  <a:pt x="124167" y="43"/>
                </a:cubicBezTo>
                <a:cubicBezTo>
                  <a:pt x="139972" y="-366"/>
                  <a:pt x="155717" y="2142"/>
                  <a:pt x="170611" y="7444"/>
                </a:cubicBezTo>
                <a:lnTo>
                  <a:pt x="170611" y="28275"/>
                </a:lnTo>
                <a:cubicBezTo>
                  <a:pt x="156080" y="21710"/>
                  <a:pt x="140313" y="18326"/>
                  <a:pt x="124367" y="18350"/>
                </a:cubicBezTo>
                <a:cubicBezTo>
                  <a:pt x="109490" y="18168"/>
                  <a:pt x="94838" y="21987"/>
                  <a:pt x="81943" y="29409"/>
                </a:cubicBezTo>
                <a:cubicBezTo>
                  <a:pt x="68986" y="37119"/>
                  <a:pt x="58018" y="47761"/>
                  <a:pt x="49920" y="60479"/>
                </a:cubicBezTo>
                <a:cubicBezTo>
                  <a:pt x="40653" y="75119"/>
                  <a:pt x="33866" y="91188"/>
                  <a:pt x="29832" y="108038"/>
                </a:cubicBezTo>
                <a:cubicBezTo>
                  <a:pt x="24984" y="127938"/>
                  <a:pt x="22632" y="148364"/>
                  <a:pt x="22831" y="168845"/>
                </a:cubicBezTo>
                <a:lnTo>
                  <a:pt x="22831" y="172179"/>
                </a:lnTo>
                <a:lnTo>
                  <a:pt x="29117" y="172179"/>
                </a:lnTo>
                <a:lnTo>
                  <a:pt x="30070" y="170274"/>
                </a:lnTo>
                <a:cubicBezTo>
                  <a:pt x="42725" y="141322"/>
                  <a:pt x="72102" y="123343"/>
                  <a:pt x="103641" y="125249"/>
                </a:cubicBezTo>
                <a:cubicBezTo>
                  <a:pt x="115795" y="125075"/>
                  <a:pt x="127847" y="127488"/>
                  <a:pt x="138998" y="132326"/>
                </a:cubicBezTo>
                <a:cubicBezTo>
                  <a:pt x="149300" y="136906"/>
                  <a:pt x="158508" y="143628"/>
                  <a:pt x="166010" y="152043"/>
                </a:cubicBezTo>
                <a:cubicBezTo>
                  <a:pt x="173722" y="160859"/>
                  <a:pt x="179637" y="171096"/>
                  <a:pt x="183422" y="182180"/>
                </a:cubicBezTo>
                <a:cubicBezTo>
                  <a:pt x="187639" y="194541"/>
                  <a:pt x="189729" y="207526"/>
                  <a:pt x="189604" y="220585"/>
                </a:cubicBezTo>
                <a:cubicBezTo>
                  <a:pt x="189751" y="234863"/>
                  <a:pt x="187362" y="249053"/>
                  <a:pt x="182546" y="262495"/>
                </a:cubicBezTo>
                <a:cubicBezTo>
                  <a:pt x="178204" y="274582"/>
                  <a:pt x="171535" y="285702"/>
                  <a:pt x="162915" y="295223"/>
                </a:cubicBezTo>
                <a:cubicBezTo>
                  <a:pt x="154496" y="304355"/>
                  <a:pt x="144294" y="311666"/>
                  <a:pt x="132940" y="316702"/>
                </a:cubicBezTo>
                <a:cubicBezTo>
                  <a:pt x="120955" y="321942"/>
                  <a:pt x="107996" y="324582"/>
                  <a:pt x="94916" y="324446"/>
                </a:cubicBezTo>
                <a:close/>
                <a:moveTo>
                  <a:pt x="97154" y="143623"/>
                </a:moveTo>
                <a:cubicBezTo>
                  <a:pt x="87243" y="143546"/>
                  <a:pt x="77433" y="145630"/>
                  <a:pt x="68408" y="149729"/>
                </a:cubicBezTo>
                <a:cubicBezTo>
                  <a:pt x="59788" y="153634"/>
                  <a:pt x="52020" y="159197"/>
                  <a:pt x="45548" y="166102"/>
                </a:cubicBezTo>
                <a:cubicBezTo>
                  <a:pt x="39157" y="172975"/>
                  <a:pt x="34094" y="180971"/>
                  <a:pt x="30613" y="189686"/>
                </a:cubicBezTo>
                <a:cubicBezTo>
                  <a:pt x="27045" y="198524"/>
                  <a:pt x="25221" y="207968"/>
                  <a:pt x="25240" y="217499"/>
                </a:cubicBezTo>
                <a:cubicBezTo>
                  <a:pt x="25180" y="229000"/>
                  <a:pt x="26886" y="240443"/>
                  <a:pt x="30298" y="251427"/>
                </a:cubicBezTo>
                <a:cubicBezTo>
                  <a:pt x="33404" y="261581"/>
                  <a:pt x="38273" y="271108"/>
                  <a:pt x="44681" y="279573"/>
                </a:cubicBezTo>
                <a:cubicBezTo>
                  <a:pt x="50732" y="287524"/>
                  <a:pt x="58391" y="294109"/>
                  <a:pt x="67160" y="298900"/>
                </a:cubicBezTo>
                <a:cubicBezTo>
                  <a:pt x="76153" y="303733"/>
                  <a:pt x="86221" y="306213"/>
                  <a:pt x="96430" y="306110"/>
                </a:cubicBezTo>
                <a:cubicBezTo>
                  <a:pt x="115934" y="306371"/>
                  <a:pt x="134526" y="297869"/>
                  <a:pt x="147084" y="282945"/>
                </a:cubicBezTo>
                <a:cubicBezTo>
                  <a:pt x="153416" y="275358"/>
                  <a:pt x="158309" y="266677"/>
                  <a:pt x="161524" y="257332"/>
                </a:cubicBezTo>
                <a:cubicBezTo>
                  <a:pt x="165086" y="246961"/>
                  <a:pt x="166848" y="236056"/>
                  <a:pt x="166734" y="225090"/>
                </a:cubicBezTo>
                <a:cubicBezTo>
                  <a:pt x="166838" y="213860"/>
                  <a:pt x="165232" y="202681"/>
                  <a:pt x="161972" y="191934"/>
                </a:cubicBezTo>
                <a:cubicBezTo>
                  <a:pt x="159144" y="182521"/>
                  <a:pt x="154497" y="173754"/>
                  <a:pt x="148294" y="166131"/>
                </a:cubicBezTo>
                <a:cubicBezTo>
                  <a:pt x="142344" y="159001"/>
                  <a:pt x="134853" y="153315"/>
                  <a:pt x="126386" y="149500"/>
                </a:cubicBezTo>
                <a:cubicBezTo>
                  <a:pt x="117175" y="145474"/>
                  <a:pt x="107206" y="143470"/>
                  <a:pt x="97154" y="143623"/>
                </a:cubicBezTo>
                <a:close/>
              </a:path>
            </a:pathLst>
          </a:custGeom>
          <a:solidFill>
            <a:schemeClr val="bg2">
              <a:alpha val="24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C84C9D-15C9-00CD-D08A-0334197D38F3}"/>
              </a:ext>
            </a:extLst>
          </p:cNvPr>
          <p:cNvSpPr txBox="1"/>
          <p:nvPr/>
        </p:nvSpPr>
        <p:spPr>
          <a:xfrm>
            <a:off x="768665" y="3303174"/>
            <a:ext cx="28581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Happens: </a:t>
            </a:r>
          </a:p>
          <a:p>
            <a:r>
              <a:rPr lang="en-US" dirty="0">
                <a:solidFill>
                  <a:schemeClr val="bg1"/>
                </a:solidFill>
              </a:rPr>
              <a:t>Relevant schemes are displayed in three formats for clarity:</a:t>
            </a:r>
          </a:p>
          <a:p>
            <a:r>
              <a:rPr lang="en-US" dirty="0">
                <a:solidFill>
                  <a:schemeClr val="bg1"/>
                </a:solidFill>
              </a:rPr>
              <a:t>- Written (Detailed description).    </a:t>
            </a:r>
          </a:p>
          <a:p>
            <a:r>
              <a:rPr lang="en-US" dirty="0">
                <a:solidFill>
                  <a:schemeClr val="bg1"/>
                </a:solidFill>
              </a:rPr>
              <a:t>- PDF Download.    </a:t>
            </a:r>
          </a:p>
          <a:p>
            <a:r>
              <a:rPr lang="en-US" dirty="0">
                <a:solidFill>
                  <a:schemeClr val="bg1"/>
                </a:solidFill>
              </a:rPr>
              <a:t>- AI Generated Video </a:t>
            </a:r>
            <a:r>
              <a:rPr lang="en-US" b="1" dirty="0">
                <a:solidFill>
                  <a:schemeClr val="bg1"/>
                </a:solidFill>
              </a:rPr>
              <a:t>(**most imp.)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Example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r>
              <a:rPr lang="en-US" dirty="0">
                <a:solidFill>
                  <a:schemeClr val="bg1"/>
                </a:solidFill>
              </a:rPr>
              <a:t>Priya watches a 2-minute video in Hindi explaining PMAY, its benefits, eligibility, and the application process.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5F07C8-A915-2950-1789-3B419300EEAE}"/>
              </a:ext>
            </a:extLst>
          </p:cNvPr>
          <p:cNvSpPr txBox="1"/>
          <p:nvPr/>
        </p:nvSpPr>
        <p:spPr>
          <a:xfrm>
            <a:off x="4704240" y="3325048"/>
            <a:ext cx="27898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sz="1600" b="1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n-US" sz="1400" dirty="0"/>
              <a:t>What Happens: </a:t>
            </a:r>
          </a:p>
          <a:p>
            <a:pPr marL="0" indent="0">
              <a:buNone/>
            </a:pPr>
            <a:r>
              <a:rPr lang="en-US" sz="1400" b="0" dirty="0"/>
              <a:t>The platform simplifies the application process by:   Verifying user-uploaded documents for accuracy. Auto-filling application forms with extracted details.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Example: </a:t>
            </a:r>
          </a:p>
          <a:p>
            <a:pPr marL="0" indent="0">
              <a:buNone/>
            </a:pPr>
            <a:r>
              <a:rPr lang="en-US" sz="1400" b="0" dirty="0"/>
              <a:t>Priya’s Aadhaar data auto fills her personal information in the PMAY application, reducing errors and saving time. </a:t>
            </a:r>
            <a:endParaRPr lang="en-IN" sz="1400" b="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687F8E-C975-F3E0-938F-13D10177B162}"/>
              </a:ext>
            </a:extLst>
          </p:cNvPr>
          <p:cNvSpPr txBox="1"/>
          <p:nvPr/>
        </p:nvSpPr>
        <p:spPr>
          <a:xfrm>
            <a:off x="8610283" y="3289168"/>
            <a:ext cx="283002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Happens:</a:t>
            </a:r>
          </a:p>
          <a:p>
            <a:r>
              <a:rPr lang="en-US" dirty="0">
                <a:solidFill>
                  <a:schemeClr val="bg1"/>
                </a:solidFill>
              </a:rPr>
              <a:t>- User Analytics for user to track his/her application progress.</a:t>
            </a:r>
          </a:p>
          <a:p>
            <a:r>
              <a:rPr lang="en-US" dirty="0">
                <a:solidFill>
                  <a:schemeClr val="bg1"/>
                </a:solidFill>
              </a:rPr>
              <a:t>- Admin Analytics to monitor scheme dynamics</a:t>
            </a:r>
          </a:p>
          <a:p>
            <a:r>
              <a:rPr lang="en-US" dirty="0">
                <a:solidFill>
                  <a:schemeClr val="bg1"/>
                </a:solidFill>
              </a:rPr>
              <a:t>- Automated Notifications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dirty="0">
                <a:solidFill>
                  <a:schemeClr val="bg1"/>
                </a:solidFill>
              </a:rPr>
              <a:t>Priya receives a reminder: "Hi Priya, your PMAY application is 75% complete. Please upload your income certificate by 30th Nov.”</a:t>
            </a:r>
          </a:p>
        </p:txBody>
      </p:sp>
    </p:spTree>
    <p:extLst>
      <p:ext uri="{BB962C8B-B14F-4D97-AF65-F5344CB8AC3E}">
        <p14:creationId xmlns:p14="http://schemas.microsoft.com/office/powerpoint/2010/main" val="131532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Y dark background">
  <a:themeElements>
    <a:clrScheme name="EY Color">
      <a:dk1>
        <a:srgbClr val="2E2E38"/>
      </a:dk1>
      <a:lt1>
        <a:srgbClr val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809</Words>
  <Application>Microsoft Office PowerPoint</Application>
  <PresentationFormat>Custom</PresentationFormat>
  <Paragraphs>225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EY dark background</vt:lpstr>
      <vt:lpstr>EY Techathon 5.0 Executive Summary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Namrata N Sahane</dc:creator>
  <cp:lastModifiedBy>Hishita Gupta</cp:lastModifiedBy>
  <cp:revision>7</cp:revision>
  <dcterms:created xsi:type="dcterms:W3CDTF">2016-03-16T05:57:48Z</dcterms:created>
  <dcterms:modified xsi:type="dcterms:W3CDTF">2024-11-22T07:51:14Z</dcterms:modified>
</cp:coreProperties>
</file>