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3" r:id="rId1"/>
  </p:sldMasterIdLst>
  <p:notesMasterIdLst>
    <p:notesMasterId r:id="rId41"/>
  </p:notesMasterIdLst>
  <p:handoutMasterIdLst>
    <p:handoutMasterId r:id="rId42"/>
  </p:handoutMasterIdLst>
  <p:sldIdLst>
    <p:sldId id="267" r:id="rId2"/>
    <p:sldId id="290" r:id="rId3"/>
    <p:sldId id="332" r:id="rId4"/>
    <p:sldId id="291" r:id="rId5"/>
    <p:sldId id="293" r:id="rId6"/>
    <p:sldId id="292" r:id="rId7"/>
    <p:sldId id="294" r:id="rId8"/>
    <p:sldId id="295" r:id="rId9"/>
    <p:sldId id="296" r:id="rId10"/>
    <p:sldId id="297" r:id="rId11"/>
    <p:sldId id="298" r:id="rId12"/>
    <p:sldId id="299" r:id="rId13"/>
    <p:sldId id="300" r:id="rId14"/>
    <p:sldId id="301" r:id="rId15"/>
    <p:sldId id="302" r:id="rId16"/>
    <p:sldId id="303" r:id="rId17"/>
    <p:sldId id="306" r:id="rId18"/>
    <p:sldId id="307" r:id="rId19"/>
    <p:sldId id="308" r:id="rId20"/>
    <p:sldId id="310" r:id="rId21"/>
    <p:sldId id="311" r:id="rId22"/>
    <p:sldId id="312" r:id="rId23"/>
    <p:sldId id="313" r:id="rId24"/>
    <p:sldId id="314" r:id="rId25"/>
    <p:sldId id="315" r:id="rId26"/>
    <p:sldId id="318" r:id="rId27"/>
    <p:sldId id="319" r:id="rId28"/>
    <p:sldId id="320" r:id="rId29"/>
    <p:sldId id="321" r:id="rId30"/>
    <p:sldId id="322" r:id="rId31"/>
    <p:sldId id="323" r:id="rId32"/>
    <p:sldId id="324" r:id="rId33"/>
    <p:sldId id="327" r:id="rId34"/>
    <p:sldId id="328" r:id="rId35"/>
    <p:sldId id="333" r:id="rId36"/>
    <p:sldId id="334" r:id="rId37"/>
    <p:sldId id="329" r:id="rId38"/>
    <p:sldId id="330" r:id="rId39"/>
    <p:sldId id="331" r:id="rId40"/>
  </p:sldIdLst>
  <p:sldSz cx="9144000" cy="6858000" type="screen4x3"/>
  <p:notesSz cx="7010400" cy="9296400"/>
  <p:defaultTextStyle>
    <a:defPPr>
      <a:defRPr lang="en-US"/>
    </a:defPPr>
    <a:lvl1pPr algn="l" rtl="0" fontAlgn="base">
      <a:lnSpc>
        <a:spcPct val="110000"/>
      </a:lnSpc>
      <a:spcBef>
        <a:spcPct val="70000"/>
      </a:spcBef>
      <a:spcAft>
        <a:spcPct val="0"/>
      </a:spcAft>
      <a:buClr>
        <a:schemeClr val="folHlink"/>
      </a:buClr>
      <a:buSzPct val="92000"/>
      <a:buFont typeface="Wingdings" pitchFamily="2" charset="2"/>
      <a:buChar char="n"/>
      <a:defRPr sz="800" b="1" kern="1200">
        <a:solidFill>
          <a:schemeClr val="tx1"/>
        </a:solidFill>
        <a:latin typeface="Trebuchet MS" pitchFamily="34" charset="0"/>
        <a:ea typeface="LF_Kai" pitchFamily="65" charset="-120"/>
        <a:cs typeface="+mn-cs"/>
      </a:defRPr>
    </a:lvl1pPr>
    <a:lvl2pPr marL="457200" algn="l" rtl="0" fontAlgn="base">
      <a:lnSpc>
        <a:spcPct val="110000"/>
      </a:lnSpc>
      <a:spcBef>
        <a:spcPct val="70000"/>
      </a:spcBef>
      <a:spcAft>
        <a:spcPct val="0"/>
      </a:spcAft>
      <a:buClr>
        <a:schemeClr val="folHlink"/>
      </a:buClr>
      <a:buSzPct val="92000"/>
      <a:buFont typeface="Wingdings" pitchFamily="2" charset="2"/>
      <a:buChar char="n"/>
      <a:defRPr sz="800" b="1" kern="1200">
        <a:solidFill>
          <a:schemeClr val="tx1"/>
        </a:solidFill>
        <a:latin typeface="Trebuchet MS" pitchFamily="34" charset="0"/>
        <a:ea typeface="LF_Kai" pitchFamily="65" charset="-120"/>
        <a:cs typeface="+mn-cs"/>
      </a:defRPr>
    </a:lvl2pPr>
    <a:lvl3pPr marL="914400" algn="l" rtl="0" fontAlgn="base">
      <a:lnSpc>
        <a:spcPct val="110000"/>
      </a:lnSpc>
      <a:spcBef>
        <a:spcPct val="70000"/>
      </a:spcBef>
      <a:spcAft>
        <a:spcPct val="0"/>
      </a:spcAft>
      <a:buClr>
        <a:schemeClr val="folHlink"/>
      </a:buClr>
      <a:buSzPct val="92000"/>
      <a:buFont typeface="Wingdings" pitchFamily="2" charset="2"/>
      <a:buChar char="n"/>
      <a:defRPr sz="800" b="1" kern="1200">
        <a:solidFill>
          <a:schemeClr val="tx1"/>
        </a:solidFill>
        <a:latin typeface="Trebuchet MS" pitchFamily="34" charset="0"/>
        <a:ea typeface="LF_Kai" pitchFamily="65" charset="-120"/>
        <a:cs typeface="+mn-cs"/>
      </a:defRPr>
    </a:lvl3pPr>
    <a:lvl4pPr marL="1371600" algn="l" rtl="0" fontAlgn="base">
      <a:lnSpc>
        <a:spcPct val="110000"/>
      </a:lnSpc>
      <a:spcBef>
        <a:spcPct val="70000"/>
      </a:spcBef>
      <a:spcAft>
        <a:spcPct val="0"/>
      </a:spcAft>
      <a:buClr>
        <a:schemeClr val="folHlink"/>
      </a:buClr>
      <a:buSzPct val="92000"/>
      <a:buFont typeface="Wingdings" pitchFamily="2" charset="2"/>
      <a:buChar char="n"/>
      <a:defRPr sz="800" b="1" kern="1200">
        <a:solidFill>
          <a:schemeClr val="tx1"/>
        </a:solidFill>
        <a:latin typeface="Trebuchet MS" pitchFamily="34" charset="0"/>
        <a:ea typeface="LF_Kai" pitchFamily="65" charset="-120"/>
        <a:cs typeface="+mn-cs"/>
      </a:defRPr>
    </a:lvl4pPr>
    <a:lvl5pPr marL="1828800" algn="l" rtl="0" fontAlgn="base">
      <a:lnSpc>
        <a:spcPct val="110000"/>
      </a:lnSpc>
      <a:spcBef>
        <a:spcPct val="70000"/>
      </a:spcBef>
      <a:spcAft>
        <a:spcPct val="0"/>
      </a:spcAft>
      <a:buClr>
        <a:schemeClr val="folHlink"/>
      </a:buClr>
      <a:buSzPct val="92000"/>
      <a:buFont typeface="Wingdings" pitchFamily="2" charset="2"/>
      <a:buChar char="n"/>
      <a:defRPr sz="800" b="1" kern="1200">
        <a:solidFill>
          <a:schemeClr val="tx1"/>
        </a:solidFill>
        <a:latin typeface="Trebuchet MS" pitchFamily="34" charset="0"/>
        <a:ea typeface="LF_Kai" pitchFamily="65" charset="-120"/>
        <a:cs typeface="+mn-cs"/>
      </a:defRPr>
    </a:lvl5pPr>
    <a:lvl6pPr marL="2286000" algn="l" defTabSz="914400" rtl="0" eaLnBrk="1" latinLnBrk="0" hangingPunct="1">
      <a:defRPr sz="800" b="1" kern="1200">
        <a:solidFill>
          <a:schemeClr val="tx1"/>
        </a:solidFill>
        <a:latin typeface="Trebuchet MS" pitchFamily="34" charset="0"/>
        <a:ea typeface="LF_Kai" pitchFamily="65" charset="-120"/>
        <a:cs typeface="+mn-cs"/>
      </a:defRPr>
    </a:lvl6pPr>
    <a:lvl7pPr marL="2743200" algn="l" defTabSz="914400" rtl="0" eaLnBrk="1" latinLnBrk="0" hangingPunct="1">
      <a:defRPr sz="800" b="1" kern="1200">
        <a:solidFill>
          <a:schemeClr val="tx1"/>
        </a:solidFill>
        <a:latin typeface="Trebuchet MS" pitchFamily="34" charset="0"/>
        <a:ea typeface="LF_Kai" pitchFamily="65" charset="-120"/>
        <a:cs typeface="+mn-cs"/>
      </a:defRPr>
    </a:lvl7pPr>
    <a:lvl8pPr marL="3200400" algn="l" defTabSz="914400" rtl="0" eaLnBrk="1" latinLnBrk="0" hangingPunct="1">
      <a:defRPr sz="800" b="1" kern="1200">
        <a:solidFill>
          <a:schemeClr val="tx1"/>
        </a:solidFill>
        <a:latin typeface="Trebuchet MS" pitchFamily="34" charset="0"/>
        <a:ea typeface="LF_Kai" pitchFamily="65" charset="-120"/>
        <a:cs typeface="+mn-cs"/>
      </a:defRPr>
    </a:lvl8pPr>
    <a:lvl9pPr marL="3657600" algn="l" defTabSz="914400" rtl="0" eaLnBrk="1" latinLnBrk="0" hangingPunct="1">
      <a:defRPr sz="800" b="1" kern="1200">
        <a:solidFill>
          <a:schemeClr val="tx1"/>
        </a:solidFill>
        <a:latin typeface="Trebuchet MS" pitchFamily="34" charset="0"/>
        <a:ea typeface="LF_Kai" pitchFamily="65" charset="-120"/>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oaiza, David J" initials="LDJ"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008000"/>
    <a:srgbClr val="800080"/>
    <a:srgbClr val="000080"/>
    <a:srgbClr val="0000FF"/>
    <a:srgbClr val="FFCC99"/>
    <a:srgbClr val="C9A4E4"/>
    <a:srgbClr val="FFD85D"/>
    <a:srgbClr val="CCC0D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35" autoAdjust="0"/>
    <p:restoredTop sz="99830" autoAdjust="0"/>
  </p:normalViewPr>
  <p:slideViewPr>
    <p:cSldViewPr>
      <p:cViewPr>
        <p:scale>
          <a:sx n="100" d="100"/>
          <a:sy n="100" d="100"/>
        </p:scale>
        <p:origin x="-432"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2"/>
    </p:cViewPr>
  </p:sorterViewPr>
  <p:notesViewPr>
    <p:cSldViewPr>
      <p:cViewPr varScale="1">
        <p:scale>
          <a:sx n="82" d="100"/>
          <a:sy n="82" d="100"/>
        </p:scale>
        <p:origin x="-2022"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2850" tIns="46426" rIns="92850" bIns="46426" numCol="1" anchor="t" anchorCtr="0" compatLnSpc="1">
            <a:prstTxWarp prst="textNoShape">
              <a:avLst/>
            </a:prstTxWarp>
          </a:bodyPr>
          <a:lstStyle>
            <a:lvl1pPr defTabSz="928688" eaLnBrk="0" hangingPunct="0">
              <a:lnSpc>
                <a:spcPct val="100000"/>
              </a:lnSpc>
              <a:spcBef>
                <a:spcPct val="0"/>
              </a:spcBef>
              <a:buClrTx/>
              <a:buSzTx/>
              <a:buFontTx/>
              <a:buNone/>
              <a:defRPr sz="1200" b="0">
                <a:latin typeface="Times New Roman" pitchFamily="18" charset="0"/>
              </a:defRPr>
            </a:lvl1pPr>
          </a:lstStyle>
          <a:p>
            <a:endParaRPr lang="en-US"/>
          </a:p>
        </p:txBody>
      </p:sp>
      <p:sp>
        <p:nvSpPr>
          <p:cNvPr id="7171" name="Rectangle 3"/>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2850" tIns="46426" rIns="92850" bIns="46426" numCol="1" anchor="t" anchorCtr="0" compatLnSpc="1">
            <a:prstTxWarp prst="textNoShape">
              <a:avLst/>
            </a:prstTxWarp>
          </a:bodyPr>
          <a:lstStyle>
            <a:lvl1pPr algn="r" defTabSz="928688" eaLnBrk="0" hangingPunct="0">
              <a:lnSpc>
                <a:spcPct val="100000"/>
              </a:lnSpc>
              <a:spcBef>
                <a:spcPct val="0"/>
              </a:spcBef>
              <a:buClrTx/>
              <a:buSzTx/>
              <a:buFontTx/>
              <a:buNone/>
              <a:defRPr sz="1200" b="0">
                <a:latin typeface="Times New Roman" pitchFamily="18" charset="0"/>
              </a:defRPr>
            </a:lvl1pPr>
          </a:lstStyle>
          <a:p>
            <a:endParaRPr lang="en-US"/>
          </a:p>
        </p:txBody>
      </p:sp>
      <p:sp>
        <p:nvSpPr>
          <p:cNvPr id="7172" name="Rectangle 4"/>
          <p:cNvSpPr>
            <a:spLocks noGrp="1" noChangeArrowheads="1"/>
          </p:cNvSpPr>
          <p:nvPr>
            <p:ph type="ftr" sz="quarter" idx="2"/>
          </p:nvPr>
        </p:nvSpPr>
        <p:spPr bwMode="auto">
          <a:xfrm>
            <a:off x="0" y="8831263"/>
            <a:ext cx="3036888" cy="465137"/>
          </a:xfrm>
          <a:prstGeom prst="rect">
            <a:avLst/>
          </a:prstGeom>
          <a:noFill/>
          <a:ln w="9525">
            <a:noFill/>
            <a:miter lim="800000"/>
            <a:headEnd/>
            <a:tailEnd/>
          </a:ln>
          <a:effectLst/>
        </p:spPr>
        <p:txBody>
          <a:bodyPr vert="horz" wrap="square" lIns="92850" tIns="46426" rIns="92850" bIns="46426" numCol="1" anchor="b" anchorCtr="0" compatLnSpc="1">
            <a:prstTxWarp prst="textNoShape">
              <a:avLst/>
            </a:prstTxWarp>
          </a:bodyPr>
          <a:lstStyle>
            <a:lvl1pPr defTabSz="928688" eaLnBrk="0" hangingPunct="0">
              <a:lnSpc>
                <a:spcPct val="100000"/>
              </a:lnSpc>
              <a:spcBef>
                <a:spcPct val="0"/>
              </a:spcBef>
              <a:buClrTx/>
              <a:buSzTx/>
              <a:buFontTx/>
              <a:buNone/>
              <a:defRPr sz="1200" b="0">
                <a:latin typeface="Times New Roman" pitchFamily="18" charset="0"/>
              </a:defRPr>
            </a:lvl1pPr>
          </a:lstStyle>
          <a:p>
            <a:endParaRPr lang="en-US"/>
          </a:p>
        </p:txBody>
      </p:sp>
      <p:sp>
        <p:nvSpPr>
          <p:cNvPr id="7173" name="Rectangle 5"/>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2850" tIns="46426" rIns="92850" bIns="46426" numCol="1" anchor="b" anchorCtr="0" compatLnSpc="1">
            <a:prstTxWarp prst="textNoShape">
              <a:avLst/>
            </a:prstTxWarp>
          </a:bodyPr>
          <a:lstStyle>
            <a:lvl1pPr algn="r" defTabSz="928688" eaLnBrk="0" hangingPunct="0">
              <a:lnSpc>
                <a:spcPct val="100000"/>
              </a:lnSpc>
              <a:spcBef>
                <a:spcPct val="0"/>
              </a:spcBef>
              <a:buClrTx/>
              <a:buSzTx/>
              <a:buFontTx/>
              <a:buNone/>
              <a:defRPr sz="1200" b="0">
                <a:latin typeface="Times New Roman" pitchFamily="18" charset="0"/>
              </a:defRPr>
            </a:lvl1pPr>
          </a:lstStyle>
          <a:p>
            <a:fld id="{86C13CCB-673D-4692-9ABB-8082A369AD3C}" type="slidenum">
              <a:rPr lang="en-US"/>
              <a:pPr/>
              <a:t>‹#›</a:t>
            </a:fld>
            <a:endParaRPr lang="en-US"/>
          </a:p>
        </p:txBody>
      </p:sp>
    </p:spTree>
    <p:extLst>
      <p:ext uri="{BB962C8B-B14F-4D97-AF65-F5344CB8AC3E}">
        <p14:creationId xmlns:p14="http://schemas.microsoft.com/office/powerpoint/2010/main" val="356784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2850" tIns="46426" rIns="92850" bIns="46426" numCol="1" anchor="t" anchorCtr="0" compatLnSpc="1">
            <a:prstTxWarp prst="textNoShape">
              <a:avLst/>
            </a:prstTxWarp>
          </a:bodyPr>
          <a:lstStyle>
            <a:lvl1pPr defTabSz="928688" eaLnBrk="0" hangingPunct="0">
              <a:lnSpc>
                <a:spcPct val="100000"/>
              </a:lnSpc>
              <a:spcBef>
                <a:spcPct val="0"/>
              </a:spcBef>
              <a:buClrTx/>
              <a:buSzTx/>
              <a:buFontTx/>
              <a:buNone/>
              <a:defRPr sz="1200" b="0">
                <a:latin typeface="Times New Roman" pitchFamily="18" charset="0"/>
              </a:defRPr>
            </a:lvl1pPr>
          </a:lstStyle>
          <a:p>
            <a:endParaRPr lang="en-US"/>
          </a:p>
        </p:txBody>
      </p:sp>
      <p:sp>
        <p:nvSpPr>
          <p:cNvPr id="12291" name="Rectangle 3"/>
          <p:cNvSpPr>
            <a:spLocks noGrp="1" noChangeArrowheads="1"/>
          </p:cNvSpPr>
          <p:nvPr>
            <p:ph type="dt" idx="1"/>
          </p:nvPr>
        </p:nvSpPr>
        <p:spPr bwMode="auto">
          <a:xfrm>
            <a:off x="3973513" y="0"/>
            <a:ext cx="3036887" cy="465138"/>
          </a:xfrm>
          <a:prstGeom prst="rect">
            <a:avLst/>
          </a:prstGeom>
          <a:noFill/>
          <a:ln w="9525">
            <a:noFill/>
            <a:miter lim="800000"/>
            <a:headEnd/>
            <a:tailEnd/>
          </a:ln>
          <a:effectLst/>
        </p:spPr>
        <p:txBody>
          <a:bodyPr vert="horz" wrap="square" lIns="92850" tIns="46426" rIns="92850" bIns="46426" numCol="1" anchor="t" anchorCtr="0" compatLnSpc="1">
            <a:prstTxWarp prst="textNoShape">
              <a:avLst/>
            </a:prstTxWarp>
          </a:bodyPr>
          <a:lstStyle>
            <a:lvl1pPr algn="r" defTabSz="928688" eaLnBrk="0" hangingPunct="0">
              <a:lnSpc>
                <a:spcPct val="100000"/>
              </a:lnSpc>
              <a:spcBef>
                <a:spcPct val="0"/>
              </a:spcBef>
              <a:buClrTx/>
              <a:buSzTx/>
              <a:buFontTx/>
              <a:buNone/>
              <a:defRPr sz="1200" b="0">
                <a:latin typeface="Times New Roman" pitchFamily="18" charset="0"/>
              </a:defRPr>
            </a:lvl1pPr>
          </a:lstStyle>
          <a:p>
            <a:endParaRPr lang="en-US"/>
          </a:p>
        </p:txBody>
      </p:sp>
      <p:sp>
        <p:nvSpPr>
          <p:cNvPr id="12292" name="Rectangle 4"/>
          <p:cNvSpPr>
            <a:spLocks noGrp="1" noRot="1" noChangeAspect="1" noChangeArrowheads="1" noTextEdit="1"/>
          </p:cNvSpPr>
          <p:nvPr>
            <p:ph type="sldImg" idx="2"/>
          </p:nvPr>
        </p:nvSpPr>
        <p:spPr bwMode="auto">
          <a:xfrm>
            <a:off x="1182688" y="698500"/>
            <a:ext cx="4648200" cy="348615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a:effectLst/>
        </p:spPr>
        <p:txBody>
          <a:bodyPr vert="horz" wrap="square" lIns="92850" tIns="46426" rIns="92850" bIns="4642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831263"/>
            <a:ext cx="3036888" cy="465137"/>
          </a:xfrm>
          <a:prstGeom prst="rect">
            <a:avLst/>
          </a:prstGeom>
          <a:noFill/>
          <a:ln w="9525">
            <a:noFill/>
            <a:miter lim="800000"/>
            <a:headEnd/>
            <a:tailEnd/>
          </a:ln>
          <a:effectLst/>
        </p:spPr>
        <p:txBody>
          <a:bodyPr vert="horz" wrap="square" lIns="92850" tIns="46426" rIns="92850" bIns="46426" numCol="1" anchor="b" anchorCtr="0" compatLnSpc="1">
            <a:prstTxWarp prst="textNoShape">
              <a:avLst/>
            </a:prstTxWarp>
          </a:bodyPr>
          <a:lstStyle>
            <a:lvl1pPr defTabSz="928688" eaLnBrk="0" hangingPunct="0">
              <a:lnSpc>
                <a:spcPct val="100000"/>
              </a:lnSpc>
              <a:spcBef>
                <a:spcPct val="0"/>
              </a:spcBef>
              <a:buClrTx/>
              <a:buSzTx/>
              <a:buFontTx/>
              <a:buNone/>
              <a:defRPr sz="1200" b="0">
                <a:latin typeface="Times New Roman" pitchFamily="18" charset="0"/>
              </a:defRPr>
            </a:lvl1pPr>
          </a:lstStyle>
          <a:p>
            <a:endParaRPr lang="en-US"/>
          </a:p>
        </p:txBody>
      </p:sp>
      <p:sp>
        <p:nvSpPr>
          <p:cNvPr id="12295" name="Rectangle 7"/>
          <p:cNvSpPr>
            <a:spLocks noGrp="1" noChangeArrowheads="1"/>
          </p:cNvSpPr>
          <p:nvPr>
            <p:ph type="sldNum" sz="quarter" idx="5"/>
          </p:nvPr>
        </p:nvSpPr>
        <p:spPr bwMode="auto">
          <a:xfrm>
            <a:off x="3973513" y="8831263"/>
            <a:ext cx="3036887" cy="465137"/>
          </a:xfrm>
          <a:prstGeom prst="rect">
            <a:avLst/>
          </a:prstGeom>
          <a:noFill/>
          <a:ln w="9525">
            <a:noFill/>
            <a:miter lim="800000"/>
            <a:headEnd/>
            <a:tailEnd/>
          </a:ln>
          <a:effectLst/>
        </p:spPr>
        <p:txBody>
          <a:bodyPr vert="horz" wrap="square" lIns="92850" tIns="46426" rIns="92850" bIns="46426" numCol="1" anchor="b" anchorCtr="0" compatLnSpc="1">
            <a:prstTxWarp prst="textNoShape">
              <a:avLst/>
            </a:prstTxWarp>
          </a:bodyPr>
          <a:lstStyle>
            <a:lvl1pPr algn="r" defTabSz="928688" eaLnBrk="0" hangingPunct="0">
              <a:lnSpc>
                <a:spcPct val="100000"/>
              </a:lnSpc>
              <a:spcBef>
                <a:spcPct val="0"/>
              </a:spcBef>
              <a:buClrTx/>
              <a:buSzTx/>
              <a:buFontTx/>
              <a:buNone/>
              <a:defRPr sz="1200" b="0">
                <a:latin typeface="Times New Roman" pitchFamily="18" charset="0"/>
              </a:defRPr>
            </a:lvl1pPr>
          </a:lstStyle>
          <a:p>
            <a:fld id="{C939729A-4735-4CF6-A249-963806730DFB}" type="slidenum">
              <a:rPr lang="en-US"/>
              <a:pPr/>
              <a:t>‹#›</a:t>
            </a:fld>
            <a:endParaRPr lang="en-US"/>
          </a:p>
        </p:txBody>
      </p:sp>
    </p:spTree>
    <p:extLst>
      <p:ext uri="{BB962C8B-B14F-4D97-AF65-F5344CB8AC3E}">
        <p14:creationId xmlns:p14="http://schemas.microsoft.com/office/powerpoint/2010/main" val="14197568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FD6A3-FE89-40A9-B35D-3A4CFFF6C6E1}" type="slidenum">
              <a:rPr lang="en-US"/>
              <a:pPr/>
              <a:t>1</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FD6A3-FE89-40A9-B35D-3A4CFFF6C6E1}" type="slidenum">
              <a:rPr lang="en-US"/>
              <a:pPr/>
              <a:t>37</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jpeg"/><Relationship Id="rId2" Type="http://schemas.openxmlformats.org/officeDocument/2006/relationships/tags" Target="../tags/tag8.xml"/><Relationship Id="rId1" Type="http://schemas.openxmlformats.org/officeDocument/2006/relationships/vmlDrawing" Target="../drawings/vmlDrawing1.vml"/><Relationship Id="rId6" Type="http://schemas.openxmlformats.org/officeDocument/2006/relationships/tags" Target="../tags/tag12.xml"/><Relationship Id="rId11" Type="http://schemas.openxmlformats.org/officeDocument/2006/relationships/oleObject" Target="../embeddings/oleObject1.bin"/><Relationship Id="rId5" Type="http://schemas.openxmlformats.org/officeDocument/2006/relationships/tags" Target="../tags/tag11.xml"/><Relationship Id="rId10"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1481" name="Rectangle 217"/>
          <p:cNvSpPr>
            <a:spLocks noChangeArrowheads="1"/>
          </p:cNvSpPr>
          <p:nvPr>
            <p:custDataLst>
              <p:tags r:id="rId1"/>
            </p:custDataLst>
          </p:nvPr>
        </p:nvSpPr>
        <p:spPr bwMode="white">
          <a:xfrm>
            <a:off x="0" y="0"/>
            <a:ext cx="9144000" cy="6858000"/>
          </a:xfrm>
          <a:prstGeom prst="rect">
            <a:avLst/>
          </a:prstGeom>
          <a:solidFill>
            <a:srgbClr val="FFFFFF"/>
          </a:solidFill>
          <a:ln w="6350" algn="ctr">
            <a:solidFill>
              <a:srgbClr val="FFFFFF"/>
            </a:solidFill>
            <a:miter lim="800000"/>
            <a:headEnd/>
            <a:tailEnd/>
          </a:ln>
          <a:effectLst/>
        </p:spPr>
        <p:txBody>
          <a:bodyPr wrap="none" lIns="91429" tIns="36576" rIns="36576" bIns="36576" anchor="ctr"/>
          <a:lstStyle/>
          <a:p>
            <a:endParaRPr lang="en-US"/>
          </a:p>
        </p:txBody>
      </p:sp>
      <p:sp>
        <p:nvSpPr>
          <p:cNvPr id="11266" name="Rectangle 2"/>
          <p:cNvSpPr>
            <a:spLocks noChangeArrowheads="1"/>
          </p:cNvSpPr>
          <p:nvPr/>
        </p:nvSpPr>
        <p:spPr bwMode="gray">
          <a:xfrm>
            <a:off x="347663" y="2757488"/>
            <a:ext cx="8451850" cy="484187"/>
          </a:xfrm>
          <a:prstGeom prst="rect">
            <a:avLst/>
          </a:prstGeom>
          <a:solidFill>
            <a:schemeClr val="accent2"/>
          </a:solidFill>
          <a:ln w="6350" algn="ctr">
            <a:solidFill>
              <a:schemeClr val="accent2"/>
            </a:solidFill>
            <a:miter lim="800000"/>
            <a:headEnd/>
            <a:tailEnd/>
          </a:ln>
          <a:effectLst/>
        </p:spPr>
        <p:txBody>
          <a:bodyPr wrap="none" lIns="123059" tIns="82039" rIns="123059" bIns="82039" anchor="ctr"/>
          <a:lstStyle/>
          <a:p>
            <a:pPr defTabSz="820738">
              <a:lnSpc>
                <a:spcPct val="100000"/>
              </a:lnSpc>
              <a:spcBef>
                <a:spcPct val="0"/>
              </a:spcBef>
              <a:buClrTx/>
              <a:buSzTx/>
              <a:buFontTx/>
              <a:buNone/>
            </a:pPr>
            <a:endParaRPr lang="en-GB" sz="1600" b="0">
              <a:latin typeface="Arial" pitchFamily="34" charset="0"/>
            </a:endParaRPr>
          </a:p>
        </p:txBody>
      </p:sp>
      <p:sp>
        <p:nvSpPr>
          <p:cNvPr id="11267" name="Rectangle 3"/>
          <p:cNvSpPr>
            <a:spLocks noChangeArrowheads="1"/>
          </p:cNvSpPr>
          <p:nvPr/>
        </p:nvSpPr>
        <p:spPr bwMode="gray">
          <a:xfrm>
            <a:off x="347663" y="2757488"/>
            <a:ext cx="8451850" cy="484187"/>
          </a:xfrm>
          <a:prstGeom prst="rect">
            <a:avLst/>
          </a:prstGeom>
          <a:solidFill>
            <a:srgbClr val="004E9C"/>
          </a:solidFill>
          <a:ln w="6350">
            <a:solidFill>
              <a:srgbClr val="004E9C"/>
            </a:solidFill>
            <a:miter lim="800000"/>
            <a:headEnd/>
            <a:tailEnd/>
          </a:ln>
          <a:effectLst/>
        </p:spPr>
        <p:txBody>
          <a:bodyPr lIns="123059" tIns="82039" rIns="123059" bIns="82039" anchor="ctr"/>
          <a:lstStyle/>
          <a:p>
            <a:pPr defTabSz="820738" eaLnBrk="0" hangingPunct="0">
              <a:lnSpc>
                <a:spcPct val="100000"/>
              </a:lnSpc>
              <a:spcBef>
                <a:spcPct val="0"/>
              </a:spcBef>
              <a:buClrTx/>
              <a:buSzTx/>
              <a:buFontTx/>
              <a:buNone/>
            </a:pPr>
            <a:endParaRPr lang="en-GB" sz="2200" b="0"/>
          </a:p>
        </p:txBody>
      </p:sp>
      <p:sp>
        <p:nvSpPr>
          <p:cNvPr id="11268" name="Rectangle 4"/>
          <p:cNvSpPr>
            <a:spLocks noGrp="1" noChangeArrowheads="1"/>
          </p:cNvSpPr>
          <p:nvPr>
            <p:ph type="ctrTitle"/>
          </p:nvPr>
        </p:nvSpPr>
        <p:spPr bwMode="gray">
          <a:xfrm>
            <a:off x="347663" y="2757488"/>
            <a:ext cx="8451850" cy="484187"/>
          </a:xfrm>
          <a:ln algn="ctr"/>
        </p:spPr>
        <p:txBody>
          <a:bodyPr lIns="123059" tIns="82039" rIns="123059" bIns="82039" anchor="ctr"/>
          <a:lstStyle>
            <a:lvl1pPr marL="6350" defTabSz="820738" eaLnBrk="0" hangingPunct="0">
              <a:lnSpc>
                <a:spcPct val="100000"/>
              </a:lnSpc>
              <a:defRPr sz="2300">
                <a:solidFill>
                  <a:srgbClr val="FFFFFF"/>
                </a:solidFill>
              </a:defRPr>
            </a:lvl1pPr>
          </a:lstStyle>
          <a:p>
            <a:r>
              <a:rPr lang="en-US"/>
              <a:t>Click to edit Master title style</a:t>
            </a:r>
          </a:p>
        </p:txBody>
      </p:sp>
      <p:sp>
        <p:nvSpPr>
          <p:cNvPr id="11279" name="Rectangle 15"/>
          <p:cNvSpPr>
            <a:spLocks noChangeArrowheads="1"/>
          </p:cNvSpPr>
          <p:nvPr/>
        </p:nvSpPr>
        <p:spPr bwMode="gray">
          <a:xfrm>
            <a:off x="347663" y="2757488"/>
            <a:ext cx="8451850" cy="484187"/>
          </a:xfrm>
          <a:prstGeom prst="rect">
            <a:avLst/>
          </a:prstGeom>
          <a:solidFill>
            <a:schemeClr val="accent2"/>
          </a:solidFill>
          <a:ln w="6350" algn="ctr">
            <a:solidFill>
              <a:schemeClr val="accent2"/>
            </a:solidFill>
            <a:miter lim="800000"/>
            <a:headEnd/>
            <a:tailEnd/>
          </a:ln>
          <a:effectLst/>
        </p:spPr>
        <p:txBody>
          <a:bodyPr wrap="none" lIns="123059" tIns="82039" rIns="123059" bIns="82039" anchor="ctr"/>
          <a:lstStyle/>
          <a:p>
            <a:pPr marL="6350" defTabSz="820738" eaLnBrk="0" hangingPunct="0">
              <a:lnSpc>
                <a:spcPct val="100000"/>
              </a:lnSpc>
              <a:spcBef>
                <a:spcPct val="0"/>
              </a:spcBef>
              <a:buClrTx/>
              <a:buSzTx/>
              <a:buFontTx/>
              <a:buNone/>
            </a:pPr>
            <a:endParaRPr lang="en-GB" sz="2300" b="0">
              <a:solidFill>
                <a:srgbClr val="FFFFFF"/>
              </a:solidFill>
            </a:endParaRPr>
          </a:p>
        </p:txBody>
      </p:sp>
      <p:sp>
        <p:nvSpPr>
          <p:cNvPr id="11280" name="Rectangle 16"/>
          <p:cNvSpPr>
            <a:spLocks noChangeArrowheads="1"/>
          </p:cNvSpPr>
          <p:nvPr/>
        </p:nvSpPr>
        <p:spPr bwMode="gray">
          <a:xfrm>
            <a:off x="347663" y="2757488"/>
            <a:ext cx="8451850" cy="484187"/>
          </a:xfrm>
          <a:prstGeom prst="rect">
            <a:avLst/>
          </a:prstGeom>
          <a:solidFill>
            <a:srgbClr val="004E9C"/>
          </a:solidFill>
          <a:ln w="6350">
            <a:solidFill>
              <a:srgbClr val="004E9C"/>
            </a:solidFill>
            <a:miter lim="800000"/>
            <a:headEnd/>
            <a:tailEnd/>
          </a:ln>
          <a:effectLst/>
        </p:spPr>
        <p:txBody>
          <a:bodyPr lIns="123059" tIns="82039" rIns="123059" bIns="82039" anchor="ctr"/>
          <a:lstStyle/>
          <a:p>
            <a:pPr defTabSz="820738" eaLnBrk="0" hangingPunct="0">
              <a:lnSpc>
                <a:spcPct val="100000"/>
              </a:lnSpc>
              <a:spcBef>
                <a:spcPct val="0"/>
              </a:spcBef>
              <a:buClrTx/>
              <a:buSzTx/>
              <a:buFontTx/>
              <a:buNone/>
            </a:pPr>
            <a:endParaRPr lang="en-GB" sz="2200" b="0"/>
          </a:p>
        </p:txBody>
      </p:sp>
      <p:sp>
        <p:nvSpPr>
          <p:cNvPr id="11306" name="Line 42"/>
          <p:cNvSpPr>
            <a:spLocks noChangeShapeType="1"/>
          </p:cNvSpPr>
          <p:nvPr>
            <p:custDataLst>
              <p:tags r:id="rId2"/>
            </p:custDataLst>
          </p:nvPr>
        </p:nvSpPr>
        <p:spPr bwMode="gray">
          <a:xfrm>
            <a:off x="349250" y="2759075"/>
            <a:ext cx="0" cy="3832225"/>
          </a:xfrm>
          <a:prstGeom prst="line">
            <a:avLst/>
          </a:prstGeom>
          <a:noFill/>
          <a:ln w="6350">
            <a:solidFill>
              <a:schemeClr val="accent2"/>
            </a:solidFill>
            <a:round/>
            <a:headEnd/>
            <a:tailEnd/>
          </a:ln>
          <a:effectLst/>
        </p:spPr>
        <p:txBody>
          <a:bodyPr wrap="none" lIns="45720" rIns="45720" anchor="ctr"/>
          <a:lstStyle/>
          <a:p>
            <a:endParaRPr lang="en-US"/>
          </a:p>
        </p:txBody>
      </p:sp>
      <p:sp>
        <p:nvSpPr>
          <p:cNvPr id="11391" name="Rectangle 127"/>
          <p:cNvSpPr>
            <a:spLocks noChangeArrowheads="1"/>
          </p:cNvSpPr>
          <p:nvPr/>
        </p:nvSpPr>
        <p:spPr bwMode="gray">
          <a:xfrm>
            <a:off x="346075" y="2603500"/>
            <a:ext cx="8451850" cy="636588"/>
          </a:xfrm>
          <a:prstGeom prst="rect">
            <a:avLst/>
          </a:prstGeom>
          <a:solidFill>
            <a:schemeClr val="accent2"/>
          </a:solidFill>
          <a:ln w="6350">
            <a:solidFill>
              <a:srgbClr val="004E9C"/>
            </a:solidFill>
            <a:miter lim="800000"/>
            <a:headEnd/>
            <a:tailEnd/>
          </a:ln>
          <a:effectLst/>
        </p:spPr>
        <p:txBody>
          <a:bodyPr lIns="123059" tIns="82039" rIns="123059" bIns="82039" anchor="ctr"/>
          <a:lstStyle/>
          <a:p>
            <a:pPr defTabSz="820738" eaLnBrk="0" hangingPunct="0">
              <a:lnSpc>
                <a:spcPct val="100000"/>
              </a:lnSpc>
              <a:spcBef>
                <a:spcPct val="0"/>
              </a:spcBef>
              <a:buClrTx/>
              <a:buSzTx/>
              <a:buFontTx/>
              <a:buNone/>
            </a:pPr>
            <a:endParaRPr lang="en-GB" sz="2200">
              <a:solidFill>
                <a:schemeClr val="bg1"/>
              </a:solidFill>
            </a:endParaRPr>
          </a:p>
        </p:txBody>
      </p:sp>
      <p:sp>
        <p:nvSpPr>
          <p:cNvPr id="11393" name="Line 129"/>
          <p:cNvSpPr>
            <a:spLocks noChangeShapeType="1"/>
          </p:cNvSpPr>
          <p:nvPr>
            <p:custDataLst>
              <p:tags r:id="rId3"/>
            </p:custDataLst>
          </p:nvPr>
        </p:nvSpPr>
        <p:spPr bwMode="gray">
          <a:xfrm>
            <a:off x="349250" y="2759075"/>
            <a:ext cx="0" cy="3832225"/>
          </a:xfrm>
          <a:prstGeom prst="line">
            <a:avLst/>
          </a:prstGeom>
          <a:noFill/>
          <a:ln w="6350">
            <a:solidFill>
              <a:schemeClr val="accent2"/>
            </a:solidFill>
            <a:round/>
            <a:headEnd/>
            <a:tailEnd/>
          </a:ln>
          <a:effectLst/>
        </p:spPr>
        <p:txBody>
          <a:bodyPr wrap="none" lIns="45720" rIns="45720" anchor="ctr"/>
          <a:lstStyle/>
          <a:p>
            <a:endParaRPr lang="en-US"/>
          </a:p>
        </p:txBody>
      </p:sp>
      <p:sp>
        <p:nvSpPr>
          <p:cNvPr id="11485" name="Text Box 221"/>
          <p:cNvSpPr txBox="1">
            <a:spLocks noChangeArrowheads="1"/>
          </p:cNvSpPr>
          <p:nvPr userDrawn="1">
            <p:custDataLst>
              <p:tags r:id="rId4"/>
            </p:custDataLst>
          </p:nvPr>
        </p:nvSpPr>
        <p:spPr bwMode="auto">
          <a:xfrm>
            <a:off x="7207250" y="6437313"/>
            <a:ext cx="1389063" cy="177800"/>
          </a:xfrm>
          <a:prstGeom prst="rect">
            <a:avLst/>
          </a:prstGeom>
          <a:noFill/>
          <a:ln w="19050" algn="ctr">
            <a:noFill/>
            <a:miter lim="800000"/>
            <a:headEnd/>
            <a:tailEnd/>
          </a:ln>
          <a:effectLst/>
        </p:spPr>
        <p:txBody>
          <a:bodyPr wrap="none" lIns="0" tIns="0" rIns="0" bIns="0" anchor="b"/>
          <a:lstStyle/>
          <a:p>
            <a:pPr algn="r" defTabSz="820738" eaLnBrk="0" hangingPunct="0">
              <a:spcBef>
                <a:spcPct val="0"/>
              </a:spcBef>
              <a:buClrTx/>
              <a:buSzTx/>
              <a:buFontTx/>
              <a:buNone/>
            </a:pPr>
            <a:fld id="{E3A88D89-E698-4641-B619-A9EEF3F0C7DC}" type="slidenum">
              <a:rPr sz="900" b="0" noProof="1"/>
              <a:pPr algn="r" defTabSz="820738" eaLnBrk="0" hangingPunct="0">
                <a:spcBef>
                  <a:spcPct val="0"/>
                </a:spcBef>
                <a:buClrTx/>
                <a:buSzTx/>
                <a:buFontTx/>
                <a:buNone/>
              </a:pPr>
              <a:t>‹#›</a:t>
            </a:fld>
            <a:endParaRPr lang="en-US" sz="900" b="0"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7663" y="377825"/>
            <a:ext cx="8451850" cy="460376"/>
          </a:xfrm>
          <a:solidFill>
            <a:schemeClr val="accent2"/>
          </a:solidFill>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7663" y="377825"/>
            <a:ext cx="8451850" cy="3619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8975" y="1411288"/>
            <a:ext cx="3973513" cy="4370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14888" y="1411288"/>
            <a:ext cx="3975100" cy="4370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Rectangle 241"/>
          <p:cNvSpPr>
            <a:spLocks noChangeArrowheads="1"/>
          </p:cNvSpPr>
          <p:nvPr>
            <p:custDataLst>
              <p:tags r:id="rId2"/>
            </p:custDataLst>
          </p:nvPr>
        </p:nvSpPr>
        <p:spPr bwMode="white">
          <a:xfrm>
            <a:off x="0" y="0"/>
            <a:ext cx="9144000" cy="6858000"/>
          </a:xfrm>
          <a:prstGeom prst="rect">
            <a:avLst/>
          </a:prstGeom>
          <a:solidFill>
            <a:srgbClr val="FFFFFF"/>
          </a:solidFill>
          <a:ln w="6350" algn="ctr">
            <a:solidFill>
              <a:srgbClr val="FFFFFF"/>
            </a:solidFill>
            <a:miter lim="800000"/>
            <a:headEnd/>
            <a:tailEnd/>
          </a:ln>
          <a:effectLst/>
        </p:spPr>
        <p:txBody>
          <a:bodyPr wrap="none" lIns="91429" tIns="36576" rIns="36576" bIns="36576" anchor="ctr"/>
          <a:lstStyle/>
          <a:p>
            <a:pPr>
              <a:lnSpc>
                <a:spcPct val="110000"/>
              </a:lnSpc>
              <a:spcBef>
                <a:spcPct val="70000"/>
              </a:spcBef>
              <a:buClr>
                <a:schemeClr val="folHlink"/>
              </a:buClr>
              <a:buSzPct val="92000"/>
              <a:buFont typeface="Wingdings" pitchFamily="2" charset="2"/>
              <a:buChar char="n"/>
              <a:defRPr/>
            </a:pPr>
            <a:endParaRPr lang="en-US"/>
          </a:p>
        </p:txBody>
      </p:sp>
      <p:sp>
        <p:nvSpPr>
          <p:cNvPr id="4" name="Text Box 37"/>
          <p:cNvSpPr txBox="1">
            <a:spLocks noChangeArrowheads="1"/>
          </p:cNvSpPr>
          <p:nvPr>
            <p:custDataLst>
              <p:tags r:id="rId3"/>
            </p:custDataLst>
          </p:nvPr>
        </p:nvSpPr>
        <p:spPr bwMode="auto">
          <a:xfrm>
            <a:off x="7207250" y="6437313"/>
            <a:ext cx="1389063" cy="177800"/>
          </a:xfrm>
          <a:prstGeom prst="rect">
            <a:avLst/>
          </a:prstGeom>
          <a:noFill/>
          <a:ln w="19050" algn="ctr">
            <a:noFill/>
            <a:miter lim="800000"/>
            <a:headEnd/>
            <a:tailEnd/>
          </a:ln>
          <a:effectLst/>
        </p:spPr>
        <p:txBody>
          <a:bodyPr wrap="none" lIns="0" tIns="0" rIns="0" bIns="0" anchor="b"/>
          <a:lstStyle/>
          <a:p>
            <a:pPr algn="r" defTabSz="820738" eaLnBrk="0" hangingPunct="0">
              <a:lnSpc>
                <a:spcPct val="110000"/>
              </a:lnSpc>
              <a:defRPr/>
            </a:pPr>
            <a:fld id="{00923962-106A-4C9E-81A7-D88F5FF5B987}" type="slidenum">
              <a:rPr sz="900" b="0" noProof="1">
                <a:solidFill>
                  <a:schemeClr val="accent1"/>
                </a:solidFill>
              </a:rPr>
              <a:pPr algn="r" defTabSz="820738" eaLnBrk="0" hangingPunct="0">
                <a:lnSpc>
                  <a:spcPct val="110000"/>
                </a:lnSpc>
                <a:defRPr/>
              </a:pPr>
              <a:t>‹#›</a:t>
            </a:fld>
            <a:endParaRPr lang="en-US" sz="900" b="0" noProof="1">
              <a:solidFill>
                <a:schemeClr val="accent1"/>
              </a:solidFill>
            </a:endParaRPr>
          </a:p>
        </p:txBody>
      </p:sp>
      <p:sp>
        <p:nvSpPr>
          <p:cNvPr id="5" name="Line 39"/>
          <p:cNvSpPr>
            <a:spLocks noChangeShapeType="1"/>
          </p:cNvSpPr>
          <p:nvPr>
            <p:custDataLst>
              <p:tags r:id="rId4"/>
            </p:custDataLst>
          </p:nvPr>
        </p:nvSpPr>
        <p:spPr bwMode="gray">
          <a:xfrm>
            <a:off x="349250" y="1243013"/>
            <a:ext cx="0" cy="5348287"/>
          </a:xfrm>
          <a:prstGeom prst="line">
            <a:avLst/>
          </a:prstGeom>
          <a:noFill/>
          <a:ln w="6350">
            <a:solidFill>
              <a:schemeClr val="accent1"/>
            </a:solidFill>
            <a:round/>
            <a:headEnd/>
            <a:tailEnd/>
          </a:ln>
          <a:effectLst/>
        </p:spPr>
        <p:txBody>
          <a:bodyPr wrap="none" lIns="45720" rIns="45720" anchor="ctr"/>
          <a:lstStyle/>
          <a:p>
            <a:pPr>
              <a:lnSpc>
                <a:spcPct val="110000"/>
              </a:lnSpc>
              <a:spcBef>
                <a:spcPct val="70000"/>
              </a:spcBef>
              <a:buClr>
                <a:schemeClr val="folHlink"/>
              </a:buClr>
              <a:buSzPct val="92000"/>
              <a:buFont typeface="Wingdings" pitchFamily="2" charset="2"/>
              <a:buChar char="n"/>
              <a:defRPr/>
            </a:pPr>
            <a:endParaRPr lang="en-US">
              <a:ea typeface="LF_Kai" pitchFamily="65" charset="-120"/>
              <a:cs typeface="+mn-cs"/>
            </a:endParaRPr>
          </a:p>
        </p:txBody>
      </p:sp>
      <p:graphicFrame>
        <p:nvGraphicFramePr>
          <p:cNvPr id="6" name="Object 261"/>
          <p:cNvGraphicFramePr>
            <a:graphicFrameLocks noChangeAspect="1"/>
          </p:cNvGraphicFramePr>
          <p:nvPr/>
        </p:nvGraphicFramePr>
        <p:xfrm>
          <a:off x="446088" y="6480175"/>
          <a:ext cx="1039812" cy="193675"/>
        </p:xfrm>
        <a:graphic>
          <a:graphicData uri="http://schemas.openxmlformats.org/presentationml/2006/ole">
            <mc:AlternateContent xmlns:mc="http://schemas.openxmlformats.org/markup-compatibility/2006">
              <mc:Choice xmlns:v="urn:schemas-microsoft-com:vml" Requires="v">
                <p:oleObj spid="_x0000_s180594" name="Photo Editor Photo" r:id="rId11" imgW="7953375" imgH="1476375" progId="">
                  <p:embed/>
                </p:oleObj>
              </mc:Choice>
              <mc:Fallback>
                <p:oleObj name="Photo Editor Photo" r:id="rId11" imgW="7953375" imgH="1476375" progId="">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088" y="6480175"/>
                        <a:ext cx="1039812" cy="1936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990000"/>
                              </a:outerShdw>
                            </a:effectLst>
                          </a14:hiddenEffects>
                        </a:ext>
                      </a:extLst>
                    </p:spPr>
                  </p:pic>
                </p:oleObj>
              </mc:Fallback>
            </mc:AlternateContent>
          </a:graphicData>
        </a:graphic>
      </p:graphicFrame>
      <p:sp>
        <p:nvSpPr>
          <p:cNvPr id="7" name="Text Box 262"/>
          <p:cNvSpPr txBox="1">
            <a:spLocks noChangeArrowheads="1"/>
          </p:cNvSpPr>
          <p:nvPr/>
        </p:nvSpPr>
        <p:spPr bwMode="auto">
          <a:xfrm>
            <a:off x="3419475" y="6477000"/>
            <a:ext cx="2552700" cy="207963"/>
          </a:xfrm>
          <a:prstGeom prst="rect">
            <a:avLst/>
          </a:prstGeom>
          <a:noFill/>
          <a:ln w="9525" algn="ctr">
            <a:noFill/>
            <a:miter lim="800000"/>
            <a:headEnd/>
            <a:tailEnd/>
          </a:ln>
          <a:effectLst/>
        </p:spPr>
        <p:txBody>
          <a:bodyPr lIns="91429" tIns="36576" rIns="36576" bIns="36576">
            <a:spAutoFit/>
          </a:bodyPr>
          <a:lstStyle/>
          <a:p>
            <a:pPr algn="ctr" defTabSz="820738">
              <a:lnSpc>
                <a:spcPct val="110000"/>
              </a:lnSpc>
              <a:spcBef>
                <a:spcPct val="50000"/>
              </a:spcBef>
              <a:buClr>
                <a:schemeClr val="folHlink"/>
              </a:buClr>
              <a:buSzPct val="92000"/>
              <a:buFont typeface="Wingdings" pitchFamily="2" charset="2"/>
              <a:buNone/>
              <a:defRPr/>
            </a:pPr>
            <a:r>
              <a:rPr lang="en-US">
                <a:ea typeface="LF_Kai" pitchFamily="65" charset="-120"/>
                <a:cs typeface="+mn-cs"/>
              </a:rPr>
              <a:t>ATTORNEY-CLIENT WORK PRODUCT</a:t>
            </a:r>
          </a:p>
        </p:txBody>
      </p:sp>
      <p:sp>
        <p:nvSpPr>
          <p:cNvPr id="8" name="Text Box 263"/>
          <p:cNvSpPr txBox="1">
            <a:spLocks noChangeArrowheads="1"/>
          </p:cNvSpPr>
          <p:nvPr>
            <p:custDataLst>
              <p:tags r:id="rId5"/>
            </p:custDataLst>
          </p:nvPr>
        </p:nvSpPr>
        <p:spPr bwMode="auto">
          <a:xfrm rot="16200000">
            <a:off x="-2516981" y="3782219"/>
            <a:ext cx="5532437" cy="136525"/>
          </a:xfrm>
          <a:prstGeom prst="rect">
            <a:avLst/>
          </a:prstGeom>
          <a:noFill/>
          <a:ln w="9525" algn="ctr">
            <a:noFill/>
            <a:miter lim="800000"/>
            <a:headEnd/>
            <a:tailEnd/>
          </a:ln>
          <a:effectLst/>
        </p:spPr>
        <p:txBody>
          <a:bodyPr wrap="none" lIns="0" tIns="0" rIns="0" bIns="0" anchor="b"/>
          <a:lstStyle/>
          <a:p>
            <a:pPr eaLnBrk="0" hangingPunct="0">
              <a:lnSpc>
                <a:spcPts val="1200"/>
              </a:lnSpc>
              <a:defRPr/>
            </a:pPr>
            <a:r>
              <a:rPr lang="en-US" sz="1000" b="0">
                <a:solidFill>
                  <a:srgbClr val="808080"/>
                </a:solidFill>
              </a:rPr>
              <a:t>Privileged and Confidential Information:  Home Lending  Fair Lending Risk Management 		</a:t>
            </a:r>
            <a:endParaRPr lang="en-US" sz="1000" b="0" noProof="1">
              <a:solidFill>
                <a:srgbClr val="808080"/>
              </a:solidFill>
            </a:endParaRPr>
          </a:p>
        </p:txBody>
      </p:sp>
      <p:sp>
        <p:nvSpPr>
          <p:cNvPr id="9" name="Rectangle 217"/>
          <p:cNvSpPr>
            <a:spLocks noChangeArrowheads="1"/>
          </p:cNvSpPr>
          <p:nvPr>
            <p:custDataLst>
              <p:tags r:id="rId6"/>
            </p:custDataLst>
          </p:nvPr>
        </p:nvSpPr>
        <p:spPr bwMode="white">
          <a:xfrm>
            <a:off x="0" y="0"/>
            <a:ext cx="9144000" cy="6858000"/>
          </a:xfrm>
          <a:prstGeom prst="rect">
            <a:avLst/>
          </a:prstGeom>
          <a:solidFill>
            <a:srgbClr val="FFFFFF"/>
          </a:solidFill>
          <a:ln w="6350" algn="ctr">
            <a:solidFill>
              <a:srgbClr val="FFFFFF"/>
            </a:solidFill>
            <a:miter lim="800000"/>
            <a:headEnd/>
            <a:tailEnd/>
          </a:ln>
          <a:effectLst/>
        </p:spPr>
        <p:txBody>
          <a:bodyPr wrap="none" lIns="91429" tIns="36576" rIns="36576" bIns="36576" anchor="ctr"/>
          <a:lstStyle/>
          <a:p>
            <a:pPr>
              <a:lnSpc>
                <a:spcPct val="110000"/>
              </a:lnSpc>
              <a:spcBef>
                <a:spcPct val="70000"/>
              </a:spcBef>
              <a:buClr>
                <a:schemeClr val="folHlink"/>
              </a:buClr>
              <a:buSzPct val="92000"/>
              <a:buFont typeface="Wingdings" pitchFamily="2" charset="2"/>
              <a:buChar char="n"/>
              <a:defRPr/>
            </a:pPr>
            <a:endParaRPr lang="en-US"/>
          </a:p>
        </p:txBody>
      </p:sp>
      <p:sp>
        <p:nvSpPr>
          <p:cNvPr id="10" name="Rectangle 2"/>
          <p:cNvSpPr>
            <a:spLocks noChangeArrowheads="1"/>
          </p:cNvSpPr>
          <p:nvPr userDrawn="1"/>
        </p:nvSpPr>
        <p:spPr bwMode="gray">
          <a:xfrm>
            <a:off x="347663" y="2757488"/>
            <a:ext cx="8451850" cy="484187"/>
          </a:xfrm>
          <a:prstGeom prst="rect">
            <a:avLst/>
          </a:prstGeom>
          <a:solidFill>
            <a:schemeClr val="accent2"/>
          </a:solidFill>
          <a:ln w="6350" algn="ctr">
            <a:solidFill>
              <a:schemeClr val="accent2"/>
            </a:solidFill>
            <a:miter lim="800000"/>
            <a:headEnd/>
            <a:tailEnd/>
          </a:ln>
          <a:effectLst/>
        </p:spPr>
        <p:txBody>
          <a:bodyPr wrap="none" lIns="123059" tIns="82039" rIns="123059" bIns="82039" anchor="ctr"/>
          <a:lstStyle/>
          <a:p>
            <a:pPr defTabSz="820738">
              <a:defRPr/>
            </a:pPr>
            <a:endParaRPr lang="en-US" sz="1600" b="0">
              <a:latin typeface="Arial" pitchFamily="34" charset="0"/>
            </a:endParaRPr>
          </a:p>
        </p:txBody>
      </p:sp>
      <p:sp>
        <p:nvSpPr>
          <p:cNvPr id="11" name="Rectangle 3"/>
          <p:cNvSpPr>
            <a:spLocks noChangeArrowheads="1"/>
          </p:cNvSpPr>
          <p:nvPr userDrawn="1"/>
        </p:nvSpPr>
        <p:spPr bwMode="gray">
          <a:xfrm>
            <a:off x="347663" y="2757488"/>
            <a:ext cx="8451850" cy="484187"/>
          </a:xfrm>
          <a:prstGeom prst="rect">
            <a:avLst/>
          </a:prstGeom>
          <a:solidFill>
            <a:srgbClr val="004E9C"/>
          </a:solidFill>
          <a:ln w="6350">
            <a:solidFill>
              <a:srgbClr val="004E9C"/>
            </a:solidFill>
            <a:miter lim="800000"/>
            <a:headEnd/>
            <a:tailEnd/>
          </a:ln>
          <a:effectLst/>
        </p:spPr>
        <p:txBody>
          <a:bodyPr lIns="123059" tIns="82039" rIns="123059" bIns="82039" anchor="ctr"/>
          <a:lstStyle/>
          <a:p>
            <a:pPr defTabSz="820738" eaLnBrk="0" hangingPunct="0">
              <a:defRPr/>
            </a:pPr>
            <a:endParaRPr lang="en-GB" sz="2200" b="0"/>
          </a:p>
        </p:txBody>
      </p:sp>
      <p:sp>
        <p:nvSpPr>
          <p:cNvPr id="12" name="Rectangle 15"/>
          <p:cNvSpPr>
            <a:spLocks noChangeArrowheads="1"/>
          </p:cNvSpPr>
          <p:nvPr userDrawn="1"/>
        </p:nvSpPr>
        <p:spPr bwMode="gray">
          <a:xfrm>
            <a:off x="347663" y="2757488"/>
            <a:ext cx="8451850" cy="484187"/>
          </a:xfrm>
          <a:prstGeom prst="rect">
            <a:avLst/>
          </a:prstGeom>
          <a:solidFill>
            <a:schemeClr val="accent2"/>
          </a:solidFill>
          <a:ln w="6350" algn="ctr">
            <a:solidFill>
              <a:schemeClr val="accent2"/>
            </a:solidFill>
            <a:miter lim="800000"/>
            <a:headEnd/>
            <a:tailEnd/>
          </a:ln>
          <a:effectLst/>
        </p:spPr>
        <p:txBody>
          <a:bodyPr wrap="none" lIns="123059" tIns="82039" rIns="123059" bIns="82039" anchor="ctr"/>
          <a:lstStyle/>
          <a:p>
            <a:pPr marL="6350" defTabSz="820738" eaLnBrk="0" hangingPunct="0">
              <a:defRPr/>
            </a:pPr>
            <a:endParaRPr lang="en-US" sz="2300" b="0">
              <a:solidFill>
                <a:srgbClr val="FFFFFF"/>
              </a:solidFill>
            </a:endParaRPr>
          </a:p>
        </p:txBody>
      </p:sp>
      <p:sp>
        <p:nvSpPr>
          <p:cNvPr id="13" name="Rectangle 16"/>
          <p:cNvSpPr>
            <a:spLocks noChangeArrowheads="1"/>
          </p:cNvSpPr>
          <p:nvPr userDrawn="1"/>
        </p:nvSpPr>
        <p:spPr bwMode="gray">
          <a:xfrm>
            <a:off x="347663" y="2757488"/>
            <a:ext cx="8451850" cy="484187"/>
          </a:xfrm>
          <a:prstGeom prst="rect">
            <a:avLst/>
          </a:prstGeom>
          <a:solidFill>
            <a:srgbClr val="004E9C"/>
          </a:solidFill>
          <a:ln w="6350">
            <a:solidFill>
              <a:srgbClr val="004E9C"/>
            </a:solidFill>
            <a:miter lim="800000"/>
            <a:headEnd/>
            <a:tailEnd/>
          </a:ln>
          <a:effectLst/>
        </p:spPr>
        <p:txBody>
          <a:bodyPr lIns="123059" tIns="82039" rIns="123059" bIns="82039" anchor="ctr"/>
          <a:lstStyle/>
          <a:p>
            <a:pPr defTabSz="820738" eaLnBrk="0" hangingPunct="0">
              <a:defRPr/>
            </a:pPr>
            <a:endParaRPr lang="en-GB" sz="2200" b="0"/>
          </a:p>
        </p:txBody>
      </p:sp>
      <p:sp>
        <p:nvSpPr>
          <p:cNvPr id="14" name="Line 42"/>
          <p:cNvSpPr>
            <a:spLocks noChangeShapeType="1"/>
          </p:cNvSpPr>
          <p:nvPr>
            <p:custDataLst>
              <p:tags r:id="rId7"/>
            </p:custDataLst>
          </p:nvPr>
        </p:nvSpPr>
        <p:spPr bwMode="gray">
          <a:xfrm>
            <a:off x="349250" y="2759075"/>
            <a:ext cx="0" cy="3832225"/>
          </a:xfrm>
          <a:prstGeom prst="line">
            <a:avLst/>
          </a:prstGeom>
          <a:noFill/>
          <a:ln w="6350">
            <a:solidFill>
              <a:schemeClr val="accent2"/>
            </a:solidFill>
            <a:round/>
            <a:headEnd/>
            <a:tailEnd/>
          </a:ln>
          <a:effectLst/>
        </p:spPr>
        <p:txBody>
          <a:bodyPr wrap="none" lIns="45720" rIns="45720" anchor="ctr"/>
          <a:lstStyle/>
          <a:p>
            <a:pPr>
              <a:lnSpc>
                <a:spcPct val="110000"/>
              </a:lnSpc>
              <a:spcBef>
                <a:spcPct val="70000"/>
              </a:spcBef>
              <a:buClr>
                <a:schemeClr val="folHlink"/>
              </a:buClr>
              <a:buSzPct val="92000"/>
              <a:buFont typeface="Wingdings" pitchFamily="2" charset="2"/>
              <a:buChar char="n"/>
              <a:defRPr/>
            </a:pPr>
            <a:endParaRPr lang="en-US">
              <a:ea typeface="LF_Kai" pitchFamily="65" charset="-120"/>
              <a:cs typeface="+mn-cs"/>
            </a:endParaRPr>
          </a:p>
        </p:txBody>
      </p:sp>
      <p:sp>
        <p:nvSpPr>
          <p:cNvPr id="16" name="Line 129"/>
          <p:cNvSpPr>
            <a:spLocks noChangeShapeType="1"/>
          </p:cNvSpPr>
          <p:nvPr>
            <p:custDataLst>
              <p:tags r:id="rId8"/>
            </p:custDataLst>
          </p:nvPr>
        </p:nvSpPr>
        <p:spPr bwMode="gray">
          <a:xfrm flipH="1">
            <a:off x="349250" y="1244009"/>
            <a:ext cx="1624" cy="5347291"/>
          </a:xfrm>
          <a:prstGeom prst="line">
            <a:avLst/>
          </a:prstGeom>
          <a:noFill/>
          <a:ln w="6350">
            <a:solidFill>
              <a:schemeClr val="accent2"/>
            </a:solidFill>
            <a:round/>
            <a:headEnd/>
            <a:tailEnd/>
          </a:ln>
          <a:effectLst/>
        </p:spPr>
        <p:txBody>
          <a:bodyPr wrap="none" lIns="45720" rIns="45720" anchor="ctr"/>
          <a:lstStyle/>
          <a:p>
            <a:pPr>
              <a:lnSpc>
                <a:spcPct val="110000"/>
              </a:lnSpc>
              <a:spcBef>
                <a:spcPct val="70000"/>
              </a:spcBef>
              <a:buClr>
                <a:schemeClr val="folHlink"/>
              </a:buClr>
              <a:buSzPct val="92000"/>
              <a:buFont typeface="Wingdings" pitchFamily="2" charset="2"/>
              <a:buChar char="n"/>
              <a:defRPr/>
            </a:pPr>
            <a:endParaRPr lang="en-US">
              <a:ea typeface="LF_Kai" pitchFamily="65" charset="-120"/>
              <a:cs typeface="+mn-cs"/>
            </a:endParaRPr>
          </a:p>
        </p:txBody>
      </p:sp>
      <p:sp>
        <p:nvSpPr>
          <p:cNvPr id="18" name="Text Box 221"/>
          <p:cNvSpPr txBox="1">
            <a:spLocks noChangeArrowheads="1"/>
          </p:cNvSpPr>
          <p:nvPr userDrawn="1">
            <p:custDataLst>
              <p:tags r:id="rId9"/>
            </p:custDataLst>
          </p:nvPr>
        </p:nvSpPr>
        <p:spPr bwMode="auto">
          <a:xfrm>
            <a:off x="7207250" y="6437313"/>
            <a:ext cx="1389063" cy="177800"/>
          </a:xfrm>
          <a:prstGeom prst="rect">
            <a:avLst/>
          </a:prstGeom>
          <a:noFill/>
          <a:ln w="19050" algn="ctr">
            <a:noFill/>
            <a:miter lim="800000"/>
            <a:headEnd/>
            <a:tailEnd/>
          </a:ln>
          <a:effectLst/>
        </p:spPr>
        <p:txBody>
          <a:bodyPr wrap="none" lIns="0" tIns="0" rIns="0" bIns="0" anchor="b"/>
          <a:lstStyle/>
          <a:p>
            <a:pPr algn="r" defTabSz="820738" eaLnBrk="0" hangingPunct="0">
              <a:lnSpc>
                <a:spcPct val="110000"/>
              </a:lnSpc>
              <a:defRPr/>
            </a:pPr>
            <a:fld id="{5CB16825-BE0C-4E86-A255-3C0953CF5D14}" type="slidenum">
              <a:rPr sz="900" b="0" noProof="1"/>
              <a:pPr algn="r" defTabSz="820738" eaLnBrk="0" hangingPunct="0">
                <a:lnSpc>
                  <a:spcPct val="110000"/>
                </a:lnSpc>
                <a:defRPr/>
              </a:pPr>
              <a:t>‹#›</a:t>
            </a:fld>
            <a:endParaRPr lang="en-US" sz="900" b="0" noProof="1"/>
          </a:p>
        </p:txBody>
      </p:sp>
      <p:sp>
        <p:nvSpPr>
          <p:cNvPr id="11268" name="Rectangle 4"/>
          <p:cNvSpPr>
            <a:spLocks noGrp="1" noChangeArrowheads="1"/>
          </p:cNvSpPr>
          <p:nvPr>
            <p:ph type="ctrTitle"/>
          </p:nvPr>
        </p:nvSpPr>
        <p:spPr bwMode="gray">
          <a:xfrm>
            <a:off x="347663" y="2757488"/>
            <a:ext cx="8424197" cy="484187"/>
          </a:xfrm>
          <a:ln algn="ctr"/>
        </p:spPr>
        <p:txBody>
          <a:bodyPr lIns="123059" tIns="82039" rIns="123059" bIns="82039" anchor="ctr"/>
          <a:lstStyle>
            <a:lvl1pPr marL="6350" defTabSz="820738" eaLnBrk="0" hangingPunct="0">
              <a:lnSpc>
                <a:spcPct val="100000"/>
              </a:lnSpc>
              <a:defRPr sz="2300">
                <a:solidFill>
                  <a:srgbClr val="FFFFFF"/>
                </a:solidFill>
              </a:defRPr>
            </a:lvl1pPr>
          </a:lstStyle>
          <a:p>
            <a:r>
              <a:rPr lang="en-US"/>
              <a:t>Click to edit Master title style</a:t>
            </a:r>
          </a:p>
        </p:txBody>
      </p:sp>
      <p:sp>
        <p:nvSpPr>
          <p:cNvPr id="22" name="Text Placeholder 2"/>
          <p:cNvSpPr>
            <a:spLocks noGrp="1"/>
          </p:cNvSpPr>
          <p:nvPr userDrawn="1">
            <p:ph type="body" sz="quarter" idx="10"/>
          </p:nvPr>
        </p:nvSpPr>
        <p:spPr>
          <a:xfrm>
            <a:off x="361507" y="3264196"/>
            <a:ext cx="8476106" cy="464136"/>
          </a:xfrm>
        </p:spPr>
        <p:txBody>
          <a:bodyPr/>
          <a:lstStyle>
            <a:lvl1pPr algn="r">
              <a:defRPr/>
            </a:lvl1pPr>
          </a:lstStyle>
          <a:p>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481" name="Rectangle 241"/>
          <p:cNvSpPr>
            <a:spLocks noChangeArrowheads="1"/>
          </p:cNvSpPr>
          <p:nvPr>
            <p:custDataLst>
              <p:tags r:id="rId6"/>
            </p:custDataLst>
          </p:nvPr>
        </p:nvSpPr>
        <p:spPr bwMode="white">
          <a:xfrm>
            <a:off x="0" y="0"/>
            <a:ext cx="9144000" cy="6858000"/>
          </a:xfrm>
          <a:prstGeom prst="rect">
            <a:avLst/>
          </a:prstGeom>
          <a:solidFill>
            <a:srgbClr val="FFFFFF"/>
          </a:solidFill>
          <a:ln w="6350" algn="ctr">
            <a:solidFill>
              <a:srgbClr val="FFFFFF"/>
            </a:solidFill>
            <a:miter lim="800000"/>
            <a:headEnd/>
            <a:tailEnd/>
          </a:ln>
          <a:effectLst/>
        </p:spPr>
        <p:txBody>
          <a:bodyPr wrap="none" lIns="91429" tIns="36576" rIns="36576" bIns="36576" anchor="ctr"/>
          <a:lstStyle/>
          <a:p>
            <a:endParaRPr lang="en-US"/>
          </a:p>
        </p:txBody>
      </p:sp>
      <p:sp>
        <p:nvSpPr>
          <p:cNvPr id="10242" name="Rectangle 2"/>
          <p:cNvSpPr>
            <a:spLocks noGrp="1" noChangeArrowheads="1"/>
          </p:cNvSpPr>
          <p:nvPr>
            <p:ph type="title"/>
          </p:nvPr>
        </p:nvSpPr>
        <p:spPr bwMode="auto">
          <a:xfrm>
            <a:off x="347663" y="377825"/>
            <a:ext cx="8451850" cy="361950"/>
          </a:xfrm>
          <a:prstGeom prst="rect">
            <a:avLst/>
          </a:prstGeom>
          <a:solidFill>
            <a:schemeClr val="accent2"/>
          </a:solidFill>
          <a:ln w="9525">
            <a:noFill/>
            <a:miter lim="800000"/>
            <a:headEnd/>
            <a:tailEnd/>
          </a:ln>
          <a:effectLst/>
        </p:spPr>
        <p:txBody>
          <a:bodyPr vert="horz" wrap="square" lIns="0" tIns="0" rIns="0" bIns="0" numCol="1" anchor="b" anchorCtr="0" compatLnSpc="1">
            <a:prstTxWarp prst="textNoShape">
              <a:avLst/>
            </a:prstTxWarp>
          </a:bodyPr>
          <a:lstStyle/>
          <a:p>
            <a:pPr lvl="0"/>
            <a:endParaRPr lang="en-GB" dirty="0" smtClean="0"/>
          </a:p>
        </p:txBody>
      </p:sp>
      <p:sp>
        <p:nvSpPr>
          <p:cNvPr id="10243" name="Rectangle 3"/>
          <p:cNvSpPr>
            <a:spLocks noGrp="1" noChangeArrowheads="1"/>
          </p:cNvSpPr>
          <p:nvPr>
            <p:ph type="body" idx="1"/>
          </p:nvPr>
        </p:nvSpPr>
        <p:spPr bwMode="auto">
          <a:xfrm>
            <a:off x="688975" y="1411288"/>
            <a:ext cx="8101013" cy="4370387"/>
          </a:xfrm>
          <a:prstGeom prst="rect">
            <a:avLst/>
          </a:prstGeom>
          <a:noFill/>
          <a:ln w="9525">
            <a:noFill/>
            <a:miter lim="800000"/>
            <a:headEnd/>
            <a:tailEnd/>
          </a:ln>
          <a:effectLst/>
        </p:spPr>
        <p:txBody>
          <a:bodyPr vert="horz" wrap="square" lIns="82039" tIns="32815" rIns="32815" bIns="32815" numCol="1" anchor="t" anchorCtr="0" compatLnSpc="1">
            <a:prstTxWarp prst="textNoShape">
              <a:avLst/>
            </a:prstTxWarp>
          </a:bodyPr>
          <a:lstStyle/>
          <a:p>
            <a:pPr lvl="1"/>
            <a:r>
              <a:rPr lang="en-US" smtClean="0"/>
              <a:t>Bullet one</a:t>
            </a:r>
          </a:p>
          <a:p>
            <a:pPr lvl="2"/>
            <a:r>
              <a:rPr lang="en-US" smtClean="0"/>
              <a:t>Bullet two</a:t>
            </a:r>
          </a:p>
          <a:p>
            <a:pPr lvl="3"/>
            <a:r>
              <a:rPr lang="en-US" smtClean="0"/>
              <a:t>Bullet three</a:t>
            </a:r>
          </a:p>
        </p:txBody>
      </p:sp>
      <p:sp>
        <p:nvSpPr>
          <p:cNvPr id="10277" name="Text Box 37"/>
          <p:cNvSpPr txBox="1">
            <a:spLocks noChangeArrowheads="1"/>
          </p:cNvSpPr>
          <p:nvPr>
            <p:custDataLst>
              <p:tags r:id="rId7"/>
            </p:custDataLst>
          </p:nvPr>
        </p:nvSpPr>
        <p:spPr bwMode="auto">
          <a:xfrm>
            <a:off x="7207250" y="6437313"/>
            <a:ext cx="1389063" cy="177800"/>
          </a:xfrm>
          <a:prstGeom prst="rect">
            <a:avLst/>
          </a:prstGeom>
          <a:noFill/>
          <a:ln w="19050" algn="ctr">
            <a:noFill/>
            <a:miter lim="800000"/>
            <a:headEnd/>
            <a:tailEnd/>
          </a:ln>
          <a:effectLst/>
        </p:spPr>
        <p:txBody>
          <a:bodyPr wrap="none" lIns="0" tIns="0" rIns="0" bIns="0" anchor="b"/>
          <a:lstStyle/>
          <a:p>
            <a:pPr algn="r" defTabSz="820738" eaLnBrk="0" hangingPunct="0">
              <a:spcBef>
                <a:spcPct val="0"/>
              </a:spcBef>
              <a:buClrTx/>
              <a:buSzTx/>
              <a:buFontTx/>
              <a:buNone/>
            </a:pPr>
            <a:fld id="{D3B5871C-153B-47FA-8F4B-DCFA8BC3616B}" type="slidenum">
              <a:rPr sz="900" b="0" noProof="1">
                <a:solidFill>
                  <a:schemeClr val="accent1"/>
                </a:solidFill>
              </a:rPr>
              <a:pPr algn="r" defTabSz="820738" eaLnBrk="0" hangingPunct="0">
                <a:spcBef>
                  <a:spcPct val="0"/>
                </a:spcBef>
                <a:buClrTx/>
                <a:buSzTx/>
                <a:buFontTx/>
                <a:buNone/>
              </a:pPr>
              <a:t>‹#›</a:t>
            </a:fld>
            <a:endParaRPr lang="en-US" sz="900" b="0" noProof="1">
              <a:solidFill>
                <a:schemeClr val="accent1"/>
              </a:solidFill>
            </a:endParaRPr>
          </a:p>
        </p:txBody>
      </p:sp>
      <p:sp>
        <p:nvSpPr>
          <p:cNvPr id="10279" name="Line 39"/>
          <p:cNvSpPr>
            <a:spLocks noChangeShapeType="1"/>
          </p:cNvSpPr>
          <p:nvPr>
            <p:custDataLst>
              <p:tags r:id="rId8"/>
            </p:custDataLst>
          </p:nvPr>
        </p:nvSpPr>
        <p:spPr bwMode="gray">
          <a:xfrm>
            <a:off x="349250" y="1243013"/>
            <a:ext cx="0" cy="5348287"/>
          </a:xfrm>
          <a:prstGeom prst="line">
            <a:avLst/>
          </a:prstGeom>
          <a:noFill/>
          <a:ln w="6350">
            <a:solidFill>
              <a:schemeClr val="accent1"/>
            </a:solidFill>
            <a:round/>
            <a:headEnd/>
            <a:tailEnd/>
          </a:ln>
          <a:effectLst/>
        </p:spPr>
        <p:txBody>
          <a:bodyPr wrap="none" lIns="45720" rIns="45720" anchor="ctr"/>
          <a:lstStyle/>
          <a:p>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ransition/>
  <p:timing>
    <p:tnLst>
      <p:par>
        <p:cTn id="1" dur="indefinite" restart="never" nodeType="tmRoot"/>
      </p:par>
    </p:tnLst>
  </p:timing>
  <p:txStyles>
    <p:title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p:titleStyle>
    <p:bodyStyle>
      <a:lvl1pPr algn="l" rtl="0" fontAlgn="base">
        <a:lnSpc>
          <a:spcPct val="110000"/>
        </a:lnSpc>
        <a:spcBef>
          <a:spcPct val="70000"/>
        </a:spcBef>
        <a:spcAft>
          <a:spcPct val="0"/>
        </a:spcAft>
        <a:defRPr sz="2200">
          <a:solidFill>
            <a:schemeClr val="tx1"/>
          </a:solidFill>
          <a:latin typeface="+mn-lt"/>
          <a:ea typeface="+mn-ea"/>
          <a:cs typeface="+mn-cs"/>
        </a:defRPr>
      </a:lvl1pPr>
      <a:lvl2pPr marL="301625" indent="-300038" algn="l" rtl="0" fontAlgn="base">
        <a:lnSpc>
          <a:spcPct val="110000"/>
        </a:lnSpc>
        <a:spcBef>
          <a:spcPct val="70000"/>
        </a:spcBef>
        <a:spcAft>
          <a:spcPct val="0"/>
        </a:spcAft>
        <a:buClr>
          <a:schemeClr val="folHlink"/>
        </a:buClr>
        <a:buSzPct val="92000"/>
        <a:buFont typeface="Wingdings" pitchFamily="2" charset="2"/>
        <a:buChar char="n"/>
        <a:defRPr sz="2200">
          <a:solidFill>
            <a:schemeClr val="tx1"/>
          </a:solidFill>
          <a:latin typeface="+mn-lt"/>
          <a:ea typeface="+mn-ea"/>
        </a:defRPr>
      </a:lvl2pPr>
      <a:lvl3pPr marL="619125" indent="-315913" algn="l" rtl="0" eaLnBrk="0" fontAlgn="base" hangingPunct="0">
        <a:lnSpc>
          <a:spcPct val="105000"/>
        </a:lnSpc>
        <a:spcBef>
          <a:spcPct val="30000"/>
        </a:spcBef>
        <a:spcAft>
          <a:spcPct val="0"/>
        </a:spcAft>
        <a:buClr>
          <a:srgbClr val="B2B2B2"/>
        </a:buClr>
        <a:buSzPct val="92000"/>
        <a:buFont typeface="Wingdings" pitchFamily="2" charset="2"/>
        <a:buChar char="n"/>
        <a:defRPr sz="2200">
          <a:solidFill>
            <a:schemeClr val="tx1"/>
          </a:solidFill>
          <a:latin typeface="+mn-lt"/>
          <a:ea typeface="+mn-ea"/>
        </a:defRPr>
      </a:lvl3pPr>
      <a:lvl4pPr marL="879475" indent="-258763" algn="l" rtl="0" eaLnBrk="0" fontAlgn="base" hangingPunct="0">
        <a:lnSpc>
          <a:spcPct val="105000"/>
        </a:lnSpc>
        <a:spcBef>
          <a:spcPct val="0"/>
        </a:spcBef>
        <a:spcAft>
          <a:spcPct val="0"/>
        </a:spcAft>
        <a:buClr>
          <a:srgbClr val="B2B2B2"/>
        </a:buClr>
        <a:buSzPct val="85000"/>
        <a:buChar char="—"/>
        <a:defRPr sz="2200">
          <a:solidFill>
            <a:schemeClr val="tx1"/>
          </a:solidFill>
          <a:latin typeface="+mn-lt"/>
          <a:ea typeface="+mn-ea"/>
        </a:defRPr>
      </a:lvl4pPr>
      <a:lvl5pPr marL="1836738" indent="-228600" algn="l" rtl="0" fontAlgn="base">
        <a:lnSpc>
          <a:spcPct val="110000"/>
        </a:lnSpc>
        <a:spcBef>
          <a:spcPct val="70000"/>
        </a:spcBef>
        <a:spcAft>
          <a:spcPct val="0"/>
        </a:spcAft>
        <a:buChar char="»"/>
        <a:defRPr sz="2200">
          <a:solidFill>
            <a:schemeClr val="tx1"/>
          </a:solidFill>
          <a:latin typeface="+mn-lt"/>
          <a:ea typeface="+mn-ea"/>
        </a:defRPr>
      </a:lvl5pPr>
      <a:lvl6pPr marL="2293938" indent="-228600" algn="l" rtl="0" fontAlgn="base">
        <a:lnSpc>
          <a:spcPct val="110000"/>
        </a:lnSpc>
        <a:spcBef>
          <a:spcPct val="70000"/>
        </a:spcBef>
        <a:spcAft>
          <a:spcPct val="0"/>
        </a:spcAft>
        <a:buChar char="»"/>
        <a:defRPr sz="2200">
          <a:solidFill>
            <a:schemeClr val="tx1"/>
          </a:solidFill>
          <a:latin typeface="+mn-lt"/>
          <a:ea typeface="+mn-ea"/>
        </a:defRPr>
      </a:lvl6pPr>
      <a:lvl7pPr marL="2751138" indent="-228600" algn="l" rtl="0" fontAlgn="base">
        <a:lnSpc>
          <a:spcPct val="110000"/>
        </a:lnSpc>
        <a:spcBef>
          <a:spcPct val="70000"/>
        </a:spcBef>
        <a:spcAft>
          <a:spcPct val="0"/>
        </a:spcAft>
        <a:buChar char="»"/>
        <a:defRPr sz="2200">
          <a:solidFill>
            <a:schemeClr val="tx1"/>
          </a:solidFill>
          <a:latin typeface="+mn-lt"/>
          <a:ea typeface="+mn-ea"/>
        </a:defRPr>
      </a:lvl7pPr>
      <a:lvl8pPr marL="3208338" indent="-228600" algn="l" rtl="0" fontAlgn="base">
        <a:lnSpc>
          <a:spcPct val="110000"/>
        </a:lnSpc>
        <a:spcBef>
          <a:spcPct val="70000"/>
        </a:spcBef>
        <a:spcAft>
          <a:spcPct val="0"/>
        </a:spcAft>
        <a:buChar char="»"/>
        <a:defRPr sz="2200">
          <a:solidFill>
            <a:schemeClr val="tx1"/>
          </a:solidFill>
          <a:latin typeface="+mn-lt"/>
          <a:ea typeface="+mn-ea"/>
        </a:defRPr>
      </a:lvl8pPr>
      <a:lvl9pPr marL="3665538" indent="-228600" algn="l" rtl="0" fontAlgn="base">
        <a:lnSpc>
          <a:spcPct val="110000"/>
        </a:lnSpc>
        <a:spcBef>
          <a:spcPct val="70000"/>
        </a:spcBef>
        <a:spcAft>
          <a:spcPct val="0"/>
        </a:spcAft>
        <a:buChar char="»"/>
        <a:defRPr sz="2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ctrTitle"/>
          </p:nvPr>
        </p:nvSpPr>
        <p:spPr>
          <a:xfrm>
            <a:off x="381000" y="2619375"/>
            <a:ext cx="8382000" cy="609600"/>
          </a:xfrm>
        </p:spPr>
        <p:txBody>
          <a:bodyPr/>
          <a:lstStyle/>
          <a:p>
            <a:r>
              <a:rPr lang="en-US" sz="2200" dirty="0" smtClean="0"/>
              <a:t>Logistic Regression Modeling – Techniques from SAS Training</a:t>
            </a:r>
            <a:endParaRPr lang="en-US" sz="2200" dirty="0"/>
          </a:p>
        </p:txBody>
      </p:sp>
      <p:sp>
        <p:nvSpPr>
          <p:cNvPr id="5" name="Rectangle 16"/>
          <p:cNvSpPr>
            <a:spLocks noChangeArrowheads="1"/>
          </p:cNvSpPr>
          <p:nvPr/>
        </p:nvSpPr>
        <p:spPr bwMode="auto">
          <a:xfrm>
            <a:off x="409354" y="3581400"/>
            <a:ext cx="8506046" cy="609600"/>
          </a:xfrm>
          <a:prstGeom prst="rect">
            <a:avLst/>
          </a:prstGeom>
          <a:noFill/>
          <a:ln w="9525">
            <a:noFill/>
            <a:miter lim="800000"/>
            <a:headEnd/>
            <a:tailEnd/>
          </a:ln>
        </p:spPr>
        <p:txBody>
          <a:bodyPr/>
          <a:lstStyle/>
          <a:p>
            <a:pPr eaLnBrk="0" hangingPunct="0">
              <a:lnSpc>
                <a:spcPct val="110000"/>
              </a:lnSpc>
              <a:spcBef>
                <a:spcPct val="40000"/>
              </a:spcBef>
              <a:buClr>
                <a:schemeClr val="folHlink"/>
              </a:buClr>
              <a:buSzPct val="92000"/>
              <a:buFont typeface="Wingdings" pitchFamily="2" charset="2"/>
              <a:buNone/>
            </a:pPr>
            <a:r>
              <a:rPr lang="en-US" sz="1400" b="0" dirty="0" smtClean="0"/>
              <a:t>Carolyn </a:t>
            </a:r>
            <a:r>
              <a:rPr lang="en-US" sz="1400" b="0" dirty="0"/>
              <a:t>C</a:t>
            </a:r>
            <a:r>
              <a:rPr lang="en-US" sz="1400" b="0" dirty="0" smtClean="0"/>
              <a:t>hen</a:t>
            </a:r>
          </a:p>
          <a:p>
            <a:pPr eaLnBrk="0" hangingPunct="0">
              <a:lnSpc>
                <a:spcPct val="110000"/>
              </a:lnSpc>
              <a:spcBef>
                <a:spcPct val="40000"/>
              </a:spcBef>
              <a:buClr>
                <a:schemeClr val="folHlink"/>
              </a:buClr>
              <a:buSzPct val="92000"/>
              <a:buNone/>
            </a:pPr>
            <a:r>
              <a:rPr lang="en-US" sz="1400" b="0" dirty="0" smtClean="0"/>
              <a:t>October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537" y="3148013"/>
            <a:ext cx="4233863" cy="3167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Categorical Inputs</a:t>
            </a:r>
            <a:endParaRPr lang="en-US" sz="2000" dirty="0">
              <a:solidFill>
                <a:schemeClr val="bg1"/>
              </a:solidFill>
            </a:endParaRPr>
          </a:p>
        </p:txBody>
      </p:sp>
      <p:sp>
        <p:nvSpPr>
          <p:cNvPr id="101390" name="Rectangle 14"/>
          <p:cNvSpPr>
            <a:spLocks noChangeArrowheads="1"/>
          </p:cNvSpPr>
          <p:nvPr/>
        </p:nvSpPr>
        <p:spPr bwMode="auto">
          <a:xfrm>
            <a:off x="381000" y="999625"/>
            <a:ext cx="4191000" cy="5013680"/>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err="1"/>
              <a:t>Greenacre’s</a:t>
            </a:r>
            <a:r>
              <a:rPr lang="en-US" sz="1400" b="0" dirty="0"/>
              <a:t> method - Example Continued</a:t>
            </a:r>
          </a:p>
          <a:p>
            <a:pPr defTabSz="820738">
              <a:lnSpc>
                <a:spcPct val="150000"/>
              </a:lnSpc>
              <a:spcBef>
                <a:spcPct val="50000"/>
              </a:spcBef>
              <a:buNone/>
            </a:pPr>
            <a:r>
              <a:rPr lang="en-US" sz="1200" b="0" dirty="0" smtClean="0"/>
              <a:t>To </a:t>
            </a:r>
            <a:r>
              <a:rPr lang="en-US" sz="1200" b="0" dirty="0"/>
              <a:t>calculate the optimum number of clusters, the chi-square statistic and the associated p-value needs to be computed for each collapsed contingency table.</a:t>
            </a:r>
          </a:p>
          <a:p>
            <a:pPr defTabSz="820738">
              <a:lnSpc>
                <a:spcPct val="150000"/>
              </a:lnSpc>
              <a:spcBef>
                <a:spcPct val="50000"/>
              </a:spcBef>
              <a:buNone/>
            </a:pPr>
            <a:r>
              <a:rPr lang="en-US" sz="1200" dirty="0" smtClean="0"/>
              <a:t>Sample </a:t>
            </a:r>
            <a:r>
              <a:rPr lang="en-US" sz="1200" dirty="0"/>
              <a:t>Code:</a:t>
            </a:r>
          </a:p>
          <a:p>
            <a:pPr>
              <a:buNone/>
            </a:pPr>
            <a:r>
              <a:rPr lang="en-US" sz="1000" dirty="0">
                <a:solidFill>
                  <a:srgbClr val="000080"/>
                </a:solidFill>
                <a:latin typeface="Courier New" panose="02070309020205020404" pitchFamily="49" charset="0"/>
                <a:cs typeface="Courier New" panose="02070309020205020404" pitchFamily="49" charset="0"/>
              </a:rPr>
              <a:t>proc freq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work.train_imputed</a:t>
            </a:r>
            <a:r>
              <a:rPr lang="en-US" sz="1000" b="0" dirty="0">
                <a:solidFill>
                  <a:srgbClr val="0000FF"/>
                </a:solidFill>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noprint</a:t>
            </a:r>
            <a:r>
              <a:rPr lang="en-US" sz="1000" b="0" dirty="0">
                <a:solidFill>
                  <a:srgbClr val="0000FF"/>
                </a:solidFill>
                <a:latin typeface="Courier New" panose="02070309020205020404" pitchFamily="49" charset="0"/>
                <a:cs typeface="Courier New" panose="02070309020205020404" pitchFamily="49" charset="0"/>
              </a:rPr>
              <a:t>;</a:t>
            </a:r>
          </a:p>
          <a:p>
            <a:pPr>
              <a:buNone/>
            </a:pPr>
            <a:r>
              <a:rPr lang="en-US" sz="1000" b="0" dirty="0">
                <a:solidFill>
                  <a:srgbClr val="0000FF"/>
                </a:solidFill>
                <a:latin typeface="Courier New" panose="02070309020205020404" pitchFamily="49" charset="0"/>
                <a:cs typeface="Courier New" panose="02070309020205020404" pitchFamily="49" charset="0"/>
              </a:rPr>
              <a:t>   tables </a:t>
            </a:r>
            <a:r>
              <a:rPr lang="en-US" sz="1000" b="0" dirty="0">
                <a:latin typeface="Courier New" panose="02070309020205020404" pitchFamily="49" charset="0"/>
                <a:cs typeface="Courier New" panose="02070309020205020404" pitchFamily="49" charset="0"/>
              </a:rPr>
              <a:t>branch*ins /</a:t>
            </a:r>
            <a:r>
              <a:rPr lang="en-US" sz="1000" b="0" dirty="0">
                <a:solidFill>
                  <a:srgbClr val="0000FF"/>
                </a:solidFill>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chisq</a:t>
            </a:r>
            <a:r>
              <a:rPr lang="en-US" sz="1000" b="0" dirty="0">
                <a:solidFill>
                  <a:srgbClr val="0000FF"/>
                </a:solidFill>
                <a:latin typeface="Courier New" panose="02070309020205020404" pitchFamily="49" charset="0"/>
                <a:cs typeface="Courier New" panose="02070309020205020404" pitchFamily="49" charset="0"/>
              </a:rPr>
              <a:t>;</a:t>
            </a:r>
          </a:p>
          <a:p>
            <a:pPr>
              <a:buNone/>
            </a:pPr>
            <a:r>
              <a:rPr lang="en-US" sz="1000" b="0" dirty="0">
                <a:solidFill>
                  <a:srgbClr val="0000FF"/>
                </a:solidFill>
                <a:latin typeface="Courier New" panose="02070309020205020404" pitchFamily="49" charset="0"/>
                <a:cs typeface="Courier New" panose="02070309020205020404" pitchFamily="49" charset="0"/>
              </a:rPr>
              <a:t>   output out</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work.chi</a:t>
            </a:r>
            <a:r>
              <a:rPr lang="en-US" sz="1000" b="0" dirty="0">
                <a:latin typeface="Courier New" panose="02070309020205020404" pitchFamily="49" charset="0"/>
                <a:cs typeface="Courier New" panose="02070309020205020404" pitchFamily="49" charset="0"/>
              </a:rPr>
              <a:t>(</a:t>
            </a:r>
            <a:r>
              <a:rPr lang="en-US" sz="1000" b="0" dirty="0">
                <a:solidFill>
                  <a:srgbClr val="0000FF"/>
                </a:solidFill>
                <a:latin typeface="Courier New" panose="02070309020205020404" pitchFamily="49" charset="0"/>
                <a:cs typeface="Courier New" panose="02070309020205020404" pitchFamily="49" charset="0"/>
              </a:rPr>
              <a:t>keep</a:t>
            </a:r>
            <a:r>
              <a:rPr lang="en-US" sz="1000" b="0" dirty="0">
                <a:latin typeface="Courier New" panose="02070309020205020404" pitchFamily="49" charset="0"/>
                <a:cs typeface="Courier New" panose="02070309020205020404" pitchFamily="49" charset="0"/>
              </a:rPr>
              <a:t>=_</a:t>
            </a:r>
            <a:r>
              <a:rPr lang="en-US" sz="1000" b="0" dirty="0" err="1">
                <a:latin typeface="Courier New" panose="02070309020205020404" pitchFamily="49" charset="0"/>
                <a:cs typeface="Courier New" panose="02070309020205020404" pitchFamily="49" charset="0"/>
              </a:rPr>
              <a:t>pchi</a:t>
            </a:r>
            <a:r>
              <a:rPr lang="en-US" sz="1000" b="0" dirty="0">
                <a:latin typeface="Courier New" panose="02070309020205020404" pitchFamily="49" charset="0"/>
                <a:cs typeface="Courier New" panose="02070309020205020404" pitchFamily="49" charset="0"/>
              </a:rPr>
              <a:t>_) </a:t>
            </a:r>
            <a:r>
              <a:rPr lang="en-US" sz="1000" b="0" dirty="0" err="1">
                <a:solidFill>
                  <a:srgbClr val="0000FF"/>
                </a:solidFill>
                <a:latin typeface="Courier New" panose="02070309020205020404" pitchFamily="49" charset="0"/>
                <a:cs typeface="Courier New" panose="02070309020205020404" pitchFamily="49" charset="0"/>
              </a:rPr>
              <a:t>chisq</a:t>
            </a:r>
            <a:r>
              <a:rPr lang="en-US" sz="1000" b="0" dirty="0">
                <a:solidFill>
                  <a:srgbClr val="0000FF"/>
                </a:solidFill>
                <a:latin typeface="Courier New" panose="02070309020205020404" pitchFamily="49" charset="0"/>
                <a:cs typeface="Courier New" panose="02070309020205020404" pitchFamily="49" charset="0"/>
              </a:rPr>
              <a:t>;</a:t>
            </a:r>
          </a:p>
          <a:p>
            <a:pPr>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p>
          <a:p>
            <a:pPr>
              <a:buNone/>
            </a:pPr>
            <a:endParaRPr lang="en-US" sz="1000" b="0" dirty="0" smtClean="0">
              <a:solidFill>
                <a:srgbClr val="000080"/>
              </a:solidFill>
              <a:latin typeface="Courier New" panose="02070309020205020404" pitchFamily="49" charset="0"/>
              <a:cs typeface="Courier New" panose="02070309020205020404" pitchFamily="49" charset="0"/>
            </a:endParaRPr>
          </a:p>
          <a:p>
            <a:pPr>
              <a:buNone/>
            </a:pPr>
            <a:r>
              <a:rPr lang="en-US" sz="1000" dirty="0">
                <a:solidFill>
                  <a:srgbClr val="000080"/>
                </a:solidFill>
                <a:latin typeface="Courier New" panose="02070309020205020404" pitchFamily="49" charset="0"/>
                <a:cs typeface="Courier New" panose="02070309020205020404" pitchFamily="49" charset="0"/>
              </a:rPr>
              <a:t>data</a:t>
            </a:r>
            <a:r>
              <a:rPr lang="en-US" sz="1000" b="0" dirty="0">
                <a:solidFill>
                  <a:srgbClr val="000080"/>
                </a:solidFill>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work.cutoff</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if</a:t>
            </a:r>
            <a:r>
              <a:rPr lang="en-US" sz="1000" b="0" dirty="0">
                <a:latin typeface="Courier New" panose="02070309020205020404" pitchFamily="49" charset="0"/>
                <a:cs typeface="Courier New" panose="02070309020205020404" pitchFamily="49" charset="0"/>
              </a:rPr>
              <a:t> _n_=</a:t>
            </a:r>
            <a:r>
              <a:rPr lang="en-US" sz="1000" dirty="0">
                <a:solidFill>
                  <a:srgbClr val="008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then set </a:t>
            </a:r>
            <a:r>
              <a:rPr lang="en-US" sz="1000" b="0" dirty="0" err="1">
                <a:latin typeface="Courier New" panose="02070309020205020404" pitchFamily="49" charset="0"/>
                <a:cs typeface="Courier New" panose="02070309020205020404" pitchFamily="49" charset="0"/>
              </a:rPr>
              <a:t>work.chi</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work.cluster</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chisquare</a:t>
            </a:r>
            <a:r>
              <a:rPr lang="en-US" sz="1000" b="0" dirty="0">
                <a:latin typeface="Courier New" panose="02070309020205020404" pitchFamily="49" charset="0"/>
                <a:cs typeface="Courier New" panose="02070309020205020404" pitchFamily="49" charset="0"/>
              </a:rPr>
              <a:t>=_</a:t>
            </a:r>
            <a:r>
              <a:rPr lang="en-US" sz="1000" b="0" dirty="0" err="1">
                <a:latin typeface="Courier New" panose="02070309020205020404" pitchFamily="49" charset="0"/>
                <a:cs typeface="Courier New" panose="02070309020205020404" pitchFamily="49" charset="0"/>
              </a:rPr>
              <a:t>pchi</a:t>
            </a:r>
            <a:r>
              <a:rPr lang="en-US" sz="1000" b="0" dirty="0">
                <a:latin typeface="Courier New" panose="02070309020205020404" pitchFamily="49" charset="0"/>
                <a:cs typeface="Courier New" panose="02070309020205020404" pitchFamily="49" charset="0"/>
              </a:rPr>
              <a:t>_*</a:t>
            </a:r>
            <a:r>
              <a:rPr lang="en-US" sz="1000" b="0" dirty="0" err="1">
                <a:latin typeface="Courier New" panose="02070309020205020404" pitchFamily="49" charset="0"/>
                <a:cs typeface="Courier New" panose="02070309020205020404" pitchFamily="49" charset="0"/>
              </a:rPr>
              <a:t>rsquared</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degfree</a:t>
            </a:r>
            <a:r>
              <a:rPr lang="en-US" sz="1000" b="0" dirty="0">
                <a:latin typeface="Courier New" panose="02070309020205020404" pitchFamily="49" charset="0"/>
                <a:cs typeface="Courier New" panose="02070309020205020404" pitchFamily="49" charset="0"/>
              </a:rPr>
              <a:t>=numberofclusters-</a:t>
            </a:r>
            <a:r>
              <a:rPr lang="en-US" sz="1000" b="0" dirty="0">
                <a:solidFill>
                  <a:srgbClr val="008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logpvalue</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logsdf</a:t>
            </a:r>
            <a:r>
              <a:rPr lang="en-US" sz="1000" b="0" dirty="0">
                <a:latin typeface="Courier New" panose="02070309020205020404" pitchFamily="49" charset="0"/>
                <a:cs typeface="Courier New" panose="02070309020205020404" pitchFamily="49" charset="0"/>
              </a:rPr>
              <a:t>(</a:t>
            </a:r>
            <a:r>
              <a:rPr lang="en-US" sz="1000" b="0" dirty="0">
                <a:solidFill>
                  <a:srgbClr val="800080"/>
                </a:solidFill>
                <a:latin typeface="Courier New" panose="02070309020205020404" pitchFamily="49" charset="0"/>
                <a:cs typeface="Courier New" panose="02070309020205020404" pitchFamily="49" charset="0"/>
              </a:rPr>
              <a:t>'CHISQ'</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chisquare,degfree</a:t>
            </a:r>
            <a:r>
              <a:rPr lang="en-US" sz="1000" b="0" dirty="0">
                <a:latin typeface="Courier New" panose="02070309020205020404" pitchFamily="49" charset="0"/>
                <a:cs typeface="Courier New" panose="02070309020205020404" pitchFamily="49" charset="0"/>
              </a:rPr>
              <a:t>);</a:t>
            </a:r>
          </a:p>
          <a:p>
            <a:pPr>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endParaRPr lang="en-US" sz="1000" dirty="0">
              <a:solidFill>
                <a:srgbClr val="000080"/>
              </a:solidFill>
              <a:latin typeface="Courier New" panose="02070309020205020404" pitchFamily="49" charset="0"/>
              <a:cs typeface="Courier New" panose="02070309020205020404" pitchFamily="49" charset="0"/>
            </a:endParaRPr>
          </a:p>
        </p:txBody>
      </p:sp>
      <p:sp>
        <p:nvSpPr>
          <p:cNvPr id="8" name="Rectangle 14"/>
          <p:cNvSpPr>
            <a:spLocks noChangeArrowheads="1"/>
          </p:cNvSpPr>
          <p:nvPr/>
        </p:nvSpPr>
        <p:spPr bwMode="auto">
          <a:xfrm>
            <a:off x="4572000" y="685800"/>
            <a:ext cx="4191000" cy="2576090"/>
          </a:xfrm>
          <a:prstGeom prst="rect">
            <a:avLst/>
          </a:prstGeom>
          <a:noFill/>
          <a:ln w="9525" algn="ctr">
            <a:noFill/>
            <a:miter lim="800000"/>
            <a:headEnd/>
            <a:tailEnd/>
          </a:ln>
          <a:effectLst/>
        </p:spPr>
        <p:txBody>
          <a:bodyPr wrap="square" lIns="91429" tIns="36576" rIns="36576" bIns="36576">
            <a:spAutoFit/>
          </a:bodyPr>
          <a:lstStyle/>
          <a:p>
            <a:pPr>
              <a:buNone/>
            </a:pPr>
            <a:r>
              <a:rPr lang="en-US" sz="1000" b="0" dirty="0">
                <a:solidFill>
                  <a:srgbClr val="0000FF"/>
                </a:solidFill>
                <a:latin typeface="Courier New" panose="02070309020205020404" pitchFamily="49" charset="0"/>
                <a:cs typeface="Courier New" panose="02070309020205020404" pitchFamily="49" charset="0"/>
              </a:rPr>
              <a:t>title1</a:t>
            </a:r>
            <a:r>
              <a:rPr lang="en-US" sz="1000" b="0" dirty="0">
                <a:solidFill>
                  <a:srgbClr val="000080"/>
                </a:solidFill>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"Plot of the Log of the P-Value by Number of Clusters"</a:t>
            </a:r>
            <a:r>
              <a:rPr lang="en-US" sz="1000" b="0" dirty="0">
                <a:latin typeface="Courier New" panose="02070309020205020404" pitchFamily="49" charset="0"/>
                <a:cs typeface="Courier New" panose="02070309020205020404" pitchFamily="49" charset="0"/>
              </a:rPr>
              <a:t>;</a:t>
            </a:r>
          </a:p>
          <a:p>
            <a:pPr>
              <a:buNone/>
            </a:pPr>
            <a:r>
              <a:rPr lang="en-US" sz="1000" b="0" dirty="0">
                <a:solidFill>
                  <a:srgbClr val="000080"/>
                </a:solidFill>
                <a:latin typeface="Courier New" panose="02070309020205020404" pitchFamily="49" charset="0"/>
                <a:cs typeface="Courier New" panose="02070309020205020404" pitchFamily="49" charset="0"/>
              </a:rPr>
              <a:t>proc </a:t>
            </a:r>
            <a:r>
              <a:rPr lang="en-US" sz="1000" b="0" dirty="0" err="1">
                <a:solidFill>
                  <a:srgbClr val="000080"/>
                </a:solidFill>
                <a:latin typeface="Courier New" panose="02070309020205020404" pitchFamily="49" charset="0"/>
                <a:cs typeface="Courier New" panose="02070309020205020404" pitchFamily="49" charset="0"/>
              </a:rPr>
              <a:t>sgplot</a:t>
            </a:r>
            <a:r>
              <a:rPr lang="en-US" sz="1000" b="0" dirty="0">
                <a:solidFill>
                  <a:srgbClr val="000080"/>
                </a:solidFill>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work.cutoff</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scatter y</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logpvalue</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x</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numberofclusters</a:t>
            </a:r>
            <a:r>
              <a:rPr lang="en-US" sz="1000" b="0" dirty="0">
                <a:latin typeface="Courier New" panose="02070309020205020404" pitchFamily="49" charset="0"/>
                <a:cs typeface="Courier New" panose="02070309020205020404" pitchFamily="49" charset="0"/>
              </a:rPr>
              <a:t> </a:t>
            </a:r>
          </a:p>
          <a:p>
            <a:pPr>
              <a:buNone/>
            </a:pPr>
            <a:r>
              <a:rPr lang="en-US" sz="1000" b="0" dirty="0">
                <a:latin typeface="Courier New" panose="02070309020205020404" pitchFamily="49" charset="0"/>
                <a:cs typeface="Courier New" panose="02070309020205020404" pitchFamily="49" charset="0"/>
              </a:rPr>
              <a:t>           / </a:t>
            </a:r>
            <a:r>
              <a:rPr lang="en-US" sz="1000" b="0" dirty="0" err="1">
                <a:solidFill>
                  <a:srgbClr val="0000FF"/>
                </a:solidFill>
                <a:latin typeface="Courier New" panose="02070309020205020404" pitchFamily="49" charset="0"/>
                <a:cs typeface="Courier New" panose="02070309020205020404" pitchFamily="49" charset="0"/>
              </a:rPr>
              <a:t>markerattrs</a:t>
            </a:r>
            <a:r>
              <a:rPr lang="en-US" sz="1000" b="0" dirty="0">
                <a:latin typeface="Courier New" panose="02070309020205020404" pitchFamily="49" charset="0"/>
                <a:cs typeface="Courier New" panose="02070309020205020404" pitchFamily="49" charset="0"/>
              </a:rPr>
              <a:t>=(color=blue symbol=</a:t>
            </a:r>
            <a:r>
              <a:rPr lang="en-US" sz="1000" b="0" dirty="0" err="1">
                <a:latin typeface="Courier New" panose="02070309020205020404" pitchFamily="49" charset="0"/>
                <a:cs typeface="Courier New" panose="02070309020205020404" pitchFamily="49" charset="0"/>
              </a:rPr>
              <a:t>circlefilled</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xaxis</a:t>
            </a:r>
            <a:r>
              <a:rPr lang="en-US" sz="1000" b="0" dirty="0">
                <a:solidFill>
                  <a:srgbClr val="0000FF"/>
                </a:solidFill>
                <a:latin typeface="Courier New" panose="02070309020205020404" pitchFamily="49" charset="0"/>
                <a:cs typeface="Courier New" panose="02070309020205020404" pitchFamily="49" charset="0"/>
              </a:rPr>
              <a:t> label</a:t>
            </a:r>
            <a:r>
              <a:rPr lang="en-US" sz="1000" b="0" dirty="0">
                <a:latin typeface="Courier New" panose="02070309020205020404" pitchFamily="49" charset="0"/>
                <a:cs typeface="Courier New" panose="02070309020205020404" pitchFamily="49" charset="0"/>
              </a:rPr>
              <a:t>="Number of Clusters";</a:t>
            </a:r>
          </a:p>
          <a:p>
            <a:pPr>
              <a:buNone/>
            </a:pPr>
            <a:r>
              <a:rPr lang="en-US" sz="1000" b="0" dirty="0">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yaxis</a:t>
            </a:r>
            <a:r>
              <a:rPr lang="en-US" sz="1000" b="0" dirty="0">
                <a:solidFill>
                  <a:srgbClr val="0000FF"/>
                </a:solidFill>
                <a:latin typeface="Courier New" panose="02070309020205020404" pitchFamily="49" charset="0"/>
                <a:cs typeface="Courier New" panose="02070309020205020404" pitchFamily="49" charset="0"/>
              </a:rPr>
              <a:t> label</a:t>
            </a:r>
            <a:r>
              <a:rPr lang="en-US" sz="1000" b="0" dirty="0">
                <a:latin typeface="Courier New" panose="02070309020205020404" pitchFamily="49" charset="0"/>
                <a:cs typeface="Courier New" panose="02070309020205020404" pitchFamily="49" charset="0"/>
              </a:rPr>
              <a:t>="Log of P-Value" </a:t>
            </a:r>
            <a:r>
              <a:rPr lang="en-US" sz="1000" b="0" dirty="0">
                <a:solidFill>
                  <a:srgbClr val="0000FF"/>
                </a:solidFill>
                <a:latin typeface="Courier New" panose="02070309020205020404" pitchFamily="49" charset="0"/>
                <a:cs typeface="Courier New" panose="02070309020205020404" pitchFamily="49" charset="0"/>
              </a:rPr>
              <a:t>min</a:t>
            </a:r>
            <a:r>
              <a:rPr lang="en-US" sz="1000" b="0" dirty="0">
                <a:latin typeface="Courier New" panose="02070309020205020404" pitchFamily="49" charset="0"/>
                <a:cs typeface="Courier New" panose="02070309020205020404" pitchFamily="49" charset="0"/>
              </a:rPr>
              <a:t>=-</a:t>
            </a:r>
            <a:r>
              <a:rPr lang="en-US" sz="1000" b="0" dirty="0">
                <a:solidFill>
                  <a:srgbClr val="008080"/>
                </a:solidFill>
                <a:latin typeface="Courier New" panose="02070309020205020404" pitchFamily="49" charset="0"/>
                <a:cs typeface="Courier New" panose="02070309020205020404" pitchFamily="49" charset="0"/>
              </a:rPr>
              <a:t>120</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max</a:t>
            </a:r>
            <a:r>
              <a:rPr lang="en-US" sz="1000" b="0" dirty="0">
                <a:latin typeface="Courier New" panose="02070309020205020404" pitchFamily="49" charset="0"/>
                <a:cs typeface="Courier New" panose="02070309020205020404" pitchFamily="49" charset="0"/>
              </a:rPr>
              <a:t>=-</a:t>
            </a:r>
            <a:r>
              <a:rPr lang="en-US" sz="1000" b="0" dirty="0">
                <a:solidFill>
                  <a:srgbClr val="008080"/>
                </a:solidFill>
                <a:latin typeface="Courier New" panose="02070309020205020404" pitchFamily="49" charset="0"/>
                <a:cs typeface="Courier New" panose="02070309020205020404" pitchFamily="49" charset="0"/>
              </a:rPr>
              <a:t>85</a:t>
            </a:r>
            <a:r>
              <a:rPr lang="en-US" sz="1000" b="0" dirty="0">
                <a:latin typeface="Courier New" panose="02070309020205020404" pitchFamily="49" charset="0"/>
                <a:cs typeface="Courier New" panose="02070309020205020404" pitchFamily="49" charset="0"/>
              </a:rPr>
              <a:t>;</a:t>
            </a:r>
          </a:p>
          <a:p>
            <a:pPr>
              <a:buNone/>
            </a:pPr>
            <a:r>
              <a:rPr lang="en-US" sz="1000" b="0" dirty="0" smtClean="0">
                <a:solidFill>
                  <a:srgbClr val="000080"/>
                </a:solidFill>
                <a:latin typeface="Courier New" panose="02070309020205020404" pitchFamily="49" charset="0"/>
                <a:cs typeface="Courier New" panose="02070309020205020404" pitchFamily="49" charset="0"/>
              </a:rPr>
              <a:t>run;</a:t>
            </a:r>
          </a:p>
          <a:p>
            <a:pPr>
              <a:buNone/>
            </a:pPr>
            <a:r>
              <a:rPr lang="en-US" sz="1200" dirty="0" smtClean="0"/>
              <a:t>Output:</a:t>
            </a:r>
            <a:endParaRPr lang="en-US" sz="1200" dirty="0"/>
          </a:p>
        </p:txBody>
      </p:sp>
      <p:cxnSp>
        <p:nvCxnSpPr>
          <p:cNvPr id="9" name="Straight Connector 8"/>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7"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2. Categorical Variables</a:t>
            </a:r>
            <a:endParaRPr lang="en-US" sz="2000" b="0" kern="0" dirty="0"/>
          </a:p>
        </p:txBody>
      </p:sp>
    </p:spTree>
    <p:extLst>
      <p:ext uri="{BB962C8B-B14F-4D97-AF65-F5344CB8AC3E}">
        <p14:creationId xmlns:p14="http://schemas.microsoft.com/office/powerpoint/2010/main" val="3736573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Categorical Inputs</a:t>
            </a:r>
            <a:endParaRPr lang="en-US" sz="2000" dirty="0">
              <a:solidFill>
                <a:schemeClr val="bg1"/>
              </a:solidFill>
            </a:endParaRPr>
          </a:p>
        </p:txBody>
      </p:sp>
      <p:sp>
        <p:nvSpPr>
          <p:cNvPr id="101390" name="Rectangle 14"/>
          <p:cNvSpPr>
            <a:spLocks noChangeArrowheads="1"/>
          </p:cNvSpPr>
          <p:nvPr/>
        </p:nvSpPr>
        <p:spPr bwMode="auto">
          <a:xfrm>
            <a:off x="381000" y="990600"/>
            <a:ext cx="4191000" cy="5182957"/>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err="1"/>
              <a:t>Greenacre’s</a:t>
            </a:r>
            <a:r>
              <a:rPr lang="en-US" sz="1400" b="0" dirty="0"/>
              <a:t> method - Example Continued</a:t>
            </a:r>
          </a:p>
          <a:p>
            <a:pPr defTabSz="820738">
              <a:lnSpc>
                <a:spcPct val="150000"/>
              </a:lnSpc>
              <a:spcBef>
                <a:spcPct val="50000"/>
              </a:spcBef>
              <a:buNone/>
            </a:pPr>
            <a:r>
              <a:rPr lang="en-US" sz="1200" b="0" dirty="0" smtClean="0"/>
              <a:t>The graph shows that the 5-cluster solution had the lowest p-value.</a:t>
            </a:r>
            <a:endParaRPr lang="en-US" sz="1200" b="0" dirty="0"/>
          </a:p>
          <a:p>
            <a:pPr defTabSz="820738">
              <a:lnSpc>
                <a:spcPct val="150000"/>
              </a:lnSpc>
              <a:spcBef>
                <a:spcPct val="50000"/>
              </a:spcBef>
              <a:buNone/>
            </a:pPr>
            <a:r>
              <a:rPr lang="en-US" sz="1200" dirty="0" smtClean="0"/>
              <a:t>Sample </a:t>
            </a:r>
            <a:r>
              <a:rPr lang="en-US" sz="1200" dirty="0"/>
              <a:t>Code:</a:t>
            </a:r>
          </a:p>
          <a:p>
            <a:pPr>
              <a:buNone/>
            </a:pPr>
            <a:r>
              <a:rPr lang="en-US" sz="1000" dirty="0">
                <a:solidFill>
                  <a:srgbClr val="000080"/>
                </a:solidFill>
                <a:latin typeface="Courier New" panose="02070309020205020404" pitchFamily="49" charset="0"/>
                <a:cs typeface="Courier New" panose="02070309020205020404" pitchFamily="49" charset="0"/>
              </a:rPr>
              <a:t>proc </a:t>
            </a:r>
            <a:r>
              <a:rPr lang="en-US" sz="1000" dirty="0" err="1">
                <a:solidFill>
                  <a:srgbClr val="000080"/>
                </a:solidFill>
                <a:latin typeface="Courier New" panose="02070309020205020404" pitchFamily="49" charset="0"/>
                <a:cs typeface="Courier New" panose="02070309020205020404" pitchFamily="49" charset="0"/>
              </a:rPr>
              <a:t>sql</a:t>
            </a:r>
            <a:r>
              <a:rPr lang="en-US" sz="1000" dirty="0">
                <a:solidFill>
                  <a:srgbClr val="000080"/>
                </a:solidFill>
                <a:latin typeface="Courier New" panose="02070309020205020404" pitchFamily="49" charset="0"/>
                <a:cs typeface="Courier New" panose="02070309020205020404" pitchFamily="49" charset="0"/>
              </a:rPr>
              <a:t>;</a:t>
            </a:r>
          </a:p>
          <a:p>
            <a:pPr>
              <a:buNone/>
            </a:pPr>
            <a:r>
              <a:rPr lang="en-US" sz="1000" b="0" dirty="0">
                <a:solidFill>
                  <a:srgbClr val="000080"/>
                </a:solidFill>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select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NumberOfClusters</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into</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ncl</a:t>
            </a:r>
            <a:endParaRPr lang="en-US" sz="1000" b="0" dirty="0">
              <a:latin typeface="Courier New" panose="02070309020205020404" pitchFamily="49" charset="0"/>
              <a:cs typeface="Courier New" panose="02070309020205020404" pitchFamily="49" charset="0"/>
            </a:endParaRP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from</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work.cutoff</a:t>
            </a:r>
            <a:endParaRPr lang="en-US" sz="1000" b="0" dirty="0">
              <a:latin typeface="Courier New" panose="02070309020205020404" pitchFamily="49" charset="0"/>
              <a:cs typeface="Courier New" panose="02070309020205020404" pitchFamily="49" charset="0"/>
            </a:endParaRP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having</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logpvalue</a:t>
            </a:r>
            <a:r>
              <a:rPr lang="en-US" sz="1000" b="0" dirty="0">
                <a:latin typeface="Courier New" panose="02070309020205020404" pitchFamily="49" charset="0"/>
                <a:cs typeface="Courier New" panose="02070309020205020404" pitchFamily="49" charset="0"/>
              </a:rPr>
              <a:t>=min(</a:t>
            </a:r>
            <a:r>
              <a:rPr lang="en-US" sz="1000" b="0" dirty="0" err="1">
                <a:latin typeface="Courier New" panose="02070309020205020404" pitchFamily="49" charset="0"/>
                <a:cs typeface="Courier New" panose="02070309020205020404" pitchFamily="49" charset="0"/>
              </a:rPr>
              <a:t>logpvalue</a:t>
            </a:r>
            <a:r>
              <a:rPr lang="en-US" sz="1000" b="0" dirty="0">
                <a:latin typeface="Courier New" panose="02070309020205020404" pitchFamily="49" charset="0"/>
                <a:cs typeface="Courier New" panose="02070309020205020404" pitchFamily="49" charset="0"/>
              </a:rPr>
              <a:t>);</a:t>
            </a:r>
          </a:p>
          <a:p>
            <a:pPr>
              <a:buNone/>
            </a:pPr>
            <a:r>
              <a:rPr lang="en-US" sz="1000" dirty="0">
                <a:solidFill>
                  <a:srgbClr val="000080"/>
                </a:solidFill>
                <a:latin typeface="Courier New" panose="02070309020205020404" pitchFamily="49" charset="0"/>
                <a:cs typeface="Courier New" panose="02070309020205020404" pitchFamily="49" charset="0"/>
              </a:rPr>
              <a:t>quit</a:t>
            </a:r>
            <a:r>
              <a:rPr lang="en-US" sz="1000" dirty="0" smtClean="0">
                <a:solidFill>
                  <a:srgbClr val="000080"/>
                </a:solidFill>
                <a:latin typeface="Courier New" panose="02070309020205020404" pitchFamily="49" charset="0"/>
                <a:cs typeface="Courier New" panose="02070309020205020404" pitchFamily="49" charset="0"/>
              </a:rPr>
              <a:t>;</a:t>
            </a:r>
          </a:p>
          <a:p>
            <a:pPr>
              <a:buNone/>
            </a:pPr>
            <a:endParaRPr lang="en-US" sz="1000" b="0" dirty="0" smtClean="0">
              <a:solidFill>
                <a:srgbClr val="000080"/>
              </a:solidFill>
              <a:latin typeface="Courier New" panose="02070309020205020404" pitchFamily="49" charset="0"/>
              <a:cs typeface="Courier New" panose="02070309020205020404" pitchFamily="49" charset="0"/>
            </a:endParaRPr>
          </a:p>
          <a:p>
            <a:pPr>
              <a:buNone/>
            </a:pPr>
            <a:r>
              <a:rPr lang="en-US" sz="1000" dirty="0">
                <a:solidFill>
                  <a:srgbClr val="000080"/>
                </a:solidFill>
                <a:latin typeface="Courier New" panose="02070309020205020404" pitchFamily="49" charset="0"/>
                <a:cs typeface="Courier New" panose="02070309020205020404" pitchFamily="49" charset="0"/>
              </a:rPr>
              <a:t>proc tree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work.fortree</a:t>
            </a:r>
            <a:r>
              <a:rPr lang="en-US" sz="1000" b="0" dirty="0">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nclusters</a:t>
            </a:r>
            <a:r>
              <a:rPr lang="en-US" sz="1000" b="0" dirty="0">
                <a:latin typeface="Courier New" panose="02070309020205020404" pitchFamily="49" charset="0"/>
                <a:cs typeface="Courier New" panose="02070309020205020404" pitchFamily="49" charset="0"/>
              </a:rPr>
              <a:t>=&amp;</a:t>
            </a:r>
            <a:r>
              <a:rPr lang="en-US" sz="1000" b="0" dirty="0" err="1">
                <a:latin typeface="Courier New" panose="02070309020205020404" pitchFamily="49" charset="0"/>
                <a:cs typeface="Courier New" panose="02070309020205020404" pitchFamily="49" charset="0"/>
              </a:rPr>
              <a:t>ncl</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out</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work.clus</a:t>
            </a:r>
            <a:r>
              <a:rPr lang="en-US" sz="1000" b="0" dirty="0">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noprint</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id</a:t>
            </a:r>
            <a:r>
              <a:rPr lang="en-US" sz="1000" b="0" dirty="0">
                <a:latin typeface="Courier New" panose="02070309020205020404" pitchFamily="49" charset="0"/>
                <a:cs typeface="Courier New" panose="02070309020205020404" pitchFamily="49" charset="0"/>
              </a:rPr>
              <a:t> branch;</a:t>
            </a:r>
          </a:p>
          <a:p>
            <a:pPr>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p>
          <a:p>
            <a:pPr>
              <a:buNone/>
            </a:pPr>
            <a:endParaRPr lang="en-US" sz="1000" b="0" dirty="0">
              <a:solidFill>
                <a:srgbClr val="000080"/>
              </a:solidFill>
              <a:latin typeface="Courier New" panose="02070309020205020404" pitchFamily="49" charset="0"/>
              <a:cs typeface="Courier New" panose="02070309020205020404" pitchFamily="49" charset="0"/>
            </a:endParaRPr>
          </a:p>
          <a:p>
            <a:pPr>
              <a:buNone/>
            </a:pPr>
            <a:r>
              <a:rPr lang="en-US" sz="1000" dirty="0" smtClean="0">
                <a:solidFill>
                  <a:srgbClr val="000080"/>
                </a:solidFill>
                <a:latin typeface="Courier New" panose="02070309020205020404" pitchFamily="49" charset="0"/>
                <a:cs typeface="Courier New" panose="02070309020205020404" pitchFamily="49" charset="0"/>
              </a:rPr>
              <a:t>proc </a:t>
            </a:r>
            <a:r>
              <a:rPr lang="en-US" sz="1000" dirty="0">
                <a:solidFill>
                  <a:srgbClr val="000080"/>
                </a:solidFill>
                <a:latin typeface="Courier New" panose="02070309020205020404" pitchFamily="49" charset="0"/>
                <a:cs typeface="Courier New" panose="02070309020205020404" pitchFamily="49" charset="0"/>
              </a:rPr>
              <a:t>sort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work.clus</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by</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clusname</a:t>
            </a:r>
            <a:r>
              <a:rPr lang="en-US" sz="1000" b="0" dirty="0">
                <a:latin typeface="Courier New" panose="02070309020205020404" pitchFamily="49" charset="0"/>
                <a:cs typeface="Courier New" panose="02070309020205020404" pitchFamily="49" charset="0"/>
              </a:rPr>
              <a:t>;</a:t>
            </a:r>
          </a:p>
          <a:p>
            <a:pPr>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endParaRPr lang="en-US" sz="1000" dirty="0">
              <a:solidFill>
                <a:srgbClr val="000080"/>
              </a:solidFill>
              <a:latin typeface="Courier New" panose="02070309020205020404" pitchFamily="49" charset="0"/>
              <a:cs typeface="Courier New" panose="02070309020205020404" pitchFamily="49" charset="0"/>
            </a:endParaRPr>
          </a:p>
        </p:txBody>
      </p:sp>
      <p:sp>
        <p:nvSpPr>
          <p:cNvPr id="8" name="Rectangle 14"/>
          <p:cNvSpPr>
            <a:spLocks noChangeArrowheads="1"/>
          </p:cNvSpPr>
          <p:nvPr/>
        </p:nvSpPr>
        <p:spPr bwMode="auto">
          <a:xfrm>
            <a:off x="4572000" y="838200"/>
            <a:ext cx="4191000" cy="1683538"/>
          </a:xfrm>
          <a:prstGeom prst="rect">
            <a:avLst/>
          </a:prstGeom>
          <a:noFill/>
          <a:ln w="9525" algn="ctr">
            <a:noFill/>
            <a:miter lim="800000"/>
            <a:headEnd/>
            <a:tailEnd/>
          </a:ln>
          <a:effectLst/>
        </p:spPr>
        <p:txBody>
          <a:bodyPr wrap="square" lIns="91429" tIns="36576" rIns="36576" bIns="36576">
            <a:spAutoFit/>
          </a:bodyPr>
          <a:lstStyle/>
          <a:p>
            <a:pPr>
              <a:buNone/>
            </a:pPr>
            <a:r>
              <a:rPr lang="en-US" sz="1000" b="0" dirty="0">
                <a:solidFill>
                  <a:srgbClr val="0000FF"/>
                </a:solidFill>
                <a:latin typeface="Courier New" panose="02070309020205020404" pitchFamily="49" charset="0"/>
                <a:cs typeface="Courier New" panose="02070309020205020404" pitchFamily="49" charset="0"/>
              </a:rPr>
              <a:t>title1 </a:t>
            </a:r>
            <a:r>
              <a:rPr lang="en-US" sz="1000" b="0" dirty="0">
                <a:solidFill>
                  <a:srgbClr val="800080"/>
                </a:solidFill>
                <a:latin typeface="Courier New" panose="02070309020205020404" pitchFamily="49" charset="0"/>
                <a:cs typeface="Courier New" panose="02070309020205020404" pitchFamily="49" charset="0"/>
              </a:rPr>
              <a:t>"Levels of Branch by Cluster"</a:t>
            </a:r>
            <a:r>
              <a:rPr lang="en-US" sz="1000" b="0" dirty="0">
                <a:latin typeface="Courier New" panose="02070309020205020404" pitchFamily="49" charset="0"/>
                <a:cs typeface="Courier New" panose="02070309020205020404" pitchFamily="49" charset="0"/>
              </a:rPr>
              <a:t>;</a:t>
            </a:r>
          </a:p>
          <a:p>
            <a:pPr>
              <a:buNone/>
            </a:pPr>
            <a:r>
              <a:rPr lang="en-US" sz="1000" b="0" dirty="0">
                <a:solidFill>
                  <a:srgbClr val="000080"/>
                </a:solidFill>
                <a:latin typeface="Courier New" panose="02070309020205020404" pitchFamily="49" charset="0"/>
                <a:cs typeface="Courier New" panose="02070309020205020404" pitchFamily="49" charset="0"/>
              </a:rPr>
              <a:t>proc print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work.clus</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by</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clusname</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id</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clusname</a:t>
            </a:r>
            <a:r>
              <a:rPr lang="en-US" sz="1000" b="0" dirty="0">
                <a:latin typeface="Courier New" panose="02070309020205020404" pitchFamily="49" charset="0"/>
                <a:cs typeface="Courier New" panose="02070309020205020404" pitchFamily="49" charset="0"/>
              </a:rPr>
              <a:t>;</a:t>
            </a:r>
          </a:p>
          <a:p>
            <a:pPr>
              <a:buNone/>
            </a:pPr>
            <a:r>
              <a:rPr lang="en-US" sz="1000" b="0" dirty="0">
                <a:solidFill>
                  <a:srgbClr val="000080"/>
                </a:solidFill>
                <a:latin typeface="Courier New" panose="02070309020205020404" pitchFamily="49" charset="0"/>
                <a:cs typeface="Courier New" panose="02070309020205020404" pitchFamily="49" charset="0"/>
              </a:rPr>
              <a:t>run;</a:t>
            </a:r>
          </a:p>
          <a:p>
            <a:pPr>
              <a:buNone/>
            </a:pPr>
            <a:r>
              <a:rPr lang="en-US" sz="1200" dirty="0" smtClean="0"/>
              <a:t>Output:</a:t>
            </a:r>
            <a:endParaRPr lang="en-US" sz="1200" dirty="0"/>
          </a:p>
        </p:txBody>
      </p:sp>
      <p:cxnSp>
        <p:nvCxnSpPr>
          <p:cNvPr id="9" name="Straight Connector 8"/>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pic>
        <p:nvPicPr>
          <p:cNvPr id="187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925" y="2389822"/>
            <a:ext cx="1971675" cy="3934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2. Categorical Variables</a:t>
            </a:r>
            <a:endParaRPr lang="en-US" sz="2000" b="0" kern="0" dirty="0"/>
          </a:p>
        </p:txBody>
      </p:sp>
    </p:spTree>
    <p:extLst>
      <p:ext uri="{BB962C8B-B14F-4D97-AF65-F5344CB8AC3E}">
        <p14:creationId xmlns:p14="http://schemas.microsoft.com/office/powerpoint/2010/main" val="161616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Categorical Inputs</a:t>
            </a:r>
            <a:endParaRPr lang="en-US" sz="2000" dirty="0">
              <a:solidFill>
                <a:schemeClr val="bg1"/>
              </a:solidFill>
            </a:endParaRPr>
          </a:p>
        </p:txBody>
      </p:sp>
      <p:sp>
        <p:nvSpPr>
          <p:cNvPr id="8" name="Rectangle 14"/>
          <p:cNvSpPr>
            <a:spLocks noChangeArrowheads="1"/>
          </p:cNvSpPr>
          <p:nvPr/>
        </p:nvSpPr>
        <p:spPr bwMode="auto">
          <a:xfrm>
            <a:off x="381000" y="990600"/>
            <a:ext cx="4191000" cy="5459956"/>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err="1"/>
              <a:t>Greenacre’s</a:t>
            </a:r>
            <a:r>
              <a:rPr lang="en-US" sz="1400" b="0" dirty="0"/>
              <a:t> method - Example Continued</a:t>
            </a:r>
          </a:p>
          <a:p>
            <a:pPr defTabSz="820738">
              <a:lnSpc>
                <a:spcPct val="150000"/>
              </a:lnSpc>
              <a:spcBef>
                <a:spcPct val="50000"/>
              </a:spcBef>
              <a:buNone/>
            </a:pPr>
            <a:r>
              <a:rPr lang="en-US" sz="1200" b="0" dirty="0" smtClean="0"/>
              <a:t>Use a DATA step to write out the rules.</a:t>
            </a:r>
            <a:endParaRPr lang="en-US" sz="1200" b="0" dirty="0"/>
          </a:p>
          <a:p>
            <a:pPr defTabSz="820738">
              <a:lnSpc>
                <a:spcPct val="150000"/>
              </a:lnSpc>
              <a:spcBef>
                <a:spcPct val="50000"/>
              </a:spcBef>
              <a:buNone/>
            </a:pPr>
            <a:r>
              <a:rPr lang="en-US" sz="1200" dirty="0" smtClean="0"/>
              <a:t>Sample </a:t>
            </a:r>
            <a:r>
              <a:rPr lang="en-US" sz="1200" dirty="0"/>
              <a:t>Code:</a:t>
            </a:r>
          </a:p>
          <a:p>
            <a:pPr>
              <a:buNone/>
            </a:pPr>
            <a:r>
              <a:rPr lang="en-US" sz="1000" b="0" dirty="0">
                <a:solidFill>
                  <a:srgbClr val="0000FF"/>
                </a:solidFill>
                <a:latin typeface="Courier New" panose="02070309020205020404" pitchFamily="49" charset="0"/>
                <a:cs typeface="Courier New" panose="02070309020205020404" pitchFamily="49" charset="0"/>
              </a:rPr>
              <a:t>filename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brclus</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"&amp;</a:t>
            </a:r>
            <a:r>
              <a:rPr lang="en-US" sz="1000" b="0" dirty="0" err="1">
                <a:solidFill>
                  <a:srgbClr val="800080"/>
                </a:solidFill>
                <a:latin typeface="Courier New" panose="02070309020205020404" pitchFamily="49" charset="0"/>
                <a:cs typeface="Courier New" panose="02070309020205020404" pitchFamily="49" charset="0"/>
              </a:rPr>
              <a:t>PMLRfolder</a:t>
            </a:r>
            <a:r>
              <a:rPr lang="en-US" sz="1000" b="0" dirty="0">
                <a:solidFill>
                  <a:srgbClr val="800080"/>
                </a:solidFill>
                <a:latin typeface="Courier New" panose="02070309020205020404" pitchFamily="49" charset="0"/>
                <a:cs typeface="Courier New" panose="02070309020205020404" pitchFamily="49" charset="0"/>
              </a:rPr>
              <a:t>\</a:t>
            </a:r>
            <a:r>
              <a:rPr lang="en-US" sz="1000" b="0" dirty="0" err="1">
                <a:solidFill>
                  <a:srgbClr val="800080"/>
                </a:solidFill>
                <a:latin typeface="Courier New" panose="02070309020205020404" pitchFamily="49" charset="0"/>
                <a:cs typeface="Courier New" panose="02070309020205020404" pitchFamily="49" charset="0"/>
              </a:rPr>
              <a:t>branch_clus.sas</a:t>
            </a:r>
            <a:r>
              <a:rPr lang="en-US" sz="1000" b="0" dirty="0">
                <a:solidFill>
                  <a:srgbClr val="800080"/>
                </a:solidFill>
                <a:latin typeface="Courier New" panose="02070309020205020404" pitchFamily="49" charset="0"/>
                <a:cs typeface="Courier New" panose="02070309020205020404" pitchFamily="49" charset="0"/>
              </a:rPr>
              <a:t>"</a:t>
            </a:r>
            <a:r>
              <a:rPr lang="en-US" sz="1000" b="0" dirty="0">
                <a:latin typeface="Courier New" panose="02070309020205020404" pitchFamily="49" charset="0"/>
                <a:cs typeface="Courier New" panose="02070309020205020404" pitchFamily="49" charset="0"/>
              </a:rPr>
              <a:t>;</a:t>
            </a:r>
          </a:p>
          <a:p>
            <a:pPr>
              <a:buNone/>
            </a:pPr>
            <a:r>
              <a:rPr lang="en-US" sz="1000" dirty="0" smtClean="0">
                <a:solidFill>
                  <a:srgbClr val="000080"/>
                </a:solidFill>
                <a:latin typeface="Courier New" panose="02070309020205020404" pitchFamily="49" charset="0"/>
                <a:cs typeface="Courier New" panose="02070309020205020404" pitchFamily="49" charset="0"/>
              </a:rPr>
              <a:t>data</a:t>
            </a:r>
            <a:r>
              <a:rPr lang="en-US" sz="1000" b="0" dirty="0" smtClean="0">
                <a:solidFill>
                  <a:srgbClr val="000080"/>
                </a:solidFill>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_null_</a:t>
            </a:r>
            <a:r>
              <a:rPr lang="en-US" sz="1000" b="0" dirty="0">
                <a:solidFill>
                  <a:srgbClr val="000080"/>
                </a:solidFill>
                <a:latin typeface="Courier New" panose="02070309020205020404" pitchFamily="49" charset="0"/>
                <a:cs typeface="Courier New" panose="02070309020205020404" pitchFamily="49" charset="0"/>
              </a:rPr>
              <a:t>;</a:t>
            </a:r>
          </a:p>
          <a:p>
            <a:pPr>
              <a:buNone/>
            </a:pPr>
            <a:r>
              <a:rPr lang="en-US" sz="1000" b="0" dirty="0">
                <a:solidFill>
                  <a:srgbClr val="000080"/>
                </a:solidFill>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file</a:t>
            </a:r>
            <a:r>
              <a:rPr lang="en-US" sz="1000" b="0" dirty="0">
                <a:solidFill>
                  <a:srgbClr val="000080"/>
                </a:solidFill>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brclus</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work.clus</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end</a:t>
            </a:r>
            <a:r>
              <a:rPr lang="en-US" sz="1000" b="0" dirty="0">
                <a:latin typeface="Courier New" panose="02070309020205020404" pitchFamily="49" charset="0"/>
                <a:cs typeface="Courier New" panose="02070309020205020404" pitchFamily="49" charset="0"/>
              </a:rPr>
              <a:t>=last;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if</a:t>
            </a:r>
            <a:r>
              <a:rPr lang="en-US" sz="1000" b="0" dirty="0">
                <a:latin typeface="Courier New" panose="02070309020205020404" pitchFamily="49" charset="0"/>
                <a:cs typeface="Courier New" panose="02070309020205020404" pitchFamily="49" charset="0"/>
              </a:rPr>
              <a:t> _n_=</a:t>
            </a:r>
            <a:r>
              <a:rPr lang="en-US" sz="1000" dirty="0">
                <a:solidFill>
                  <a:srgbClr val="008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then put </a:t>
            </a:r>
            <a:r>
              <a:rPr lang="en-US" sz="1000" b="0" dirty="0">
                <a:solidFill>
                  <a:srgbClr val="800080"/>
                </a:solidFill>
                <a:latin typeface="Courier New" panose="02070309020205020404" pitchFamily="49" charset="0"/>
                <a:cs typeface="Courier New" panose="02070309020205020404" pitchFamily="49" charset="0"/>
              </a:rPr>
              <a:t>"select (branch);"</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put</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  when ('"</a:t>
            </a:r>
            <a:r>
              <a:rPr lang="en-US" sz="1000" b="0" dirty="0">
                <a:latin typeface="Courier New" panose="02070309020205020404" pitchFamily="49" charset="0"/>
                <a:cs typeface="Courier New" panose="02070309020205020404" pitchFamily="49" charset="0"/>
              </a:rPr>
              <a:t> branch +(-</a:t>
            </a:r>
            <a:r>
              <a:rPr lang="en-US" sz="1000" dirty="0">
                <a:solidFill>
                  <a:srgbClr val="008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 </a:t>
            </a:r>
            <a:r>
              <a:rPr lang="en-US" sz="1000" b="0" dirty="0" err="1">
                <a:solidFill>
                  <a:srgbClr val="800080"/>
                </a:solidFill>
                <a:latin typeface="Courier New" panose="02070309020205020404" pitchFamily="49" charset="0"/>
                <a:cs typeface="Courier New" panose="02070309020205020404" pitchFamily="49" charset="0"/>
              </a:rPr>
              <a:t>branch_clus</a:t>
            </a:r>
            <a:r>
              <a:rPr lang="en-US" sz="1000" b="0" dirty="0">
                <a:solidFill>
                  <a:srgbClr val="800080"/>
                </a:solidFill>
                <a:latin typeface="Courier New" panose="02070309020205020404" pitchFamily="49" charset="0"/>
                <a:cs typeface="Courier New" panose="02070309020205020404" pitchFamily="49" charset="0"/>
              </a:rPr>
              <a:t> = '"</a:t>
            </a:r>
            <a:r>
              <a:rPr lang="en-US" sz="1000" b="0" dirty="0">
                <a:latin typeface="Courier New" panose="02070309020205020404" pitchFamily="49" charset="0"/>
                <a:cs typeface="Courier New" panose="02070309020205020404" pitchFamily="49" charset="0"/>
              </a:rPr>
              <a:t> cluster +(-</a:t>
            </a:r>
            <a:r>
              <a:rPr lang="en-US" sz="1000" dirty="0">
                <a:solidFill>
                  <a:srgbClr val="008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if</a:t>
            </a:r>
            <a:r>
              <a:rPr lang="en-US" sz="1000" b="0" dirty="0">
                <a:latin typeface="Courier New" panose="02070309020205020404" pitchFamily="49" charset="0"/>
                <a:cs typeface="Courier New" panose="02070309020205020404" pitchFamily="49" charset="0"/>
              </a:rPr>
              <a:t> last </a:t>
            </a:r>
            <a:r>
              <a:rPr lang="en-US" sz="1000" b="0" dirty="0">
                <a:solidFill>
                  <a:srgbClr val="0000FF"/>
                </a:solidFill>
                <a:latin typeface="Courier New" panose="02070309020205020404" pitchFamily="49" charset="0"/>
                <a:cs typeface="Courier New" panose="02070309020205020404" pitchFamily="49" charset="0"/>
              </a:rPr>
              <a:t>then do</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put</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  otherwise </a:t>
            </a:r>
            <a:r>
              <a:rPr lang="en-US" sz="1000" b="0" dirty="0" err="1">
                <a:solidFill>
                  <a:srgbClr val="800080"/>
                </a:solidFill>
                <a:latin typeface="Courier New" panose="02070309020205020404" pitchFamily="49" charset="0"/>
                <a:cs typeface="Courier New" panose="02070309020205020404" pitchFamily="49" charset="0"/>
              </a:rPr>
              <a:t>branch_clus</a:t>
            </a:r>
            <a:r>
              <a:rPr lang="en-US" sz="1000" b="0" dirty="0">
                <a:solidFill>
                  <a:srgbClr val="800080"/>
                </a:solidFill>
                <a:latin typeface="Courier New" panose="02070309020205020404" pitchFamily="49" charset="0"/>
                <a:cs typeface="Courier New" panose="02070309020205020404" pitchFamily="49" charset="0"/>
              </a:rPr>
              <a:t> = 'U';" / "end;"</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end</a:t>
            </a:r>
            <a:r>
              <a:rPr lang="en-US" sz="1000" b="0" dirty="0">
                <a:latin typeface="Courier New" panose="02070309020205020404" pitchFamily="49" charset="0"/>
                <a:cs typeface="Courier New" panose="02070309020205020404" pitchFamily="49" charset="0"/>
              </a:rPr>
              <a:t>;</a:t>
            </a:r>
          </a:p>
          <a:p>
            <a:pPr>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p>
          <a:p>
            <a:pPr>
              <a:buNone/>
            </a:pPr>
            <a:endParaRPr lang="en-US" sz="1000" b="0" dirty="0">
              <a:solidFill>
                <a:srgbClr val="000080"/>
              </a:solidFill>
              <a:latin typeface="Courier New" panose="02070309020205020404" pitchFamily="49" charset="0"/>
              <a:cs typeface="Courier New" panose="02070309020205020404" pitchFamily="49" charset="0"/>
            </a:endParaRPr>
          </a:p>
          <a:p>
            <a:pPr>
              <a:buNone/>
            </a:pPr>
            <a:r>
              <a:rPr lang="en-US" sz="1000" dirty="0" smtClean="0">
                <a:solidFill>
                  <a:srgbClr val="000080"/>
                </a:solidFill>
                <a:latin typeface="Courier New" panose="02070309020205020404" pitchFamily="49" charset="0"/>
                <a:cs typeface="Courier New" panose="02070309020205020404" pitchFamily="49" charset="0"/>
              </a:rPr>
              <a:t>data</a:t>
            </a:r>
            <a:r>
              <a:rPr lang="en-US" sz="1000" b="0" dirty="0" smtClean="0">
                <a:solidFill>
                  <a:srgbClr val="000080"/>
                </a:solidFill>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work.train_imputed_greenacre</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work.train_imputed</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%include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brclus</a:t>
            </a:r>
            <a:r>
              <a:rPr lang="en-US" sz="1000" b="0" dirty="0">
                <a:latin typeface="Courier New" panose="02070309020205020404" pitchFamily="49" charset="0"/>
                <a:cs typeface="Courier New" panose="02070309020205020404" pitchFamily="49" charset="0"/>
              </a:rPr>
              <a:t> / source2;</a:t>
            </a:r>
          </a:p>
          <a:p>
            <a:pPr>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p>
        </p:txBody>
      </p:sp>
      <p:cxnSp>
        <p:nvCxnSpPr>
          <p:cNvPr id="9" name="Straight Connector 8"/>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7" name="Rectangle 14"/>
          <p:cNvSpPr>
            <a:spLocks noChangeArrowheads="1"/>
          </p:cNvSpPr>
          <p:nvPr/>
        </p:nvSpPr>
        <p:spPr bwMode="auto">
          <a:xfrm>
            <a:off x="4572000" y="978454"/>
            <a:ext cx="4191000" cy="316946"/>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200" dirty="0" smtClean="0"/>
              <a:t>Code generated by the DATA step:</a:t>
            </a:r>
            <a:endParaRPr lang="en-US" sz="1200" dirty="0"/>
          </a:p>
        </p:txBody>
      </p:sp>
      <p:pic>
        <p:nvPicPr>
          <p:cNvPr id="188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652588"/>
            <a:ext cx="241935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724400" y="5258645"/>
            <a:ext cx="990600" cy="227755"/>
          </a:xfrm>
          <a:prstGeom prst="rect">
            <a:avLst/>
          </a:prstGeom>
          <a:solidFill>
            <a:schemeClr val="tx2"/>
          </a:solidFill>
        </p:spPr>
        <p:txBody>
          <a:bodyPr wrap="square" rtlCol="0">
            <a:spAutoFit/>
          </a:bodyPr>
          <a:lstStyle/>
          <a:p>
            <a:pPr>
              <a:buNone/>
            </a:pPr>
            <a:r>
              <a:rPr lang="en-US" dirty="0" smtClean="0"/>
              <a:t>End of Example</a:t>
            </a:r>
            <a:endParaRPr lang="en-US" dirty="0"/>
          </a:p>
        </p:txBody>
      </p:sp>
      <p:sp>
        <p:nvSpPr>
          <p:cNvPr id="10"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2. Categorical Variables</a:t>
            </a:r>
            <a:endParaRPr lang="en-US" sz="2000" b="0" kern="0" dirty="0"/>
          </a:p>
        </p:txBody>
      </p:sp>
    </p:spTree>
    <p:extLst>
      <p:ext uri="{BB962C8B-B14F-4D97-AF65-F5344CB8AC3E}">
        <p14:creationId xmlns:p14="http://schemas.microsoft.com/office/powerpoint/2010/main" val="3928772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2676525"/>
            <a:ext cx="29527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94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088" y="3276600"/>
            <a:ext cx="4695825"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Categorical Inputs</a:t>
            </a:r>
            <a:endParaRPr lang="en-US" sz="2000" dirty="0">
              <a:solidFill>
                <a:schemeClr val="bg1"/>
              </a:solidFill>
            </a:endParaRPr>
          </a:p>
        </p:txBody>
      </p:sp>
      <p:sp>
        <p:nvSpPr>
          <p:cNvPr id="8" name="Rectangle 14"/>
          <p:cNvSpPr>
            <a:spLocks noChangeArrowheads="1"/>
          </p:cNvSpPr>
          <p:nvPr/>
        </p:nvSpPr>
        <p:spPr bwMode="auto">
          <a:xfrm>
            <a:off x="381000" y="990600"/>
            <a:ext cx="8458200" cy="2551468"/>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Smoothed Weight of Evidence (SWOE)</a:t>
            </a:r>
          </a:p>
          <a:p>
            <a:pPr marL="628650" lvl="1" indent="-171450" defTabSz="820738">
              <a:lnSpc>
                <a:spcPct val="150000"/>
              </a:lnSpc>
              <a:spcBef>
                <a:spcPct val="50000"/>
              </a:spcBef>
              <a:buFont typeface="Wingdings" panose="05000000000000000000" pitchFamily="2" charset="2"/>
              <a:buChar char="Ø"/>
            </a:pPr>
            <a:r>
              <a:rPr lang="en-US" sz="1200" b="0" dirty="0"/>
              <a:t>Another technique to deal with categorical inputs is to replace the levels with a single column that represents the event rate for each category.</a:t>
            </a:r>
          </a:p>
          <a:p>
            <a:pPr marL="628650" lvl="1" indent="-171450" defTabSz="820738">
              <a:lnSpc>
                <a:spcPct val="150000"/>
              </a:lnSpc>
              <a:spcBef>
                <a:spcPct val="50000"/>
              </a:spcBef>
              <a:buFont typeface="Wingdings" panose="05000000000000000000" pitchFamily="2" charset="2"/>
              <a:buChar char="Ø"/>
            </a:pPr>
            <a:r>
              <a:rPr lang="en-US" sz="1200" b="0" dirty="0"/>
              <a:t>Smoothed Weight of Evidence is a technique that averages the observed log(odds) of the event in a particular group with the log(odds) in the overall population.</a:t>
            </a:r>
          </a:p>
          <a:p>
            <a:pPr defTabSz="820738">
              <a:lnSpc>
                <a:spcPct val="150000"/>
              </a:lnSpc>
              <a:spcBef>
                <a:spcPct val="50000"/>
              </a:spcBef>
              <a:buNone/>
            </a:pPr>
            <a:endParaRPr lang="en-US" sz="1400" b="0" dirty="0"/>
          </a:p>
          <a:p>
            <a:pPr lvl="1" defTabSz="820738">
              <a:lnSpc>
                <a:spcPct val="150000"/>
              </a:lnSpc>
              <a:spcBef>
                <a:spcPct val="50000"/>
              </a:spcBef>
              <a:buNone/>
            </a:pPr>
            <a:r>
              <a:rPr lang="en-US" sz="1200" b="0" dirty="0" smtClean="0"/>
              <a:t>where c is a smoothing parameter</a:t>
            </a:r>
          </a:p>
        </p:txBody>
      </p:sp>
      <p:sp>
        <p:nvSpPr>
          <p:cNvPr id="6"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2. Categorical Variables</a:t>
            </a:r>
            <a:endParaRPr lang="en-US" sz="2000" b="0" kern="0" dirty="0"/>
          </a:p>
        </p:txBody>
      </p:sp>
    </p:spTree>
    <p:extLst>
      <p:ext uri="{BB962C8B-B14F-4D97-AF65-F5344CB8AC3E}">
        <p14:creationId xmlns:p14="http://schemas.microsoft.com/office/powerpoint/2010/main" val="2160006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Categorical Inputs</a:t>
            </a:r>
            <a:endParaRPr lang="en-US" sz="2000" dirty="0">
              <a:solidFill>
                <a:schemeClr val="bg1"/>
              </a:solidFill>
            </a:endParaRPr>
          </a:p>
        </p:txBody>
      </p:sp>
      <p:sp>
        <p:nvSpPr>
          <p:cNvPr id="8" name="Rectangle 14"/>
          <p:cNvSpPr>
            <a:spLocks noChangeArrowheads="1"/>
          </p:cNvSpPr>
          <p:nvPr/>
        </p:nvSpPr>
        <p:spPr bwMode="auto">
          <a:xfrm>
            <a:off x="381000" y="990600"/>
            <a:ext cx="4191000" cy="5152180"/>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Smoothed Weight of Evidence (SWOE) - Example</a:t>
            </a:r>
          </a:p>
          <a:p>
            <a:pPr defTabSz="820738">
              <a:lnSpc>
                <a:spcPct val="150000"/>
              </a:lnSpc>
              <a:spcBef>
                <a:spcPct val="50000"/>
              </a:spcBef>
              <a:buNone/>
            </a:pPr>
            <a:r>
              <a:rPr lang="en-US" sz="1200" b="0" dirty="0" smtClean="0"/>
              <a:t>Computing  Smoothed Weight of Evidence</a:t>
            </a:r>
          </a:p>
          <a:p>
            <a:pPr defTabSz="820738">
              <a:lnSpc>
                <a:spcPct val="150000"/>
              </a:lnSpc>
              <a:spcBef>
                <a:spcPct val="50000"/>
              </a:spcBef>
              <a:buNone/>
            </a:pPr>
            <a:r>
              <a:rPr lang="en-US" sz="1200" dirty="0"/>
              <a:t>Sample Code:</a:t>
            </a: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%global </a:t>
            </a:r>
            <a:r>
              <a:rPr lang="en-US" sz="1000" b="0" dirty="0">
                <a:latin typeface="Courier New" panose="02070309020205020404" pitchFamily="49" charset="0"/>
                <a:cs typeface="Courier New" panose="02070309020205020404" pitchFamily="49" charset="0"/>
              </a:rPr>
              <a:t>rho1;</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a:t>
            </a:r>
            <a:r>
              <a:rPr lang="en-US" sz="1000" dirty="0" err="1">
                <a:solidFill>
                  <a:srgbClr val="000080"/>
                </a:solidFill>
                <a:latin typeface="Courier New" panose="02070309020205020404" pitchFamily="49" charset="0"/>
                <a:cs typeface="Courier New" panose="02070309020205020404" pitchFamily="49" charset="0"/>
              </a:rPr>
              <a:t>sql</a:t>
            </a:r>
            <a:r>
              <a:rPr lang="en-US" sz="1000" dirty="0">
                <a:solidFill>
                  <a:srgbClr val="000080"/>
                </a:solidFill>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noprint</a:t>
            </a:r>
            <a:r>
              <a:rPr lang="en-US" sz="1200" b="0" dirty="0"/>
              <a:t>;</a:t>
            </a:r>
          </a:p>
          <a:p>
            <a:pPr defTabSz="820738">
              <a:lnSpc>
                <a:spcPct val="150000"/>
              </a:lnSpc>
              <a:spcBef>
                <a:spcPct val="50000"/>
              </a:spcBef>
              <a:buNone/>
            </a:pPr>
            <a:r>
              <a:rPr lang="en-US" sz="1200" b="0" dirty="0"/>
              <a:t>   </a:t>
            </a:r>
            <a:r>
              <a:rPr lang="en-US" sz="1000" b="0" dirty="0">
                <a:solidFill>
                  <a:srgbClr val="0000FF"/>
                </a:solidFill>
                <a:latin typeface="Courier New" panose="02070309020205020404" pitchFamily="49" charset="0"/>
                <a:cs typeface="Courier New" panose="02070309020205020404" pitchFamily="49" charset="0"/>
              </a:rPr>
              <a:t>select</a:t>
            </a:r>
            <a:r>
              <a:rPr lang="en-US" sz="1200" b="0" dirty="0"/>
              <a:t> </a:t>
            </a:r>
            <a:r>
              <a:rPr lang="en-US" sz="1000" b="0" dirty="0">
                <a:latin typeface="Courier New" panose="02070309020205020404" pitchFamily="49" charset="0"/>
                <a:cs typeface="Courier New" panose="02070309020205020404" pitchFamily="49" charset="0"/>
              </a:rPr>
              <a:t>mean(ins)</a:t>
            </a:r>
            <a:r>
              <a:rPr lang="en-US" sz="1200" b="0" dirty="0"/>
              <a:t> </a:t>
            </a:r>
            <a:r>
              <a:rPr lang="en-US" sz="1000" b="0" dirty="0">
                <a:solidFill>
                  <a:srgbClr val="0000FF"/>
                </a:solidFill>
                <a:latin typeface="Courier New" panose="02070309020205020404" pitchFamily="49" charset="0"/>
                <a:cs typeface="Courier New" panose="02070309020205020404" pitchFamily="49" charset="0"/>
              </a:rPr>
              <a:t>into</a:t>
            </a:r>
            <a:r>
              <a:rPr lang="en-US" sz="1200" b="0" dirty="0"/>
              <a:t> </a:t>
            </a:r>
            <a:r>
              <a:rPr lang="en-US" sz="1000" b="0" dirty="0">
                <a:latin typeface="Courier New" panose="02070309020205020404" pitchFamily="49" charset="0"/>
                <a:cs typeface="Courier New" panose="02070309020205020404" pitchFamily="49" charset="0"/>
              </a:rPr>
              <a:t>:rho1</a:t>
            </a:r>
          </a:p>
          <a:p>
            <a:pPr defTabSz="820738">
              <a:lnSpc>
                <a:spcPct val="150000"/>
              </a:lnSpc>
              <a:spcBef>
                <a:spcPct val="50000"/>
              </a:spcBef>
              <a:buNone/>
            </a:pPr>
            <a:r>
              <a:rPr lang="en-US" sz="1200" b="0" dirty="0"/>
              <a:t>   </a:t>
            </a:r>
            <a:r>
              <a:rPr lang="en-US" sz="1000" b="0" dirty="0">
                <a:solidFill>
                  <a:srgbClr val="0000FF"/>
                </a:solidFill>
                <a:latin typeface="Courier New" panose="02070309020205020404" pitchFamily="49" charset="0"/>
                <a:cs typeface="Courier New" panose="02070309020205020404" pitchFamily="49" charset="0"/>
              </a:rPr>
              <a:t>from</a:t>
            </a:r>
            <a:r>
              <a:rPr lang="en-US" sz="1200" b="0" dirty="0"/>
              <a:t> </a:t>
            </a:r>
            <a:r>
              <a:rPr lang="en-US" sz="1000" b="0" dirty="0" err="1">
                <a:latin typeface="Courier New" panose="02070309020205020404" pitchFamily="49" charset="0"/>
                <a:cs typeface="Courier New" panose="02070309020205020404" pitchFamily="49" charset="0"/>
              </a:rPr>
              <a:t>work.train_imputed</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means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work.train_imputed</a:t>
            </a:r>
            <a:r>
              <a:rPr lang="en-US" sz="1200" b="0" dirty="0"/>
              <a:t> </a:t>
            </a:r>
            <a:r>
              <a:rPr lang="en-US" sz="1000" b="0" dirty="0">
                <a:solidFill>
                  <a:srgbClr val="0000FF"/>
                </a:solidFill>
                <a:latin typeface="Courier New" panose="02070309020205020404" pitchFamily="49" charset="0"/>
                <a:cs typeface="Courier New" panose="02070309020205020404" pitchFamily="49" charset="0"/>
              </a:rPr>
              <a:t>sum </a:t>
            </a:r>
            <a:r>
              <a:rPr lang="en-US" sz="1000" b="0" dirty="0" err="1">
                <a:solidFill>
                  <a:srgbClr val="0000FF"/>
                </a:solidFill>
                <a:latin typeface="Courier New" panose="02070309020205020404" pitchFamily="49" charset="0"/>
                <a:cs typeface="Courier New" panose="02070309020205020404" pitchFamily="49" charset="0"/>
              </a:rPr>
              <a:t>nway</a:t>
            </a:r>
            <a:r>
              <a:rPr lang="en-US" sz="1000" b="0" dirty="0">
                <a:solidFill>
                  <a:srgbClr val="0000FF"/>
                </a:solidFill>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noprint</a:t>
            </a:r>
            <a:r>
              <a:rPr lang="en-US" sz="1200" b="0" dirty="0"/>
              <a:t>;</a:t>
            </a:r>
          </a:p>
          <a:p>
            <a:pPr defTabSz="820738">
              <a:lnSpc>
                <a:spcPct val="150000"/>
              </a:lnSpc>
              <a:spcBef>
                <a:spcPct val="50000"/>
              </a:spcBef>
              <a:buNone/>
            </a:pPr>
            <a:r>
              <a:rPr lang="en-US" sz="1200" b="0" dirty="0"/>
              <a:t>   </a:t>
            </a:r>
            <a:r>
              <a:rPr lang="en-US" sz="1000" b="0" dirty="0">
                <a:solidFill>
                  <a:srgbClr val="0000FF"/>
                </a:solidFill>
                <a:latin typeface="Courier New" panose="02070309020205020404" pitchFamily="49" charset="0"/>
                <a:cs typeface="Courier New" panose="02070309020205020404" pitchFamily="49" charset="0"/>
              </a:rPr>
              <a:t>class</a:t>
            </a:r>
            <a:r>
              <a:rPr lang="en-US" sz="1200" b="0" dirty="0"/>
              <a:t> </a:t>
            </a:r>
            <a:r>
              <a:rPr lang="en-US" sz="1000" b="0" dirty="0">
                <a:latin typeface="Courier New" panose="02070309020205020404" pitchFamily="49" charset="0"/>
                <a:cs typeface="Courier New" panose="02070309020205020404" pitchFamily="49" charset="0"/>
              </a:rPr>
              <a:t>branch;</a:t>
            </a:r>
          </a:p>
          <a:p>
            <a:pPr defTabSz="820738">
              <a:lnSpc>
                <a:spcPct val="150000"/>
              </a:lnSpc>
              <a:spcBef>
                <a:spcPct val="50000"/>
              </a:spcBef>
              <a:buNone/>
            </a:pPr>
            <a:r>
              <a:rPr lang="en-US" sz="1200" b="0" dirty="0"/>
              <a:t>   </a:t>
            </a:r>
            <a:r>
              <a:rPr lang="en-US" sz="1000" b="0" dirty="0">
                <a:solidFill>
                  <a:srgbClr val="0000FF"/>
                </a:solidFill>
                <a:latin typeface="Courier New" panose="02070309020205020404" pitchFamily="49" charset="0"/>
                <a:cs typeface="Courier New" panose="02070309020205020404" pitchFamily="49" charset="0"/>
              </a:rPr>
              <a:t>var</a:t>
            </a:r>
            <a:r>
              <a:rPr lang="en-US" sz="1200" b="0" dirty="0"/>
              <a:t> </a:t>
            </a:r>
            <a:r>
              <a:rPr lang="en-US" sz="1000" b="0" dirty="0">
                <a:latin typeface="Courier New" panose="02070309020205020404" pitchFamily="49" charset="0"/>
                <a:cs typeface="Courier New" panose="02070309020205020404" pitchFamily="49" charset="0"/>
              </a:rPr>
              <a:t>ins;</a:t>
            </a:r>
          </a:p>
          <a:p>
            <a:pPr defTabSz="820738">
              <a:lnSpc>
                <a:spcPct val="150000"/>
              </a:lnSpc>
              <a:spcBef>
                <a:spcPct val="50000"/>
              </a:spcBef>
              <a:buNone/>
            </a:pPr>
            <a:r>
              <a:rPr lang="en-US" sz="1200" b="0" dirty="0"/>
              <a:t>   </a:t>
            </a:r>
            <a:r>
              <a:rPr lang="en-US" sz="1000" b="0" dirty="0">
                <a:solidFill>
                  <a:srgbClr val="0000FF"/>
                </a:solidFill>
                <a:latin typeface="Courier New" panose="02070309020205020404" pitchFamily="49" charset="0"/>
                <a:cs typeface="Courier New" panose="02070309020205020404" pitchFamily="49" charset="0"/>
              </a:rPr>
              <a:t>output out</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work.counts</a:t>
            </a:r>
            <a:r>
              <a:rPr lang="en-US" sz="1200" b="0" dirty="0"/>
              <a:t> </a:t>
            </a:r>
            <a:r>
              <a:rPr lang="en-US" sz="1000" b="0" dirty="0">
                <a:solidFill>
                  <a:srgbClr val="0000FF"/>
                </a:solidFill>
                <a:latin typeface="Courier New" panose="02070309020205020404" pitchFamily="49" charset="0"/>
                <a:cs typeface="Courier New" panose="02070309020205020404" pitchFamily="49" charset="0"/>
              </a:rPr>
              <a:t>sum</a:t>
            </a:r>
            <a:r>
              <a:rPr lang="en-US" sz="1000" b="0" dirty="0">
                <a:latin typeface="Courier New" panose="02070309020205020404" pitchFamily="49" charset="0"/>
                <a:cs typeface="Courier New" panose="02070309020205020404" pitchFamily="49" charset="0"/>
              </a:rPr>
              <a:t>=events;</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p:txBody>
      </p:sp>
      <p:cxnSp>
        <p:nvCxnSpPr>
          <p:cNvPr id="6" name="Straight Connector 5"/>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7" name="Rectangle 14"/>
          <p:cNvSpPr>
            <a:spLocks noChangeArrowheads="1"/>
          </p:cNvSpPr>
          <p:nvPr/>
        </p:nvSpPr>
        <p:spPr bwMode="auto">
          <a:xfrm>
            <a:off x="4648200" y="990600"/>
            <a:ext cx="4191000" cy="5456109"/>
          </a:xfrm>
          <a:prstGeom prst="rect">
            <a:avLst/>
          </a:prstGeom>
          <a:noFill/>
          <a:ln w="9525" algn="ctr">
            <a:noFill/>
            <a:miter lim="800000"/>
            <a:headEnd/>
            <a:tailEnd/>
          </a:ln>
          <a:effectLst/>
        </p:spPr>
        <p:txBody>
          <a:bodyPr wrap="square" lIns="91429" tIns="36576" rIns="36576" bIns="36576">
            <a:spAutoFit/>
          </a:bodyPr>
          <a:lstStyle/>
          <a:p>
            <a:pPr>
              <a:buNone/>
            </a:pPr>
            <a:r>
              <a:rPr lang="en-US" sz="1000" b="0" dirty="0">
                <a:solidFill>
                  <a:srgbClr val="0000FF"/>
                </a:solidFill>
                <a:latin typeface="Courier New" panose="02070309020205020404" pitchFamily="49" charset="0"/>
                <a:cs typeface="Courier New" panose="02070309020205020404" pitchFamily="49" charset="0"/>
              </a:rPr>
              <a:t>filename</a:t>
            </a:r>
            <a:r>
              <a:rPr lang="en-US" sz="1000" b="0" dirty="0" smtClean="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brswoe</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"&amp;</a:t>
            </a:r>
            <a:r>
              <a:rPr lang="en-US" sz="1000" b="0" dirty="0" err="1">
                <a:solidFill>
                  <a:srgbClr val="800080"/>
                </a:solidFill>
                <a:latin typeface="Courier New" panose="02070309020205020404" pitchFamily="49" charset="0"/>
                <a:cs typeface="Courier New" panose="02070309020205020404" pitchFamily="49" charset="0"/>
              </a:rPr>
              <a:t>PMLRfolder</a:t>
            </a:r>
            <a:r>
              <a:rPr lang="en-US" sz="1000" b="0" dirty="0">
                <a:solidFill>
                  <a:srgbClr val="800080"/>
                </a:solidFill>
                <a:latin typeface="Courier New" panose="02070309020205020404" pitchFamily="49" charset="0"/>
                <a:cs typeface="Courier New" panose="02070309020205020404" pitchFamily="49" charset="0"/>
              </a:rPr>
              <a:t>\</a:t>
            </a:r>
            <a:r>
              <a:rPr lang="en-US" sz="1000" b="0" dirty="0" err="1">
                <a:solidFill>
                  <a:srgbClr val="800080"/>
                </a:solidFill>
                <a:latin typeface="Courier New" panose="02070309020205020404" pitchFamily="49" charset="0"/>
                <a:cs typeface="Courier New" panose="02070309020205020404" pitchFamily="49" charset="0"/>
              </a:rPr>
              <a:t>swoe_branch.sas</a:t>
            </a:r>
            <a:r>
              <a:rPr lang="en-US" sz="1000" b="0" dirty="0">
                <a:solidFill>
                  <a:srgbClr val="800080"/>
                </a:solidFill>
                <a:latin typeface="Courier New" panose="02070309020205020404" pitchFamily="49" charset="0"/>
                <a:cs typeface="Courier New" panose="02070309020205020404" pitchFamily="49" charset="0"/>
              </a:rPr>
              <a:t>"</a:t>
            </a:r>
            <a:r>
              <a:rPr lang="en-US" sz="1000" b="0" dirty="0">
                <a:latin typeface="Courier New" panose="02070309020205020404" pitchFamily="49" charset="0"/>
                <a:cs typeface="Courier New" panose="02070309020205020404" pitchFamily="49" charset="0"/>
              </a:rPr>
              <a:t>;</a:t>
            </a:r>
          </a:p>
          <a:p>
            <a:pPr>
              <a:buNone/>
            </a:pPr>
            <a:endParaRPr lang="en-US" sz="1000" b="0" dirty="0">
              <a:latin typeface="Courier New" panose="02070309020205020404" pitchFamily="49" charset="0"/>
              <a:cs typeface="Courier New" panose="02070309020205020404" pitchFamily="49" charset="0"/>
            </a:endParaRPr>
          </a:p>
          <a:p>
            <a:pPr>
              <a:buNone/>
            </a:pPr>
            <a:r>
              <a:rPr lang="en-US" sz="1000" dirty="0">
                <a:solidFill>
                  <a:srgbClr val="000080"/>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_null_</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file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brswoe</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work.counts</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end</a:t>
            </a:r>
            <a:r>
              <a:rPr lang="en-US" sz="1000" b="0" dirty="0">
                <a:latin typeface="Courier New" panose="02070309020205020404" pitchFamily="49" charset="0"/>
                <a:cs typeface="Courier New" panose="02070309020205020404" pitchFamily="49" charset="0"/>
              </a:rPr>
              <a:t>=last;</a:t>
            </a:r>
          </a:p>
          <a:p>
            <a:pPr>
              <a:buNone/>
            </a:pPr>
            <a:r>
              <a:rPr lang="en-US" sz="1000" b="0" dirty="0">
                <a:latin typeface="Courier New" panose="02070309020205020404" pitchFamily="49" charset="0"/>
                <a:cs typeface="Courier New" panose="02070309020205020404" pitchFamily="49" charset="0"/>
              </a:rPr>
              <a:t>   logit=log((events + &amp;rho1*</a:t>
            </a:r>
            <a:r>
              <a:rPr lang="en-US" sz="1000" dirty="0">
                <a:solidFill>
                  <a:srgbClr val="008080"/>
                </a:solidFill>
                <a:latin typeface="Courier New" panose="02070309020205020404" pitchFamily="49" charset="0"/>
                <a:cs typeface="Courier New" panose="02070309020205020404" pitchFamily="49" charset="0"/>
              </a:rPr>
              <a:t>24</a:t>
            </a:r>
            <a:r>
              <a:rPr lang="en-US" sz="1000" b="0" dirty="0">
                <a:latin typeface="Courier New" panose="02070309020205020404" pitchFamily="49" charset="0"/>
                <a:cs typeface="Courier New" panose="02070309020205020404" pitchFamily="49" charset="0"/>
              </a:rPr>
              <a:t>)/(_FREQ_ - events + (1-&amp;rho1)*</a:t>
            </a:r>
            <a:r>
              <a:rPr lang="en-US" sz="1000" dirty="0">
                <a:solidFill>
                  <a:srgbClr val="008080"/>
                </a:solidFill>
                <a:latin typeface="Courier New" panose="02070309020205020404" pitchFamily="49" charset="0"/>
                <a:cs typeface="Courier New" panose="02070309020205020404" pitchFamily="49" charset="0"/>
              </a:rPr>
              <a:t>24</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if</a:t>
            </a:r>
            <a:r>
              <a:rPr lang="en-US" sz="1000" b="0" dirty="0">
                <a:latin typeface="Courier New" panose="02070309020205020404" pitchFamily="49" charset="0"/>
                <a:cs typeface="Courier New" panose="02070309020205020404" pitchFamily="49" charset="0"/>
              </a:rPr>
              <a:t> _n_=</a:t>
            </a:r>
            <a:r>
              <a:rPr lang="en-US" sz="1000" dirty="0">
                <a:solidFill>
                  <a:srgbClr val="008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then put </a:t>
            </a:r>
            <a:r>
              <a:rPr lang="en-US" sz="1000" b="0" dirty="0">
                <a:solidFill>
                  <a:srgbClr val="800080"/>
                </a:solidFill>
                <a:latin typeface="Courier New" panose="02070309020205020404" pitchFamily="49" charset="0"/>
                <a:cs typeface="Courier New" panose="02070309020205020404" pitchFamily="49" charset="0"/>
              </a:rPr>
              <a:t>"select (branch);" </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put</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  when ('" </a:t>
            </a:r>
            <a:r>
              <a:rPr lang="en-US" sz="1000" b="0" dirty="0">
                <a:latin typeface="Courier New" panose="02070309020205020404" pitchFamily="49" charset="0"/>
                <a:cs typeface="Courier New" panose="02070309020205020404" pitchFamily="49" charset="0"/>
              </a:rPr>
              <a:t>branch +(-</a:t>
            </a:r>
            <a:r>
              <a:rPr lang="en-US" sz="1000" dirty="0">
                <a:solidFill>
                  <a:srgbClr val="008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 </a:t>
            </a:r>
            <a:r>
              <a:rPr lang="en-US" sz="1000" b="0" dirty="0" err="1">
                <a:solidFill>
                  <a:srgbClr val="800080"/>
                </a:solidFill>
                <a:latin typeface="Courier New" panose="02070309020205020404" pitchFamily="49" charset="0"/>
                <a:cs typeface="Courier New" panose="02070309020205020404" pitchFamily="49" charset="0"/>
              </a:rPr>
              <a:t>branch_swoe</a:t>
            </a:r>
            <a:r>
              <a:rPr lang="en-US" sz="1000" b="0" dirty="0">
                <a:solidFill>
                  <a:srgbClr val="800080"/>
                </a:solidFill>
                <a:latin typeface="Courier New" panose="02070309020205020404" pitchFamily="49" charset="0"/>
                <a:cs typeface="Courier New" panose="02070309020205020404" pitchFamily="49" charset="0"/>
              </a:rPr>
              <a:t> = " </a:t>
            </a:r>
            <a:r>
              <a:rPr lang="en-US" sz="1000" b="0" dirty="0">
                <a:latin typeface="Courier New" panose="02070309020205020404" pitchFamily="49" charset="0"/>
                <a:cs typeface="Courier New" panose="02070309020205020404" pitchFamily="49" charset="0"/>
              </a:rPr>
              <a:t>logit </a:t>
            </a:r>
            <a:r>
              <a:rPr lang="en-US" sz="1000" b="0" dirty="0">
                <a:solidFill>
                  <a:srgbClr val="800080"/>
                </a:solidFill>
                <a:latin typeface="Courier New" panose="02070309020205020404" pitchFamily="49" charset="0"/>
                <a:cs typeface="Courier New" panose="02070309020205020404" pitchFamily="49" charset="0"/>
              </a:rPr>
              <a:t>";"</a:t>
            </a:r>
            <a:r>
              <a:rPr lang="en-US" sz="1000" b="0" dirty="0">
                <a:latin typeface="Courier New" panose="02070309020205020404" pitchFamily="49" charset="0"/>
                <a:cs typeface="Courier New" panose="02070309020205020404" pitchFamily="49" charset="0"/>
              </a:rPr>
              <a:t> ;</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if</a:t>
            </a:r>
            <a:r>
              <a:rPr lang="en-US" sz="1000" b="0" dirty="0">
                <a:latin typeface="Courier New" panose="02070309020205020404" pitchFamily="49" charset="0"/>
                <a:cs typeface="Courier New" panose="02070309020205020404" pitchFamily="49" charset="0"/>
              </a:rPr>
              <a:t> last </a:t>
            </a:r>
            <a:r>
              <a:rPr lang="en-US" sz="1000" b="0" dirty="0">
                <a:solidFill>
                  <a:srgbClr val="0000FF"/>
                </a:solidFill>
                <a:latin typeface="Courier New" panose="02070309020205020404" pitchFamily="49" charset="0"/>
                <a:cs typeface="Courier New" panose="02070309020205020404" pitchFamily="49" charset="0"/>
              </a:rPr>
              <a:t>then do</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logit=log(&amp;rho1/(</a:t>
            </a:r>
            <a:r>
              <a:rPr lang="en-US" sz="1000" dirty="0">
                <a:solidFill>
                  <a:srgbClr val="008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-&amp;rho1));</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put</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  otherwise </a:t>
            </a:r>
            <a:r>
              <a:rPr lang="en-US" sz="1000" b="0" dirty="0" err="1">
                <a:solidFill>
                  <a:srgbClr val="800080"/>
                </a:solidFill>
                <a:latin typeface="Courier New" panose="02070309020205020404" pitchFamily="49" charset="0"/>
                <a:cs typeface="Courier New" panose="02070309020205020404" pitchFamily="49" charset="0"/>
              </a:rPr>
              <a:t>branch_swoe</a:t>
            </a:r>
            <a:r>
              <a:rPr lang="en-US" sz="1000" b="0" dirty="0">
                <a:solidFill>
                  <a:srgbClr val="800080"/>
                </a:solidFill>
                <a:latin typeface="Courier New" panose="02070309020205020404" pitchFamily="49" charset="0"/>
                <a:cs typeface="Courier New" panose="02070309020205020404" pitchFamily="49" charset="0"/>
              </a:rPr>
              <a:t> = " </a:t>
            </a:r>
            <a:r>
              <a:rPr lang="en-US" sz="1000" b="0" dirty="0">
                <a:latin typeface="Courier New" panose="02070309020205020404" pitchFamily="49" charset="0"/>
                <a:cs typeface="Courier New" panose="02070309020205020404" pitchFamily="49" charset="0"/>
              </a:rPr>
              <a:t>logit </a:t>
            </a:r>
            <a:r>
              <a:rPr lang="en-US" sz="1000" b="0" dirty="0">
                <a:solidFill>
                  <a:srgbClr val="800080"/>
                </a:solidFill>
                <a:latin typeface="Courier New" panose="02070309020205020404" pitchFamily="49" charset="0"/>
                <a:cs typeface="Courier New" panose="02070309020205020404" pitchFamily="49" charset="0"/>
              </a:rPr>
              <a:t>";"</a:t>
            </a:r>
            <a:r>
              <a:rPr lang="en-US" sz="1000" b="0" dirty="0">
                <a:latin typeface="Courier New" panose="02070309020205020404" pitchFamily="49" charset="0"/>
                <a:cs typeface="Courier New" panose="02070309020205020404" pitchFamily="49" charset="0"/>
              </a:rPr>
              <a:t> / </a:t>
            </a:r>
            <a:r>
              <a:rPr lang="en-US" sz="1000" b="0" dirty="0">
                <a:solidFill>
                  <a:srgbClr val="800080"/>
                </a:solidFill>
                <a:latin typeface="Courier New" panose="02070309020205020404" pitchFamily="49" charset="0"/>
                <a:cs typeface="Courier New" panose="02070309020205020404" pitchFamily="49" charset="0"/>
              </a:rPr>
              <a:t>"end;"</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end</a:t>
            </a:r>
            <a:r>
              <a:rPr lang="en-US" sz="1000" b="0" dirty="0">
                <a:latin typeface="Courier New" panose="02070309020205020404" pitchFamily="49" charset="0"/>
                <a:cs typeface="Courier New" panose="02070309020205020404" pitchFamily="49" charset="0"/>
              </a:rPr>
              <a:t>;</a:t>
            </a:r>
          </a:p>
          <a:p>
            <a:pPr>
              <a:buNone/>
            </a:pPr>
            <a:r>
              <a:rPr lang="en-US" sz="1000" dirty="0">
                <a:solidFill>
                  <a:srgbClr val="000080"/>
                </a:solidFill>
                <a:latin typeface="Courier New" panose="02070309020205020404" pitchFamily="49" charset="0"/>
                <a:cs typeface="Courier New" panose="02070309020205020404" pitchFamily="49" charset="0"/>
              </a:rPr>
              <a:t>run;</a:t>
            </a:r>
          </a:p>
          <a:p>
            <a:pPr>
              <a:buNone/>
            </a:pPr>
            <a:endParaRPr lang="en-US" sz="1000" b="0" dirty="0">
              <a:latin typeface="Courier New" panose="02070309020205020404" pitchFamily="49" charset="0"/>
              <a:cs typeface="Courier New" panose="02070309020205020404" pitchFamily="49" charset="0"/>
            </a:endParaRPr>
          </a:p>
          <a:p>
            <a:pPr>
              <a:buNone/>
            </a:pPr>
            <a:r>
              <a:rPr lang="en-US" sz="1000" dirty="0">
                <a:solidFill>
                  <a:srgbClr val="000080"/>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work.train_imputed_swoe</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work.train_imputed</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%include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brswoe</a:t>
            </a:r>
            <a:r>
              <a:rPr lang="en-US" sz="1000" b="0" dirty="0">
                <a:latin typeface="Courier New" panose="02070309020205020404" pitchFamily="49" charset="0"/>
                <a:cs typeface="Courier New" panose="02070309020205020404" pitchFamily="49" charset="0"/>
              </a:rPr>
              <a:t> / source2</a:t>
            </a:r>
            <a:r>
              <a:rPr lang="en-US" sz="1000" b="0" dirty="0" smtClean="0">
                <a:latin typeface="Courier New" panose="02070309020205020404" pitchFamily="49" charset="0"/>
                <a:cs typeface="Courier New" panose="02070309020205020404" pitchFamily="49" charset="0"/>
              </a:rPr>
              <a:t>;</a:t>
            </a:r>
          </a:p>
          <a:p>
            <a:pPr>
              <a:buNone/>
            </a:pPr>
            <a:r>
              <a:rPr lang="en-US" sz="1000" dirty="0" smtClean="0">
                <a:solidFill>
                  <a:srgbClr val="000080"/>
                </a:solidFill>
                <a:latin typeface="Courier New" panose="02070309020205020404" pitchFamily="49" charset="0"/>
                <a:cs typeface="Courier New" panose="02070309020205020404" pitchFamily="49" charset="0"/>
              </a:rPr>
              <a:t>run;</a:t>
            </a:r>
            <a:endParaRPr lang="en-US" sz="1000" dirty="0">
              <a:solidFill>
                <a:srgbClr val="000080"/>
              </a:solidFill>
              <a:latin typeface="Courier New" panose="02070309020205020404" pitchFamily="49" charset="0"/>
              <a:cs typeface="Courier New" panose="02070309020205020404" pitchFamily="49" charset="0"/>
            </a:endParaRPr>
          </a:p>
        </p:txBody>
      </p:sp>
      <p:sp>
        <p:nvSpPr>
          <p:cNvPr id="9"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2. Categorical Variables</a:t>
            </a:r>
            <a:endParaRPr lang="en-US" sz="2000" b="0" kern="0" dirty="0"/>
          </a:p>
        </p:txBody>
      </p:sp>
    </p:spTree>
    <p:extLst>
      <p:ext uri="{BB962C8B-B14F-4D97-AF65-F5344CB8AC3E}">
        <p14:creationId xmlns:p14="http://schemas.microsoft.com/office/powerpoint/2010/main" val="3509535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Categorical Inputs</a:t>
            </a:r>
            <a:endParaRPr lang="en-US" sz="2000" dirty="0">
              <a:solidFill>
                <a:schemeClr val="bg1"/>
              </a:solidFill>
            </a:endParaRPr>
          </a:p>
        </p:txBody>
      </p:sp>
      <p:sp>
        <p:nvSpPr>
          <p:cNvPr id="8" name="Rectangle 14"/>
          <p:cNvSpPr>
            <a:spLocks noChangeArrowheads="1"/>
          </p:cNvSpPr>
          <p:nvPr/>
        </p:nvSpPr>
        <p:spPr bwMode="auto">
          <a:xfrm>
            <a:off x="381000" y="990600"/>
            <a:ext cx="8458200" cy="766364"/>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Smoothed Weight of Evidence (SWOE) - Example</a:t>
            </a:r>
          </a:p>
          <a:p>
            <a:pPr defTabSz="820738">
              <a:lnSpc>
                <a:spcPct val="150000"/>
              </a:lnSpc>
              <a:spcBef>
                <a:spcPct val="50000"/>
              </a:spcBef>
              <a:buNone/>
            </a:pPr>
            <a:r>
              <a:rPr lang="en-US" sz="1200" b="0" dirty="0" smtClean="0"/>
              <a:t>A listing of the code generated is shown below.</a:t>
            </a:r>
          </a:p>
        </p:txBody>
      </p:sp>
      <p:pic>
        <p:nvPicPr>
          <p:cNvPr id="190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888" y="1905000"/>
            <a:ext cx="332422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0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3225" y="3886200"/>
            <a:ext cx="30194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743200" y="5563445"/>
            <a:ext cx="990600" cy="227755"/>
          </a:xfrm>
          <a:prstGeom prst="rect">
            <a:avLst/>
          </a:prstGeom>
          <a:solidFill>
            <a:schemeClr val="tx2"/>
          </a:solidFill>
        </p:spPr>
        <p:txBody>
          <a:bodyPr wrap="square" rtlCol="0">
            <a:spAutoFit/>
          </a:bodyPr>
          <a:lstStyle/>
          <a:p>
            <a:pPr>
              <a:buNone/>
            </a:pPr>
            <a:r>
              <a:rPr lang="en-US" dirty="0" smtClean="0"/>
              <a:t>End of Example</a:t>
            </a:r>
            <a:endParaRPr lang="en-US" dirty="0"/>
          </a:p>
        </p:txBody>
      </p:sp>
      <p:sp>
        <p:nvSpPr>
          <p:cNvPr id="7"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2. Categorical Variables</a:t>
            </a:r>
            <a:endParaRPr lang="en-US" sz="2000" b="0" kern="0" dirty="0"/>
          </a:p>
        </p:txBody>
      </p:sp>
    </p:spTree>
    <p:extLst>
      <p:ext uri="{BB962C8B-B14F-4D97-AF65-F5344CB8AC3E}">
        <p14:creationId xmlns:p14="http://schemas.microsoft.com/office/powerpoint/2010/main" val="3785053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Variable Clustering</a:t>
            </a:r>
            <a:endParaRPr lang="en-US" sz="2000" dirty="0">
              <a:solidFill>
                <a:schemeClr val="bg1"/>
              </a:solidFill>
            </a:endParaRPr>
          </a:p>
        </p:txBody>
      </p:sp>
      <p:sp>
        <p:nvSpPr>
          <p:cNvPr id="8" name="Rectangle 14"/>
          <p:cNvSpPr>
            <a:spLocks noChangeArrowheads="1"/>
          </p:cNvSpPr>
          <p:nvPr/>
        </p:nvSpPr>
        <p:spPr bwMode="auto">
          <a:xfrm>
            <a:off x="381000" y="990600"/>
            <a:ext cx="8458200" cy="3043910"/>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Problem of redundant variables</a:t>
            </a:r>
          </a:p>
          <a:p>
            <a:pPr marL="628650" lvl="1" indent="-171450" defTabSz="820738">
              <a:lnSpc>
                <a:spcPct val="150000"/>
              </a:lnSpc>
              <a:spcBef>
                <a:spcPct val="50000"/>
              </a:spcBef>
              <a:buFont typeface="Wingdings" panose="05000000000000000000" pitchFamily="2" charset="2"/>
              <a:buChar char="Ø"/>
            </a:pPr>
            <a:r>
              <a:rPr lang="en-US" sz="1200" b="0" dirty="0"/>
              <a:t>d</a:t>
            </a:r>
            <a:r>
              <a:rPr lang="en-US" sz="1200" b="0" dirty="0" smtClean="0"/>
              <a:t>estabilizing the parameter estimates</a:t>
            </a:r>
          </a:p>
          <a:p>
            <a:pPr marL="628650" lvl="1" indent="-171450" defTabSz="820738">
              <a:lnSpc>
                <a:spcPct val="150000"/>
              </a:lnSpc>
              <a:spcBef>
                <a:spcPct val="50000"/>
              </a:spcBef>
              <a:buFont typeface="Wingdings" panose="05000000000000000000" pitchFamily="2" charset="2"/>
              <a:buChar char="Ø"/>
            </a:pPr>
            <a:r>
              <a:rPr lang="en-US" sz="1200" b="0" dirty="0" smtClean="0"/>
              <a:t>increasing the risk of overfitting </a:t>
            </a:r>
            <a:r>
              <a:rPr lang="en-US" sz="1200" dirty="0"/>
              <a:t>(predictive </a:t>
            </a:r>
            <a:r>
              <a:rPr lang="en-US" sz="1200" dirty="0" smtClean="0"/>
              <a:t>modeling)</a:t>
            </a:r>
          </a:p>
          <a:p>
            <a:pPr marL="628650" lvl="1" indent="-171450" defTabSz="820738">
              <a:lnSpc>
                <a:spcPct val="150000"/>
              </a:lnSpc>
              <a:spcBef>
                <a:spcPct val="50000"/>
              </a:spcBef>
              <a:buFont typeface="Wingdings" panose="05000000000000000000" pitchFamily="2" charset="2"/>
              <a:buChar char="Ø"/>
            </a:pPr>
            <a:r>
              <a:rPr lang="en-US" sz="1200" b="0" dirty="0" smtClean="0"/>
              <a:t>confounding interpretation</a:t>
            </a:r>
          </a:p>
          <a:p>
            <a:pPr marL="628650" lvl="1" indent="-171450" defTabSz="820738">
              <a:lnSpc>
                <a:spcPct val="150000"/>
              </a:lnSpc>
              <a:spcBef>
                <a:spcPct val="50000"/>
              </a:spcBef>
              <a:buFont typeface="Wingdings" panose="05000000000000000000" pitchFamily="2" charset="2"/>
              <a:buChar char="Ø"/>
            </a:pPr>
            <a:r>
              <a:rPr lang="en-US" sz="1200" b="0" dirty="0" smtClean="0"/>
              <a:t>increasing computation time</a:t>
            </a:r>
          </a:p>
          <a:p>
            <a:pPr marL="628650" lvl="1" indent="-171450" defTabSz="820738">
              <a:lnSpc>
                <a:spcPct val="150000"/>
              </a:lnSpc>
              <a:spcBef>
                <a:spcPct val="50000"/>
              </a:spcBef>
              <a:buFont typeface="Wingdings" panose="05000000000000000000" pitchFamily="2" charset="2"/>
              <a:buChar char="Ø"/>
            </a:pPr>
            <a:r>
              <a:rPr lang="en-US" sz="1200" b="0" dirty="0" smtClean="0"/>
              <a:t>increasing scoring effort</a:t>
            </a:r>
            <a:endParaRPr lang="en-US" sz="1200" dirty="0" smtClean="0"/>
          </a:p>
          <a:p>
            <a:pPr marL="628650" lvl="1" indent="-171450" defTabSz="820738">
              <a:lnSpc>
                <a:spcPct val="150000"/>
              </a:lnSpc>
              <a:spcBef>
                <a:spcPct val="50000"/>
              </a:spcBef>
              <a:buFont typeface="Wingdings" panose="05000000000000000000" pitchFamily="2" charset="2"/>
              <a:buChar char="Ø"/>
            </a:pPr>
            <a:r>
              <a:rPr lang="en-US" sz="1200" b="0" dirty="0" smtClean="0"/>
              <a:t>increasing the cost of data collection and augmentation</a:t>
            </a:r>
          </a:p>
          <a:p>
            <a:pPr marL="228600" lvl="1" indent="-228600" defTabSz="820738">
              <a:lnSpc>
                <a:spcPct val="150000"/>
              </a:lnSpc>
              <a:spcBef>
                <a:spcPct val="50000"/>
              </a:spcBef>
            </a:pPr>
            <a:r>
              <a:rPr lang="en-US" sz="1400" b="0" dirty="0"/>
              <a:t>Variable Clustering</a:t>
            </a:r>
          </a:p>
        </p:txBody>
      </p:sp>
      <p:pic>
        <p:nvPicPr>
          <p:cNvPr id="191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657600"/>
            <a:ext cx="375666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3. Variable Clustering</a:t>
            </a:r>
            <a:endParaRPr lang="en-US" sz="2000" b="0" kern="0" dirty="0"/>
          </a:p>
        </p:txBody>
      </p:sp>
    </p:spTree>
    <p:extLst>
      <p:ext uri="{BB962C8B-B14F-4D97-AF65-F5344CB8AC3E}">
        <p14:creationId xmlns:p14="http://schemas.microsoft.com/office/powerpoint/2010/main" val="814709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Variable Clustering</a:t>
            </a:r>
            <a:endParaRPr lang="en-US" sz="2000" dirty="0">
              <a:solidFill>
                <a:schemeClr val="bg1"/>
              </a:solidFill>
            </a:endParaRPr>
          </a:p>
        </p:txBody>
      </p:sp>
      <p:sp>
        <p:nvSpPr>
          <p:cNvPr id="8" name="Rectangle 14"/>
          <p:cNvSpPr>
            <a:spLocks noChangeArrowheads="1"/>
          </p:cNvSpPr>
          <p:nvPr/>
        </p:nvSpPr>
        <p:spPr bwMode="auto">
          <a:xfrm>
            <a:off x="381000" y="990600"/>
            <a:ext cx="8458200" cy="2059025"/>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Cluster Representatives</a:t>
            </a:r>
          </a:p>
          <a:p>
            <a:pPr marL="685800" lvl="1" indent="-228600" defTabSz="820738">
              <a:lnSpc>
                <a:spcPct val="150000"/>
              </a:lnSpc>
              <a:spcBef>
                <a:spcPct val="50000"/>
              </a:spcBef>
              <a:buFont typeface="Wingdings" panose="05000000000000000000" pitchFamily="2" charset="2"/>
              <a:buChar char="Ø"/>
            </a:pPr>
            <a:r>
              <a:rPr lang="en-US" sz="1200" b="0" dirty="0" smtClean="0"/>
              <a:t>An ideal representative would have high correlation with its own cluster and have a low correlation with the other clusters.</a:t>
            </a:r>
          </a:p>
          <a:p>
            <a:pPr marL="685800" lvl="1" indent="-228600" defTabSz="820738">
              <a:lnSpc>
                <a:spcPct val="150000"/>
              </a:lnSpc>
              <a:spcBef>
                <a:spcPct val="50000"/>
              </a:spcBef>
              <a:buFont typeface="Wingdings" panose="05000000000000000000" pitchFamily="2" charset="2"/>
              <a:buChar char="Ø"/>
            </a:pPr>
            <a:r>
              <a:rPr lang="en-US" sz="1200" b="0" dirty="0" smtClean="0"/>
              <a:t>Consequently, variables with the lowest 1-R</a:t>
            </a:r>
            <a:r>
              <a:rPr lang="en-US" sz="1200" b="0" baseline="30000" dirty="0" smtClean="0"/>
              <a:t>2</a:t>
            </a:r>
            <a:r>
              <a:rPr lang="en-US" sz="1200" b="0" dirty="0" smtClean="0"/>
              <a:t> ratio (defined below) in each cluster would be good representatives.</a:t>
            </a:r>
          </a:p>
          <a:p>
            <a:pPr marL="685800" lvl="1" indent="-228600" defTabSz="820738">
              <a:lnSpc>
                <a:spcPct val="150000"/>
              </a:lnSpc>
              <a:spcBef>
                <a:spcPct val="50000"/>
              </a:spcBef>
              <a:buFont typeface="Wingdings" panose="05000000000000000000" pitchFamily="2" charset="2"/>
              <a:buChar char="Ø"/>
            </a:pPr>
            <a:r>
              <a:rPr lang="en-US" sz="1200" b="0" dirty="0" smtClean="0"/>
              <a:t>Of course, subject-matter considerations might dictate the selection of other representatives.</a:t>
            </a:r>
          </a:p>
        </p:txBody>
      </p:sp>
      <p:pic>
        <p:nvPicPr>
          <p:cNvPr id="194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2971800"/>
            <a:ext cx="469582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3. Variable Clustering</a:t>
            </a:r>
            <a:endParaRPr lang="en-US" sz="2000" b="0" kern="0" dirty="0"/>
          </a:p>
        </p:txBody>
      </p:sp>
    </p:spTree>
    <p:extLst>
      <p:ext uri="{BB962C8B-B14F-4D97-AF65-F5344CB8AC3E}">
        <p14:creationId xmlns:p14="http://schemas.microsoft.com/office/powerpoint/2010/main" val="4283917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Variable Clustering</a:t>
            </a:r>
            <a:endParaRPr lang="en-US" sz="2000" dirty="0">
              <a:solidFill>
                <a:schemeClr val="bg1"/>
              </a:solidFill>
            </a:endParaRPr>
          </a:p>
        </p:txBody>
      </p:sp>
      <p:sp>
        <p:nvSpPr>
          <p:cNvPr id="8" name="Rectangle 14"/>
          <p:cNvSpPr>
            <a:spLocks noChangeArrowheads="1"/>
          </p:cNvSpPr>
          <p:nvPr/>
        </p:nvSpPr>
        <p:spPr bwMode="auto">
          <a:xfrm>
            <a:off x="381000" y="990600"/>
            <a:ext cx="4114800" cy="5398401"/>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Variable Clustering using the VARCLUS procedure – Example</a:t>
            </a:r>
          </a:p>
          <a:p>
            <a:pPr defTabSz="820738">
              <a:lnSpc>
                <a:spcPct val="150000"/>
              </a:lnSpc>
              <a:spcBef>
                <a:spcPct val="50000"/>
              </a:spcBef>
              <a:buNone/>
            </a:pPr>
            <a:r>
              <a:rPr lang="en-US" sz="1200" b="0" dirty="0" smtClean="0"/>
              <a:t>Cluster numeric variables in the data set. These include the original numeric inputs, the missing indicators, and the dummy variables for the collapsed </a:t>
            </a:r>
            <a:r>
              <a:rPr lang="en-US" sz="1200" dirty="0" smtClean="0"/>
              <a:t>branch</a:t>
            </a:r>
            <a:r>
              <a:rPr lang="en-US" sz="1200" b="0" dirty="0" smtClean="0"/>
              <a:t>.</a:t>
            </a:r>
          </a:p>
          <a:p>
            <a:pPr defTabSz="820738">
              <a:lnSpc>
                <a:spcPct val="150000"/>
              </a:lnSpc>
              <a:spcBef>
                <a:spcPct val="50000"/>
              </a:spcBef>
              <a:buNone/>
            </a:pPr>
            <a:r>
              <a:rPr lang="en-US" sz="1200" dirty="0" smtClean="0"/>
              <a:t>Sample code:</a:t>
            </a:r>
          </a:p>
          <a:p>
            <a:pPr defTabSz="820738">
              <a:lnSpc>
                <a:spcPct val="150000"/>
              </a:lnSpc>
              <a:spcBef>
                <a:spcPct val="50000"/>
              </a:spcBef>
              <a:buNone/>
            </a:pPr>
            <a:r>
              <a:rPr lang="en-US" sz="1000" b="0" dirty="0" err="1">
                <a:solidFill>
                  <a:srgbClr val="0000FF"/>
                </a:solidFill>
                <a:latin typeface="Courier New" panose="02070309020205020404" pitchFamily="49" charset="0"/>
                <a:cs typeface="Courier New" panose="02070309020205020404" pitchFamily="49" charset="0"/>
              </a:rPr>
              <a:t>ods</a:t>
            </a:r>
            <a:r>
              <a:rPr lang="en-US" sz="1000" b="0" dirty="0">
                <a:solidFill>
                  <a:srgbClr val="0000FF"/>
                </a:solidFill>
                <a:latin typeface="Courier New" panose="02070309020205020404" pitchFamily="49" charset="0"/>
                <a:cs typeface="Courier New" panose="02070309020205020404" pitchFamily="49" charset="0"/>
              </a:rPr>
              <a:t> select none</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err="1">
                <a:solidFill>
                  <a:srgbClr val="0000FF"/>
                </a:solidFill>
                <a:latin typeface="Courier New" panose="02070309020205020404" pitchFamily="49" charset="0"/>
                <a:cs typeface="Courier New" panose="02070309020205020404" pitchFamily="49" charset="0"/>
              </a:rPr>
              <a:t>ods</a:t>
            </a:r>
            <a:r>
              <a:rPr lang="en-US" sz="1000" b="0" dirty="0">
                <a:solidFill>
                  <a:srgbClr val="0000FF"/>
                </a:solidFill>
                <a:latin typeface="Courier New" panose="02070309020205020404" pitchFamily="49" charset="0"/>
                <a:cs typeface="Courier New" panose="02070309020205020404" pitchFamily="49" charset="0"/>
              </a:rPr>
              <a:t> output </a:t>
            </a:r>
            <a:r>
              <a:rPr lang="en-US" sz="1000" b="0" dirty="0" err="1">
                <a:latin typeface="Courier New" panose="02070309020205020404" pitchFamily="49" charset="0"/>
                <a:cs typeface="Courier New" panose="02070309020205020404" pitchFamily="49" charset="0"/>
              </a:rPr>
              <a:t>clusterquality</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work.summary</a:t>
            </a: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rsquare</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work.clusters</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a:t>
            </a:r>
            <a:r>
              <a:rPr lang="en-US" sz="1000" dirty="0" err="1">
                <a:solidFill>
                  <a:srgbClr val="000080"/>
                </a:solidFill>
                <a:latin typeface="Courier New" panose="02070309020205020404" pitchFamily="49" charset="0"/>
                <a:cs typeface="Courier New" panose="02070309020205020404" pitchFamily="49" charset="0"/>
              </a:rPr>
              <a:t>varclus</a:t>
            </a:r>
            <a:r>
              <a:rPr lang="en-US" sz="1000" dirty="0">
                <a:solidFill>
                  <a:srgbClr val="000080"/>
                </a:solidFill>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work.train_imputed_swoe</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hi</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var</a:t>
            </a:r>
            <a:r>
              <a:rPr lang="en-US" sz="1000" b="0" dirty="0">
                <a:latin typeface="Courier New" panose="02070309020205020404" pitchFamily="49" charset="0"/>
                <a:cs typeface="Courier New" panose="02070309020205020404" pitchFamily="49" charset="0"/>
              </a:rPr>
              <a:t> &amp;num_inputs</a:t>
            </a:r>
            <a:r>
              <a:rPr lang="en-US" sz="1000" b="0" dirty="0" smtClean="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branch_swoe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miacctag</a:t>
            </a:r>
            <a:r>
              <a:rPr lang="en-US" sz="1000" b="0" dirty="0">
                <a:latin typeface="Courier New" panose="02070309020205020404" pitchFamily="49" charset="0"/>
                <a:cs typeface="Courier New" panose="02070309020205020404" pitchFamily="49" charset="0"/>
              </a:rPr>
              <a:t>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miphone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mipos</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miposamt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miinv</a:t>
            </a:r>
            <a:r>
              <a:rPr lang="en-US" sz="1000" b="0" dirty="0">
                <a:latin typeface="Courier New" panose="02070309020205020404" pitchFamily="49" charset="0"/>
                <a:cs typeface="Courier New" panose="02070309020205020404" pitchFamily="49" charset="0"/>
              </a:rPr>
              <a:t>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miinvbal</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micc</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miccbal</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miccpurc</a:t>
            </a: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miincome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mihmown</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milores</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mihmval</a:t>
            </a:r>
            <a:r>
              <a:rPr lang="en-US" sz="1000" b="0" dirty="0">
                <a:latin typeface="Courier New" panose="02070309020205020404" pitchFamily="49" charset="0"/>
                <a:cs typeface="Courier New" panose="02070309020205020404" pitchFamily="49" charset="0"/>
              </a:rPr>
              <a:t>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miage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micrscor</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p:txBody>
      </p:sp>
      <p:cxnSp>
        <p:nvCxnSpPr>
          <p:cNvPr id="5" name="Straight Connector 4"/>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6" name="Rectangle 14"/>
          <p:cNvSpPr>
            <a:spLocks noChangeArrowheads="1"/>
          </p:cNvSpPr>
          <p:nvPr/>
        </p:nvSpPr>
        <p:spPr bwMode="auto">
          <a:xfrm>
            <a:off x="4648200" y="990600"/>
            <a:ext cx="4114800" cy="4305794"/>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000" b="0" dirty="0" err="1">
                <a:solidFill>
                  <a:srgbClr val="0000FF"/>
                </a:solidFill>
                <a:latin typeface="Courier New" panose="02070309020205020404" pitchFamily="49" charset="0"/>
                <a:cs typeface="Courier New" panose="02070309020205020404" pitchFamily="49" charset="0"/>
              </a:rPr>
              <a:t>ods</a:t>
            </a:r>
            <a:r>
              <a:rPr lang="en-US" sz="1000" b="0" dirty="0">
                <a:solidFill>
                  <a:srgbClr val="0000FF"/>
                </a:solidFill>
                <a:latin typeface="Courier New" panose="02070309020205020404" pitchFamily="49" charset="0"/>
                <a:cs typeface="Courier New" panose="02070309020205020404" pitchFamily="49" charset="0"/>
              </a:rPr>
              <a:t> select all</a:t>
            </a:r>
            <a:r>
              <a:rPr lang="en-US" sz="1000" b="0" dirty="0" smtClean="0">
                <a:latin typeface="Courier New" panose="02070309020205020404" pitchFamily="49" charset="0"/>
                <a:cs typeface="Courier New" panose="02070309020205020404" pitchFamily="49" charset="0"/>
              </a:rPr>
              <a:t>;</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%global </a:t>
            </a:r>
            <a:r>
              <a:rPr lang="en-US" sz="1000" b="0" dirty="0" err="1">
                <a:latin typeface="Courier New" panose="02070309020205020404" pitchFamily="49" charset="0"/>
                <a:cs typeface="Courier New" panose="02070309020205020404" pitchFamily="49" charset="0"/>
              </a:rPr>
              <a:t>nvar</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_null_</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work.summary</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call</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symput</a:t>
            </a:r>
            <a:r>
              <a:rPr lang="en-US" sz="1000" b="0" dirty="0">
                <a:latin typeface="Courier New" panose="02070309020205020404" pitchFamily="49" charset="0"/>
                <a:cs typeface="Courier New" panose="02070309020205020404" pitchFamily="49" charset="0"/>
              </a:rPr>
              <a:t>('</a:t>
            </a:r>
            <a:r>
              <a:rPr lang="en-US" sz="1000" b="0" dirty="0" err="1">
                <a:solidFill>
                  <a:srgbClr val="800080"/>
                </a:solidFill>
                <a:latin typeface="Courier New" panose="02070309020205020404" pitchFamily="49" charset="0"/>
                <a:cs typeface="Courier New" panose="02070309020205020404" pitchFamily="49" charset="0"/>
              </a:rPr>
              <a:t>nvar</a:t>
            </a:r>
            <a:r>
              <a:rPr lang="en-US" sz="1000" b="0" dirty="0">
                <a:latin typeface="Courier New" panose="02070309020205020404" pitchFamily="49" charset="0"/>
                <a:cs typeface="Courier New" panose="02070309020205020404" pitchFamily="49" charset="0"/>
              </a:rPr>
              <a:t>',compress(</a:t>
            </a:r>
            <a:r>
              <a:rPr lang="en-US" sz="1000" b="0" dirty="0" err="1">
                <a:latin typeface="Courier New" panose="02070309020205020404" pitchFamily="49" charset="0"/>
                <a:cs typeface="Courier New" panose="02070309020205020404" pitchFamily="49" charset="0"/>
              </a:rPr>
              <a:t>NumberOfClusters</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title1</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"Variables by Cluster"</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print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work.clusters</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noobs label split</a:t>
            </a:r>
            <a:r>
              <a:rPr lang="en-US" sz="1000" b="0" dirty="0">
                <a:latin typeface="Courier New" panose="02070309020205020404" pitchFamily="49" charset="0"/>
                <a:cs typeface="Courier New" panose="02070309020205020404" pitchFamily="49" charset="0"/>
              </a:rPr>
              <a:t>=</a:t>
            </a:r>
            <a:r>
              <a:rPr lang="en-US" sz="1000" b="0" dirty="0">
                <a:solidFill>
                  <a:srgbClr val="800080"/>
                </a:solidFill>
                <a:latin typeface="Courier New" panose="02070309020205020404" pitchFamily="49" charset="0"/>
                <a:cs typeface="Courier New" panose="02070309020205020404" pitchFamily="49" charset="0"/>
              </a:rPr>
              <a:t>'*'</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where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NumberOfClusters</a:t>
            </a:r>
            <a:r>
              <a:rPr lang="en-US" sz="1000" b="0" dirty="0">
                <a:latin typeface="Courier New" panose="02070309020205020404" pitchFamily="49" charset="0"/>
                <a:cs typeface="Courier New" panose="02070309020205020404" pitchFamily="49" charset="0"/>
              </a:rPr>
              <a:t>=&amp;</a:t>
            </a:r>
            <a:r>
              <a:rPr lang="en-US" sz="1000" b="0" dirty="0" err="1">
                <a:latin typeface="Courier New" panose="02070309020205020404" pitchFamily="49" charset="0"/>
                <a:cs typeface="Courier New" panose="02070309020205020404" pitchFamily="49" charset="0"/>
              </a:rPr>
              <a:t>nvar</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var</a:t>
            </a:r>
            <a:r>
              <a:rPr lang="en-US" sz="1000" b="0" dirty="0">
                <a:latin typeface="Courier New" panose="02070309020205020404" pitchFamily="49" charset="0"/>
                <a:cs typeface="Courier New" panose="02070309020205020404" pitchFamily="49" charset="0"/>
              </a:rPr>
              <a:t> Cluster Variable </a:t>
            </a:r>
            <a:r>
              <a:rPr lang="en-US" sz="1000" b="0" dirty="0" err="1">
                <a:latin typeface="Courier New" panose="02070309020205020404" pitchFamily="49" charset="0"/>
                <a:cs typeface="Courier New" panose="02070309020205020404" pitchFamily="49" charset="0"/>
              </a:rPr>
              <a:t>RSquareRatio</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VariableLabel</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label</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RSquareRatio</a:t>
            </a:r>
            <a:r>
              <a:rPr lang="en-US" sz="1000" b="0" dirty="0">
                <a:latin typeface="Courier New" panose="02070309020205020404" pitchFamily="49" charset="0"/>
                <a:cs typeface="Courier New" panose="02070309020205020404" pitchFamily="49" charset="0"/>
              </a:rPr>
              <a:t>=</a:t>
            </a:r>
            <a:r>
              <a:rPr lang="en-US" sz="1000" b="0" dirty="0">
                <a:solidFill>
                  <a:srgbClr val="800080"/>
                </a:solidFill>
                <a:latin typeface="Courier New" panose="02070309020205020404" pitchFamily="49" charset="0"/>
                <a:cs typeface="Courier New" panose="02070309020205020404" pitchFamily="49" charset="0"/>
              </a:rPr>
              <a:t>"1 - </a:t>
            </a:r>
            <a:r>
              <a:rPr lang="en-US" sz="1000" b="0" dirty="0" err="1">
                <a:solidFill>
                  <a:srgbClr val="800080"/>
                </a:solidFill>
                <a:latin typeface="Courier New" panose="02070309020205020404" pitchFamily="49" charset="0"/>
                <a:cs typeface="Courier New" panose="02070309020205020404" pitchFamily="49" charset="0"/>
              </a:rPr>
              <a:t>RSquare</a:t>
            </a:r>
            <a:r>
              <a:rPr lang="en-US" sz="1000" b="0" dirty="0">
                <a:solidFill>
                  <a:srgbClr val="800080"/>
                </a:solidFill>
                <a:latin typeface="Courier New" panose="02070309020205020404" pitchFamily="49" charset="0"/>
                <a:cs typeface="Courier New" panose="02070309020205020404" pitchFamily="49" charset="0"/>
              </a:rPr>
              <a:t>*Ratio"</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p:txBody>
      </p:sp>
      <p:sp>
        <p:nvSpPr>
          <p:cNvPr id="7"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3. Variable Clustering</a:t>
            </a:r>
            <a:endParaRPr lang="en-US" sz="2000" b="0" kern="0" dirty="0"/>
          </a:p>
        </p:txBody>
      </p:sp>
    </p:spTree>
    <p:extLst>
      <p:ext uri="{BB962C8B-B14F-4D97-AF65-F5344CB8AC3E}">
        <p14:creationId xmlns:p14="http://schemas.microsoft.com/office/powerpoint/2010/main" val="4004121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Variable Clustering</a:t>
            </a:r>
            <a:endParaRPr lang="en-US" sz="2000" dirty="0">
              <a:solidFill>
                <a:schemeClr val="bg1"/>
              </a:solidFill>
            </a:endParaRPr>
          </a:p>
        </p:txBody>
      </p:sp>
      <p:sp>
        <p:nvSpPr>
          <p:cNvPr id="8" name="Rectangle 14"/>
          <p:cNvSpPr>
            <a:spLocks noChangeArrowheads="1"/>
          </p:cNvSpPr>
          <p:nvPr/>
        </p:nvSpPr>
        <p:spPr bwMode="auto">
          <a:xfrm>
            <a:off x="381000" y="990600"/>
            <a:ext cx="8458200" cy="766364"/>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Variable Clustering using the VARCLUS procedure – Example </a:t>
            </a:r>
            <a:r>
              <a:rPr lang="en-US" sz="1400" b="0" dirty="0"/>
              <a:t>Continued</a:t>
            </a:r>
          </a:p>
          <a:p>
            <a:pPr defTabSz="820738">
              <a:lnSpc>
                <a:spcPct val="150000"/>
              </a:lnSpc>
              <a:spcBef>
                <a:spcPct val="50000"/>
              </a:spcBef>
              <a:buNone/>
            </a:pPr>
            <a:r>
              <a:rPr lang="en-US" sz="1200" dirty="0" smtClean="0"/>
              <a:t>Partial output:</a:t>
            </a:r>
          </a:p>
        </p:txBody>
      </p:sp>
      <p:pic>
        <p:nvPicPr>
          <p:cNvPr id="195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310" y="1447800"/>
            <a:ext cx="3387090" cy="4913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3. Variable Clustering</a:t>
            </a:r>
            <a:endParaRPr lang="en-US" sz="2000" b="0" kern="0" dirty="0"/>
          </a:p>
        </p:txBody>
      </p:sp>
    </p:spTree>
    <p:extLst>
      <p:ext uri="{BB962C8B-B14F-4D97-AF65-F5344CB8AC3E}">
        <p14:creationId xmlns:p14="http://schemas.microsoft.com/office/powerpoint/2010/main" val="3908292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pPr indent="233363"/>
            <a:r>
              <a:rPr lang="en-US" sz="2000" dirty="0" smtClean="0"/>
              <a:t>Exploring the Data</a:t>
            </a:r>
            <a:endParaRPr lang="en-US" sz="2000" dirty="0">
              <a:solidFill>
                <a:schemeClr val="bg1"/>
              </a:solidFill>
            </a:endParaRPr>
          </a:p>
        </p:txBody>
      </p:sp>
      <p:sp>
        <p:nvSpPr>
          <p:cNvPr id="101390" name="Rectangle 14"/>
          <p:cNvSpPr>
            <a:spLocks noChangeArrowheads="1"/>
          </p:cNvSpPr>
          <p:nvPr/>
        </p:nvSpPr>
        <p:spPr bwMode="auto">
          <a:xfrm>
            <a:off x="381000" y="992860"/>
            <a:ext cx="4114800" cy="5198346"/>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a:t>Macro </a:t>
            </a:r>
            <a:r>
              <a:rPr lang="en-US" sz="1400" b="0" dirty="0" smtClean="0"/>
              <a:t>variables:</a:t>
            </a:r>
          </a:p>
          <a:p>
            <a:pPr defTabSz="820738">
              <a:lnSpc>
                <a:spcPct val="150000"/>
              </a:lnSpc>
              <a:spcBef>
                <a:spcPct val="50000"/>
              </a:spcBef>
              <a:buNone/>
            </a:pPr>
            <a:r>
              <a:rPr lang="en-US" sz="1200" b="0" dirty="0"/>
              <a:t>C</a:t>
            </a:r>
            <a:r>
              <a:rPr lang="en-US" sz="1200" b="0" dirty="0" smtClean="0"/>
              <a:t>an </a:t>
            </a:r>
            <a:r>
              <a:rPr lang="en-US" sz="1200" b="0" dirty="0"/>
              <a:t>be established to represent variables in order to reduce the amount of text that needs to be entered in subsequent programs</a:t>
            </a:r>
            <a:r>
              <a:rPr lang="en-US" sz="1200" b="0" dirty="0" smtClean="0"/>
              <a:t>.</a:t>
            </a:r>
          </a:p>
          <a:p>
            <a:pPr defTabSz="820738">
              <a:lnSpc>
                <a:spcPct val="150000"/>
              </a:lnSpc>
              <a:spcBef>
                <a:spcPct val="50000"/>
              </a:spcBef>
              <a:buNone/>
            </a:pPr>
            <a:endParaRPr lang="en-US" sz="1400" b="0" dirty="0"/>
          </a:p>
          <a:p>
            <a:pPr defTabSz="820738">
              <a:lnSpc>
                <a:spcPct val="150000"/>
              </a:lnSpc>
              <a:spcBef>
                <a:spcPct val="50000"/>
              </a:spcBef>
              <a:buNone/>
            </a:pPr>
            <a:endParaRPr lang="en-US" sz="1400" b="0" dirty="0"/>
          </a:p>
          <a:p>
            <a:pPr marL="228600" indent="-228600" defTabSz="820738">
              <a:lnSpc>
                <a:spcPct val="150000"/>
              </a:lnSpc>
              <a:spcBef>
                <a:spcPct val="50000"/>
              </a:spcBef>
            </a:pPr>
            <a:endParaRPr lang="en-US" sz="1400" b="0" dirty="0" smtClean="0"/>
          </a:p>
          <a:p>
            <a:pPr marL="228600" indent="-228600" defTabSz="820738">
              <a:lnSpc>
                <a:spcPct val="150000"/>
              </a:lnSpc>
              <a:spcBef>
                <a:spcPct val="50000"/>
              </a:spcBef>
            </a:pPr>
            <a:endParaRPr lang="en-US" sz="1400" b="0" dirty="0" smtClean="0"/>
          </a:p>
          <a:p>
            <a:pPr marL="228600" indent="-228600" defTabSz="820738">
              <a:lnSpc>
                <a:spcPct val="150000"/>
              </a:lnSpc>
              <a:spcBef>
                <a:spcPct val="50000"/>
              </a:spcBef>
            </a:pPr>
            <a:r>
              <a:rPr lang="en-US" sz="1400" b="0" dirty="0" smtClean="0"/>
              <a:t>MEANS procedure:</a:t>
            </a:r>
          </a:p>
          <a:p>
            <a:pPr defTabSz="820738">
              <a:lnSpc>
                <a:spcPct val="150000"/>
              </a:lnSpc>
              <a:spcBef>
                <a:spcPct val="50000"/>
              </a:spcBef>
              <a:buNone/>
            </a:pPr>
            <a:r>
              <a:rPr lang="en-US" sz="1200" b="0" dirty="0" smtClean="0"/>
              <a:t>Can be used to generate descriptive statistics for the numeric variables. (missing values? </a:t>
            </a:r>
            <a:r>
              <a:rPr lang="en-US" sz="1200" b="0" dirty="0"/>
              <a:t>b</a:t>
            </a:r>
            <a:r>
              <a:rPr lang="en-US" sz="1200" b="0" dirty="0" smtClean="0"/>
              <a:t>inary values?)</a:t>
            </a:r>
          </a:p>
          <a:p>
            <a:pPr marL="228600" indent="-228600" defTabSz="820738">
              <a:lnSpc>
                <a:spcPct val="150000"/>
              </a:lnSpc>
              <a:spcBef>
                <a:spcPct val="50000"/>
              </a:spcBef>
            </a:pPr>
            <a:r>
              <a:rPr lang="en-US" sz="1400" b="0" dirty="0" smtClean="0"/>
              <a:t>FREQ </a:t>
            </a:r>
            <a:r>
              <a:rPr lang="en-US" sz="1400" b="0" dirty="0"/>
              <a:t>procedure:</a:t>
            </a:r>
          </a:p>
          <a:p>
            <a:pPr defTabSz="820738">
              <a:lnSpc>
                <a:spcPct val="150000"/>
              </a:lnSpc>
              <a:spcBef>
                <a:spcPct val="50000"/>
              </a:spcBef>
              <a:buNone/>
            </a:pPr>
            <a:r>
              <a:rPr lang="en-US" sz="1200" b="0" dirty="0" smtClean="0"/>
              <a:t>Can be used to examine the values of the target variable and the nominal input variables. (number of levels?)</a:t>
            </a:r>
          </a:p>
        </p:txBody>
      </p:sp>
      <p:cxnSp>
        <p:nvCxnSpPr>
          <p:cNvPr id="8" name="Straight Connector 7"/>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13" name="TextBox 12"/>
          <p:cNvSpPr txBox="1"/>
          <p:nvPr/>
        </p:nvSpPr>
        <p:spPr>
          <a:xfrm>
            <a:off x="4648200" y="981575"/>
            <a:ext cx="4191000" cy="5247590"/>
          </a:xfrm>
          <a:prstGeom prst="rect">
            <a:avLst/>
          </a:prstGeom>
          <a:noFill/>
        </p:spPr>
        <p:txBody>
          <a:bodyPr wrap="square" rtlCol="0">
            <a:spAutoFit/>
          </a:bodyPr>
          <a:lstStyle/>
          <a:p>
            <a:pPr>
              <a:buNone/>
            </a:pPr>
            <a:r>
              <a:rPr lang="en-US" sz="1200" dirty="0"/>
              <a:t>Sample Code:</a:t>
            </a:r>
          </a:p>
          <a:p>
            <a:pPr>
              <a:buNone/>
            </a:pPr>
            <a:r>
              <a:rPr lang="en-US" sz="1000" b="0" dirty="0" smtClean="0">
                <a:solidFill>
                  <a:srgbClr val="0000FF"/>
                </a:solidFill>
                <a:latin typeface="Courier New" panose="02070309020205020404" pitchFamily="49" charset="0"/>
                <a:cs typeface="Courier New" panose="02070309020205020404" pitchFamily="49" charset="0"/>
              </a:rPr>
              <a:t>%</a:t>
            </a:r>
            <a:r>
              <a:rPr lang="en-US" sz="1000" b="0" dirty="0">
                <a:solidFill>
                  <a:srgbClr val="0000FF"/>
                </a:solidFill>
                <a:latin typeface="Courier New" panose="02070309020205020404" pitchFamily="49" charset="0"/>
                <a:cs typeface="Courier New" panose="02070309020205020404" pitchFamily="49" charset="0"/>
              </a:rPr>
              <a:t>global</a:t>
            </a:r>
            <a:r>
              <a:rPr lang="en-US" sz="1000" b="0" dirty="0">
                <a:latin typeface="Courier New" panose="02070309020205020404" pitchFamily="49" charset="0"/>
                <a:cs typeface="Courier New" panose="02070309020205020404" pitchFamily="49" charset="0"/>
              </a:rPr>
              <a:t> num_inputs cat_inputs;</a:t>
            </a:r>
          </a:p>
          <a:p>
            <a:pPr>
              <a:buNone/>
            </a:pPr>
            <a:r>
              <a:rPr lang="en-US" sz="1000" b="0" dirty="0">
                <a:solidFill>
                  <a:srgbClr val="0000FF"/>
                </a:solidFill>
                <a:latin typeface="Courier New" panose="02070309020205020404" pitchFamily="49" charset="0"/>
                <a:cs typeface="Courier New" panose="02070309020205020404" pitchFamily="49" charset="0"/>
              </a:rPr>
              <a:t>%let </a:t>
            </a:r>
            <a:r>
              <a:rPr lang="en-US" sz="1000" b="0" dirty="0">
                <a:latin typeface="Courier New" panose="02070309020205020404" pitchFamily="49" charset="0"/>
                <a:cs typeface="Courier New" panose="02070309020205020404" pitchFamily="49" charset="0"/>
              </a:rPr>
              <a:t>num_inputs=ACCTAGE DDA DDABAL DEP DEPAMT CASHBK </a:t>
            </a:r>
          </a:p>
          <a:p>
            <a:pPr>
              <a:buNone/>
            </a:pPr>
            <a:r>
              <a:rPr lang="en-US" sz="1000" b="0" dirty="0">
                <a:latin typeface="Courier New" panose="02070309020205020404" pitchFamily="49" charset="0"/>
                <a:cs typeface="Courier New" panose="02070309020205020404" pitchFamily="49" charset="0"/>
              </a:rPr>
              <a:t>            CHECKS DIRDEP NSF NSFAMT PHONE TELLER </a:t>
            </a:r>
          </a:p>
          <a:p>
            <a:pPr>
              <a:buNone/>
            </a:pPr>
            <a:r>
              <a:rPr lang="en-US" sz="1000" b="0" dirty="0">
                <a:latin typeface="Courier New" panose="02070309020205020404" pitchFamily="49" charset="0"/>
                <a:cs typeface="Courier New" panose="02070309020205020404" pitchFamily="49" charset="0"/>
              </a:rPr>
              <a:t>            SAV SAVBAL ATM ATMAMT POS POSAMT CD </a:t>
            </a:r>
          </a:p>
          <a:p>
            <a:pPr>
              <a:buNone/>
            </a:pPr>
            <a:r>
              <a:rPr lang="pt-BR" sz="1000" b="0" dirty="0">
                <a:latin typeface="Courier New" panose="02070309020205020404" pitchFamily="49" charset="0"/>
                <a:cs typeface="Courier New" panose="02070309020205020404" pitchFamily="49" charset="0"/>
              </a:rPr>
              <a:t>            CDBAL IRA IRABAL LOC LOCBAL INV </a:t>
            </a:r>
          </a:p>
          <a:p>
            <a:pPr>
              <a:buNone/>
            </a:pPr>
            <a:r>
              <a:rPr lang="en-US" sz="1000" b="0" dirty="0">
                <a:latin typeface="Courier New" panose="02070309020205020404" pitchFamily="49" charset="0"/>
                <a:cs typeface="Courier New" panose="02070309020205020404" pitchFamily="49" charset="0"/>
              </a:rPr>
              <a:t>            INVBAL ILS ILSBAL MM MMBAL MMCRED MTG </a:t>
            </a:r>
          </a:p>
          <a:p>
            <a:pPr>
              <a:buNone/>
            </a:pPr>
            <a:r>
              <a:rPr lang="en-US" sz="1000" b="0" dirty="0">
                <a:latin typeface="Courier New" panose="02070309020205020404" pitchFamily="49" charset="0"/>
                <a:cs typeface="Courier New" panose="02070309020205020404" pitchFamily="49" charset="0"/>
              </a:rPr>
              <a:t>            MTGBAL CC CCBAL CCPURC SDB INCOME </a:t>
            </a:r>
          </a:p>
          <a:p>
            <a:pPr>
              <a:buNone/>
            </a:pPr>
            <a:r>
              <a:rPr lang="en-US" sz="1000" b="0" dirty="0">
                <a:latin typeface="Courier New" panose="02070309020205020404" pitchFamily="49" charset="0"/>
                <a:cs typeface="Courier New" panose="02070309020205020404" pitchFamily="49" charset="0"/>
              </a:rPr>
              <a:t>            HMOWN LORES HMVAL AGE CRSCORE MOVED </a:t>
            </a:r>
          </a:p>
          <a:p>
            <a:pPr>
              <a:buNone/>
            </a:pPr>
            <a:r>
              <a:rPr lang="en-US" sz="1000" b="0" dirty="0">
                <a:latin typeface="Courier New" panose="02070309020205020404" pitchFamily="49" charset="0"/>
                <a:cs typeface="Courier New" panose="02070309020205020404" pitchFamily="49" charset="0"/>
              </a:rPr>
              <a:t>            INAREA;</a:t>
            </a:r>
          </a:p>
          <a:p>
            <a:pPr>
              <a:buNone/>
            </a:pPr>
            <a:r>
              <a:rPr lang="en-US" sz="1000" b="0" dirty="0">
                <a:solidFill>
                  <a:srgbClr val="0000FF"/>
                </a:solidFill>
                <a:latin typeface="Courier New" panose="02070309020205020404" pitchFamily="49" charset="0"/>
                <a:cs typeface="Courier New" panose="02070309020205020404" pitchFamily="49" charset="0"/>
              </a:rPr>
              <a:t>%let </a:t>
            </a:r>
            <a:r>
              <a:rPr lang="en-US" sz="1000" b="0" dirty="0">
                <a:latin typeface="Courier New" panose="02070309020205020404" pitchFamily="49" charset="0"/>
                <a:cs typeface="Courier New" panose="02070309020205020404" pitchFamily="49" charset="0"/>
              </a:rPr>
              <a:t>cat_inputs=ins branch res;</a:t>
            </a:r>
          </a:p>
          <a:p>
            <a:pPr>
              <a:buNone/>
            </a:pPr>
            <a:endParaRPr lang="en-US" sz="1000" b="0" dirty="0">
              <a:solidFill>
                <a:srgbClr val="000080"/>
              </a:solidFill>
              <a:latin typeface="Courier New" panose="02070309020205020404" pitchFamily="49" charset="0"/>
              <a:cs typeface="Courier New" panose="02070309020205020404" pitchFamily="49" charset="0"/>
            </a:endParaRPr>
          </a:p>
          <a:p>
            <a:pPr>
              <a:buNone/>
            </a:pPr>
            <a:r>
              <a:rPr lang="en-US" sz="1000" dirty="0">
                <a:solidFill>
                  <a:srgbClr val="000080"/>
                </a:solidFill>
                <a:latin typeface="Courier New" panose="02070309020205020404" pitchFamily="49" charset="0"/>
                <a:cs typeface="Courier New" panose="02070309020205020404" pitchFamily="49" charset="0"/>
              </a:rPr>
              <a:t>proc means</a:t>
            </a:r>
            <a:r>
              <a:rPr lang="en-US" sz="100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work.develop</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n nmiss mean min max</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var</a:t>
            </a:r>
            <a:r>
              <a:rPr lang="en-US" sz="1000" b="0" dirty="0">
                <a:latin typeface="Courier New" panose="02070309020205020404" pitchFamily="49" charset="0"/>
                <a:cs typeface="Courier New" panose="02070309020205020404" pitchFamily="49" charset="0"/>
              </a:rPr>
              <a:t> &amp;num_inputs;</a:t>
            </a:r>
          </a:p>
          <a:p>
            <a:pPr>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p>
          <a:p>
            <a:pPr>
              <a:buNone/>
            </a:pPr>
            <a:endParaRPr lang="en-US" sz="1000" b="0" dirty="0">
              <a:latin typeface="Courier New" panose="02070309020205020404" pitchFamily="49" charset="0"/>
              <a:cs typeface="Courier New" panose="02070309020205020404" pitchFamily="49" charset="0"/>
            </a:endParaRPr>
          </a:p>
          <a:p>
            <a:pPr>
              <a:buNone/>
            </a:pPr>
            <a:r>
              <a:rPr lang="en-US" sz="1000" dirty="0">
                <a:solidFill>
                  <a:srgbClr val="000080"/>
                </a:solidFill>
                <a:latin typeface="Courier New" panose="02070309020205020404" pitchFamily="49" charset="0"/>
                <a:cs typeface="Courier New" panose="02070309020205020404" pitchFamily="49" charset="0"/>
              </a:rPr>
              <a:t>proc freq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work.develop</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tables</a:t>
            </a:r>
            <a:r>
              <a:rPr lang="en-US" sz="1000" b="0" dirty="0">
                <a:latin typeface="Courier New" panose="02070309020205020404" pitchFamily="49" charset="0"/>
                <a:cs typeface="Courier New" panose="02070309020205020404" pitchFamily="49" charset="0"/>
              </a:rPr>
              <a:t> &amp;cat_inputs;</a:t>
            </a:r>
          </a:p>
          <a:p>
            <a:pPr>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endParaRPr lang="en-US" sz="1000" dirty="0">
              <a:solidFill>
                <a:srgbClr val="00008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6326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Variable Clustering</a:t>
            </a:r>
            <a:endParaRPr lang="en-US" sz="2000" dirty="0">
              <a:solidFill>
                <a:schemeClr val="bg1"/>
              </a:solidFill>
            </a:endParaRPr>
          </a:p>
        </p:txBody>
      </p:sp>
      <p:sp>
        <p:nvSpPr>
          <p:cNvPr id="8" name="Rectangle 14"/>
          <p:cNvSpPr>
            <a:spLocks noChangeArrowheads="1"/>
          </p:cNvSpPr>
          <p:nvPr/>
        </p:nvSpPr>
        <p:spPr bwMode="auto">
          <a:xfrm>
            <a:off x="381000" y="990600"/>
            <a:ext cx="8458200" cy="4982903"/>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Variable Clustering using the VARCLUS procedure – Example Continued</a:t>
            </a:r>
          </a:p>
          <a:p>
            <a:pPr marL="628650" lvl="1" indent="-171450" defTabSz="820738">
              <a:lnSpc>
                <a:spcPct val="150000"/>
              </a:lnSpc>
              <a:spcBef>
                <a:spcPct val="50000"/>
              </a:spcBef>
              <a:buFont typeface="Wingdings" panose="05000000000000000000" pitchFamily="2" charset="2"/>
              <a:buChar char="Ø"/>
            </a:pPr>
            <a:r>
              <a:rPr lang="en-US" sz="1200" b="0" dirty="0" smtClean="0"/>
              <a:t>As mentioned, subject-matter considerations should play a part in deciding which inputs become the cluster representatives.</a:t>
            </a:r>
          </a:p>
          <a:p>
            <a:pPr marL="628650" lvl="1" indent="-171450" defTabSz="820738">
              <a:lnSpc>
                <a:spcPct val="150000"/>
              </a:lnSpc>
              <a:spcBef>
                <a:spcPct val="50000"/>
              </a:spcBef>
              <a:buFont typeface="Wingdings" panose="05000000000000000000" pitchFamily="2" charset="2"/>
              <a:buChar char="Ø"/>
            </a:pPr>
            <a:r>
              <a:rPr lang="en-US" sz="1200" b="0" dirty="0" smtClean="0"/>
              <a:t>Consider </a:t>
            </a:r>
            <a:r>
              <a:rPr lang="en-US" sz="1200" b="0" dirty="0"/>
              <a:t>the first cluster, which consists of variables </a:t>
            </a:r>
            <a:r>
              <a:rPr lang="en-US" sz="1200" dirty="0" err="1" smtClean="0"/>
              <a:t>branch_swoe</a:t>
            </a:r>
            <a:r>
              <a:rPr lang="en-US" sz="1200" dirty="0"/>
              <a:t>, </a:t>
            </a:r>
            <a:r>
              <a:rPr lang="en-US" sz="1200" dirty="0" err="1"/>
              <a:t>MIPhone</a:t>
            </a:r>
            <a:r>
              <a:rPr lang="en-US" sz="1200" dirty="0"/>
              <a:t>, MIPOS, </a:t>
            </a:r>
            <a:r>
              <a:rPr lang="en-US" sz="1200" dirty="0" err="1"/>
              <a:t>MIPOSAmt</a:t>
            </a:r>
            <a:r>
              <a:rPr lang="en-US" sz="1200" dirty="0"/>
              <a:t>, </a:t>
            </a:r>
            <a:r>
              <a:rPr lang="en-US" sz="1200" dirty="0" err="1"/>
              <a:t>MIInv</a:t>
            </a:r>
            <a:r>
              <a:rPr lang="en-US" sz="1200" dirty="0"/>
              <a:t>, </a:t>
            </a:r>
            <a:r>
              <a:rPr lang="en-US" sz="1200" dirty="0" err="1"/>
              <a:t>MIInvBal</a:t>
            </a:r>
            <a:r>
              <a:rPr lang="en-US" sz="1200" dirty="0"/>
              <a:t>, MICC, </a:t>
            </a:r>
            <a:r>
              <a:rPr lang="en-US" sz="1200" dirty="0" err="1"/>
              <a:t>MICCBal</a:t>
            </a:r>
            <a:r>
              <a:rPr lang="en-US" sz="1200" dirty="0"/>
              <a:t>, and </a:t>
            </a:r>
            <a:r>
              <a:rPr lang="en-US" sz="1200" dirty="0" err="1"/>
              <a:t>MICCPurc</a:t>
            </a:r>
            <a:r>
              <a:rPr lang="en-US" sz="1200" b="0" dirty="0"/>
              <a:t>. According to the 1-R-Square ratio, any of the missing indicators would be the best cluster representative. However, closer investigation of the development data set might reveal that the </a:t>
            </a:r>
            <a:r>
              <a:rPr lang="en-US" sz="1200" b="0" dirty="0" err="1"/>
              <a:t>missingness</a:t>
            </a:r>
            <a:r>
              <a:rPr lang="en-US" sz="1200" b="0" dirty="0"/>
              <a:t> of those eight inputs has more to do with poor data quality than any other source of missing data. If these missing indicators in actuality indicate poor data quality, then their usefulness as predictors </a:t>
            </a:r>
            <a:r>
              <a:rPr lang="en-US" sz="1200" b="0" dirty="0" smtClean="0"/>
              <a:t>is suspect. </a:t>
            </a:r>
            <a:r>
              <a:rPr lang="en-US" sz="1200" b="0" dirty="0"/>
              <a:t>With that subject-matter consideration in mind, perhaps </a:t>
            </a:r>
            <a:r>
              <a:rPr lang="en-US" sz="1200" b="0" dirty="0" err="1"/>
              <a:t>branch_swoe</a:t>
            </a:r>
            <a:r>
              <a:rPr lang="en-US" sz="1200" b="0" dirty="0"/>
              <a:t> is the best cluster representative from cluster 1.</a:t>
            </a:r>
            <a:endParaRPr lang="en-US" sz="1200" b="0" dirty="0" smtClean="0"/>
          </a:p>
          <a:p>
            <a:pPr defTabSz="820738">
              <a:lnSpc>
                <a:spcPct val="150000"/>
              </a:lnSpc>
              <a:spcBef>
                <a:spcPct val="50000"/>
              </a:spcBef>
              <a:buNone/>
            </a:pPr>
            <a:r>
              <a:rPr lang="en-US" sz="1200" dirty="0"/>
              <a:t>Sample code</a:t>
            </a:r>
            <a:r>
              <a:rPr lang="en-US" sz="1200" dirty="0" smtClean="0"/>
              <a:t>:</a:t>
            </a: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%global </a:t>
            </a:r>
            <a:r>
              <a:rPr lang="en-US" sz="1000" b="0" dirty="0">
                <a:latin typeface="Courier New" panose="02070309020205020404" pitchFamily="49" charset="0"/>
                <a:cs typeface="Courier New" panose="02070309020205020404" pitchFamily="49" charset="0"/>
              </a:rPr>
              <a:t>reduced;</a:t>
            </a: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%let </a:t>
            </a:r>
            <a:r>
              <a:rPr lang="en-US" sz="1000" b="0" dirty="0">
                <a:latin typeface="Courier New" panose="02070309020205020404" pitchFamily="49" charset="0"/>
                <a:cs typeface="Courier New" panose="02070309020205020404" pitchFamily="49" charset="0"/>
              </a:rPr>
              <a:t>reduced=</a:t>
            </a:r>
            <a:r>
              <a:rPr lang="en-US" sz="1000" b="0" dirty="0" err="1">
                <a:latin typeface="Courier New" panose="02070309020205020404" pitchFamily="49" charset="0"/>
                <a:cs typeface="Courier New" panose="02070309020205020404" pitchFamily="49" charset="0"/>
              </a:rPr>
              <a:t>branch_swoe</a:t>
            </a:r>
            <a:r>
              <a:rPr lang="en-US" sz="1000" b="0" dirty="0">
                <a:latin typeface="Courier New" panose="02070309020205020404" pitchFamily="49" charset="0"/>
                <a:cs typeface="Courier New" panose="02070309020205020404" pitchFamily="49" charset="0"/>
              </a:rPr>
              <a:t> MIINCOME Dep </a:t>
            </a:r>
            <a:r>
              <a:rPr lang="en-US" sz="1000" b="0" dirty="0" err="1">
                <a:latin typeface="Courier New" panose="02070309020205020404" pitchFamily="49" charset="0"/>
                <a:cs typeface="Courier New" panose="02070309020205020404" pitchFamily="49" charset="0"/>
              </a:rPr>
              <a:t>CCBal</a:t>
            </a:r>
            <a:r>
              <a:rPr lang="en-US" sz="1000" b="0" dirty="0">
                <a:latin typeface="Courier New" panose="02070309020205020404" pitchFamily="49" charset="0"/>
                <a:cs typeface="Courier New" panose="02070309020205020404" pitchFamily="49" charset="0"/>
              </a:rPr>
              <a:t> MM Income ILS POS NSF CD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DDA LOC Age </a:t>
            </a:r>
            <a:r>
              <a:rPr lang="en-US" sz="1000" b="0" dirty="0" err="1">
                <a:latin typeface="Courier New" panose="02070309020205020404" pitchFamily="49" charset="0"/>
                <a:cs typeface="Courier New" panose="02070309020205020404" pitchFamily="49" charset="0"/>
              </a:rPr>
              <a:t>Inv</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InArea</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AcctAge</a:t>
            </a:r>
            <a:r>
              <a:rPr lang="en-US" sz="1000" b="0" dirty="0">
                <a:latin typeface="Courier New" panose="02070309020205020404" pitchFamily="49" charset="0"/>
                <a:cs typeface="Courier New" panose="02070309020205020404" pitchFamily="49" charset="0"/>
              </a:rPr>
              <a:t> Moved </a:t>
            </a:r>
            <a:r>
              <a:rPr lang="en-US" sz="1000" b="0" dirty="0" err="1">
                <a:latin typeface="Courier New" panose="02070309020205020404" pitchFamily="49" charset="0"/>
                <a:cs typeface="Courier New" panose="02070309020205020404" pitchFamily="49" charset="0"/>
              </a:rPr>
              <a:t>CRScore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MICRScor</a:t>
            </a: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IRABal</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MIAcctAg</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CashBk</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DDABal</a:t>
            </a:r>
            <a:r>
              <a:rPr lang="en-US" sz="1000" b="0" dirty="0">
                <a:latin typeface="Courier New" panose="02070309020205020404" pitchFamily="49" charset="0"/>
                <a:cs typeface="Courier New" panose="02070309020205020404" pitchFamily="49" charset="0"/>
              </a:rPr>
              <a:t> SDB </a:t>
            </a:r>
            <a:r>
              <a:rPr lang="en-US" sz="1000" b="0" dirty="0" err="1">
                <a:latin typeface="Courier New" panose="02070309020205020404" pitchFamily="49" charset="0"/>
                <a:cs typeface="Courier New" panose="02070309020205020404" pitchFamily="49" charset="0"/>
              </a:rPr>
              <a:t>InvBal</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CCPurc</a:t>
            </a:r>
            <a:r>
              <a:rPr lang="en-US" sz="1000" b="0" dirty="0">
                <a:latin typeface="Courier New" panose="02070309020205020404" pitchFamily="49" charset="0"/>
                <a:cs typeface="Courier New" panose="02070309020205020404" pitchFamily="49" charset="0"/>
              </a:rPr>
              <a:t>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ATMAmt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Sav</a:t>
            </a:r>
            <a:r>
              <a:rPr lang="en-US" sz="1000" b="0" dirty="0">
                <a:latin typeface="Courier New" panose="02070309020205020404" pitchFamily="49" charset="0"/>
                <a:cs typeface="Courier New" panose="02070309020205020404" pitchFamily="49" charset="0"/>
              </a:rPr>
              <a:t> CC Phone </a:t>
            </a:r>
            <a:r>
              <a:rPr lang="en-US" sz="1000" b="0" dirty="0" err="1">
                <a:latin typeface="Courier New" panose="02070309020205020404" pitchFamily="49" charset="0"/>
                <a:cs typeface="Courier New" panose="02070309020205020404" pitchFamily="49" charset="0"/>
              </a:rPr>
              <a:t>HMOwn</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DepAmt</a:t>
            </a:r>
            <a:r>
              <a:rPr lang="en-US" sz="1000" b="0" dirty="0">
                <a:latin typeface="Courier New" panose="02070309020205020404" pitchFamily="49" charset="0"/>
                <a:cs typeface="Courier New" panose="02070309020205020404" pitchFamily="49" charset="0"/>
              </a:rPr>
              <a:t> IRA MTG ATM </a:t>
            </a:r>
            <a:r>
              <a:rPr lang="en-US" sz="1000" b="0" dirty="0" err="1">
                <a:latin typeface="Courier New" panose="02070309020205020404" pitchFamily="49" charset="0"/>
                <a:cs typeface="Courier New" panose="02070309020205020404" pitchFamily="49" charset="0"/>
              </a:rPr>
              <a:t>LORes</a:t>
            </a:r>
            <a:r>
              <a:rPr lang="en-US" sz="1000" b="0" dirty="0">
                <a:latin typeface="Courier New" panose="02070309020205020404" pitchFamily="49" charset="0"/>
                <a:cs typeface="Courier New" panose="02070309020205020404" pitchFamily="49" charset="0"/>
              </a:rPr>
              <a:t>;</a:t>
            </a:r>
          </a:p>
        </p:txBody>
      </p:sp>
      <p:sp>
        <p:nvSpPr>
          <p:cNvPr id="5" name="TextBox 4"/>
          <p:cNvSpPr txBox="1"/>
          <p:nvPr/>
        </p:nvSpPr>
        <p:spPr>
          <a:xfrm>
            <a:off x="457200" y="5944445"/>
            <a:ext cx="990600" cy="227755"/>
          </a:xfrm>
          <a:prstGeom prst="rect">
            <a:avLst/>
          </a:prstGeom>
          <a:solidFill>
            <a:schemeClr val="tx2"/>
          </a:solidFill>
        </p:spPr>
        <p:txBody>
          <a:bodyPr wrap="square" rtlCol="0">
            <a:spAutoFit/>
          </a:bodyPr>
          <a:lstStyle/>
          <a:p>
            <a:pPr>
              <a:buNone/>
            </a:pPr>
            <a:r>
              <a:rPr lang="en-US" dirty="0" smtClean="0"/>
              <a:t>End of Example</a:t>
            </a:r>
            <a:endParaRPr lang="en-US" dirty="0"/>
          </a:p>
        </p:txBody>
      </p:sp>
      <p:sp>
        <p:nvSpPr>
          <p:cNvPr id="6"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3. Variable Clustering</a:t>
            </a:r>
            <a:endParaRPr lang="en-US" sz="2000" b="0" kern="0" dirty="0"/>
          </a:p>
        </p:txBody>
      </p:sp>
    </p:spTree>
    <p:extLst>
      <p:ext uri="{BB962C8B-B14F-4D97-AF65-F5344CB8AC3E}">
        <p14:creationId xmlns:p14="http://schemas.microsoft.com/office/powerpoint/2010/main" val="3000473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Variable Screening</a:t>
            </a:r>
            <a:endParaRPr lang="en-US" sz="2000" dirty="0">
              <a:solidFill>
                <a:schemeClr val="bg1"/>
              </a:solidFill>
            </a:endParaRPr>
          </a:p>
        </p:txBody>
      </p:sp>
      <p:sp>
        <p:nvSpPr>
          <p:cNvPr id="8" name="Rectangle 14"/>
          <p:cNvSpPr>
            <a:spLocks noChangeArrowheads="1"/>
          </p:cNvSpPr>
          <p:nvPr/>
        </p:nvSpPr>
        <p:spPr bwMode="auto">
          <a:xfrm>
            <a:off x="381000" y="990600"/>
            <a:ext cx="8458200" cy="1689693"/>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a:t>Rank of Spearman and </a:t>
            </a:r>
            <a:r>
              <a:rPr lang="en-US" sz="1400" b="0" dirty="0" err="1"/>
              <a:t>Hoeffding</a:t>
            </a:r>
            <a:r>
              <a:rPr lang="en-US" sz="1400" b="0" dirty="0"/>
              <a:t> </a:t>
            </a:r>
            <a:r>
              <a:rPr lang="en-US" sz="1400" b="0" dirty="0" smtClean="0"/>
              <a:t>Correlations</a:t>
            </a:r>
          </a:p>
          <a:p>
            <a:pPr marL="628650" lvl="1" indent="-171450" defTabSz="820738">
              <a:lnSpc>
                <a:spcPct val="150000"/>
              </a:lnSpc>
              <a:spcBef>
                <a:spcPct val="50000"/>
              </a:spcBef>
              <a:buFont typeface="Wingdings" panose="05000000000000000000" pitchFamily="2" charset="2"/>
              <a:buChar char="Ø"/>
            </a:pPr>
            <a:r>
              <a:rPr lang="en-US" sz="1200" b="0" dirty="0" smtClean="0"/>
              <a:t>One way to detect nonlinear relationships is to compare the ranks of the Spearman correlation statistic with the ranks of the </a:t>
            </a:r>
            <a:r>
              <a:rPr lang="en-US" sz="1200" b="0" dirty="0" err="1" smtClean="0"/>
              <a:t>Hoeffding’s</a:t>
            </a:r>
            <a:r>
              <a:rPr lang="en-US" sz="1200" b="0" dirty="0" smtClean="0"/>
              <a:t> D statistic.</a:t>
            </a:r>
          </a:p>
          <a:p>
            <a:pPr marL="628650" lvl="1" indent="-171450" defTabSz="820738">
              <a:lnSpc>
                <a:spcPct val="150000"/>
              </a:lnSpc>
              <a:spcBef>
                <a:spcPct val="50000"/>
              </a:spcBef>
              <a:buFont typeface="Wingdings" panose="05000000000000000000" pitchFamily="2" charset="2"/>
              <a:buChar char="Ø"/>
            </a:pPr>
            <a:r>
              <a:rPr lang="en-US" sz="1200" b="0" dirty="0" smtClean="0"/>
              <a:t>An added benefit of comparing the ranks of the Spearman correlation statistics with the ranks of the </a:t>
            </a:r>
            <a:r>
              <a:rPr lang="en-US" sz="1200" b="0" dirty="0" err="1" smtClean="0"/>
              <a:t>Hoeffding’s</a:t>
            </a:r>
            <a:r>
              <a:rPr lang="en-US" sz="1200" b="0" dirty="0" smtClean="0"/>
              <a:t> D statistic is to eliminate clearly irrelevant variables.</a:t>
            </a:r>
          </a:p>
        </p:txBody>
      </p:sp>
      <p:pic>
        <p:nvPicPr>
          <p:cNvPr id="199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3048000"/>
            <a:ext cx="470535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4. Variable Screening</a:t>
            </a:r>
            <a:endParaRPr lang="en-US" sz="2000" b="0" kern="0" dirty="0"/>
          </a:p>
        </p:txBody>
      </p:sp>
    </p:spTree>
    <p:extLst>
      <p:ext uri="{BB962C8B-B14F-4D97-AF65-F5344CB8AC3E}">
        <p14:creationId xmlns:p14="http://schemas.microsoft.com/office/powerpoint/2010/main" val="1381426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Variable Screening</a:t>
            </a:r>
            <a:endParaRPr lang="en-US" sz="2000" dirty="0">
              <a:solidFill>
                <a:schemeClr val="bg1"/>
              </a:solidFill>
            </a:endParaRPr>
          </a:p>
        </p:txBody>
      </p:sp>
      <p:sp>
        <p:nvSpPr>
          <p:cNvPr id="8" name="Rectangle 14"/>
          <p:cNvSpPr>
            <a:spLocks noChangeArrowheads="1"/>
          </p:cNvSpPr>
          <p:nvPr/>
        </p:nvSpPr>
        <p:spPr bwMode="auto">
          <a:xfrm>
            <a:off x="381000" y="990600"/>
            <a:ext cx="4114800" cy="5629233"/>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Rank of Spearman and </a:t>
            </a:r>
            <a:r>
              <a:rPr lang="en-US" sz="1400" b="0" dirty="0" err="1" smtClean="0"/>
              <a:t>Hoeffding</a:t>
            </a:r>
            <a:r>
              <a:rPr lang="en-US" sz="1400" b="0" dirty="0" smtClean="0"/>
              <a:t> Correlations – Example</a:t>
            </a:r>
          </a:p>
          <a:p>
            <a:pPr defTabSz="820738">
              <a:lnSpc>
                <a:spcPct val="150000"/>
              </a:lnSpc>
              <a:spcBef>
                <a:spcPct val="50000"/>
              </a:spcBef>
              <a:buNone/>
            </a:pPr>
            <a:r>
              <a:rPr lang="en-US" sz="1200" dirty="0" smtClean="0"/>
              <a:t>Sample code:</a:t>
            </a:r>
          </a:p>
          <a:p>
            <a:pPr defTabSz="820738">
              <a:lnSpc>
                <a:spcPct val="150000"/>
              </a:lnSpc>
              <a:spcBef>
                <a:spcPct val="50000"/>
              </a:spcBef>
              <a:buNone/>
            </a:pPr>
            <a:r>
              <a:rPr lang="en-US" sz="1000" b="0" dirty="0" err="1">
                <a:solidFill>
                  <a:srgbClr val="0000FF"/>
                </a:solidFill>
                <a:latin typeface="Courier New" panose="02070309020205020404" pitchFamily="49" charset="0"/>
                <a:cs typeface="Courier New" panose="02070309020205020404" pitchFamily="49" charset="0"/>
              </a:rPr>
              <a:t>ods</a:t>
            </a:r>
            <a:r>
              <a:rPr lang="en-US" sz="1000" b="0" dirty="0">
                <a:solidFill>
                  <a:srgbClr val="0000FF"/>
                </a:solidFill>
                <a:latin typeface="Courier New" panose="02070309020205020404" pitchFamily="49" charset="0"/>
                <a:cs typeface="Courier New" panose="02070309020205020404" pitchFamily="49" charset="0"/>
              </a:rPr>
              <a:t> select none;</a:t>
            </a:r>
          </a:p>
          <a:p>
            <a:pPr defTabSz="820738">
              <a:lnSpc>
                <a:spcPct val="150000"/>
              </a:lnSpc>
              <a:spcBef>
                <a:spcPct val="50000"/>
              </a:spcBef>
              <a:buNone/>
            </a:pPr>
            <a:r>
              <a:rPr lang="en-US" sz="1000" b="0" dirty="0" err="1">
                <a:solidFill>
                  <a:srgbClr val="0000FF"/>
                </a:solidFill>
                <a:latin typeface="Courier New" panose="02070309020205020404" pitchFamily="49" charset="0"/>
                <a:cs typeface="Courier New" panose="02070309020205020404" pitchFamily="49" charset="0"/>
              </a:rPr>
              <a:t>ods</a:t>
            </a:r>
            <a:r>
              <a:rPr lang="en-US" sz="1000" b="0" dirty="0">
                <a:solidFill>
                  <a:srgbClr val="0000FF"/>
                </a:solidFill>
                <a:latin typeface="Courier New" panose="02070309020205020404" pitchFamily="49" charset="0"/>
                <a:cs typeface="Courier New" panose="02070309020205020404" pitchFamily="49" charset="0"/>
              </a:rPr>
              <a:t> output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spearmancorr</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work.spearman</a:t>
            </a: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hoeffdingcorr</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work.hoeffding</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a:t>
            </a:r>
            <a:r>
              <a:rPr lang="en-US" sz="1000" dirty="0" err="1">
                <a:solidFill>
                  <a:srgbClr val="000080"/>
                </a:solidFill>
                <a:latin typeface="Courier New" panose="02070309020205020404" pitchFamily="49" charset="0"/>
                <a:cs typeface="Courier New" panose="02070309020205020404" pitchFamily="49" charset="0"/>
              </a:rPr>
              <a:t>corr</a:t>
            </a:r>
            <a:r>
              <a:rPr lang="en-US" sz="1000" dirty="0">
                <a:solidFill>
                  <a:srgbClr val="000080"/>
                </a:solidFill>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work.train_imputed_swoe</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spearman </a:t>
            </a:r>
            <a:r>
              <a:rPr lang="en-US" sz="1000" b="0" dirty="0" err="1">
                <a:solidFill>
                  <a:srgbClr val="0000FF"/>
                </a:solidFill>
                <a:latin typeface="Courier New" panose="02070309020205020404" pitchFamily="49" charset="0"/>
                <a:cs typeface="Courier New" panose="02070309020205020404" pitchFamily="49" charset="0"/>
              </a:rPr>
              <a:t>hoeffding</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var</a:t>
            </a:r>
            <a:r>
              <a:rPr lang="en-US" sz="1000" b="0" dirty="0">
                <a:latin typeface="Courier New" panose="02070309020205020404" pitchFamily="49" charset="0"/>
                <a:cs typeface="Courier New" panose="02070309020205020404" pitchFamily="49" charset="0"/>
              </a:rPr>
              <a:t> ins;</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with</a:t>
            </a:r>
            <a:r>
              <a:rPr lang="en-US" sz="1000" b="0" dirty="0">
                <a:latin typeface="Courier New" panose="02070309020205020404" pitchFamily="49" charset="0"/>
                <a:cs typeface="Courier New" panose="02070309020205020404" pitchFamily="49" charset="0"/>
              </a:rPr>
              <a:t> &amp;reduced;</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a:p>
            <a:pPr defTabSz="820738">
              <a:lnSpc>
                <a:spcPct val="150000"/>
              </a:lnSpc>
              <a:spcBef>
                <a:spcPct val="50000"/>
              </a:spcBef>
              <a:buNone/>
            </a:pPr>
            <a:r>
              <a:rPr lang="en-US" sz="1000" b="0" dirty="0" err="1" smtClean="0">
                <a:solidFill>
                  <a:srgbClr val="0000FF"/>
                </a:solidFill>
                <a:latin typeface="Courier New" panose="02070309020205020404" pitchFamily="49" charset="0"/>
                <a:cs typeface="Courier New" panose="02070309020205020404" pitchFamily="49" charset="0"/>
              </a:rPr>
              <a:t>ods</a:t>
            </a:r>
            <a:r>
              <a:rPr lang="en-US" sz="1000" b="0" dirty="0" smtClean="0">
                <a:solidFill>
                  <a:srgbClr val="0000FF"/>
                </a:solidFill>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select all</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sort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work.spearman</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by</a:t>
            </a:r>
            <a:r>
              <a:rPr lang="en-US" sz="1000" b="0" dirty="0">
                <a:latin typeface="Courier New" panose="02070309020205020404" pitchFamily="49" charset="0"/>
                <a:cs typeface="Courier New" panose="02070309020205020404" pitchFamily="49" charset="0"/>
              </a:rPr>
              <a:t> variable;</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sort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work.hoeffding</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by</a:t>
            </a:r>
            <a:r>
              <a:rPr lang="en-US" sz="1000" b="0" dirty="0">
                <a:latin typeface="Courier New" panose="02070309020205020404" pitchFamily="49" charset="0"/>
                <a:cs typeface="Courier New" panose="02070309020205020404" pitchFamily="49" charset="0"/>
              </a:rPr>
              <a:t> variable;</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p:txBody>
      </p:sp>
      <p:sp>
        <p:nvSpPr>
          <p:cNvPr id="5" name="Rectangle 14"/>
          <p:cNvSpPr>
            <a:spLocks noChangeArrowheads="1"/>
          </p:cNvSpPr>
          <p:nvPr/>
        </p:nvSpPr>
        <p:spPr bwMode="auto">
          <a:xfrm>
            <a:off x="4648200" y="990600"/>
            <a:ext cx="4191000" cy="4382738"/>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data</a:t>
            </a:r>
            <a:r>
              <a:rPr lang="en-US" sz="1000" b="0" dirty="0" smtClean="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work.correlations</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merge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work.spearman</a:t>
            </a:r>
            <a:r>
              <a:rPr lang="en-US" sz="1000" b="0" dirty="0">
                <a:latin typeface="Courier New" panose="02070309020205020404" pitchFamily="49" charset="0"/>
                <a:cs typeface="Courier New" panose="02070309020205020404" pitchFamily="49" charset="0"/>
              </a:rPr>
              <a:t>(</a:t>
            </a:r>
            <a:r>
              <a:rPr lang="en-US" sz="1000" b="0" dirty="0">
                <a:solidFill>
                  <a:srgbClr val="0000FF"/>
                </a:solidFill>
                <a:latin typeface="Courier New" panose="02070309020205020404" pitchFamily="49" charset="0"/>
                <a:cs typeface="Courier New" panose="02070309020205020404" pitchFamily="49" charset="0"/>
              </a:rPr>
              <a:t>rename</a:t>
            </a:r>
            <a:r>
              <a:rPr lang="en-US" sz="1000" b="0" dirty="0">
                <a:latin typeface="Courier New" panose="02070309020205020404" pitchFamily="49" charset="0"/>
                <a:cs typeface="Courier New" panose="02070309020205020404" pitchFamily="49" charset="0"/>
              </a:rPr>
              <a:t>=(ins=</a:t>
            </a:r>
            <a:r>
              <a:rPr lang="en-US" sz="1000" b="0" dirty="0" err="1">
                <a:latin typeface="Courier New" panose="02070309020205020404" pitchFamily="49" charset="0"/>
                <a:cs typeface="Courier New" panose="02070309020205020404" pitchFamily="49" charset="0"/>
              </a:rPr>
              <a:t>scorr</a:t>
            </a:r>
            <a:r>
              <a:rPr lang="en-US" sz="1000" b="0" dirty="0">
                <a:latin typeface="Courier New" panose="02070309020205020404" pitchFamily="49" charset="0"/>
                <a:cs typeface="Courier New" panose="02070309020205020404" pitchFamily="49" charset="0"/>
              </a:rPr>
              <a:t> pins=</a:t>
            </a:r>
            <a:r>
              <a:rPr lang="en-US" sz="1000" b="0" dirty="0" err="1">
                <a:latin typeface="Courier New" panose="02070309020205020404" pitchFamily="49" charset="0"/>
                <a:cs typeface="Courier New" panose="02070309020205020404" pitchFamily="49" charset="0"/>
              </a:rPr>
              <a:t>spvalue</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work.hoeffding</a:t>
            </a:r>
            <a:r>
              <a:rPr lang="en-US" sz="1000" b="0" dirty="0">
                <a:latin typeface="Courier New" panose="02070309020205020404" pitchFamily="49" charset="0"/>
                <a:cs typeface="Courier New" panose="02070309020205020404" pitchFamily="49" charset="0"/>
              </a:rPr>
              <a:t>(</a:t>
            </a:r>
            <a:r>
              <a:rPr lang="en-US" sz="1000" b="0" dirty="0">
                <a:solidFill>
                  <a:srgbClr val="0000FF"/>
                </a:solidFill>
                <a:latin typeface="Courier New" panose="02070309020205020404" pitchFamily="49" charset="0"/>
                <a:cs typeface="Courier New" panose="02070309020205020404" pitchFamily="49" charset="0"/>
              </a:rPr>
              <a:t>rename</a:t>
            </a:r>
            <a:r>
              <a:rPr lang="en-US" sz="1000" b="0" dirty="0">
                <a:latin typeface="Courier New" panose="02070309020205020404" pitchFamily="49" charset="0"/>
                <a:cs typeface="Courier New" panose="02070309020205020404" pitchFamily="49" charset="0"/>
              </a:rPr>
              <a:t>=(ins=</a:t>
            </a:r>
            <a:r>
              <a:rPr lang="en-US" sz="1000" b="0" dirty="0" err="1">
                <a:latin typeface="Courier New" panose="02070309020205020404" pitchFamily="49" charset="0"/>
                <a:cs typeface="Courier New" panose="02070309020205020404" pitchFamily="49" charset="0"/>
              </a:rPr>
              <a:t>hcorr</a:t>
            </a:r>
            <a:r>
              <a:rPr lang="en-US" sz="1000" b="0" dirty="0">
                <a:latin typeface="Courier New" panose="02070309020205020404" pitchFamily="49" charset="0"/>
                <a:cs typeface="Courier New" panose="02070309020205020404" pitchFamily="49" charset="0"/>
              </a:rPr>
              <a:t> pins=</a:t>
            </a:r>
            <a:r>
              <a:rPr lang="en-US" sz="1000" b="0" dirty="0" err="1">
                <a:latin typeface="Courier New" panose="02070309020205020404" pitchFamily="49" charset="0"/>
                <a:cs typeface="Courier New" panose="02070309020205020404" pitchFamily="49" charset="0"/>
              </a:rPr>
              <a:t>hpvalue</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by</a:t>
            </a:r>
            <a:r>
              <a:rPr lang="en-US" sz="1000" b="0" dirty="0">
                <a:latin typeface="Courier New" panose="02070309020205020404" pitchFamily="49" charset="0"/>
                <a:cs typeface="Courier New" panose="02070309020205020404" pitchFamily="49" charset="0"/>
              </a:rPr>
              <a:t> variable;</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scorr_abs</a:t>
            </a:r>
            <a:r>
              <a:rPr lang="en-US" sz="1000" b="0" dirty="0">
                <a:latin typeface="Courier New" panose="02070309020205020404" pitchFamily="49" charset="0"/>
                <a:cs typeface="Courier New" panose="02070309020205020404" pitchFamily="49" charset="0"/>
              </a:rPr>
              <a:t>=abs(</a:t>
            </a:r>
            <a:r>
              <a:rPr lang="en-US" sz="1000" b="0" dirty="0" err="1">
                <a:latin typeface="Courier New" panose="02070309020205020404" pitchFamily="49" charset="0"/>
                <a:cs typeface="Courier New" panose="02070309020205020404" pitchFamily="49" charset="0"/>
              </a:rPr>
              <a:t>scorr</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hcorr_abs</a:t>
            </a:r>
            <a:r>
              <a:rPr lang="en-US" sz="1000" b="0" dirty="0">
                <a:latin typeface="Courier New" panose="02070309020205020404" pitchFamily="49" charset="0"/>
                <a:cs typeface="Courier New" panose="02070309020205020404" pitchFamily="49" charset="0"/>
              </a:rPr>
              <a:t>=abs(</a:t>
            </a:r>
            <a:r>
              <a:rPr lang="en-US" sz="1000" b="0" dirty="0" err="1">
                <a:latin typeface="Courier New" panose="02070309020205020404" pitchFamily="49" charset="0"/>
                <a:cs typeface="Courier New" panose="02070309020205020404" pitchFamily="49" charset="0"/>
              </a:rPr>
              <a:t>hcorr</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rank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work.correlations</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out</a:t>
            </a:r>
            <a:r>
              <a:rPr lang="en-US" sz="1000" b="0" dirty="0">
                <a:latin typeface="Courier New" panose="02070309020205020404" pitchFamily="49" charset="0"/>
                <a:cs typeface="Courier New" panose="02070309020205020404" pitchFamily="49" charset="0"/>
              </a:rPr>
              <a:t>=work.correlations1 </a:t>
            </a:r>
            <a:r>
              <a:rPr lang="en-US" sz="1000" b="0" dirty="0">
                <a:solidFill>
                  <a:srgbClr val="0000FF"/>
                </a:solidFill>
                <a:latin typeface="Courier New" panose="02070309020205020404" pitchFamily="49" charset="0"/>
                <a:cs typeface="Courier New" panose="02070309020205020404" pitchFamily="49" charset="0"/>
              </a:rPr>
              <a:t>descending</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var</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scorr_abs</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hcorr_abs</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ranks</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ranksp</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rankho</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p:txBody>
      </p:sp>
      <p:cxnSp>
        <p:nvCxnSpPr>
          <p:cNvPr id="6" name="Straight Connector 5"/>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7"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3. Variable Clustering</a:t>
            </a:r>
            <a:endParaRPr lang="en-US" sz="2000" b="0" kern="0" dirty="0"/>
          </a:p>
        </p:txBody>
      </p:sp>
    </p:spTree>
    <p:extLst>
      <p:ext uri="{BB962C8B-B14F-4D97-AF65-F5344CB8AC3E}">
        <p14:creationId xmlns:p14="http://schemas.microsoft.com/office/powerpoint/2010/main" val="3197792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Variable Screening</a:t>
            </a:r>
            <a:endParaRPr lang="en-US" sz="2000" dirty="0">
              <a:solidFill>
                <a:schemeClr val="bg1"/>
              </a:solidFill>
            </a:endParaRPr>
          </a:p>
        </p:txBody>
      </p:sp>
      <p:sp>
        <p:nvSpPr>
          <p:cNvPr id="8" name="Rectangle 14"/>
          <p:cNvSpPr>
            <a:spLocks noChangeArrowheads="1"/>
          </p:cNvSpPr>
          <p:nvPr/>
        </p:nvSpPr>
        <p:spPr bwMode="auto">
          <a:xfrm>
            <a:off x="381000" y="990600"/>
            <a:ext cx="4114800" cy="5552289"/>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a:t>Rank of Spearman and </a:t>
            </a:r>
            <a:r>
              <a:rPr lang="en-US" sz="1400" b="0" dirty="0" err="1"/>
              <a:t>Hoeffding</a:t>
            </a:r>
            <a:r>
              <a:rPr lang="en-US" sz="1400" b="0" dirty="0"/>
              <a:t> </a:t>
            </a:r>
            <a:r>
              <a:rPr lang="en-US" sz="1400" b="0" dirty="0" smtClean="0"/>
              <a:t>Correlations – Example Continued</a:t>
            </a:r>
          </a:p>
          <a:p>
            <a:pPr defTabSz="820738">
              <a:lnSpc>
                <a:spcPct val="150000"/>
              </a:lnSpc>
              <a:spcBef>
                <a:spcPct val="50000"/>
              </a:spcBef>
              <a:buNone/>
            </a:pPr>
            <a:r>
              <a:rPr lang="en-US" sz="1200" dirty="0" smtClean="0"/>
              <a:t>Sample code:</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sort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=work.correlations1;</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by</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ranksp</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a:p>
            <a:pPr defTabSz="820738">
              <a:lnSpc>
                <a:spcPct val="150000"/>
              </a:lnSpc>
              <a:spcBef>
                <a:spcPct val="50000"/>
              </a:spcBef>
              <a:buNone/>
            </a:pPr>
            <a:r>
              <a:rPr lang="en-US" sz="1000" b="0" dirty="0" smtClean="0">
                <a:solidFill>
                  <a:srgbClr val="0000FF"/>
                </a:solidFill>
                <a:latin typeface="Courier New" panose="02070309020205020404" pitchFamily="49" charset="0"/>
                <a:cs typeface="Courier New" panose="02070309020205020404" pitchFamily="49" charset="0"/>
              </a:rPr>
              <a:t>title1</a:t>
            </a:r>
            <a:r>
              <a:rPr lang="en-US" sz="1000" b="0" dirty="0" smtClean="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"Rank of Spearman Correlations and </a:t>
            </a:r>
            <a:r>
              <a:rPr lang="en-US" sz="1000" b="0" dirty="0" err="1">
                <a:solidFill>
                  <a:srgbClr val="800080"/>
                </a:solidFill>
                <a:latin typeface="Courier New" panose="02070309020205020404" pitchFamily="49" charset="0"/>
                <a:cs typeface="Courier New" panose="02070309020205020404" pitchFamily="49" charset="0"/>
              </a:rPr>
              <a:t>Hoeffding</a:t>
            </a:r>
            <a:r>
              <a:rPr lang="en-US" sz="1000" b="0" dirty="0">
                <a:solidFill>
                  <a:srgbClr val="800080"/>
                </a:solidFill>
                <a:latin typeface="Courier New" panose="02070309020205020404" pitchFamily="49" charset="0"/>
                <a:cs typeface="Courier New" panose="02070309020205020404" pitchFamily="49" charset="0"/>
              </a:rPr>
              <a:t> Correlations"</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print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=work.correlations1 </a:t>
            </a:r>
            <a:r>
              <a:rPr lang="en-US" sz="1000" b="0" dirty="0">
                <a:solidFill>
                  <a:srgbClr val="0000FF"/>
                </a:solidFill>
                <a:latin typeface="Courier New" panose="02070309020205020404" pitchFamily="49" charset="0"/>
                <a:cs typeface="Courier New" panose="02070309020205020404" pitchFamily="49" charset="0"/>
              </a:rPr>
              <a:t>label split</a:t>
            </a:r>
            <a:r>
              <a:rPr lang="en-US" sz="1000" b="0" dirty="0">
                <a:latin typeface="Courier New" panose="02070309020205020404" pitchFamily="49" charset="0"/>
                <a:cs typeface="Courier New" panose="02070309020205020404" pitchFamily="49" charset="0"/>
              </a:rPr>
              <a:t>=</a:t>
            </a:r>
            <a:r>
              <a:rPr lang="en-US" sz="1000" b="0" dirty="0">
                <a:solidFill>
                  <a:srgbClr val="800080"/>
                </a:solidFill>
                <a:latin typeface="Courier New" panose="02070309020205020404" pitchFamily="49" charset="0"/>
                <a:cs typeface="Courier New" panose="02070309020205020404" pitchFamily="49" charset="0"/>
              </a:rPr>
              <a:t>'*'</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var</a:t>
            </a:r>
            <a:r>
              <a:rPr lang="en-US" sz="1000" b="0" dirty="0">
                <a:latin typeface="Courier New" panose="02070309020205020404" pitchFamily="49" charset="0"/>
                <a:cs typeface="Courier New" panose="02070309020205020404" pitchFamily="49" charset="0"/>
              </a:rPr>
              <a:t> variable </a:t>
            </a:r>
            <a:r>
              <a:rPr lang="en-US" sz="1000" b="0" dirty="0" err="1">
                <a:latin typeface="Courier New" panose="02070309020205020404" pitchFamily="49" charset="0"/>
                <a:cs typeface="Courier New" panose="02070309020205020404" pitchFamily="49" charset="0"/>
              </a:rPr>
              <a:t>ranksp</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rankho</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scorr</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spvalue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hcorr</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hpvalue</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label</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ranksp</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'Spearman rank*of variables'</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scorr</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'Spearman Correlation'</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spvalue</a:t>
            </a:r>
            <a:r>
              <a:rPr lang="en-US" sz="1000" b="0" dirty="0">
                <a:latin typeface="Courier New" panose="02070309020205020404" pitchFamily="49" charset="0"/>
                <a:cs typeface="Courier New" panose="02070309020205020404" pitchFamily="49" charset="0"/>
              </a:rPr>
              <a:t>=</a:t>
            </a:r>
            <a:r>
              <a:rPr lang="en-US" sz="1000" b="0" dirty="0">
                <a:solidFill>
                  <a:srgbClr val="800080"/>
                </a:solidFill>
                <a:latin typeface="Courier New" panose="02070309020205020404" pitchFamily="49" charset="0"/>
                <a:cs typeface="Courier New" panose="02070309020205020404" pitchFamily="49" charset="0"/>
              </a:rPr>
              <a:t>'Spearman p-value'</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rankho</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a:t>
            </a:r>
            <a:r>
              <a:rPr lang="en-US" sz="1000" b="0" dirty="0" err="1">
                <a:solidFill>
                  <a:srgbClr val="800080"/>
                </a:solidFill>
                <a:latin typeface="Courier New" panose="02070309020205020404" pitchFamily="49" charset="0"/>
                <a:cs typeface="Courier New" panose="02070309020205020404" pitchFamily="49" charset="0"/>
              </a:rPr>
              <a:t>Hoeffding</a:t>
            </a:r>
            <a:r>
              <a:rPr lang="en-US" sz="1000" b="0" dirty="0">
                <a:solidFill>
                  <a:srgbClr val="800080"/>
                </a:solidFill>
                <a:latin typeface="Courier New" panose="02070309020205020404" pitchFamily="49" charset="0"/>
                <a:cs typeface="Courier New" panose="02070309020205020404" pitchFamily="49" charset="0"/>
              </a:rPr>
              <a:t> rank*of variables'</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hcorr</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a:t>
            </a:r>
            <a:r>
              <a:rPr lang="en-US" sz="1000" b="0" dirty="0" err="1">
                <a:solidFill>
                  <a:srgbClr val="800080"/>
                </a:solidFill>
                <a:latin typeface="Courier New" panose="02070309020205020404" pitchFamily="49" charset="0"/>
                <a:cs typeface="Courier New" panose="02070309020205020404" pitchFamily="49" charset="0"/>
              </a:rPr>
              <a:t>Hoeffding</a:t>
            </a:r>
            <a:r>
              <a:rPr lang="en-US" sz="1000" b="0" dirty="0">
                <a:solidFill>
                  <a:srgbClr val="800080"/>
                </a:solidFill>
                <a:latin typeface="Courier New" panose="02070309020205020404" pitchFamily="49" charset="0"/>
                <a:cs typeface="Courier New" panose="02070309020205020404" pitchFamily="49" charset="0"/>
              </a:rPr>
              <a:t> Correlation'</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hpvalue</a:t>
            </a:r>
            <a:r>
              <a:rPr lang="en-US" sz="1000" b="0" dirty="0">
                <a:latin typeface="Courier New" panose="02070309020205020404" pitchFamily="49" charset="0"/>
                <a:cs typeface="Courier New" panose="02070309020205020404" pitchFamily="49" charset="0"/>
              </a:rPr>
              <a:t>=</a:t>
            </a:r>
            <a:r>
              <a:rPr lang="en-US" sz="1000" b="0" dirty="0">
                <a:solidFill>
                  <a:srgbClr val="800080"/>
                </a:solidFill>
                <a:latin typeface="Courier New" panose="02070309020205020404" pitchFamily="49" charset="0"/>
                <a:cs typeface="Courier New" panose="02070309020205020404" pitchFamily="49" charset="0"/>
              </a:rPr>
              <a:t>'</a:t>
            </a:r>
            <a:r>
              <a:rPr lang="en-US" sz="1000" b="0" dirty="0" err="1">
                <a:solidFill>
                  <a:srgbClr val="800080"/>
                </a:solidFill>
                <a:latin typeface="Courier New" panose="02070309020205020404" pitchFamily="49" charset="0"/>
                <a:cs typeface="Courier New" panose="02070309020205020404" pitchFamily="49" charset="0"/>
              </a:rPr>
              <a:t>Hoeffding</a:t>
            </a:r>
            <a:r>
              <a:rPr lang="en-US" sz="1000" b="0" dirty="0">
                <a:solidFill>
                  <a:srgbClr val="800080"/>
                </a:solidFill>
                <a:latin typeface="Courier New" panose="02070309020205020404" pitchFamily="49" charset="0"/>
                <a:cs typeface="Courier New" panose="02070309020205020404" pitchFamily="49" charset="0"/>
              </a:rPr>
              <a:t> p-value'</a:t>
            </a:r>
            <a:r>
              <a:rPr lang="en-US" sz="1000" b="0" dirty="0">
                <a:latin typeface="Courier New" panose="02070309020205020404" pitchFamily="49" charset="0"/>
                <a:cs typeface="Courier New" panose="02070309020205020404" pitchFamily="49" charset="0"/>
              </a:rPr>
              <a:t>;  </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p:txBody>
      </p:sp>
      <p:cxnSp>
        <p:nvCxnSpPr>
          <p:cNvPr id="7" name="Straight Connector 6"/>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pic>
        <p:nvPicPr>
          <p:cNvPr id="200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577" y="1295400"/>
            <a:ext cx="4527423" cy="3536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14"/>
          <p:cNvSpPr>
            <a:spLocks noChangeArrowheads="1"/>
          </p:cNvSpPr>
          <p:nvPr/>
        </p:nvSpPr>
        <p:spPr bwMode="auto">
          <a:xfrm>
            <a:off x="4572000" y="990600"/>
            <a:ext cx="4191000" cy="4044184"/>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200" dirty="0" smtClean="0"/>
              <a:t>Partial Output:</a:t>
            </a:r>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p:txBody>
      </p:sp>
      <p:sp>
        <p:nvSpPr>
          <p:cNvPr id="10"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4. Variable Screening</a:t>
            </a:r>
            <a:endParaRPr lang="en-US" sz="2000" b="0" kern="0" dirty="0"/>
          </a:p>
        </p:txBody>
      </p:sp>
    </p:spTree>
    <p:extLst>
      <p:ext uri="{BB962C8B-B14F-4D97-AF65-F5344CB8AC3E}">
        <p14:creationId xmlns:p14="http://schemas.microsoft.com/office/powerpoint/2010/main" val="4260718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Variable Screening</a:t>
            </a:r>
            <a:endParaRPr lang="en-US" sz="2000" dirty="0">
              <a:solidFill>
                <a:schemeClr val="bg1"/>
              </a:solidFill>
            </a:endParaRPr>
          </a:p>
        </p:txBody>
      </p:sp>
      <p:sp>
        <p:nvSpPr>
          <p:cNvPr id="8" name="Rectangle 14"/>
          <p:cNvSpPr>
            <a:spLocks noChangeArrowheads="1"/>
          </p:cNvSpPr>
          <p:nvPr/>
        </p:nvSpPr>
        <p:spPr bwMode="auto">
          <a:xfrm>
            <a:off x="381000" y="990600"/>
            <a:ext cx="4114800" cy="5429179"/>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a:t>Rank of Spearman and </a:t>
            </a:r>
            <a:r>
              <a:rPr lang="en-US" sz="1400" b="0" dirty="0" err="1"/>
              <a:t>Hoeffding</a:t>
            </a:r>
            <a:r>
              <a:rPr lang="en-US" sz="1400" b="0" dirty="0"/>
              <a:t> </a:t>
            </a:r>
            <a:r>
              <a:rPr lang="en-US" sz="1400" b="0" dirty="0" smtClean="0"/>
              <a:t>Correlations – Example Continued</a:t>
            </a:r>
          </a:p>
          <a:p>
            <a:pPr defTabSz="820738">
              <a:lnSpc>
                <a:spcPct val="150000"/>
              </a:lnSpc>
              <a:spcBef>
                <a:spcPct val="50000"/>
              </a:spcBef>
              <a:buNone/>
            </a:pPr>
            <a:r>
              <a:rPr lang="en-US" sz="1200" b="0" dirty="0" smtClean="0"/>
              <a:t>A graphical representation of this table would aid decision making.</a:t>
            </a:r>
          </a:p>
          <a:p>
            <a:pPr defTabSz="820738">
              <a:lnSpc>
                <a:spcPct val="150000"/>
              </a:lnSpc>
              <a:spcBef>
                <a:spcPct val="50000"/>
              </a:spcBef>
              <a:buNone/>
            </a:pPr>
            <a:r>
              <a:rPr lang="en-US" sz="1200" dirty="0" smtClean="0"/>
              <a:t>Sample code:</a:t>
            </a: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%global </a:t>
            </a:r>
            <a:r>
              <a:rPr lang="en-US" sz="1000" b="0" dirty="0" err="1">
                <a:latin typeface="Courier New" panose="02070309020205020404" pitchFamily="49" charset="0"/>
                <a:cs typeface="Courier New" panose="02070309020205020404" pitchFamily="49" charset="0"/>
              </a:rPr>
              <a:t>vref</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href</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a:t>
            </a:r>
            <a:r>
              <a:rPr lang="en-US" sz="1000" dirty="0" err="1">
                <a:solidFill>
                  <a:srgbClr val="000080"/>
                </a:solidFill>
                <a:latin typeface="Courier New" panose="02070309020205020404" pitchFamily="49" charset="0"/>
                <a:cs typeface="Courier New" panose="02070309020205020404" pitchFamily="49" charset="0"/>
              </a:rPr>
              <a:t>sql</a:t>
            </a:r>
            <a:r>
              <a:rPr lang="en-US" sz="1000" dirty="0">
                <a:solidFill>
                  <a:srgbClr val="000080"/>
                </a:solidFill>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noprint</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select</a:t>
            </a:r>
            <a:r>
              <a:rPr lang="en-US" sz="1000" b="0" dirty="0">
                <a:latin typeface="Courier New" panose="02070309020205020404" pitchFamily="49" charset="0"/>
                <a:cs typeface="Courier New" panose="02070309020205020404" pitchFamily="49" charset="0"/>
              </a:rPr>
              <a:t> min(</a:t>
            </a:r>
            <a:r>
              <a:rPr lang="en-US" sz="1000" b="0" dirty="0" err="1">
                <a:latin typeface="Courier New" panose="02070309020205020404" pitchFamily="49" charset="0"/>
                <a:cs typeface="Courier New" panose="02070309020205020404" pitchFamily="49" charset="0"/>
              </a:rPr>
              <a:t>ranksp</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into</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vref</a:t>
            </a:r>
            <a:r>
              <a:rPr lang="en-US" sz="1000" b="0" dirty="0">
                <a:latin typeface="Courier New" panose="02070309020205020404" pitchFamily="49" charset="0"/>
                <a:cs typeface="Courier New" panose="02070309020205020404" pitchFamily="49" charset="0"/>
              </a:rPr>
              <a:t>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from</a:t>
            </a:r>
            <a:r>
              <a:rPr lang="en-US" sz="1000" b="0" dirty="0">
                <a:latin typeface="Courier New" panose="02070309020205020404" pitchFamily="49" charset="0"/>
                <a:cs typeface="Courier New" panose="02070309020205020404" pitchFamily="49" charset="0"/>
              </a:rPr>
              <a:t> (select </a:t>
            </a:r>
            <a:r>
              <a:rPr lang="en-US" sz="1000" b="0" dirty="0" err="1">
                <a:latin typeface="Courier New" panose="02070309020205020404" pitchFamily="49" charset="0"/>
                <a:cs typeface="Courier New" panose="02070309020205020404" pitchFamily="49" charset="0"/>
              </a:rPr>
              <a:t>ranksp</a:t>
            </a:r>
            <a:r>
              <a:rPr lang="en-US" sz="1000" b="0" dirty="0">
                <a:latin typeface="Courier New" panose="02070309020205020404" pitchFamily="49" charset="0"/>
                <a:cs typeface="Courier New" panose="02070309020205020404" pitchFamily="49" charset="0"/>
              </a:rPr>
              <a:t>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from</a:t>
            </a:r>
            <a:r>
              <a:rPr lang="en-US" sz="1000" b="0" dirty="0">
                <a:latin typeface="Courier New" panose="02070309020205020404" pitchFamily="49" charset="0"/>
                <a:cs typeface="Courier New" panose="02070309020205020404" pitchFamily="49" charset="0"/>
              </a:rPr>
              <a:t> work.correlations1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having</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spvalue</a:t>
            </a:r>
            <a:r>
              <a:rPr lang="en-US" sz="1000" b="0" dirty="0">
                <a:latin typeface="Courier New" panose="02070309020205020404" pitchFamily="49" charset="0"/>
                <a:cs typeface="Courier New" panose="02070309020205020404" pitchFamily="49" charset="0"/>
              </a:rPr>
              <a:t> &gt; </a:t>
            </a:r>
            <a:r>
              <a:rPr lang="en-US" sz="1000" dirty="0">
                <a:solidFill>
                  <a:srgbClr val="008080"/>
                </a:solidFill>
                <a:latin typeface="Courier New" panose="02070309020205020404" pitchFamily="49" charset="0"/>
                <a:cs typeface="Courier New" panose="02070309020205020404" pitchFamily="49" charset="0"/>
              </a:rPr>
              <a:t>.5</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select</a:t>
            </a:r>
            <a:r>
              <a:rPr lang="en-US" sz="1000" b="0" dirty="0">
                <a:latin typeface="Courier New" panose="02070309020205020404" pitchFamily="49" charset="0"/>
                <a:cs typeface="Courier New" panose="02070309020205020404" pitchFamily="49" charset="0"/>
              </a:rPr>
              <a:t> min(</a:t>
            </a:r>
            <a:r>
              <a:rPr lang="en-US" sz="1000" b="0" dirty="0" err="1">
                <a:latin typeface="Courier New" panose="02070309020205020404" pitchFamily="49" charset="0"/>
                <a:cs typeface="Courier New" panose="02070309020205020404" pitchFamily="49" charset="0"/>
              </a:rPr>
              <a:t>rankho</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into</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href</a:t>
            </a:r>
            <a:r>
              <a:rPr lang="en-US" sz="1000" b="0" dirty="0">
                <a:latin typeface="Courier New" panose="02070309020205020404" pitchFamily="49" charset="0"/>
                <a:cs typeface="Courier New" panose="02070309020205020404" pitchFamily="49" charset="0"/>
              </a:rPr>
              <a:t>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from</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select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rankho</a:t>
            </a: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from </a:t>
            </a:r>
            <a:r>
              <a:rPr lang="en-US" sz="1000" b="0" dirty="0">
                <a:latin typeface="Courier New" panose="02070309020205020404" pitchFamily="49" charset="0"/>
                <a:cs typeface="Courier New" panose="02070309020205020404" pitchFamily="49" charset="0"/>
              </a:rPr>
              <a:t>work.correlations1</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having</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hpvalue</a:t>
            </a:r>
            <a:r>
              <a:rPr lang="en-US" sz="1000" b="0" dirty="0">
                <a:latin typeface="Courier New" panose="02070309020205020404" pitchFamily="49" charset="0"/>
                <a:cs typeface="Courier New" panose="02070309020205020404" pitchFamily="49" charset="0"/>
              </a:rPr>
              <a:t> &gt; </a:t>
            </a:r>
            <a:r>
              <a:rPr lang="en-US" sz="1000" dirty="0">
                <a:solidFill>
                  <a:srgbClr val="008080"/>
                </a:solidFill>
                <a:latin typeface="Courier New" panose="02070309020205020404" pitchFamily="49" charset="0"/>
                <a:cs typeface="Courier New" panose="02070309020205020404" pitchFamily="49" charset="0"/>
              </a:rPr>
              <a:t>.5</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quit;</a:t>
            </a:r>
          </a:p>
        </p:txBody>
      </p:sp>
      <p:cxnSp>
        <p:nvCxnSpPr>
          <p:cNvPr id="7" name="Straight Connector 6"/>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9" name="Rectangle 14"/>
          <p:cNvSpPr>
            <a:spLocks noChangeArrowheads="1"/>
          </p:cNvSpPr>
          <p:nvPr/>
        </p:nvSpPr>
        <p:spPr bwMode="auto">
          <a:xfrm>
            <a:off x="4572000" y="990600"/>
            <a:ext cx="4191000" cy="2670731"/>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title1</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"Scatter Plot of the Ranks of Spearman vs. </a:t>
            </a:r>
            <a:r>
              <a:rPr lang="en-US" sz="1000" b="0" dirty="0" err="1">
                <a:solidFill>
                  <a:srgbClr val="800080"/>
                </a:solidFill>
                <a:latin typeface="Courier New" panose="02070309020205020404" pitchFamily="49" charset="0"/>
                <a:cs typeface="Courier New" panose="02070309020205020404" pitchFamily="49" charset="0"/>
              </a:rPr>
              <a:t>Hoeffding</a:t>
            </a:r>
            <a:r>
              <a:rPr lang="en-US" sz="1000" b="0" dirty="0">
                <a:solidFill>
                  <a:srgbClr val="800080"/>
                </a:solidFill>
                <a:latin typeface="Courier New" panose="02070309020205020404" pitchFamily="49" charset="0"/>
                <a:cs typeface="Courier New" panose="02070309020205020404" pitchFamily="49" charset="0"/>
              </a:rPr>
              <a:t>"</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a:t>
            </a:r>
            <a:r>
              <a:rPr lang="en-US" sz="1000" dirty="0" err="1">
                <a:solidFill>
                  <a:srgbClr val="000080"/>
                </a:solidFill>
                <a:latin typeface="Courier New" panose="02070309020205020404" pitchFamily="49" charset="0"/>
                <a:cs typeface="Courier New" panose="02070309020205020404" pitchFamily="49" charset="0"/>
              </a:rPr>
              <a:t>sgplot</a:t>
            </a:r>
            <a:r>
              <a:rPr lang="en-US" sz="1000" dirty="0">
                <a:solidFill>
                  <a:srgbClr val="000080"/>
                </a:solidFill>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=work.correlations1;</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refline</a:t>
            </a:r>
            <a:r>
              <a:rPr lang="en-US" sz="1000" b="0" dirty="0">
                <a:latin typeface="Courier New" panose="02070309020205020404" pitchFamily="49" charset="0"/>
                <a:cs typeface="Courier New" panose="02070309020205020404" pitchFamily="49" charset="0"/>
              </a:rPr>
              <a:t> &amp;</a:t>
            </a:r>
            <a:r>
              <a:rPr lang="en-US" sz="1000" b="0" dirty="0" err="1">
                <a:latin typeface="Courier New" panose="02070309020205020404" pitchFamily="49" charset="0"/>
                <a:cs typeface="Courier New" panose="02070309020205020404" pitchFamily="49" charset="0"/>
              </a:rPr>
              <a:t>vref</a:t>
            </a:r>
            <a:r>
              <a:rPr lang="en-US" sz="1000" b="0" dirty="0">
                <a:latin typeface="Courier New" panose="02070309020205020404" pitchFamily="49" charset="0"/>
                <a:cs typeface="Courier New" panose="02070309020205020404" pitchFamily="49" charset="0"/>
              </a:rPr>
              <a:t> / </a:t>
            </a:r>
            <a:r>
              <a:rPr lang="en-US" sz="1000" b="0" dirty="0">
                <a:solidFill>
                  <a:srgbClr val="0000FF"/>
                </a:solidFill>
                <a:latin typeface="Courier New" panose="02070309020205020404" pitchFamily="49" charset="0"/>
                <a:cs typeface="Courier New" panose="02070309020205020404" pitchFamily="49" charset="0"/>
              </a:rPr>
              <a:t>axis</a:t>
            </a:r>
            <a:r>
              <a:rPr lang="en-US" sz="1000" b="0" dirty="0">
                <a:latin typeface="Courier New" panose="02070309020205020404" pitchFamily="49" charset="0"/>
                <a:cs typeface="Courier New" panose="02070309020205020404" pitchFamily="49" charset="0"/>
              </a:rPr>
              <a:t>=y;</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refline</a:t>
            </a:r>
            <a:r>
              <a:rPr lang="en-US" sz="1000" b="0" dirty="0">
                <a:latin typeface="Courier New" panose="02070309020205020404" pitchFamily="49" charset="0"/>
                <a:cs typeface="Courier New" panose="02070309020205020404" pitchFamily="49" charset="0"/>
              </a:rPr>
              <a:t> &amp;</a:t>
            </a:r>
            <a:r>
              <a:rPr lang="en-US" sz="1000" b="0" dirty="0" err="1">
                <a:latin typeface="Courier New" panose="02070309020205020404" pitchFamily="49" charset="0"/>
                <a:cs typeface="Courier New" panose="02070309020205020404" pitchFamily="49" charset="0"/>
              </a:rPr>
              <a:t>href</a:t>
            </a:r>
            <a:r>
              <a:rPr lang="en-US" sz="1000" b="0" dirty="0">
                <a:latin typeface="Courier New" panose="02070309020205020404" pitchFamily="49" charset="0"/>
                <a:cs typeface="Courier New" panose="02070309020205020404" pitchFamily="49" charset="0"/>
              </a:rPr>
              <a:t> / </a:t>
            </a:r>
            <a:r>
              <a:rPr lang="en-US" sz="1000" b="0" dirty="0">
                <a:solidFill>
                  <a:srgbClr val="0000FF"/>
                </a:solidFill>
                <a:latin typeface="Courier New" panose="02070309020205020404" pitchFamily="49" charset="0"/>
                <a:cs typeface="Courier New" panose="02070309020205020404" pitchFamily="49" charset="0"/>
              </a:rPr>
              <a:t>axis</a:t>
            </a:r>
            <a:r>
              <a:rPr lang="en-US" sz="1000" b="0" dirty="0">
                <a:latin typeface="Courier New" panose="02070309020205020404" pitchFamily="49" charset="0"/>
                <a:cs typeface="Courier New" panose="02070309020205020404" pitchFamily="49" charset="0"/>
              </a:rPr>
              <a:t>=x;</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scatter</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y</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ranksp</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x</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rankho</a:t>
            </a:r>
            <a:r>
              <a:rPr lang="en-US" sz="1000" b="0" dirty="0">
                <a:latin typeface="Courier New" panose="02070309020205020404" pitchFamily="49" charset="0"/>
                <a:cs typeface="Courier New" panose="02070309020205020404" pitchFamily="49" charset="0"/>
              </a:rPr>
              <a:t> / </a:t>
            </a:r>
            <a:r>
              <a:rPr lang="en-US" sz="1000" b="0" dirty="0" err="1">
                <a:solidFill>
                  <a:srgbClr val="0000FF"/>
                </a:solidFill>
                <a:latin typeface="Courier New" panose="02070309020205020404" pitchFamily="49" charset="0"/>
                <a:cs typeface="Courier New" panose="02070309020205020404" pitchFamily="49" charset="0"/>
              </a:rPr>
              <a:t>datalabel</a:t>
            </a:r>
            <a:r>
              <a:rPr lang="en-US" sz="1000" b="0" dirty="0">
                <a:latin typeface="Courier New" panose="02070309020205020404" pitchFamily="49" charset="0"/>
                <a:cs typeface="Courier New" panose="02070309020205020404" pitchFamily="49" charset="0"/>
              </a:rPr>
              <a:t>=variable;</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yaxis</a:t>
            </a:r>
            <a:r>
              <a:rPr lang="en-US" sz="1000" b="0" dirty="0">
                <a:solidFill>
                  <a:srgbClr val="0000FF"/>
                </a:solidFill>
                <a:latin typeface="Courier New" panose="02070309020205020404" pitchFamily="49" charset="0"/>
                <a:cs typeface="Courier New" panose="02070309020205020404" pitchFamily="49" charset="0"/>
              </a:rPr>
              <a:t> label</a:t>
            </a:r>
            <a:r>
              <a:rPr lang="en-US" sz="1000" b="0" dirty="0">
                <a:latin typeface="Courier New" panose="02070309020205020404" pitchFamily="49" charset="0"/>
                <a:cs typeface="Courier New" panose="02070309020205020404" pitchFamily="49" charset="0"/>
              </a:rPr>
              <a:t>=</a:t>
            </a:r>
            <a:r>
              <a:rPr lang="en-US" sz="1000" b="0" dirty="0">
                <a:solidFill>
                  <a:srgbClr val="800080"/>
                </a:solidFill>
                <a:latin typeface="Courier New" panose="02070309020205020404" pitchFamily="49" charset="0"/>
                <a:cs typeface="Courier New" panose="02070309020205020404" pitchFamily="49" charset="0"/>
              </a:rPr>
              <a:t>"Rank of Spearman"</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xaxis</a:t>
            </a:r>
            <a:r>
              <a:rPr lang="en-US" sz="1000" b="0" dirty="0">
                <a:solidFill>
                  <a:srgbClr val="0000FF"/>
                </a:solidFill>
                <a:latin typeface="Courier New" panose="02070309020205020404" pitchFamily="49" charset="0"/>
                <a:cs typeface="Courier New" panose="02070309020205020404" pitchFamily="49" charset="0"/>
              </a:rPr>
              <a:t> label</a:t>
            </a:r>
            <a:r>
              <a:rPr lang="en-US" sz="1000" b="0" dirty="0">
                <a:latin typeface="Courier New" panose="02070309020205020404" pitchFamily="49" charset="0"/>
                <a:cs typeface="Courier New" panose="02070309020205020404" pitchFamily="49" charset="0"/>
              </a:rPr>
              <a:t>=</a:t>
            </a:r>
            <a:r>
              <a:rPr lang="en-US" sz="1000" b="0" dirty="0">
                <a:solidFill>
                  <a:srgbClr val="800080"/>
                </a:solidFill>
                <a:latin typeface="Courier New" panose="02070309020205020404" pitchFamily="49" charset="0"/>
                <a:cs typeface="Courier New" panose="02070309020205020404" pitchFamily="49" charset="0"/>
              </a:rPr>
              <a:t>"Rank of </a:t>
            </a:r>
            <a:r>
              <a:rPr lang="en-US" sz="1000" b="0" dirty="0" err="1">
                <a:solidFill>
                  <a:srgbClr val="800080"/>
                </a:solidFill>
                <a:latin typeface="Courier New" panose="02070309020205020404" pitchFamily="49" charset="0"/>
                <a:cs typeface="Courier New" panose="02070309020205020404" pitchFamily="49" charset="0"/>
              </a:rPr>
              <a:t>Hoeffding</a:t>
            </a:r>
            <a:r>
              <a:rPr lang="en-US" sz="1000" b="0" dirty="0">
                <a:solidFill>
                  <a:srgbClr val="800080"/>
                </a:solidFill>
                <a:latin typeface="Courier New" panose="02070309020205020404" pitchFamily="49" charset="0"/>
                <a:cs typeface="Courier New" panose="02070309020205020404" pitchFamily="49" charset="0"/>
              </a:rPr>
              <a:t>"</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p:txBody>
      </p:sp>
      <p:sp>
        <p:nvSpPr>
          <p:cNvPr id="6"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4. Variable Screening</a:t>
            </a:r>
            <a:endParaRPr lang="en-US" sz="2000" b="0" kern="0" dirty="0"/>
          </a:p>
        </p:txBody>
      </p:sp>
    </p:spTree>
    <p:extLst>
      <p:ext uri="{BB962C8B-B14F-4D97-AF65-F5344CB8AC3E}">
        <p14:creationId xmlns:p14="http://schemas.microsoft.com/office/powerpoint/2010/main" val="2871055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Variable Screening</a:t>
            </a:r>
            <a:endParaRPr lang="en-US" sz="2000" dirty="0">
              <a:solidFill>
                <a:schemeClr val="bg1"/>
              </a:solidFill>
            </a:endParaRPr>
          </a:p>
        </p:txBody>
      </p:sp>
      <p:sp>
        <p:nvSpPr>
          <p:cNvPr id="8" name="Rectangle 14"/>
          <p:cNvSpPr>
            <a:spLocks noChangeArrowheads="1"/>
          </p:cNvSpPr>
          <p:nvPr/>
        </p:nvSpPr>
        <p:spPr bwMode="auto">
          <a:xfrm>
            <a:off x="381000" y="914400"/>
            <a:ext cx="8458200" cy="5567678"/>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a:t>Rank of Spearman and </a:t>
            </a:r>
            <a:r>
              <a:rPr lang="en-US" sz="1400" b="0" dirty="0" err="1"/>
              <a:t>Hoeffding</a:t>
            </a:r>
            <a:r>
              <a:rPr lang="en-US" sz="1400" b="0" dirty="0"/>
              <a:t> </a:t>
            </a:r>
            <a:r>
              <a:rPr lang="en-US" sz="1400" b="0" dirty="0" smtClean="0"/>
              <a:t>Correlations – Example Continued</a:t>
            </a:r>
          </a:p>
          <a:p>
            <a:pPr defTabSz="820738">
              <a:lnSpc>
                <a:spcPct val="150000"/>
              </a:lnSpc>
              <a:spcBef>
                <a:spcPct val="50000"/>
              </a:spcBef>
              <a:buNone/>
            </a:pPr>
            <a:r>
              <a:rPr lang="en-US" sz="1200" dirty="0" smtClean="0"/>
              <a:t>Output:</a:t>
            </a:r>
            <a:endParaRPr lang="en-US" sz="1200" dirty="0"/>
          </a:p>
          <a:p>
            <a:pPr defTabSz="820738">
              <a:lnSpc>
                <a:spcPct val="150000"/>
              </a:lnSpc>
              <a:spcBef>
                <a:spcPct val="50000"/>
              </a:spcBef>
              <a:buNone/>
            </a:pPr>
            <a:r>
              <a:rPr lang="en-US" sz="1400" b="0" dirty="0" smtClean="0"/>
              <a:t>                                                                                          	</a:t>
            </a:r>
            <a:r>
              <a:rPr lang="en-US" sz="1200" b="0" dirty="0" smtClean="0"/>
              <a:t>In general, the upper right corner of the plot 							contains the names of variables that could 							</a:t>
            </a:r>
            <a:r>
              <a:rPr lang="en-US" sz="1200" b="0" dirty="0"/>
              <a:t>reasonably be excluded from further analysis,</a:t>
            </a:r>
          </a:p>
          <a:p>
            <a:pPr defTabSz="820738">
              <a:lnSpc>
                <a:spcPct val="150000"/>
              </a:lnSpc>
              <a:spcBef>
                <a:spcPct val="50000"/>
              </a:spcBef>
              <a:buNone/>
            </a:pPr>
            <a:r>
              <a:rPr lang="en-US" sz="1200" b="0" dirty="0"/>
              <a:t>						due to their poor rank on both metrics</a:t>
            </a:r>
            <a:r>
              <a:rPr lang="en-US" sz="1200" b="0" dirty="0" smtClean="0"/>
              <a:t>.</a:t>
            </a:r>
          </a:p>
          <a:p>
            <a:pPr defTabSz="820738">
              <a:lnSpc>
                <a:spcPct val="150000"/>
              </a:lnSpc>
              <a:spcBef>
                <a:spcPct val="50000"/>
              </a:spcBef>
              <a:buNone/>
            </a:pPr>
            <a:r>
              <a:rPr lang="en-US" sz="1200" b="0" dirty="0"/>
              <a:t>	</a:t>
            </a:r>
            <a:r>
              <a:rPr lang="en-US" sz="1200" b="0" dirty="0" smtClean="0"/>
              <a:t>					Low ranks of Spearman and high ranks for</a:t>
            </a:r>
          </a:p>
          <a:p>
            <a:pPr defTabSz="820738">
              <a:lnSpc>
                <a:spcPct val="150000"/>
              </a:lnSpc>
              <a:spcBef>
                <a:spcPct val="50000"/>
              </a:spcBef>
              <a:buNone/>
            </a:pPr>
            <a:r>
              <a:rPr lang="en-US" sz="1200" b="0" dirty="0"/>
              <a:t>	</a:t>
            </a:r>
            <a:r>
              <a:rPr lang="en-US" sz="1200" b="0" dirty="0" smtClean="0"/>
              <a:t>					</a:t>
            </a:r>
            <a:r>
              <a:rPr lang="en-US" sz="1200" b="0" dirty="0" err="1" smtClean="0"/>
              <a:t>Hoeffding’s</a:t>
            </a:r>
            <a:r>
              <a:rPr lang="en-US" sz="1200" b="0" dirty="0" smtClean="0"/>
              <a:t> D suggest non-monotonic relationship</a:t>
            </a:r>
          </a:p>
          <a:p>
            <a:pPr defTabSz="820738">
              <a:lnSpc>
                <a:spcPct val="150000"/>
              </a:lnSpc>
              <a:spcBef>
                <a:spcPct val="50000"/>
              </a:spcBef>
              <a:buNone/>
            </a:pPr>
            <a:r>
              <a:rPr lang="en-US" sz="1200" b="0" dirty="0"/>
              <a:t>	</a:t>
            </a:r>
            <a:r>
              <a:rPr lang="en-US" sz="1200" b="0" dirty="0" smtClean="0"/>
              <a:t>					with target, and some other type of relationship</a:t>
            </a:r>
          </a:p>
          <a:p>
            <a:pPr defTabSz="820738">
              <a:lnSpc>
                <a:spcPct val="150000"/>
              </a:lnSpc>
              <a:spcBef>
                <a:spcPct val="50000"/>
              </a:spcBef>
              <a:buNone/>
            </a:pPr>
            <a:r>
              <a:rPr lang="en-US" sz="1200" b="0" dirty="0"/>
              <a:t>	</a:t>
            </a:r>
            <a:r>
              <a:rPr lang="en-US" sz="1200" b="0" dirty="0" smtClean="0"/>
              <a:t>					is detected by </a:t>
            </a:r>
            <a:r>
              <a:rPr lang="en-US" sz="1200" b="0" dirty="0" err="1" smtClean="0"/>
              <a:t>Hoeffding’s</a:t>
            </a:r>
            <a:r>
              <a:rPr lang="en-US" sz="1200" b="0" dirty="0" smtClean="0"/>
              <a:t> D statistic. Empirical</a:t>
            </a:r>
          </a:p>
          <a:p>
            <a:pPr defTabSz="820738">
              <a:lnSpc>
                <a:spcPct val="150000"/>
              </a:lnSpc>
              <a:spcBef>
                <a:spcPct val="50000"/>
              </a:spcBef>
              <a:buNone/>
            </a:pPr>
            <a:r>
              <a:rPr lang="en-US" sz="1200" b="0" dirty="0"/>
              <a:t>	</a:t>
            </a:r>
            <a:r>
              <a:rPr lang="en-US" sz="1200" b="0" dirty="0" smtClean="0"/>
              <a:t>					logit plots should be used to examine further.</a:t>
            </a:r>
            <a:endParaRPr lang="en-US" sz="1200" b="0" dirty="0"/>
          </a:p>
          <a:p>
            <a:pPr defTabSz="820738">
              <a:lnSpc>
                <a:spcPct val="150000"/>
              </a:lnSpc>
              <a:spcBef>
                <a:spcPct val="50000"/>
              </a:spcBef>
              <a:buNone/>
            </a:pPr>
            <a:r>
              <a:rPr lang="en-US" sz="1200" dirty="0" smtClean="0"/>
              <a:t>Sample code:</a:t>
            </a: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%global </a:t>
            </a:r>
            <a:r>
              <a:rPr lang="en-US" sz="1000" b="0" dirty="0">
                <a:latin typeface="Courier New" panose="02070309020205020404" pitchFamily="49" charset="0"/>
                <a:cs typeface="Courier New" panose="02070309020205020404" pitchFamily="49" charset="0"/>
              </a:rPr>
              <a:t>screened;</a:t>
            </a: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%let </a:t>
            </a:r>
            <a:r>
              <a:rPr lang="en-US" sz="1000" b="0" dirty="0">
                <a:latin typeface="Courier New" panose="02070309020205020404" pitchFamily="49" charset="0"/>
                <a:cs typeface="Courier New" panose="02070309020205020404" pitchFamily="49" charset="0"/>
              </a:rPr>
              <a:t>screened=</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 Dep DDA CD </a:t>
            </a:r>
            <a:r>
              <a:rPr lang="en-US" sz="1000" b="0" dirty="0" err="1">
                <a:latin typeface="Courier New" panose="02070309020205020404" pitchFamily="49" charset="0"/>
                <a:cs typeface="Courier New" panose="02070309020205020404" pitchFamily="49" charset="0"/>
              </a:rPr>
              <a:t>Sav</a:t>
            </a:r>
            <a:r>
              <a:rPr lang="en-US" sz="1000" b="0" dirty="0">
                <a:latin typeface="Courier New" panose="02070309020205020404" pitchFamily="49" charset="0"/>
                <a:cs typeface="Courier New" panose="02070309020205020404" pitchFamily="49" charset="0"/>
              </a:rPr>
              <a:t> CC ATM MM </a:t>
            </a:r>
            <a:r>
              <a:rPr lang="en-US" sz="1000" b="0" dirty="0" err="1">
                <a:latin typeface="Courier New" panose="02070309020205020404" pitchFamily="49" charset="0"/>
                <a:cs typeface="Courier New" panose="02070309020205020404" pitchFamily="49" charset="0"/>
              </a:rPr>
              <a:t>branch_swoe</a:t>
            </a:r>
            <a:r>
              <a:rPr lang="en-US" sz="1000" b="0" dirty="0">
                <a:latin typeface="Courier New" panose="02070309020205020404" pitchFamily="49" charset="0"/>
                <a:cs typeface="Courier New" panose="02070309020205020404" pitchFamily="49" charset="0"/>
              </a:rPr>
              <a:t> Phone IRA </a:t>
            </a:r>
            <a:r>
              <a:rPr lang="en-US" sz="1000" b="0" dirty="0" err="1">
                <a:latin typeface="Courier New" panose="02070309020205020404" pitchFamily="49" charset="0"/>
                <a:cs typeface="Courier New" panose="02070309020205020404" pitchFamily="49" charset="0"/>
              </a:rPr>
              <a:t>IRABal</a:t>
            </a:r>
            <a:r>
              <a:rPr lang="en-US" sz="1000" b="0" dirty="0">
                <a:latin typeface="Courier New" panose="02070309020205020404" pitchFamily="49" charset="0"/>
                <a:cs typeface="Courier New" panose="02070309020205020404" pitchFamily="49" charset="0"/>
              </a:rPr>
              <a:t>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DDABal</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ATMAmt</a:t>
            </a:r>
            <a:r>
              <a:rPr lang="en-US" sz="1000" b="0" dirty="0">
                <a:latin typeface="Courier New" panose="02070309020205020404" pitchFamily="49" charset="0"/>
                <a:cs typeface="Courier New" panose="02070309020205020404" pitchFamily="49" charset="0"/>
              </a:rPr>
              <a:t> ILS POS NSF </a:t>
            </a:r>
            <a:r>
              <a:rPr lang="en-US" sz="1000" b="0" dirty="0" err="1">
                <a:latin typeface="Courier New" panose="02070309020205020404" pitchFamily="49" charset="0"/>
                <a:cs typeface="Courier New" panose="02070309020205020404" pitchFamily="49" charset="0"/>
              </a:rPr>
              <a:t>CCPurc</a:t>
            </a:r>
            <a:r>
              <a:rPr lang="en-US" sz="1000" b="0" dirty="0">
                <a:latin typeface="Courier New" panose="02070309020205020404" pitchFamily="49" charset="0"/>
                <a:cs typeface="Courier New" panose="02070309020205020404" pitchFamily="49" charset="0"/>
              </a:rPr>
              <a:t> SDB </a:t>
            </a:r>
            <a:r>
              <a:rPr lang="en-US" sz="1000" b="0" dirty="0" err="1">
                <a:latin typeface="Courier New" panose="02070309020205020404" pitchFamily="49" charset="0"/>
                <a:cs typeface="Courier New" panose="02070309020205020404" pitchFamily="49" charset="0"/>
              </a:rPr>
              <a:t>DepAmt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CCBal</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Inv</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InArea</a:t>
            </a:r>
            <a:r>
              <a:rPr lang="en-US" sz="1000" b="0" dirty="0">
                <a:latin typeface="Courier New" panose="02070309020205020404" pitchFamily="49" charset="0"/>
                <a:cs typeface="Courier New" panose="02070309020205020404" pitchFamily="49" charset="0"/>
              </a:rPr>
              <a:t>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Age </a:t>
            </a:r>
            <a:r>
              <a:rPr lang="en-US" sz="1000" b="0" dirty="0" err="1">
                <a:latin typeface="Courier New" panose="02070309020205020404" pitchFamily="49" charset="0"/>
                <a:cs typeface="Courier New" panose="02070309020205020404" pitchFamily="49" charset="0"/>
              </a:rPr>
              <a:t>CashBk</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MICRScor</a:t>
            </a:r>
            <a:r>
              <a:rPr lang="en-US" sz="1000" b="0" dirty="0">
                <a:latin typeface="Courier New" panose="02070309020205020404" pitchFamily="49" charset="0"/>
                <a:cs typeface="Courier New" panose="02070309020205020404" pitchFamily="49" charset="0"/>
              </a:rPr>
              <a:t> </a:t>
            </a:r>
            <a:r>
              <a:rPr lang="en-US" sz="1000" b="0" dirty="0" smtClean="0">
                <a:latin typeface="Courier New" panose="02070309020205020404" pitchFamily="49" charset="0"/>
                <a:cs typeface="Courier New" panose="02070309020205020404" pitchFamily="49" charset="0"/>
              </a:rPr>
              <a:t>Income </a:t>
            </a:r>
            <a:r>
              <a:rPr lang="en-US" sz="1000" b="0" dirty="0" err="1" smtClean="0">
                <a:latin typeface="Courier New" panose="02070309020205020404" pitchFamily="49" charset="0"/>
                <a:cs typeface="Courier New" panose="02070309020205020404" pitchFamily="49" charset="0"/>
              </a:rPr>
              <a:t>InvBal</a:t>
            </a:r>
            <a:r>
              <a:rPr lang="en-US" sz="1000" b="0" dirty="0" smtClean="0">
                <a:latin typeface="Courier New" panose="02070309020205020404" pitchFamily="49" charset="0"/>
                <a:cs typeface="Courier New" panose="02070309020205020404" pitchFamily="49" charset="0"/>
              </a:rPr>
              <a:t>;</a:t>
            </a:r>
            <a:endParaRPr lang="en-US" sz="1000" b="0" dirty="0">
              <a:latin typeface="Courier New" panose="02070309020205020404" pitchFamily="49" charset="0"/>
              <a:cs typeface="Courier New" panose="02070309020205020404" pitchFamily="49" charset="0"/>
            </a:endParaRPr>
          </a:p>
        </p:txBody>
      </p:sp>
      <p:pic>
        <p:nvPicPr>
          <p:cNvPr id="201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33537"/>
            <a:ext cx="4233863" cy="3167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57200" y="6249245"/>
            <a:ext cx="990600" cy="227755"/>
          </a:xfrm>
          <a:prstGeom prst="rect">
            <a:avLst/>
          </a:prstGeom>
          <a:solidFill>
            <a:schemeClr val="tx2"/>
          </a:solidFill>
        </p:spPr>
        <p:txBody>
          <a:bodyPr wrap="square" rtlCol="0">
            <a:spAutoFit/>
          </a:bodyPr>
          <a:lstStyle/>
          <a:p>
            <a:pPr>
              <a:buNone/>
            </a:pPr>
            <a:r>
              <a:rPr lang="en-US" dirty="0" smtClean="0"/>
              <a:t>End of Example</a:t>
            </a:r>
            <a:endParaRPr lang="en-US" dirty="0"/>
          </a:p>
        </p:txBody>
      </p:sp>
      <p:sp>
        <p:nvSpPr>
          <p:cNvPr id="6"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4. Variable Screening</a:t>
            </a:r>
            <a:endParaRPr lang="en-US" sz="2000" b="0" kern="0" dirty="0"/>
          </a:p>
        </p:txBody>
      </p:sp>
    </p:spTree>
    <p:extLst>
      <p:ext uri="{BB962C8B-B14F-4D97-AF65-F5344CB8AC3E}">
        <p14:creationId xmlns:p14="http://schemas.microsoft.com/office/powerpoint/2010/main" val="36740272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Subset Selection</a:t>
            </a:r>
            <a:endParaRPr lang="en-US" sz="2000" dirty="0">
              <a:solidFill>
                <a:schemeClr val="bg1"/>
              </a:solidFill>
            </a:endParaRPr>
          </a:p>
        </p:txBody>
      </p:sp>
      <p:sp>
        <p:nvSpPr>
          <p:cNvPr id="8" name="Rectangle 14"/>
          <p:cNvSpPr>
            <a:spLocks noChangeArrowheads="1"/>
          </p:cNvSpPr>
          <p:nvPr/>
        </p:nvSpPr>
        <p:spPr bwMode="auto">
          <a:xfrm>
            <a:off x="381000" y="990600"/>
            <a:ext cx="8458200" cy="4582793"/>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Subset Selection Methods</a:t>
            </a:r>
          </a:p>
          <a:p>
            <a:pPr marL="228600" indent="-228600" defTabSz="820738">
              <a:lnSpc>
                <a:spcPct val="150000"/>
              </a:lnSpc>
              <a:spcBef>
                <a:spcPct val="50000"/>
              </a:spcBef>
            </a:pPr>
            <a:endParaRPr lang="en-US" sz="1400" b="0" dirty="0"/>
          </a:p>
          <a:p>
            <a:pPr marL="228600" indent="-228600" defTabSz="820738">
              <a:lnSpc>
                <a:spcPct val="150000"/>
              </a:lnSpc>
              <a:spcBef>
                <a:spcPct val="50000"/>
              </a:spcBef>
            </a:pPr>
            <a:endParaRPr lang="en-US" sz="1400" b="0" dirty="0" smtClean="0"/>
          </a:p>
          <a:p>
            <a:pPr marL="228600" indent="-228600" defTabSz="820738">
              <a:lnSpc>
                <a:spcPct val="150000"/>
              </a:lnSpc>
              <a:spcBef>
                <a:spcPct val="50000"/>
              </a:spcBef>
            </a:pPr>
            <a:endParaRPr lang="en-US" sz="1400" b="0" dirty="0"/>
          </a:p>
          <a:p>
            <a:pPr marL="228600" indent="-228600" defTabSz="820738">
              <a:lnSpc>
                <a:spcPct val="150000"/>
              </a:lnSpc>
              <a:spcBef>
                <a:spcPct val="50000"/>
              </a:spcBef>
            </a:pPr>
            <a:endParaRPr lang="en-US" sz="1400" b="0" dirty="0" smtClean="0"/>
          </a:p>
          <a:p>
            <a:pPr marL="228600" indent="-228600" defTabSz="820738">
              <a:lnSpc>
                <a:spcPct val="150000"/>
              </a:lnSpc>
              <a:spcBef>
                <a:spcPct val="50000"/>
              </a:spcBef>
            </a:pPr>
            <a:endParaRPr lang="en-US" sz="1400" b="0" dirty="0"/>
          </a:p>
          <a:p>
            <a:pPr marL="171450" indent="-171450" defTabSz="820738">
              <a:lnSpc>
                <a:spcPct val="150000"/>
              </a:lnSpc>
              <a:spcBef>
                <a:spcPct val="50000"/>
              </a:spcBef>
              <a:buFont typeface="Wingdings" panose="05000000000000000000" pitchFamily="2" charset="2"/>
              <a:buChar char="Ø"/>
            </a:pPr>
            <a:endParaRPr lang="en-US" sz="1200" b="0" dirty="0" smtClean="0"/>
          </a:p>
          <a:p>
            <a:pPr marL="628650" lvl="1" indent="-171450" defTabSz="820738">
              <a:lnSpc>
                <a:spcPct val="150000"/>
              </a:lnSpc>
              <a:spcBef>
                <a:spcPct val="50000"/>
              </a:spcBef>
              <a:buFont typeface="Wingdings" panose="05000000000000000000" pitchFamily="2" charset="2"/>
              <a:buChar char="Ø"/>
            </a:pPr>
            <a:r>
              <a:rPr lang="en-US" sz="1200" b="0" dirty="0" smtClean="0"/>
              <a:t>Stepwise selection was devised to give a computationally efficient alternative to examining all subsets. It is not guaranteed to find the best subset and it can be shown to perform badly in many situations (Harrell 1997).</a:t>
            </a:r>
          </a:p>
          <a:p>
            <a:pPr marL="628650" lvl="1" indent="-171450" defTabSz="820738">
              <a:lnSpc>
                <a:spcPct val="150000"/>
              </a:lnSpc>
              <a:spcBef>
                <a:spcPct val="50000"/>
              </a:spcBef>
              <a:buFont typeface="Wingdings" panose="05000000000000000000" pitchFamily="2" charset="2"/>
              <a:buChar char="Ø"/>
            </a:pPr>
            <a:r>
              <a:rPr lang="en-US" sz="1200" b="0" dirty="0" smtClean="0"/>
              <a:t>Backward elimination is less inclined to exclude important inputs or include spurious inputs than forward (stepwise) methods (Mantel 1970; Harrell 1997). However, it is considered more computationally expensive than stepwise because more steps are usually required and they involve larger models.</a:t>
            </a:r>
          </a:p>
        </p:txBody>
      </p:sp>
      <p:pic>
        <p:nvPicPr>
          <p:cNvPr id="181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 y="1596390"/>
            <a:ext cx="2360295" cy="2137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1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32585"/>
            <a:ext cx="2994660" cy="209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12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6455" y="1632585"/>
            <a:ext cx="2988945" cy="209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5. Subset Selection</a:t>
            </a:r>
            <a:endParaRPr lang="en-US" sz="2000" b="0" kern="0" dirty="0"/>
          </a:p>
        </p:txBody>
      </p:sp>
    </p:spTree>
    <p:extLst>
      <p:ext uri="{BB962C8B-B14F-4D97-AF65-F5344CB8AC3E}">
        <p14:creationId xmlns:p14="http://schemas.microsoft.com/office/powerpoint/2010/main" val="17440745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645" y="3429000"/>
            <a:ext cx="3373755" cy="2893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Subset Selection</a:t>
            </a:r>
            <a:endParaRPr lang="en-US" sz="2000" dirty="0">
              <a:solidFill>
                <a:schemeClr val="bg1"/>
              </a:solidFill>
            </a:endParaRPr>
          </a:p>
        </p:txBody>
      </p:sp>
      <p:sp>
        <p:nvSpPr>
          <p:cNvPr id="8" name="Rectangle 14"/>
          <p:cNvSpPr>
            <a:spLocks noChangeArrowheads="1"/>
          </p:cNvSpPr>
          <p:nvPr/>
        </p:nvSpPr>
        <p:spPr bwMode="auto">
          <a:xfrm>
            <a:off x="381000" y="990600"/>
            <a:ext cx="8458200" cy="2613023"/>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Computation Time</a:t>
            </a:r>
          </a:p>
          <a:p>
            <a:pPr marL="685800" lvl="1" indent="-228600" defTabSz="820738">
              <a:lnSpc>
                <a:spcPct val="150000"/>
              </a:lnSpc>
              <a:spcBef>
                <a:spcPct val="50000"/>
              </a:spcBef>
              <a:buFont typeface="Wingdings" panose="05000000000000000000" pitchFamily="2" charset="2"/>
              <a:buChar char="Ø"/>
            </a:pPr>
            <a:r>
              <a:rPr lang="en-US" sz="1200" b="0" dirty="0" smtClean="0"/>
              <a:t>Linear regression</a:t>
            </a:r>
          </a:p>
          <a:p>
            <a:pPr lvl="1" defTabSz="820738">
              <a:lnSpc>
                <a:spcPct val="150000"/>
              </a:lnSpc>
              <a:spcBef>
                <a:spcPct val="50000"/>
              </a:spcBef>
              <a:buNone/>
            </a:pPr>
            <a:r>
              <a:rPr lang="en-US" sz="1200" b="0" dirty="0"/>
              <a:t>	</a:t>
            </a:r>
            <a:r>
              <a:rPr lang="en-US" sz="1200" dirty="0" smtClean="0"/>
              <a:t>stepwise &lt; backward &lt; all subsets</a:t>
            </a:r>
            <a:r>
              <a:rPr lang="en-US" sz="1200" b="0" dirty="0" smtClean="0"/>
              <a:t>.</a:t>
            </a:r>
          </a:p>
          <a:p>
            <a:pPr marL="628650" lvl="1" indent="-171450" defTabSz="820738">
              <a:lnSpc>
                <a:spcPct val="150000"/>
              </a:lnSpc>
              <a:spcBef>
                <a:spcPct val="50000"/>
              </a:spcBef>
              <a:buFont typeface="Wingdings" panose="05000000000000000000" pitchFamily="2" charset="2"/>
              <a:buChar char="Ø"/>
            </a:pPr>
            <a:r>
              <a:rPr lang="en-US" sz="1200" b="0" dirty="0" smtClean="0"/>
              <a:t>Logistic regression (as implemented by PROC LOGISTIC). For up to ≈60 inputs</a:t>
            </a:r>
          </a:p>
          <a:p>
            <a:pPr lvl="1" defTabSz="820738">
              <a:lnSpc>
                <a:spcPct val="150000"/>
              </a:lnSpc>
              <a:spcBef>
                <a:spcPct val="50000"/>
              </a:spcBef>
              <a:buNone/>
            </a:pPr>
            <a:r>
              <a:rPr lang="en-US" sz="1200" b="0" dirty="0"/>
              <a:t>	</a:t>
            </a:r>
            <a:r>
              <a:rPr lang="en-US" sz="1200" dirty="0" smtClean="0"/>
              <a:t>all subsets &lt; fast backward &lt; stepwise</a:t>
            </a:r>
          </a:p>
          <a:p>
            <a:pPr marL="628650" lvl="1" indent="-171450" defTabSz="820738">
              <a:lnSpc>
                <a:spcPct val="150000"/>
              </a:lnSpc>
              <a:spcBef>
                <a:spcPct val="50000"/>
              </a:spcBef>
              <a:buFont typeface="Wingdings" panose="05000000000000000000" pitchFamily="2" charset="2"/>
              <a:buChar char="Ø"/>
            </a:pPr>
            <a:r>
              <a:rPr lang="en-US" sz="1200" b="0" dirty="0"/>
              <a:t>Logistic </a:t>
            </a:r>
            <a:r>
              <a:rPr lang="en-US" sz="1200" b="0" dirty="0" smtClean="0"/>
              <a:t>regression </a:t>
            </a:r>
            <a:r>
              <a:rPr lang="en-US" sz="1200" b="0" dirty="0"/>
              <a:t>(as implemented by PROC LOGISTIC)</a:t>
            </a:r>
            <a:r>
              <a:rPr lang="en-US" sz="1200" b="0" dirty="0" smtClean="0"/>
              <a:t>. </a:t>
            </a:r>
            <a:r>
              <a:rPr lang="en-US" sz="1200" b="0" dirty="0"/>
              <a:t>For </a:t>
            </a:r>
            <a:r>
              <a:rPr lang="en-US" sz="1200" b="0" dirty="0" smtClean="0"/>
              <a:t>≈ 60</a:t>
            </a:r>
            <a:r>
              <a:rPr lang="en-US" sz="1200" b="0" dirty="0"/>
              <a:t> up to </a:t>
            </a:r>
            <a:r>
              <a:rPr lang="en-US" sz="1200" b="0" dirty="0" smtClean="0"/>
              <a:t>≈200 inputs</a:t>
            </a:r>
          </a:p>
          <a:p>
            <a:pPr lvl="1" defTabSz="820738">
              <a:lnSpc>
                <a:spcPct val="150000"/>
              </a:lnSpc>
              <a:spcBef>
                <a:spcPct val="50000"/>
              </a:spcBef>
              <a:buNone/>
            </a:pPr>
            <a:r>
              <a:rPr lang="en-US" sz="1200" b="0" dirty="0"/>
              <a:t>	</a:t>
            </a:r>
            <a:r>
              <a:rPr lang="en-US" sz="1200" dirty="0" smtClean="0"/>
              <a:t>fast </a:t>
            </a:r>
            <a:r>
              <a:rPr lang="en-US" sz="1200" dirty="0"/>
              <a:t>backward &lt; </a:t>
            </a:r>
            <a:r>
              <a:rPr lang="en-US" sz="1200" dirty="0" smtClean="0"/>
              <a:t>stepwise &lt; all subsets</a:t>
            </a:r>
            <a:endParaRPr lang="en-US" sz="1200" b="0" dirty="0"/>
          </a:p>
        </p:txBody>
      </p:sp>
      <p:sp>
        <p:nvSpPr>
          <p:cNvPr id="9"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5. Subset Selection</a:t>
            </a:r>
            <a:endParaRPr lang="en-US" sz="2000" b="0" kern="0" dirty="0"/>
          </a:p>
        </p:txBody>
      </p:sp>
    </p:spTree>
    <p:extLst>
      <p:ext uri="{BB962C8B-B14F-4D97-AF65-F5344CB8AC3E}">
        <p14:creationId xmlns:p14="http://schemas.microsoft.com/office/powerpoint/2010/main" val="3816624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Subset Selection</a:t>
            </a:r>
            <a:endParaRPr lang="en-US" sz="2000" dirty="0">
              <a:solidFill>
                <a:schemeClr val="bg1"/>
              </a:solidFill>
            </a:endParaRPr>
          </a:p>
        </p:txBody>
      </p:sp>
      <p:sp>
        <p:nvSpPr>
          <p:cNvPr id="8" name="Rectangle 14"/>
          <p:cNvSpPr>
            <a:spLocks noChangeArrowheads="1"/>
          </p:cNvSpPr>
          <p:nvPr/>
        </p:nvSpPr>
        <p:spPr bwMode="auto">
          <a:xfrm>
            <a:off x="381000" y="990600"/>
            <a:ext cx="8458200" cy="1043363"/>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Detecting Interactions</a:t>
            </a:r>
          </a:p>
          <a:p>
            <a:pPr defTabSz="820738">
              <a:lnSpc>
                <a:spcPct val="150000"/>
              </a:lnSpc>
              <a:spcBef>
                <a:spcPct val="50000"/>
              </a:spcBef>
              <a:buNone/>
            </a:pPr>
            <a:r>
              <a:rPr lang="en-US" sz="1200" b="0" dirty="0" smtClean="0"/>
              <a:t>Interaction occurs when the relationship between an input variable and the target differs by the level of another input variable.</a:t>
            </a:r>
          </a:p>
        </p:txBody>
      </p:sp>
      <p:pic>
        <p:nvPicPr>
          <p:cNvPr id="183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99297"/>
            <a:ext cx="5469255" cy="4020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5. Subset Selection</a:t>
            </a:r>
            <a:endParaRPr lang="en-US" sz="2000" b="0" kern="0" dirty="0"/>
          </a:p>
        </p:txBody>
      </p:sp>
    </p:spTree>
    <p:extLst>
      <p:ext uri="{BB962C8B-B14F-4D97-AF65-F5344CB8AC3E}">
        <p14:creationId xmlns:p14="http://schemas.microsoft.com/office/powerpoint/2010/main" val="301081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Subset Selection</a:t>
            </a:r>
            <a:endParaRPr lang="en-US" sz="2000" dirty="0">
              <a:solidFill>
                <a:schemeClr val="bg1"/>
              </a:solidFill>
            </a:endParaRPr>
          </a:p>
        </p:txBody>
      </p:sp>
      <p:sp>
        <p:nvSpPr>
          <p:cNvPr id="8" name="Rectangle 14"/>
          <p:cNvSpPr>
            <a:spLocks noChangeArrowheads="1"/>
          </p:cNvSpPr>
          <p:nvPr/>
        </p:nvSpPr>
        <p:spPr bwMode="auto">
          <a:xfrm>
            <a:off x="381000" y="990600"/>
            <a:ext cx="8458200" cy="2059025"/>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Detecting Interactions</a:t>
            </a:r>
          </a:p>
          <a:p>
            <a:pPr marL="628650" lvl="1" indent="-171450" defTabSz="820738">
              <a:lnSpc>
                <a:spcPct val="150000"/>
              </a:lnSpc>
              <a:spcBef>
                <a:spcPct val="50000"/>
              </a:spcBef>
              <a:buFont typeface="Wingdings" panose="05000000000000000000" pitchFamily="2" charset="2"/>
              <a:buChar char="Ø"/>
            </a:pPr>
            <a:r>
              <a:rPr lang="en-US" sz="1200" b="0" dirty="0" smtClean="0"/>
              <a:t>The forward selection method might be useful in detecting interactions.</a:t>
            </a:r>
          </a:p>
          <a:p>
            <a:pPr marL="628650" lvl="1" indent="-171450" defTabSz="820738">
              <a:lnSpc>
                <a:spcPct val="150000"/>
              </a:lnSpc>
              <a:spcBef>
                <a:spcPct val="50000"/>
              </a:spcBef>
              <a:buFont typeface="Wingdings" panose="05000000000000000000" pitchFamily="2" charset="2"/>
              <a:buChar char="Ø"/>
            </a:pPr>
            <a:r>
              <a:rPr lang="en-US" sz="1200" b="0" dirty="0" smtClean="0"/>
              <a:t>Start with the main effects only model and then let the forward selection method search for and significant interactions.</a:t>
            </a:r>
          </a:p>
          <a:p>
            <a:pPr marL="628650" lvl="1" indent="-171450" defTabSz="820738">
              <a:lnSpc>
                <a:spcPct val="150000"/>
              </a:lnSpc>
              <a:spcBef>
                <a:spcPct val="50000"/>
              </a:spcBef>
              <a:buFont typeface="Wingdings" panose="05000000000000000000" pitchFamily="2" charset="2"/>
              <a:buChar char="Ø"/>
            </a:pPr>
            <a:r>
              <a:rPr lang="en-US" sz="1200" b="0" dirty="0" smtClean="0"/>
              <a:t>The </a:t>
            </a:r>
            <a:r>
              <a:rPr lang="en-US" sz="1200" dirty="0" smtClean="0"/>
              <a:t>significance level </a:t>
            </a:r>
            <a:r>
              <a:rPr lang="en-US" sz="1200" b="0" dirty="0" smtClean="0"/>
              <a:t>should be relatively low because you only want to include relatively strong interactions I final model.</a:t>
            </a:r>
          </a:p>
        </p:txBody>
      </p:sp>
      <p:pic>
        <p:nvPicPr>
          <p:cNvPr id="184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3048000"/>
            <a:ext cx="633412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5. Subset Selection</a:t>
            </a:r>
            <a:endParaRPr lang="en-US" sz="2000" b="0" kern="0" dirty="0"/>
          </a:p>
        </p:txBody>
      </p:sp>
    </p:spTree>
    <p:extLst>
      <p:ext uri="{BB962C8B-B14F-4D97-AF65-F5344CB8AC3E}">
        <p14:creationId xmlns:p14="http://schemas.microsoft.com/office/powerpoint/2010/main" val="3525383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90" name="Rectangle 14"/>
          <p:cNvSpPr>
            <a:spLocks noChangeArrowheads="1"/>
          </p:cNvSpPr>
          <p:nvPr/>
        </p:nvSpPr>
        <p:spPr bwMode="auto">
          <a:xfrm>
            <a:off x="381000" y="1025706"/>
            <a:ext cx="8534400" cy="2120581"/>
          </a:xfrm>
          <a:prstGeom prst="rect">
            <a:avLst/>
          </a:prstGeom>
          <a:noFill/>
          <a:ln w="9525" algn="ctr">
            <a:noFill/>
            <a:miter lim="800000"/>
            <a:headEnd/>
            <a:tailEnd/>
          </a:ln>
          <a:effectLst/>
        </p:spPr>
        <p:txBody>
          <a:bodyPr wrap="square" lIns="91429" tIns="36576" rIns="36576" bIns="36576">
            <a:spAutoFit/>
          </a:bodyPr>
          <a:lstStyle/>
          <a:p>
            <a:pPr marL="800100" lvl="1" indent="-342900" defTabSz="820738">
              <a:lnSpc>
                <a:spcPct val="150000"/>
              </a:lnSpc>
              <a:spcBef>
                <a:spcPct val="50000"/>
              </a:spcBef>
              <a:buClrTx/>
              <a:buSzPct val="100000"/>
              <a:buFont typeface="+mj-lt"/>
              <a:buAutoNum type="arabicPeriod"/>
            </a:pPr>
            <a:r>
              <a:rPr lang="en-US" sz="1400" b="0" dirty="0" smtClean="0"/>
              <a:t>Missing Values</a:t>
            </a:r>
          </a:p>
          <a:p>
            <a:pPr marL="800100" lvl="1" indent="-342900" defTabSz="820738">
              <a:lnSpc>
                <a:spcPct val="150000"/>
              </a:lnSpc>
              <a:spcBef>
                <a:spcPct val="50000"/>
              </a:spcBef>
              <a:buClrTx/>
              <a:buSzPct val="100000"/>
              <a:buFont typeface="+mj-lt"/>
              <a:buAutoNum type="arabicPeriod"/>
            </a:pPr>
            <a:r>
              <a:rPr lang="en-US" sz="1400" b="0" dirty="0" smtClean="0"/>
              <a:t>Categorical Inputs</a:t>
            </a:r>
          </a:p>
          <a:p>
            <a:pPr marL="800100" lvl="1" indent="-342900" defTabSz="820738">
              <a:lnSpc>
                <a:spcPct val="150000"/>
              </a:lnSpc>
              <a:spcBef>
                <a:spcPct val="50000"/>
              </a:spcBef>
              <a:buClrTx/>
              <a:buSzPct val="100000"/>
              <a:buFont typeface="+mj-lt"/>
              <a:buAutoNum type="arabicPeriod"/>
            </a:pPr>
            <a:r>
              <a:rPr lang="en-US" sz="1400" b="0" dirty="0" smtClean="0"/>
              <a:t>Variable Clustering</a:t>
            </a:r>
          </a:p>
          <a:p>
            <a:pPr marL="800100" lvl="1" indent="-342900" defTabSz="820738">
              <a:lnSpc>
                <a:spcPct val="150000"/>
              </a:lnSpc>
              <a:spcBef>
                <a:spcPct val="50000"/>
              </a:spcBef>
              <a:buClrTx/>
              <a:buSzPct val="100000"/>
              <a:buFont typeface="+mj-lt"/>
              <a:buAutoNum type="arabicPeriod"/>
            </a:pPr>
            <a:r>
              <a:rPr lang="en-US" sz="1400" b="0" dirty="0" smtClean="0"/>
              <a:t>Variable Screening</a:t>
            </a:r>
          </a:p>
          <a:p>
            <a:pPr marL="800100" lvl="1" indent="-342900" defTabSz="820738">
              <a:lnSpc>
                <a:spcPct val="150000"/>
              </a:lnSpc>
              <a:spcBef>
                <a:spcPct val="50000"/>
              </a:spcBef>
              <a:buClrTx/>
              <a:buSzPct val="100000"/>
              <a:buFont typeface="+mj-lt"/>
              <a:buAutoNum type="arabicPeriod"/>
            </a:pPr>
            <a:r>
              <a:rPr lang="en-US" sz="1400" b="0" dirty="0" smtClean="0"/>
              <a:t>Subset Selection</a:t>
            </a:r>
            <a:endParaRPr lang="en-US" sz="1200" b="0" dirty="0" smtClean="0"/>
          </a:p>
        </p:txBody>
      </p:sp>
      <p:sp>
        <p:nvSpPr>
          <p:cNvPr id="10" name="Rectangle 2"/>
          <p:cNvSpPr>
            <a:spLocks noGrp="1" noChangeArrowheads="1"/>
          </p:cNvSpPr>
          <p:nvPr>
            <p:ph type="title"/>
          </p:nvPr>
        </p:nvSpPr>
        <p:spPr>
          <a:xfrm>
            <a:off x="305295" y="228600"/>
            <a:ext cx="8584870" cy="457200"/>
          </a:xfrm>
          <a:solidFill>
            <a:schemeClr val="accent2">
              <a:lumMod val="20000"/>
              <a:lumOff val="80000"/>
            </a:schemeClr>
          </a:solidFill>
        </p:spPr>
        <p:txBody>
          <a:bodyPr anchor="ctr"/>
          <a:lstStyle/>
          <a:p>
            <a:r>
              <a:rPr lang="en-US" sz="2000" dirty="0"/>
              <a:t> </a:t>
            </a:r>
            <a:r>
              <a:rPr lang="en-US" sz="2000" dirty="0" smtClean="0"/>
              <a:t>  Exploring the Data</a:t>
            </a:r>
            <a:endParaRPr lang="en-US" sz="2000" dirty="0">
              <a:solidFill>
                <a:schemeClr val="bg1"/>
              </a:solidFill>
            </a:endParaRPr>
          </a:p>
        </p:txBody>
      </p:sp>
      <p:sp>
        <p:nvSpPr>
          <p:cNvPr id="11" name="Rectangle 2"/>
          <p:cNvSpPr txBox="1">
            <a:spLocks noChangeArrowheads="1"/>
          </p:cNvSpPr>
          <p:nvPr/>
        </p:nvSpPr>
        <p:spPr bwMode="auto">
          <a:xfrm>
            <a:off x="304800" y="228600"/>
            <a:ext cx="8610600"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a:t>
            </a:r>
            <a:endParaRPr lang="en-US" sz="2000" b="0" kern="0" dirty="0"/>
          </a:p>
        </p:txBody>
      </p:sp>
    </p:spTree>
    <p:extLst>
      <p:ext uri="{BB962C8B-B14F-4D97-AF65-F5344CB8AC3E}">
        <p14:creationId xmlns:p14="http://schemas.microsoft.com/office/powerpoint/2010/main" val="2896231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Subset Selection</a:t>
            </a:r>
            <a:endParaRPr lang="en-US" sz="2000" dirty="0">
              <a:solidFill>
                <a:schemeClr val="bg1"/>
              </a:solidFill>
            </a:endParaRPr>
          </a:p>
        </p:txBody>
      </p:sp>
      <p:sp>
        <p:nvSpPr>
          <p:cNvPr id="8" name="Rectangle 14"/>
          <p:cNvSpPr>
            <a:spLocks noChangeArrowheads="1"/>
          </p:cNvSpPr>
          <p:nvPr/>
        </p:nvSpPr>
        <p:spPr bwMode="auto">
          <a:xfrm>
            <a:off x="381000" y="990600"/>
            <a:ext cx="8458200" cy="397032"/>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BIC-based Significance Level</a:t>
            </a:r>
            <a:endParaRPr lang="en-US" sz="1200" b="0" dirty="0" smtClean="0"/>
          </a:p>
        </p:txBody>
      </p:sp>
      <p:pic>
        <p:nvPicPr>
          <p:cNvPr id="185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676400"/>
            <a:ext cx="581025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5. Subset Selection</a:t>
            </a:r>
            <a:endParaRPr lang="en-US" sz="2000" b="0" kern="0" dirty="0"/>
          </a:p>
        </p:txBody>
      </p:sp>
    </p:spTree>
    <p:extLst>
      <p:ext uri="{BB962C8B-B14F-4D97-AF65-F5344CB8AC3E}">
        <p14:creationId xmlns:p14="http://schemas.microsoft.com/office/powerpoint/2010/main" val="2527103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Subset Selection</a:t>
            </a:r>
            <a:endParaRPr lang="en-US" sz="2000" dirty="0">
              <a:solidFill>
                <a:schemeClr val="bg1"/>
              </a:solidFill>
            </a:endParaRPr>
          </a:p>
        </p:txBody>
      </p:sp>
      <p:sp>
        <p:nvSpPr>
          <p:cNvPr id="8" name="Rectangle 14"/>
          <p:cNvSpPr>
            <a:spLocks noChangeArrowheads="1"/>
          </p:cNvSpPr>
          <p:nvPr/>
        </p:nvSpPr>
        <p:spPr bwMode="auto">
          <a:xfrm>
            <a:off x="381000" y="990600"/>
            <a:ext cx="4114800" cy="3905685"/>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Interaction Detection – Example</a:t>
            </a:r>
          </a:p>
          <a:p>
            <a:pPr defTabSz="820738">
              <a:lnSpc>
                <a:spcPct val="150000"/>
              </a:lnSpc>
              <a:spcBef>
                <a:spcPct val="50000"/>
              </a:spcBef>
              <a:buNone/>
            </a:pPr>
            <a:r>
              <a:rPr lang="en-US" sz="1200" b="0" dirty="0" smtClean="0"/>
              <a:t>Compute a BIC-based significance level using the sample size for n. Then use the forward selection method to detect important 2 factor interactions.</a:t>
            </a:r>
          </a:p>
          <a:p>
            <a:pPr defTabSz="820738">
              <a:lnSpc>
                <a:spcPct val="150000"/>
              </a:lnSpc>
              <a:spcBef>
                <a:spcPct val="50000"/>
              </a:spcBef>
              <a:buNone/>
            </a:pPr>
            <a:r>
              <a:rPr lang="en-US" sz="1200" dirty="0" smtClean="0"/>
              <a:t>Sample code:</a:t>
            </a: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title1</a:t>
            </a:r>
            <a:r>
              <a:rPr lang="en-US" sz="1200" b="0" dirty="0"/>
              <a:t> </a:t>
            </a:r>
            <a:r>
              <a:rPr lang="en-US" sz="1000" b="0" dirty="0">
                <a:solidFill>
                  <a:srgbClr val="800080"/>
                </a:solidFill>
                <a:latin typeface="Courier New" panose="02070309020205020404" pitchFamily="49" charset="0"/>
                <a:cs typeface="Courier New" panose="02070309020205020404" pitchFamily="49" charset="0"/>
              </a:rPr>
              <a:t>"P-Value for Entry and Retention"</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%global </a:t>
            </a:r>
            <a:r>
              <a:rPr lang="en-US" sz="1000" b="0" dirty="0" err="1">
                <a:latin typeface="Courier New" panose="02070309020205020404" pitchFamily="49" charset="0"/>
                <a:cs typeface="Courier New" panose="02070309020205020404" pitchFamily="49" charset="0"/>
              </a:rPr>
              <a:t>sl</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a:t>
            </a:r>
            <a:r>
              <a:rPr lang="en-US" sz="1000" dirty="0" err="1">
                <a:solidFill>
                  <a:srgbClr val="000080"/>
                </a:solidFill>
                <a:latin typeface="Courier New" panose="02070309020205020404" pitchFamily="49" charset="0"/>
                <a:cs typeface="Courier New" panose="02070309020205020404" pitchFamily="49" charset="0"/>
              </a:rPr>
              <a:t>sql</a:t>
            </a:r>
            <a:r>
              <a:rPr lang="en-US" sz="1000" dirty="0">
                <a:solidFill>
                  <a:srgbClr val="000080"/>
                </a:solidFill>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select</a:t>
            </a:r>
            <a:r>
              <a:rPr lang="en-US" sz="1000" b="0" dirty="0">
                <a:latin typeface="Courier New" panose="02070309020205020404" pitchFamily="49" charset="0"/>
                <a:cs typeface="Courier New" panose="02070309020205020404" pitchFamily="49" charset="0"/>
              </a:rPr>
              <a:t> 1-probchi(log(sum(ins </a:t>
            </a:r>
            <a:r>
              <a:rPr lang="en-US" sz="1000" b="0" dirty="0" err="1">
                <a:latin typeface="Courier New" panose="02070309020205020404" pitchFamily="49" charset="0"/>
                <a:cs typeface="Courier New" panose="02070309020205020404" pitchFamily="49" charset="0"/>
              </a:rPr>
              <a:t>ge</a:t>
            </a:r>
            <a:r>
              <a:rPr lang="en-US" sz="1000" b="0" dirty="0">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0</a:t>
            </a:r>
            <a:r>
              <a:rPr lang="en-US" sz="1000" b="0" dirty="0">
                <a:latin typeface="Courier New" panose="02070309020205020404" pitchFamily="49" charset="0"/>
                <a:cs typeface="Courier New" panose="02070309020205020404" pitchFamily="49" charset="0"/>
              </a:rPr>
              <a:t>)),</a:t>
            </a:r>
            <a:r>
              <a:rPr lang="en-US" sz="1000" dirty="0">
                <a:solidFill>
                  <a:srgbClr val="008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into</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sl</a:t>
            </a: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from</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work.train_imputed_swoe_bins</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quit;</a:t>
            </a:r>
          </a:p>
        </p:txBody>
      </p:sp>
      <p:cxnSp>
        <p:nvCxnSpPr>
          <p:cNvPr id="5" name="Straight Connector 4"/>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6" name="Rectangle 14"/>
          <p:cNvSpPr>
            <a:spLocks noChangeArrowheads="1"/>
          </p:cNvSpPr>
          <p:nvPr/>
        </p:nvSpPr>
        <p:spPr bwMode="auto">
          <a:xfrm>
            <a:off x="4648200" y="990600"/>
            <a:ext cx="4114800" cy="2105192"/>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200" dirty="0" smtClean="0"/>
              <a:t>Output:</a:t>
            </a:r>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smtClean="0"/>
          </a:p>
          <a:p>
            <a:pPr marL="628650" lvl="1" indent="-171450" defTabSz="820738">
              <a:lnSpc>
                <a:spcPct val="150000"/>
              </a:lnSpc>
              <a:spcBef>
                <a:spcPct val="50000"/>
              </a:spcBef>
              <a:buFont typeface="Wingdings" panose="05000000000000000000" pitchFamily="2" charset="2"/>
              <a:buChar char="Ø"/>
            </a:pPr>
            <a:r>
              <a:rPr lang="en-US" sz="1200" b="0" dirty="0" smtClean="0"/>
              <a:t>The significance level is much lower than the common 0.05 level.</a:t>
            </a:r>
          </a:p>
        </p:txBody>
      </p:sp>
      <p:pic>
        <p:nvPicPr>
          <p:cNvPr id="186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825" y="1562100"/>
            <a:ext cx="338137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5. Subset Selection</a:t>
            </a:r>
            <a:endParaRPr lang="en-US" sz="2000" b="0" kern="0" dirty="0"/>
          </a:p>
        </p:txBody>
      </p:sp>
    </p:spTree>
    <p:extLst>
      <p:ext uri="{BB962C8B-B14F-4D97-AF65-F5344CB8AC3E}">
        <p14:creationId xmlns:p14="http://schemas.microsoft.com/office/powerpoint/2010/main" val="1684082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Subset Selection</a:t>
            </a:r>
            <a:endParaRPr lang="en-US" sz="2000" dirty="0">
              <a:solidFill>
                <a:schemeClr val="bg1"/>
              </a:solidFill>
            </a:endParaRPr>
          </a:p>
        </p:txBody>
      </p:sp>
      <p:sp>
        <p:nvSpPr>
          <p:cNvPr id="8" name="Rectangle 14"/>
          <p:cNvSpPr>
            <a:spLocks noChangeArrowheads="1"/>
          </p:cNvSpPr>
          <p:nvPr/>
        </p:nvSpPr>
        <p:spPr bwMode="auto">
          <a:xfrm>
            <a:off x="381000" y="990600"/>
            <a:ext cx="4114800" cy="4536627"/>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Interaction Detection – Example Continued</a:t>
            </a:r>
          </a:p>
          <a:p>
            <a:pPr defTabSz="820738">
              <a:lnSpc>
                <a:spcPct val="150000"/>
              </a:lnSpc>
              <a:spcBef>
                <a:spcPct val="50000"/>
              </a:spcBef>
              <a:buNone/>
            </a:pPr>
            <a:r>
              <a:rPr lang="en-US" sz="1200" dirty="0" smtClean="0"/>
              <a:t>Sample code:</a:t>
            </a: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title1 </a:t>
            </a:r>
            <a:r>
              <a:rPr lang="en-US" sz="1000" b="0" dirty="0">
                <a:solidFill>
                  <a:srgbClr val="800080"/>
                </a:solidFill>
                <a:latin typeface="Courier New" panose="02070309020205020404" pitchFamily="49" charset="0"/>
                <a:cs typeface="Courier New" panose="02070309020205020404" pitchFamily="49" charset="0"/>
              </a:rPr>
              <a:t>"Interaction Detection using Forward Selection"</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logistic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work.train_imputed_swoe_bins</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class</a:t>
            </a:r>
            <a:r>
              <a:rPr lang="en-US" sz="1000" b="0" dirty="0">
                <a:latin typeface="Courier New" panose="02070309020205020404" pitchFamily="49" charset="0"/>
                <a:cs typeface="Courier New" panose="02070309020205020404" pitchFamily="49" charset="0"/>
              </a:rPr>
              <a:t> res (</a:t>
            </a:r>
            <a:r>
              <a:rPr lang="en-US" sz="1000" b="0" dirty="0" err="1">
                <a:solidFill>
                  <a:srgbClr val="0000FF"/>
                </a:solidFill>
                <a:latin typeface="Courier New" panose="02070309020205020404" pitchFamily="49" charset="0"/>
                <a:cs typeface="Courier New" panose="02070309020205020404" pitchFamily="49" charset="0"/>
              </a:rPr>
              <a:t>param</a:t>
            </a:r>
            <a:r>
              <a:rPr lang="en-US" sz="1000" b="0" dirty="0">
                <a:latin typeface="Courier New" panose="02070309020205020404" pitchFamily="49" charset="0"/>
                <a:cs typeface="Courier New" panose="02070309020205020404" pitchFamily="49" charset="0"/>
              </a:rPr>
              <a:t>=ref </a:t>
            </a:r>
            <a:r>
              <a:rPr lang="en-US" sz="1000" b="0" dirty="0">
                <a:solidFill>
                  <a:srgbClr val="0000FF"/>
                </a:solidFill>
                <a:latin typeface="Courier New" panose="02070309020205020404" pitchFamily="49" charset="0"/>
                <a:cs typeface="Courier New" panose="02070309020205020404" pitchFamily="49" charset="0"/>
              </a:rPr>
              <a:t>ref</a:t>
            </a:r>
            <a:r>
              <a:rPr lang="en-US" sz="1000" b="0" dirty="0">
                <a:latin typeface="Courier New" panose="02070309020205020404" pitchFamily="49" charset="0"/>
                <a:cs typeface="Courier New" panose="02070309020205020404" pitchFamily="49" charset="0"/>
              </a:rPr>
              <a:t>=</a:t>
            </a:r>
            <a:r>
              <a:rPr lang="en-US" sz="1000" b="0" dirty="0">
                <a:solidFill>
                  <a:srgbClr val="800080"/>
                </a:solidFill>
                <a:latin typeface="Courier New" panose="02070309020205020404" pitchFamily="49" charset="0"/>
                <a:cs typeface="Courier New" panose="02070309020205020404" pitchFamily="49" charset="0"/>
              </a:rPr>
              <a:t>'S'</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model</a:t>
            </a:r>
            <a:r>
              <a:rPr lang="en-US" sz="1000" b="0" dirty="0">
                <a:latin typeface="Courier New" panose="02070309020205020404" pitchFamily="49" charset="0"/>
                <a:cs typeface="Courier New" panose="02070309020205020404" pitchFamily="49" charset="0"/>
              </a:rPr>
              <a:t> ins(</a:t>
            </a:r>
            <a:r>
              <a:rPr lang="en-US" sz="1000" b="0" dirty="0">
                <a:solidFill>
                  <a:srgbClr val="0000FF"/>
                </a:solidFill>
                <a:latin typeface="Courier New" panose="02070309020205020404" pitchFamily="49" charset="0"/>
                <a:cs typeface="Courier New" panose="02070309020205020404" pitchFamily="49" charset="0"/>
              </a:rPr>
              <a:t>event</a:t>
            </a:r>
            <a:r>
              <a:rPr lang="en-US" sz="1000" b="0" dirty="0">
                <a:latin typeface="Courier New" panose="02070309020205020404" pitchFamily="49" charset="0"/>
                <a:cs typeface="Courier New" panose="02070309020205020404" pitchFamily="49" charset="0"/>
              </a:rPr>
              <a:t>=</a:t>
            </a:r>
            <a:r>
              <a:rPr lang="en-US" sz="1000" b="0" dirty="0">
                <a:solidFill>
                  <a:srgbClr val="800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 &amp;screened res</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SavBal|Dep|DDA|CD|Sav|CC|ATM|MM|branch_swoe|Phone|IRA</a:t>
            </a:r>
            <a:r>
              <a:rPr lang="en-US" sz="1000" b="0" dirty="0" smtClean="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IRABal|B_DDABal|ATMAmt|ILS|POS|NSF|CCPurc|SDB|DepAmt</a:t>
            </a:r>
            <a:r>
              <a:rPr lang="en-US" sz="1000" b="0" dirty="0" smtClean="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CCBal|Inv|InArea|Age|CashBk|MICRScor|Income|res</a:t>
            </a:r>
            <a:r>
              <a:rPr lang="en-US" sz="1000" b="0" dirty="0">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2</a:t>
            </a:r>
            <a:r>
              <a:rPr lang="en-US" sz="1000" b="0" dirty="0">
                <a:latin typeface="Courier New" panose="02070309020205020404" pitchFamily="49" charset="0"/>
                <a:cs typeface="Courier New" panose="02070309020205020404" pitchFamily="49" charset="0"/>
              </a:rPr>
              <a:t> / </a:t>
            </a:r>
            <a:r>
              <a:rPr lang="en-US" sz="1000" b="0" dirty="0">
                <a:solidFill>
                  <a:srgbClr val="0000FF"/>
                </a:solidFill>
                <a:latin typeface="Courier New" panose="02070309020205020404" pitchFamily="49" charset="0"/>
                <a:cs typeface="Courier New" panose="02070309020205020404" pitchFamily="49" charset="0"/>
              </a:rPr>
              <a:t>include</a:t>
            </a:r>
            <a:r>
              <a:rPr lang="en-US" sz="1000" b="0" dirty="0">
                <a:latin typeface="Courier New" panose="02070309020205020404" pitchFamily="49" charset="0"/>
                <a:cs typeface="Courier New" panose="02070309020205020404" pitchFamily="49" charset="0"/>
              </a:rPr>
              <a:t>=</a:t>
            </a:r>
            <a:r>
              <a:rPr lang="en-US" sz="1000" dirty="0">
                <a:solidFill>
                  <a:srgbClr val="008080"/>
                </a:solidFill>
                <a:latin typeface="Courier New" panose="02070309020205020404" pitchFamily="49" charset="0"/>
                <a:cs typeface="Courier New" panose="02070309020205020404" pitchFamily="49" charset="0"/>
              </a:rPr>
              <a:t>28</a:t>
            </a:r>
            <a:r>
              <a:rPr lang="en-US" sz="1000" b="0" dirty="0">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clodds</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pl</a:t>
            </a:r>
            <a:r>
              <a:rPr lang="en-US" sz="1000" b="0" dirty="0">
                <a:latin typeface="Courier New" panose="02070309020205020404" pitchFamily="49" charset="0"/>
                <a:cs typeface="Courier New" panose="02070309020205020404" pitchFamily="49" charset="0"/>
              </a:rPr>
              <a:t>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selection</a:t>
            </a:r>
            <a:r>
              <a:rPr lang="en-US" sz="1000" b="0" dirty="0">
                <a:latin typeface="Courier New" panose="02070309020205020404" pitchFamily="49" charset="0"/>
                <a:cs typeface="Courier New" panose="02070309020205020404" pitchFamily="49" charset="0"/>
              </a:rPr>
              <a:t>=forward </a:t>
            </a:r>
            <a:r>
              <a:rPr lang="en-US" sz="1000" b="0" dirty="0" err="1">
                <a:solidFill>
                  <a:srgbClr val="0000FF"/>
                </a:solidFill>
                <a:latin typeface="Courier New" panose="02070309020205020404" pitchFamily="49" charset="0"/>
                <a:cs typeface="Courier New" panose="02070309020205020404" pitchFamily="49" charset="0"/>
              </a:rPr>
              <a:t>slentry</a:t>
            </a:r>
            <a:r>
              <a:rPr lang="en-US" sz="1000" b="0" dirty="0">
                <a:latin typeface="Courier New" panose="02070309020205020404" pitchFamily="49" charset="0"/>
                <a:cs typeface="Courier New" panose="02070309020205020404" pitchFamily="49" charset="0"/>
              </a:rPr>
              <a:t>=&amp;</a:t>
            </a:r>
            <a:r>
              <a:rPr lang="en-US" sz="1000" b="0" dirty="0" err="1">
                <a:latin typeface="Courier New" panose="02070309020205020404" pitchFamily="49" charset="0"/>
                <a:cs typeface="Courier New" panose="02070309020205020404" pitchFamily="49" charset="0"/>
              </a:rPr>
              <a:t>sl</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p:txBody>
      </p:sp>
      <p:cxnSp>
        <p:nvCxnSpPr>
          <p:cNvPr id="5" name="Straight Connector 4"/>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6" name="Rectangle 14"/>
          <p:cNvSpPr>
            <a:spLocks noChangeArrowheads="1"/>
          </p:cNvSpPr>
          <p:nvPr/>
        </p:nvSpPr>
        <p:spPr bwMode="auto">
          <a:xfrm>
            <a:off x="4648200" y="990600"/>
            <a:ext cx="4114800" cy="5059847"/>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200" dirty="0" smtClean="0"/>
              <a:t>Partial Output:</a:t>
            </a:r>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b="0" dirty="0" smtClean="0"/>
          </a:p>
          <a:p>
            <a:pPr marL="628650" lvl="1" indent="-171450" defTabSz="820738">
              <a:lnSpc>
                <a:spcPct val="150000"/>
              </a:lnSpc>
              <a:spcBef>
                <a:spcPct val="50000"/>
              </a:spcBef>
              <a:buFont typeface="Wingdings" panose="05000000000000000000" pitchFamily="2" charset="2"/>
              <a:buChar char="Ø"/>
            </a:pPr>
            <a:r>
              <a:rPr lang="en-US" sz="1200" b="0" dirty="0" smtClean="0"/>
              <a:t>Twenty-one interactions were selected using the BIC-based significance level.</a:t>
            </a:r>
          </a:p>
        </p:txBody>
      </p:sp>
      <p:pic>
        <p:nvPicPr>
          <p:cNvPr id="187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1" y="1560196"/>
            <a:ext cx="4354830" cy="788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7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585" y="2373630"/>
            <a:ext cx="3749040" cy="2703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5. Subset Selection</a:t>
            </a:r>
            <a:endParaRPr lang="en-US" sz="2000" b="0" kern="0" dirty="0"/>
          </a:p>
        </p:txBody>
      </p:sp>
    </p:spTree>
    <p:extLst>
      <p:ext uri="{BB962C8B-B14F-4D97-AF65-F5344CB8AC3E}">
        <p14:creationId xmlns:p14="http://schemas.microsoft.com/office/powerpoint/2010/main" val="1594903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Subset Selection</a:t>
            </a:r>
            <a:endParaRPr lang="en-US" sz="2000" dirty="0">
              <a:solidFill>
                <a:schemeClr val="bg1"/>
              </a:solidFill>
            </a:endParaRPr>
          </a:p>
        </p:txBody>
      </p:sp>
      <p:sp>
        <p:nvSpPr>
          <p:cNvPr id="8" name="Rectangle 14"/>
          <p:cNvSpPr>
            <a:spLocks noChangeArrowheads="1"/>
          </p:cNvSpPr>
          <p:nvPr/>
        </p:nvSpPr>
        <p:spPr bwMode="auto">
          <a:xfrm>
            <a:off x="381000" y="704802"/>
            <a:ext cx="4114800" cy="5844677"/>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Automatic Subset Selection – Example</a:t>
            </a:r>
          </a:p>
          <a:p>
            <a:pPr defTabSz="820738">
              <a:lnSpc>
                <a:spcPct val="150000"/>
              </a:lnSpc>
              <a:spcBef>
                <a:spcPct val="50000"/>
              </a:spcBef>
              <a:buNone/>
            </a:pPr>
            <a:r>
              <a:rPr lang="en-US" sz="1200" b="0" dirty="0" smtClean="0"/>
              <a:t>Use the best subsets selection method to find a subset of inputs. Because the best subsets method does not support class variables, create dummy variables for </a:t>
            </a:r>
            <a:r>
              <a:rPr lang="en-US" sz="1200" dirty="0" smtClean="0"/>
              <a:t>Res</a:t>
            </a:r>
            <a:r>
              <a:rPr lang="en-US" sz="1200" b="0" dirty="0" smtClean="0"/>
              <a:t>.</a:t>
            </a:r>
          </a:p>
          <a:p>
            <a:pPr defTabSz="820738">
              <a:lnSpc>
                <a:spcPct val="150000"/>
              </a:lnSpc>
              <a:spcBef>
                <a:spcPct val="50000"/>
              </a:spcBef>
              <a:buNone/>
            </a:pPr>
            <a:r>
              <a:rPr lang="en-US" sz="1200" dirty="0" smtClean="0"/>
              <a:t>Sample code:</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data</a:t>
            </a:r>
            <a:r>
              <a:rPr lang="en-US" sz="1000" b="0" dirty="0">
                <a:solidFill>
                  <a:srgbClr val="0000FF"/>
                </a:solidFill>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work.train_imputed_swoe_bins</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work.train_imputed_swoe_bins</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resr</a:t>
            </a:r>
            <a:r>
              <a:rPr lang="en-US" sz="1000" b="0" dirty="0">
                <a:latin typeface="Courier New" panose="02070309020205020404" pitchFamily="49" charset="0"/>
                <a:cs typeface="Courier New" panose="02070309020205020404" pitchFamily="49" charset="0"/>
              </a:rPr>
              <a:t>=(res=</a:t>
            </a:r>
            <a:r>
              <a:rPr lang="en-US" sz="1000" b="0" dirty="0">
                <a:solidFill>
                  <a:srgbClr val="800080"/>
                </a:solidFill>
                <a:latin typeface="Courier New" panose="02070309020205020404" pitchFamily="49" charset="0"/>
                <a:cs typeface="Courier New" panose="02070309020205020404" pitchFamily="49" charset="0"/>
              </a:rPr>
              <a:t>'R'</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resu</a:t>
            </a:r>
            <a:r>
              <a:rPr lang="en-US" sz="1000" b="0" dirty="0">
                <a:latin typeface="Courier New" panose="02070309020205020404" pitchFamily="49" charset="0"/>
                <a:cs typeface="Courier New" panose="02070309020205020404" pitchFamily="49" charset="0"/>
              </a:rPr>
              <a:t>=(res=</a:t>
            </a:r>
            <a:r>
              <a:rPr lang="en-US" sz="1000" b="0" dirty="0">
                <a:solidFill>
                  <a:srgbClr val="800080"/>
                </a:solidFill>
                <a:latin typeface="Courier New" panose="02070309020205020404" pitchFamily="49" charset="0"/>
                <a:cs typeface="Courier New" panose="02070309020205020404" pitchFamily="49" charset="0"/>
              </a:rPr>
              <a:t>'U'</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endParaRPr lang="en-US" sz="1000" dirty="0">
              <a:solidFill>
                <a:srgbClr val="000080"/>
              </a:solidFill>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title1 </a:t>
            </a:r>
            <a:r>
              <a:rPr lang="en-US" sz="1000" b="0" dirty="0">
                <a:solidFill>
                  <a:srgbClr val="800080"/>
                </a:solidFill>
                <a:latin typeface="Courier New" panose="02070309020205020404" pitchFamily="49" charset="0"/>
                <a:cs typeface="Courier New" panose="02070309020205020404" pitchFamily="49" charset="0"/>
              </a:rPr>
              <a:t>"Models Selected by Best Subsets Selection"</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logistic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work.train_imputed_swoe_bins</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model</a:t>
            </a:r>
            <a:r>
              <a:rPr lang="en-US" sz="1000" b="0" dirty="0">
                <a:latin typeface="Courier New" panose="02070309020205020404" pitchFamily="49" charset="0"/>
                <a:cs typeface="Courier New" panose="02070309020205020404" pitchFamily="49" charset="0"/>
              </a:rPr>
              <a:t> ins(</a:t>
            </a:r>
            <a:r>
              <a:rPr lang="en-US" sz="1000" b="0" dirty="0">
                <a:solidFill>
                  <a:srgbClr val="0000FF"/>
                </a:solidFill>
                <a:latin typeface="Courier New" panose="02070309020205020404" pitchFamily="49" charset="0"/>
                <a:cs typeface="Courier New" panose="02070309020205020404" pitchFamily="49" charset="0"/>
              </a:rPr>
              <a:t>event</a:t>
            </a:r>
            <a:r>
              <a:rPr lang="en-US" sz="1000" b="0" dirty="0">
                <a:latin typeface="Courier New" panose="02070309020205020404" pitchFamily="49" charset="0"/>
                <a:cs typeface="Courier New" panose="02070309020205020404" pitchFamily="49" charset="0"/>
              </a:rPr>
              <a:t>=</a:t>
            </a:r>
            <a:r>
              <a:rPr lang="en-US" sz="1000" b="0" dirty="0">
                <a:solidFill>
                  <a:srgbClr val="800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)=&amp;screened </a:t>
            </a:r>
            <a:r>
              <a:rPr lang="en-US" sz="1000" b="0" dirty="0" err="1">
                <a:latin typeface="Courier New" panose="02070309020205020404" pitchFamily="49" charset="0"/>
                <a:cs typeface="Courier New" panose="02070309020205020404" pitchFamily="49" charset="0"/>
              </a:rPr>
              <a:t>resr</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resu</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B_DDABal</a:t>
            </a:r>
            <a:r>
              <a:rPr lang="en-US" sz="1000" b="0" dirty="0">
                <a:latin typeface="Courier New" panose="02070309020205020404" pitchFamily="49" charset="0"/>
                <a:cs typeface="Courier New" panose="02070309020205020404" pitchFamily="49" charset="0"/>
              </a:rPr>
              <a:t> MM*</a:t>
            </a:r>
            <a:r>
              <a:rPr lang="en-US" sz="1000" b="0" dirty="0" err="1">
                <a:latin typeface="Courier New" panose="02070309020205020404" pitchFamily="49" charset="0"/>
                <a:cs typeface="Courier New" panose="02070309020205020404" pitchFamily="49" charset="0"/>
              </a:rPr>
              <a:t>B_DDABal</a:t>
            </a:r>
            <a:r>
              <a:rPr lang="zh-CN" alt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branch_swoe</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ATMAmt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B_DDABal</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Sav</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*SDB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*DDA </a:t>
            </a:r>
            <a:r>
              <a:rPr lang="en-US" sz="1000" b="0" dirty="0" err="1">
                <a:latin typeface="Courier New" panose="02070309020205020404" pitchFamily="49" charset="0"/>
                <a:cs typeface="Courier New" panose="02070309020205020404" pitchFamily="49" charset="0"/>
              </a:rPr>
              <a:t>ATMAmt</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DepAmt</a:t>
            </a:r>
            <a:r>
              <a:rPr lang="en-US" sz="1000" b="0" dirty="0">
                <a:latin typeface="Courier New" panose="02070309020205020404" pitchFamily="49" charset="0"/>
                <a:cs typeface="Courier New" panose="02070309020205020404" pitchFamily="49" charset="0"/>
              </a:rPr>
              <a:t> </a:t>
            </a:r>
            <a:r>
              <a:rPr lang="en-US" sz="1000" b="0" dirty="0" err="1" smtClean="0">
                <a:latin typeface="Courier New" panose="02070309020205020404" pitchFamily="49" charset="0"/>
                <a:cs typeface="Courier New" panose="02070309020205020404" pitchFamily="49" charset="0"/>
              </a:rPr>
              <a:t>B_DDABal</a:t>
            </a:r>
            <a:r>
              <a:rPr lang="en-US" sz="1000" b="0" dirty="0" smtClean="0">
                <a:latin typeface="Courier New" panose="02070309020205020404" pitchFamily="49" charset="0"/>
                <a:cs typeface="Courier New" panose="02070309020205020404" pitchFamily="49" charset="0"/>
              </a:rPr>
              <a:t>*</a:t>
            </a:r>
            <a:r>
              <a:rPr lang="en-US" sz="1000" b="0" dirty="0" err="1" smtClean="0">
                <a:latin typeface="Courier New" panose="02070309020205020404" pitchFamily="49" charset="0"/>
                <a:cs typeface="Courier New" panose="02070309020205020404" pitchFamily="49" charset="0"/>
              </a:rPr>
              <a:t>ATMAmt</a:t>
            </a:r>
            <a:r>
              <a:rPr lang="en-US" sz="1000" b="0" dirty="0" smtClean="0">
                <a:latin typeface="Courier New" panose="02070309020205020404" pitchFamily="49" charset="0"/>
                <a:cs typeface="Courier New" panose="02070309020205020404" pitchFamily="49" charset="0"/>
              </a:rPr>
              <a:t> </a:t>
            </a:r>
            <a:r>
              <a:rPr lang="en-US" sz="1000" b="0" dirty="0" err="1" smtClean="0">
                <a:latin typeface="Courier New" panose="02070309020205020404" pitchFamily="49" charset="0"/>
                <a:cs typeface="Courier New" panose="02070309020205020404" pitchFamily="49" charset="0"/>
              </a:rPr>
              <a:t>SavBal</a:t>
            </a:r>
            <a:r>
              <a:rPr lang="en-US" sz="1000" b="0" dirty="0" smtClean="0">
                <a:latin typeface="Courier New" panose="02070309020205020404" pitchFamily="49" charset="0"/>
                <a:cs typeface="Courier New" panose="02070309020205020404" pitchFamily="49" charset="0"/>
              </a:rPr>
              <a:t>*</a:t>
            </a:r>
            <a:r>
              <a:rPr lang="en-US" sz="1000" b="0" dirty="0" err="1" smtClean="0">
                <a:latin typeface="Courier New" panose="02070309020205020404" pitchFamily="49" charset="0"/>
                <a:cs typeface="Courier New" panose="02070309020205020404" pitchFamily="49" charset="0"/>
              </a:rPr>
              <a:t>ATMAmt</a:t>
            </a:r>
            <a:r>
              <a:rPr lang="zh-CN" altLang="en-US" sz="1000" b="0" dirty="0" smtClean="0">
                <a:latin typeface="Courier New" panose="02070309020205020404" pitchFamily="49" charset="0"/>
                <a:cs typeface="Courier New" panose="02070309020205020404" pitchFamily="49" charset="0"/>
              </a:rPr>
              <a:t> </a:t>
            </a:r>
            <a:r>
              <a:rPr lang="en-US" sz="1000" b="0" dirty="0" err="1" smtClean="0">
                <a:latin typeface="Courier New" panose="02070309020205020404" pitchFamily="49" charset="0"/>
                <a:cs typeface="Courier New" panose="02070309020205020404" pitchFamily="49" charset="0"/>
              </a:rPr>
              <a:t>SavBal</a:t>
            </a:r>
            <a:r>
              <a:rPr lang="en-US" sz="1000" b="0" dirty="0" smtClean="0">
                <a:latin typeface="Courier New" panose="02070309020205020404" pitchFamily="49" charset="0"/>
                <a:cs typeface="Courier New" panose="02070309020205020404" pitchFamily="49" charset="0"/>
              </a:rPr>
              <a:t>*IRA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*MM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*CC </a:t>
            </a:r>
            <a:r>
              <a:rPr lang="en-US" sz="1000" b="0" dirty="0" err="1">
                <a:latin typeface="Courier New" panose="02070309020205020404" pitchFamily="49" charset="0"/>
                <a:cs typeface="Courier New" panose="02070309020205020404" pitchFamily="49" charset="0"/>
              </a:rPr>
              <a:t>Sav</a:t>
            </a:r>
            <a:r>
              <a:rPr lang="en-US" sz="1000" b="0" dirty="0">
                <a:latin typeface="Courier New" panose="02070309020205020404" pitchFamily="49" charset="0"/>
                <a:cs typeface="Courier New" panose="02070309020205020404" pitchFamily="49" charset="0"/>
              </a:rPr>
              <a:t>*NSF DDA*</a:t>
            </a:r>
            <a:r>
              <a:rPr lang="en-US" sz="1000" b="0" dirty="0" err="1">
                <a:latin typeface="Courier New" panose="02070309020205020404" pitchFamily="49" charset="0"/>
                <a:cs typeface="Courier New" panose="02070309020205020404" pitchFamily="49" charset="0"/>
              </a:rPr>
              <a:t>ATMAmt</a:t>
            </a:r>
            <a:r>
              <a:rPr lang="en-US" sz="1000" b="0" dirty="0">
                <a:latin typeface="Courier New" panose="02070309020205020404" pitchFamily="49" charset="0"/>
                <a:cs typeface="Courier New" panose="02070309020205020404" pitchFamily="49" charset="0"/>
              </a:rPr>
              <a:t> Dep*ATM</a:t>
            </a:r>
            <a:r>
              <a:rPr lang="zh-CN" altLang="en-US" sz="1000" b="0" dirty="0">
                <a:latin typeface="Courier New" panose="02070309020205020404" pitchFamily="49" charset="0"/>
                <a:cs typeface="Courier New" panose="02070309020205020404" pitchFamily="49" charset="0"/>
              </a:rPr>
              <a:t> </a:t>
            </a:r>
            <a:r>
              <a:rPr lang="en-US" sz="1000" b="0" dirty="0">
                <a:latin typeface="Courier New" panose="02070309020205020404" pitchFamily="49" charset="0"/>
                <a:cs typeface="Courier New" panose="02070309020205020404" pitchFamily="49" charset="0"/>
              </a:rPr>
              <a:t>IRA*</a:t>
            </a:r>
            <a:r>
              <a:rPr lang="en-US" sz="1000" b="0" dirty="0" err="1">
                <a:latin typeface="Courier New" panose="02070309020205020404" pitchFamily="49" charset="0"/>
                <a:cs typeface="Courier New" panose="02070309020205020404" pitchFamily="49" charset="0"/>
              </a:rPr>
              <a:t>B_DDABal</a:t>
            </a:r>
            <a:r>
              <a:rPr lang="en-US" sz="1000" b="0" dirty="0">
                <a:latin typeface="Courier New" panose="02070309020205020404" pitchFamily="49" charset="0"/>
                <a:cs typeface="Courier New" panose="02070309020205020404" pitchFamily="49" charset="0"/>
              </a:rPr>
              <a:t> CD*MM </a:t>
            </a:r>
            <a:r>
              <a:rPr lang="en-US" sz="1000" b="0" dirty="0" smtClean="0">
                <a:latin typeface="Courier New" panose="02070309020205020404" pitchFamily="49" charset="0"/>
                <a:cs typeface="Courier New" panose="02070309020205020404" pitchFamily="49" charset="0"/>
              </a:rPr>
              <a:t>MM*</a:t>
            </a:r>
            <a:r>
              <a:rPr lang="en-US" sz="1000" b="0" dirty="0" err="1" smtClean="0">
                <a:latin typeface="Courier New" panose="02070309020205020404" pitchFamily="49" charset="0"/>
                <a:cs typeface="Courier New" panose="02070309020205020404" pitchFamily="49" charset="0"/>
              </a:rPr>
              <a:t>IRABal</a:t>
            </a:r>
            <a:r>
              <a:rPr lang="en-US" sz="1000" b="0" dirty="0" smtClean="0">
                <a:latin typeface="Courier New" panose="02070309020205020404" pitchFamily="49" charset="0"/>
                <a:cs typeface="Courier New" panose="02070309020205020404" pitchFamily="49" charset="0"/>
              </a:rPr>
              <a:t> CD*</a:t>
            </a:r>
            <a:r>
              <a:rPr lang="en-US" sz="1000" b="0" dirty="0" err="1" smtClean="0">
                <a:latin typeface="Courier New" panose="02070309020205020404" pitchFamily="49" charset="0"/>
                <a:cs typeface="Courier New" panose="02070309020205020404" pitchFamily="49" charset="0"/>
              </a:rPr>
              <a:t>Sav</a:t>
            </a:r>
            <a:r>
              <a:rPr lang="en-US" sz="1000" b="0" dirty="0" smtClean="0">
                <a:latin typeface="Courier New" panose="02070309020205020404" pitchFamily="49" charset="0"/>
                <a:cs typeface="Courier New" panose="02070309020205020404" pitchFamily="49" charset="0"/>
              </a:rPr>
              <a:t> </a:t>
            </a:r>
            <a:r>
              <a:rPr lang="en-US" sz="1000" b="0" dirty="0" err="1" smtClean="0">
                <a:latin typeface="Courier New" panose="02070309020205020404" pitchFamily="49" charset="0"/>
                <a:cs typeface="Courier New" panose="02070309020205020404" pitchFamily="49" charset="0"/>
              </a:rPr>
              <a:t>B_DDABal</a:t>
            </a:r>
            <a:r>
              <a:rPr lang="en-US" sz="1000" b="0" dirty="0" smtClean="0">
                <a:latin typeface="Courier New" panose="02070309020205020404" pitchFamily="49" charset="0"/>
                <a:cs typeface="Courier New" panose="02070309020205020404" pitchFamily="49" charset="0"/>
              </a:rPr>
              <a:t>*</a:t>
            </a:r>
            <a:r>
              <a:rPr lang="en-US" sz="1000" b="0" dirty="0" err="1" smtClean="0">
                <a:latin typeface="Courier New" panose="02070309020205020404" pitchFamily="49" charset="0"/>
                <a:cs typeface="Courier New" panose="02070309020205020404" pitchFamily="49" charset="0"/>
              </a:rPr>
              <a:t>CashBk</a:t>
            </a:r>
            <a:r>
              <a:rPr lang="en-US" sz="1000" b="0" dirty="0" smtClean="0">
                <a:latin typeface="Courier New" panose="02070309020205020404" pitchFamily="49" charset="0"/>
                <a:cs typeface="Courier New" panose="02070309020205020404" pitchFamily="49" charset="0"/>
              </a:rPr>
              <a:t> </a:t>
            </a:r>
            <a:r>
              <a:rPr lang="en-US" sz="1000" b="0" dirty="0" err="1" smtClean="0">
                <a:latin typeface="Courier New" panose="02070309020205020404" pitchFamily="49" charset="0"/>
                <a:cs typeface="Courier New" panose="02070309020205020404" pitchFamily="49" charset="0"/>
              </a:rPr>
              <a:t>Sav</a:t>
            </a:r>
            <a:r>
              <a:rPr lang="en-US" sz="1000" b="0" dirty="0" smtClean="0">
                <a:latin typeface="Courier New" panose="02070309020205020404" pitchFamily="49" charset="0"/>
                <a:cs typeface="Courier New" panose="02070309020205020404" pitchFamily="49" charset="0"/>
              </a:rPr>
              <a:t>*CC </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selection</a:t>
            </a:r>
            <a:r>
              <a:rPr lang="en-US" sz="1000" b="0" dirty="0">
                <a:latin typeface="Courier New" panose="02070309020205020404" pitchFamily="49" charset="0"/>
                <a:cs typeface="Courier New" panose="02070309020205020404" pitchFamily="49" charset="0"/>
              </a:rPr>
              <a:t>=score </a:t>
            </a:r>
            <a:r>
              <a:rPr lang="en-US" sz="1000" b="0" dirty="0">
                <a:solidFill>
                  <a:srgbClr val="0000FF"/>
                </a:solidFill>
                <a:latin typeface="Courier New" panose="02070309020205020404" pitchFamily="49" charset="0"/>
                <a:cs typeface="Courier New" panose="02070309020205020404" pitchFamily="49" charset="0"/>
              </a:rPr>
              <a:t>best</a:t>
            </a:r>
            <a:r>
              <a:rPr lang="en-US" sz="1000" b="0" dirty="0">
                <a:latin typeface="Courier New" panose="02070309020205020404" pitchFamily="49" charset="0"/>
                <a:cs typeface="Courier New" panose="02070309020205020404" pitchFamily="49" charset="0"/>
              </a:rPr>
              <a:t>=</a:t>
            </a:r>
            <a:r>
              <a:rPr lang="en-US" sz="1000" dirty="0">
                <a:solidFill>
                  <a:srgbClr val="008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endParaRPr lang="en-US" sz="1000" dirty="0">
              <a:solidFill>
                <a:srgbClr val="000080"/>
              </a:solidFill>
              <a:latin typeface="Courier New" panose="02070309020205020404" pitchFamily="49" charset="0"/>
              <a:cs typeface="Courier New" panose="02070309020205020404" pitchFamily="49" charset="0"/>
            </a:endParaRPr>
          </a:p>
        </p:txBody>
      </p:sp>
      <p:pic>
        <p:nvPicPr>
          <p:cNvPr id="189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725" y="1592580"/>
            <a:ext cx="4486275" cy="2446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4"/>
          <p:cNvSpPr>
            <a:spLocks noChangeArrowheads="1"/>
          </p:cNvSpPr>
          <p:nvPr/>
        </p:nvSpPr>
        <p:spPr bwMode="auto">
          <a:xfrm>
            <a:off x="4648200" y="990600"/>
            <a:ext cx="4114800" cy="5429179"/>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200" dirty="0" smtClean="0"/>
              <a:t>Partial Output:</a:t>
            </a:r>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a:p>
          <a:p>
            <a:pPr marL="628650" lvl="1" indent="-171450" defTabSz="820738">
              <a:lnSpc>
                <a:spcPct val="150000"/>
              </a:lnSpc>
              <a:spcBef>
                <a:spcPct val="50000"/>
              </a:spcBef>
              <a:buFont typeface="Wingdings" panose="05000000000000000000" pitchFamily="2" charset="2"/>
              <a:buChar char="Ø"/>
            </a:pPr>
            <a:endParaRPr lang="en-US" sz="1200" b="0" dirty="0" smtClean="0"/>
          </a:p>
          <a:p>
            <a:pPr marL="628650" lvl="1" indent="-171450" defTabSz="820738">
              <a:lnSpc>
                <a:spcPct val="150000"/>
              </a:lnSpc>
              <a:spcBef>
                <a:spcPct val="50000"/>
              </a:spcBef>
              <a:buFont typeface="Wingdings" panose="05000000000000000000" pitchFamily="2" charset="2"/>
              <a:buChar char="Ø"/>
            </a:pPr>
            <a:r>
              <a:rPr lang="en-US" altLang="zh-CN" sz="1200" b="0" dirty="0" smtClean="0"/>
              <a:t>The model with the best fit to the data is not readily apparent. The score test statistic should not be used since it increases with model size.</a:t>
            </a:r>
          </a:p>
          <a:p>
            <a:pPr marL="628650" lvl="1" indent="-171450" defTabSz="820738">
              <a:lnSpc>
                <a:spcPct val="150000"/>
              </a:lnSpc>
              <a:spcBef>
                <a:spcPct val="50000"/>
              </a:spcBef>
              <a:buFont typeface="Wingdings" panose="05000000000000000000" pitchFamily="2" charset="2"/>
              <a:buChar char="Ø"/>
            </a:pPr>
            <a:r>
              <a:rPr lang="en-US" sz="1200" b="0" dirty="0" smtClean="0"/>
              <a:t>When the SELECTION=SCORE option is used, output data sets are not available. However, the Output Delivery System can be used to create an output data set with the variables selected.</a:t>
            </a:r>
          </a:p>
        </p:txBody>
      </p:sp>
      <p:cxnSp>
        <p:nvCxnSpPr>
          <p:cNvPr id="12" name="Straight Connector 11"/>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13"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5. Subset Selection</a:t>
            </a:r>
            <a:endParaRPr lang="en-US" sz="2000" b="0" kern="0" dirty="0"/>
          </a:p>
        </p:txBody>
      </p:sp>
    </p:spTree>
    <p:extLst>
      <p:ext uri="{BB962C8B-B14F-4D97-AF65-F5344CB8AC3E}">
        <p14:creationId xmlns:p14="http://schemas.microsoft.com/office/powerpoint/2010/main" val="24854319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5105400"/>
            <a:ext cx="4943475" cy="1211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Subset Selection</a:t>
            </a:r>
            <a:endParaRPr lang="en-US" sz="2000" dirty="0">
              <a:solidFill>
                <a:schemeClr val="bg1"/>
              </a:solidFill>
            </a:endParaRPr>
          </a:p>
        </p:txBody>
      </p:sp>
      <p:sp>
        <p:nvSpPr>
          <p:cNvPr id="8" name="Rectangle 14"/>
          <p:cNvSpPr>
            <a:spLocks noChangeArrowheads="1"/>
          </p:cNvSpPr>
          <p:nvPr/>
        </p:nvSpPr>
        <p:spPr bwMode="auto">
          <a:xfrm>
            <a:off x="381000" y="704802"/>
            <a:ext cx="8458200" cy="5398401"/>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Automatic Subset Selection – Example Continued</a:t>
            </a:r>
          </a:p>
          <a:p>
            <a:pPr defTabSz="820738">
              <a:lnSpc>
                <a:spcPct val="150000"/>
              </a:lnSpc>
              <a:spcBef>
                <a:spcPct val="50000"/>
              </a:spcBef>
              <a:buNone/>
            </a:pPr>
            <a:r>
              <a:rPr lang="en-US" sz="1200" b="0" dirty="0" smtClean="0"/>
              <a:t>Use the </a:t>
            </a:r>
            <a:r>
              <a:rPr lang="en-US" sz="1200" dirty="0" err="1" smtClean="0"/>
              <a:t>fitstat</a:t>
            </a:r>
            <a:r>
              <a:rPr lang="en-US" sz="1200" dirty="0" smtClean="0"/>
              <a:t> </a:t>
            </a:r>
            <a:r>
              <a:rPr lang="en-US" sz="1200" b="0" dirty="0" smtClean="0"/>
              <a:t> macro to generate fit statistics for the models generated by the best subsets selection.</a:t>
            </a:r>
          </a:p>
          <a:p>
            <a:pPr defTabSz="820738">
              <a:lnSpc>
                <a:spcPct val="150000"/>
              </a:lnSpc>
              <a:spcBef>
                <a:spcPct val="50000"/>
              </a:spcBef>
              <a:buNone/>
            </a:pPr>
            <a:r>
              <a:rPr lang="en-US" sz="1200" dirty="0" smtClean="0"/>
              <a:t>Sample code:</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a:t>
            </a:r>
            <a:r>
              <a:rPr lang="en-US" sz="1000" dirty="0" err="1">
                <a:solidFill>
                  <a:srgbClr val="000080"/>
                </a:solidFill>
                <a:latin typeface="Courier New" panose="02070309020205020404" pitchFamily="49" charset="0"/>
                <a:cs typeface="Courier New" panose="02070309020205020404" pitchFamily="49" charset="0"/>
              </a:rPr>
              <a:t>fitstat</a:t>
            </a:r>
            <a:r>
              <a:rPr lang="en-US" sz="1000" b="0" dirty="0">
                <a:latin typeface="Courier New" panose="02070309020205020404" pitchFamily="49" charset="0"/>
                <a:cs typeface="Courier New" panose="02070309020205020404" pitchFamily="49" charset="0"/>
              </a:rPr>
              <a:t>(data=</a:t>
            </a:r>
            <a:r>
              <a:rPr lang="en-US" sz="1000" b="0" dirty="0" err="1">
                <a:latin typeface="Courier New" panose="02070309020205020404" pitchFamily="49" charset="0"/>
                <a:cs typeface="Courier New" panose="02070309020205020404" pitchFamily="49" charset="0"/>
              </a:rPr>
              <a:t>train_imputed_swoe_bins,target</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ins,event</a:t>
            </a:r>
            <a:r>
              <a:rPr lang="en-US" sz="1000" b="0" dirty="0">
                <a:latin typeface="Courier New" panose="02070309020205020404" pitchFamily="49" charset="0"/>
                <a:cs typeface="Courier New" panose="02070309020205020404" pitchFamily="49" charset="0"/>
              </a:rPr>
              <a:t>=1,inputs=&amp;screened </a:t>
            </a:r>
            <a:r>
              <a:rPr lang="en-US" sz="1000" b="0" dirty="0" err="1">
                <a:latin typeface="Courier New" panose="02070309020205020404" pitchFamily="49" charset="0"/>
                <a:cs typeface="Courier New" panose="02070309020205020404" pitchFamily="49" charset="0"/>
              </a:rPr>
              <a:t>resr</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resu</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B_DDABal</a:t>
            </a:r>
            <a:r>
              <a:rPr lang="en-US" sz="1000" b="0" dirty="0">
                <a:latin typeface="Courier New" panose="02070309020205020404" pitchFamily="49" charset="0"/>
                <a:cs typeface="Courier New" panose="02070309020205020404" pitchFamily="49" charset="0"/>
              </a:rPr>
              <a:t> </a:t>
            </a:r>
            <a:r>
              <a:rPr lang="en-US" sz="1000" b="0" dirty="0" smtClean="0">
                <a:latin typeface="Courier New" panose="02070309020205020404" pitchFamily="49" charset="0"/>
                <a:cs typeface="Courier New" panose="02070309020205020404" pitchFamily="49" charset="0"/>
              </a:rPr>
              <a:t>MM*</a:t>
            </a:r>
            <a:r>
              <a:rPr lang="en-US" sz="1000" b="0" dirty="0" err="1" smtClean="0">
                <a:latin typeface="Courier New" panose="02070309020205020404" pitchFamily="49" charset="0"/>
                <a:cs typeface="Courier New" panose="02070309020205020404" pitchFamily="49" charset="0"/>
              </a:rPr>
              <a:t>B_DDABal</a:t>
            </a:r>
            <a:r>
              <a:rPr lang="en-US" sz="1000" b="0" dirty="0" smtClean="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branch_swoe</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ATMAmt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B_DDABal</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Sav</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*SDB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*DDA </a:t>
            </a:r>
            <a:r>
              <a:rPr lang="en-US" sz="1000" b="0" dirty="0" err="1">
                <a:latin typeface="Courier New" panose="02070309020205020404" pitchFamily="49" charset="0"/>
                <a:cs typeface="Courier New" panose="02070309020205020404" pitchFamily="49" charset="0"/>
              </a:rPr>
              <a:t>ATMAmt</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DepAmt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B_DDABal</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ATMAmt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ATMAmt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*IRA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*MM </a:t>
            </a:r>
            <a:r>
              <a:rPr lang="en-US" sz="1000" b="0" dirty="0" err="1">
                <a:latin typeface="Courier New" panose="02070309020205020404" pitchFamily="49" charset="0"/>
                <a:cs typeface="Courier New" panose="02070309020205020404" pitchFamily="49" charset="0"/>
              </a:rPr>
              <a:t>SavBal</a:t>
            </a:r>
            <a:r>
              <a:rPr lang="en-US" sz="1000" b="0" dirty="0">
                <a:latin typeface="Courier New" panose="02070309020205020404" pitchFamily="49" charset="0"/>
                <a:cs typeface="Courier New" panose="02070309020205020404" pitchFamily="49" charset="0"/>
              </a:rPr>
              <a:t>*CC </a:t>
            </a:r>
            <a:r>
              <a:rPr lang="en-US" sz="1000" b="0" dirty="0" err="1">
                <a:latin typeface="Courier New" panose="02070309020205020404" pitchFamily="49" charset="0"/>
                <a:cs typeface="Courier New" panose="02070309020205020404" pitchFamily="49" charset="0"/>
              </a:rPr>
              <a:t>Sav</a:t>
            </a:r>
            <a:r>
              <a:rPr lang="en-US" sz="1000" b="0" dirty="0">
                <a:latin typeface="Courier New" panose="02070309020205020404" pitchFamily="49" charset="0"/>
                <a:cs typeface="Courier New" panose="02070309020205020404" pitchFamily="49" charset="0"/>
              </a:rPr>
              <a:t>*NSF DDA*</a:t>
            </a:r>
            <a:r>
              <a:rPr lang="en-US" sz="1000" b="0" dirty="0" err="1">
                <a:latin typeface="Courier New" panose="02070309020205020404" pitchFamily="49" charset="0"/>
                <a:cs typeface="Courier New" panose="02070309020205020404" pitchFamily="49" charset="0"/>
              </a:rPr>
              <a:t>ATMAmt</a:t>
            </a:r>
            <a:r>
              <a:rPr lang="en-US" sz="1000" b="0" dirty="0">
                <a:latin typeface="Courier New" panose="02070309020205020404" pitchFamily="49" charset="0"/>
                <a:cs typeface="Courier New" panose="02070309020205020404" pitchFamily="49" charset="0"/>
              </a:rPr>
              <a:t> Dep*ATM IRA*</a:t>
            </a:r>
            <a:r>
              <a:rPr lang="en-US" sz="1000" b="0" dirty="0" err="1">
                <a:latin typeface="Courier New" panose="02070309020205020404" pitchFamily="49" charset="0"/>
                <a:cs typeface="Courier New" panose="02070309020205020404" pitchFamily="49" charset="0"/>
              </a:rPr>
              <a:t>B_DDABal</a:t>
            </a:r>
            <a:r>
              <a:rPr lang="en-US" sz="1000" b="0" dirty="0">
                <a:latin typeface="Courier New" panose="02070309020205020404" pitchFamily="49" charset="0"/>
                <a:cs typeface="Courier New" panose="02070309020205020404" pitchFamily="49" charset="0"/>
              </a:rPr>
              <a:t> CD*MM MM*</a:t>
            </a:r>
            <a:r>
              <a:rPr lang="en-US" sz="1000" b="0" dirty="0" err="1">
                <a:latin typeface="Courier New" panose="02070309020205020404" pitchFamily="49" charset="0"/>
                <a:cs typeface="Courier New" panose="02070309020205020404" pitchFamily="49" charset="0"/>
              </a:rPr>
              <a:t>IRABal</a:t>
            </a:r>
            <a:r>
              <a:rPr lang="en-US" sz="1000" b="0" dirty="0">
                <a:latin typeface="Courier New" panose="02070309020205020404" pitchFamily="49" charset="0"/>
                <a:cs typeface="Courier New" panose="02070309020205020404" pitchFamily="49" charset="0"/>
              </a:rPr>
              <a:t> CD*</a:t>
            </a:r>
            <a:r>
              <a:rPr lang="en-US" sz="1000" b="0" dirty="0" err="1">
                <a:latin typeface="Courier New" panose="02070309020205020404" pitchFamily="49" charset="0"/>
                <a:cs typeface="Courier New" panose="02070309020205020404" pitchFamily="49" charset="0"/>
              </a:rPr>
              <a:t>Sav</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B_DDABal</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CashBk</a:t>
            </a:r>
            <a:r>
              <a:rPr lang="en-US" sz="1000" b="0" dirty="0">
                <a:latin typeface="Courier New" panose="02070309020205020404" pitchFamily="49" charset="0"/>
                <a:cs typeface="Courier New" panose="02070309020205020404" pitchFamily="49" charset="0"/>
              </a:rPr>
              <a:t> </a:t>
            </a:r>
            <a:r>
              <a:rPr lang="en-US" sz="1000" b="0" dirty="0" err="1" smtClean="0">
                <a:latin typeface="Courier New" panose="02070309020205020404" pitchFamily="49" charset="0"/>
                <a:cs typeface="Courier New" panose="02070309020205020404" pitchFamily="49" charset="0"/>
              </a:rPr>
              <a:t>Sav</a:t>
            </a:r>
            <a:r>
              <a:rPr lang="en-US" sz="1000" b="0" dirty="0" smtClean="0">
                <a:latin typeface="Courier New" panose="02070309020205020404" pitchFamily="49" charset="0"/>
                <a:cs typeface="Courier New" panose="02070309020205020404" pitchFamily="49" charset="0"/>
              </a:rPr>
              <a:t>*</a:t>
            </a:r>
            <a:r>
              <a:rPr lang="en-US" sz="1000" b="0" dirty="0" err="1" smtClean="0">
                <a:latin typeface="Courier New" panose="02070309020205020404" pitchFamily="49" charset="0"/>
                <a:cs typeface="Courier New" panose="02070309020205020404" pitchFamily="49" charset="0"/>
              </a:rPr>
              <a:t>CC,best</a:t>
            </a:r>
            <a:r>
              <a:rPr lang="en-US" sz="1000" b="0" dirty="0" smtClean="0">
                <a:latin typeface="Courier New" panose="02070309020205020404" pitchFamily="49" charset="0"/>
                <a:cs typeface="Courier New" panose="02070309020205020404" pitchFamily="49" charset="0"/>
              </a:rPr>
              <a:t>=1,priorevent=</a:t>
            </a:r>
            <a:r>
              <a:rPr lang="en-US" sz="1000" dirty="0" smtClean="0">
                <a:solidFill>
                  <a:srgbClr val="008080"/>
                </a:solidFill>
                <a:latin typeface="Courier New" panose="02070309020205020404" pitchFamily="49" charset="0"/>
                <a:cs typeface="Courier New" panose="02070309020205020404" pitchFamily="49" charset="0"/>
              </a:rPr>
              <a:t>0.02</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sort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work.modelfit</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by</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bic</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title1</a:t>
            </a:r>
            <a:r>
              <a:rPr lang="en-US" sz="1000" b="0" dirty="0">
                <a:latin typeface="Courier New" panose="02070309020205020404" pitchFamily="49" charset="0"/>
                <a:cs typeface="Courier New" panose="02070309020205020404" pitchFamily="49" charset="0"/>
              </a:rPr>
              <a:t> </a:t>
            </a:r>
            <a:r>
              <a:rPr lang="en-US" sz="1000" b="0" dirty="0">
                <a:solidFill>
                  <a:srgbClr val="800080"/>
                </a:solidFill>
                <a:latin typeface="Courier New" panose="02070309020205020404" pitchFamily="49" charset="0"/>
                <a:cs typeface="Courier New" panose="02070309020205020404" pitchFamily="49" charset="0"/>
              </a:rPr>
              <a:t>"Fit Statistics from Models selected from Best-Subsets"</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print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work.modelfit</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var</a:t>
            </a:r>
            <a:r>
              <a:rPr lang="en-US" sz="1000" b="0" dirty="0">
                <a:latin typeface="Courier New" panose="02070309020205020404" pitchFamily="49" charset="0"/>
                <a:cs typeface="Courier New" panose="02070309020205020404" pitchFamily="49" charset="0"/>
              </a:rPr>
              <a:t> model </a:t>
            </a:r>
            <a:r>
              <a:rPr lang="en-US" sz="1000" b="0" dirty="0" err="1">
                <a:latin typeface="Courier New" panose="02070309020205020404" pitchFamily="49" charset="0"/>
                <a:cs typeface="Courier New" panose="02070309020205020404" pitchFamily="49" charset="0"/>
              </a:rPr>
              <a:t>auc</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aic</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bic</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misclass</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adjrsquare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brierscore</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200" dirty="0"/>
              <a:t>Partial Output</a:t>
            </a:r>
            <a:r>
              <a:rPr lang="en-US" sz="1200" dirty="0" smtClean="0"/>
              <a:t>:</a:t>
            </a:r>
          </a:p>
          <a:p>
            <a:pPr defTabSz="820738">
              <a:lnSpc>
                <a:spcPct val="150000"/>
              </a:lnSpc>
              <a:spcBef>
                <a:spcPct val="50000"/>
              </a:spcBef>
              <a:buNone/>
            </a:pPr>
            <a:r>
              <a:rPr lang="en-US" sz="1200" dirty="0"/>
              <a:t>	</a:t>
            </a:r>
            <a:r>
              <a:rPr lang="en-US" sz="1200" dirty="0" smtClean="0"/>
              <a:t>						</a:t>
            </a:r>
            <a:r>
              <a:rPr lang="en-US" sz="1200" b="0" dirty="0" smtClean="0"/>
              <a:t>The results reveal that the 35-input </a:t>
            </a:r>
          </a:p>
          <a:p>
            <a:pPr defTabSz="820738">
              <a:lnSpc>
                <a:spcPct val="150000"/>
              </a:lnSpc>
              <a:spcBef>
                <a:spcPct val="50000"/>
              </a:spcBef>
              <a:buNone/>
            </a:pPr>
            <a:r>
              <a:rPr lang="en-US" sz="1200" b="0" dirty="0"/>
              <a:t>	</a:t>
            </a:r>
            <a:r>
              <a:rPr lang="en-US" sz="1200" b="0" dirty="0" smtClean="0"/>
              <a:t>						model has the smallest value of </a:t>
            </a:r>
            <a:r>
              <a:rPr lang="en-US" sz="1200" dirty="0" err="1" smtClean="0"/>
              <a:t>bic</a:t>
            </a:r>
            <a:r>
              <a:rPr lang="en-US" sz="1200" b="0" dirty="0" smtClean="0"/>
              <a:t>.</a:t>
            </a:r>
            <a:endParaRPr lang="en-US" sz="1200" dirty="0"/>
          </a:p>
        </p:txBody>
      </p:sp>
      <p:sp>
        <p:nvSpPr>
          <p:cNvPr id="13"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5. Subset Selection</a:t>
            </a:r>
            <a:endParaRPr lang="en-US" sz="2000" b="0" kern="0" dirty="0"/>
          </a:p>
        </p:txBody>
      </p:sp>
    </p:spTree>
    <p:extLst>
      <p:ext uri="{BB962C8B-B14F-4D97-AF65-F5344CB8AC3E}">
        <p14:creationId xmlns:p14="http://schemas.microsoft.com/office/powerpoint/2010/main" val="33091256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Subset Selection</a:t>
            </a:r>
            <a:endParaRPr lang="en-US" sz="2000" dirty="0">
              <a:solidFill>
                <a:schemeClr val="bg1"/>
              </a:solidFill>
            </a:endParaRPr>
          </a:p>
        </p:txBody>
      </p:sp>
      <p:sp>
        <p:nvSpPr>
          <p:cNvPr id="8" name="Rectangle 14"/>
          <p:cNvSpPr>
            <a:spLocks noChangeArrowheads="1"/>
          </p:cNvSpPr>
          <p:nvPr/>
        </p:nvSpPr>
        <p:spPr bwMode="auto">
          <a:xfrm>
            <a:off x="381000" y="849255"/>
            <a:ext cx="8458200" cy="5475345"/>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Automatic Subset Selection – Example Continued</a:t>
            </a:r>
          </a:p>
          <a:p>
            <a:pPr defTabSz="820738">
              <a:lnSpc>
                <a:spcPct val="150000"/>
              </a:lnSpc>
              <a:spcBef>
                <a:spcPct val="50000"/>
              </a:spcBef>
              <a:buNone/>
            </a:pPr>
            <a:r>
              <a:rPr lang="en-US" sz="1200" b="0" dirty="0" smtClean="0"/>
              <a:t>Create a macro variable </a:t>
            </a:r>
            <a:r>
              <a:rPr lang="en-US" sz="1200" dirty="0" smtClean="0"/>
              <a:t>selected</a:t>
            </a:r>
            <a:r>
              <a:rPr lang="en-US" sz="1200" b="0" dirty="0" smtClean="0"/>
              <a:t> that contains the names of the inputs in that model.</a:t>
            </a:r>
          </a:p>
          <a:p>
            <a:pPr defTabSz="820738">
              <a:lnSpc>
                <a:spcPct val="150000"/>
              </a:lnSpc>
              <a:spcBef>
                <a:spcPct val="50000"/>
              </a:spcBef>
              <a:buNone/>
            </a:pPr>
            <a:r>
              <a:rPr lang="en-US" sz="1200" dirty="0" smtClean="0"/>
              <a:t>Sample code:</a:t>
            </a: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%global </a:t>
            </a:r>
            <a:r>
              <a:rPr lang="en-US" sz="1000" b="0" dirty="0">
                <a:latin typeface="Courier New" panose="02070309020205020404" pitchFamily="49" charset="0"/>
                <a:cs typeface="Courier New" panose="02070309020205020404" pitchFamily="49" charset="0"/>
              </a:rPr>
              <a:t>selected;</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proc </a:t>
            </a:r>
            <a:r>
              <a:rPr lang="en-US" sz="1000" dirty="0" err="1">
                <a:solidFill>
                  <a:srgbClr val="000080"/>
                </a:solidFill>
                <a:latin typeface="Courier New" panose="02070309020205020404" pitchFamily="49" charset="0"/>
                <a:cs typeface="Courier New" panose="02070309020205020404" pitchFamily="49" charset="0"/>
              </a:rPr>
              <a:t>sql</a:t>
            </a:r>
            <a:r>
              <a:rPr lang="en-US" sz="1000" dirty="0">
                <a:solidFill>
                  <a:srgbClr val="000080"/>
                </a:solidFill>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select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VariablesInModel</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into</a:t>
            </a:r>
            <a:r>
              <a:rPr lang="en-US" sz="1000" b="0" dirty="0">
                <a:latin typeface="Courier New" panose="02070309020205020404" pitchFamily="49" charset="0"/>
                <a:cs typeface="Courier New" panose="02070309020205020404" pitchFamily="49" charset="0"/>
              </a:rPr>
              <a:t> :selected</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from</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work.score</a:t>
            </a: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where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numberofvariables</a:t>
            </a:r>
            <a:r>
              <a:rPr lang="en-US" sz="1000" b="0" dirty="0">
                <a:latin typeface="Courier New" panose="02070309020205020404" pitchFamily="49" charset="0"/>
                <a:cs typeface="Courier New" panose="02070309020205020404" pitchFamily="49" charset="0"/>
              </a:rPr>
              <a:t>=</a:t>
            </a:r>
            <a:r>
              <a:rPr lang="en-US" sz="1000" dirty="0">
                <a:solidFill>
                  <a:srgbClr val="008080"/>
                </a:solidFill>
                <a:latin typeface="Courier New" panose="02070309020205020404" pitchFamily="49" charset="0"/>
                <a:cs typeface="Courier New" panose="02070309020205020404" pitchFamily="49" charset="0"/>
              </a:rPr>
              <a:t>35</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quit;</a:t>
            </a:r>
          </a:p>
          <a:p>
            <a:pPr defTabSz="820738">
              <a:lnSpc>
                <a:spcPct val="150000"/>
              </a:lnSpc>
              <a:spcBef>
                <a:spcPct val="50000"/>
              </a:spcBef>
              <a:buNone/>
            </a:pPr>
            <a:r>
              <a:rPr lang="en-US" sz="1200" dirty="0" smtClean="0"/>
              <a:t>Output:</a:t>
            </a:r>
          </a:p>
          <a:p>
            <a:pPr defTabSz="820738">
              <a:lnSpc>
                <a:spcPct val="150000"/>
              </a:lnSpc>
              <a:spcBef>
                <a:spcPct val="50000"/>
              </a:spcBef>
              <a:buNone/>
            </a:pPr>
            <a:endParaRPr lang="en-US" sz="1200" dirty="0"/>
          </a:p>
          <a:p>
            <a:pPr defTabSz="820738">
              <a:lnSpc>
                <a:spcPct val="150000"/>
              </a:lnSpc>
              <a:spcBef>
                <a:spcPct val="50000"/>
              </a:spcBef>
              <a:buNone/>
            </a:pPr>
            <a:endParaRPr lang="en-US" sz="1200" dirty="0" smtClean="0"/>
          </a:p>
          <a:p>
            <a:pPr defTabSz="820738">
              <a:lnSpc>
                <a:spcPct val="150000"/>
              </a:lnSpc>
              <a:spcBef>
                <a:spcPct val="50000"/>
              </a:spcBef>
              <a:buNone/>
            </a:pPr>
            <a:endParaRPr lang="en-US" sz="1200" dirty="0" smtClean="0"/>
          </a:p>
          <a:p>
            <a:pPr marL="628650" lvl="1" indent="-171450" defTabSz="820738">
              <a:lnSpc>
                <a:spcPct val="150000"/>
              </a:lnSpc>
              <a:spcBef>
                <a:spcPct val="50000"/>
              </a:spcBef>
              <a:buFont typeface="Wingdings" panose="05000000000000000000" pitchFamily="2" charset="2"/>
              <a:buChar char="Ø"/>
            </a:pPr>
            <a:endParaRPr lang="en-US" sz="1200" b="0" dirty="0" smtClean="0"/>
          </a:p>
          <a:p>
            <a:pPr marL="628650" lvl="1" indent="-171450" defTabSz="820738">
              <a:lnSpc>
                <a:spcPct val="150000"/>
              </a:lnSpc>
              <a:spcBef>
                <a:spcPct val="50000"/>
              </a:spcBef>
              <a:buFont typeface="Wingdings" panose="05000000000000000000" pitchFamily="2" charset="2"/>
              <a:buChar char="Ø"/>
            </a:pPr>
            <a:r>
              <a:rPr lang="en-US" sz="1200" b="0" dirty="0" smtClean="0"/>
              <a:t>The model with the lowest BIC is not hierarchically well formulated (</a:t>
            </a:r>
            <a:r>
              <a:rPr lang="en-US" sz="1200" dirty="0" err="1" smtClean="0"/>
              <a:t>DepAmt</a:t>
            </a:r>
            <a:r>
              <a:rPr lang="en-US" sz="1200" b="0" dirty="0" smtClean="0"/>
              <a:t>, </a:t>
            </a:r>
            <a:r>
              <a:rPr lang="en-US" sz="1200" dirty="0" smtClean="0"/>
              <a:t>Dep</a:t>
            </a:r>
            <a:r>
              <a:rPr lang="en-US" sz="1200" b="0" dirty="0" smtClean="0"/>
              <a:t>, </a:t>
            </a:r>
            <a:r>
              <a:rPr lang="en-US" sz="1200" dirty="0" smtClean="0"/>
              <a:t>ATM</a:t>
            </a:r>
            <a:r>
              <a:rPr lang="en-US" sz="1200" b="0" dirty="0" smtClean="0"/>
              <a:t>, and </a:t>
            </a:r>
            <a:r>
              <a:rPr lang="en-US" sz="1200" dirty="0" smtClean="0"/>
              <a:t>CC</a:t>
            </a:r>
            <a:r>
              <a:rPr lang="en-US" sz="1200" b="0" dirty="0" smtClean="0"/>
              <a:t> would have to be added).</a:t>
            </a:r>
            <a:endParaRPr lang="en-US" sz="1200" b="0" dirty="0"/>
          </a:p>
        </p:txBody>
      </p:sp>
      <p:sp>
        <p:nvSpPr>
          <p:cNvPr id="13"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5. Subset Selection</a:t>
            </a:r>
            <a:endParaRPr lang="en-US" sz="2000" b="0" kern="0" dirty="0"/>
          </a:p>
        </p:txBody>
      </p:sp>
      <p:sp>
        <p:nvSpPr>
          <p:cNvPr id="14" name="TextBox 13"/>
          <p:cNvSpPr txBox="1"/>
          <p:nvPr/>
        </p:nvSpPr>
        <p:spPr>
          <a:xfrm>
            <a:off x="457200" y="6249245"/>
            <a:ext cx="990600" cy="227755"/>
          </a:xfrm>
          <a:prstGeom prst="rect">
            <a:avLst/>
          </a:prstGeom>
          <a:solidFill>
            <a:schemeClr val="tx2"/>
          </a:solidFill>
        </p:spPr>
        <p:txBody>
          <a:bodyPr wrap="square" rtlCol="0">
            <a:spAutoFit/>
          </a:bodyPr>
          <a:lstStyle/>
          <a:p>
            <a:pPr>
              <a:buNone/>
            </a:pPr>
            <a:r>
              <a:rPr lang="en-US" dirty="0" smtClean="0"/>
              <a:t>End of Example</a:t>
            </a:r>
            <a:endParaRPr lang="en-US" dirty="0"/>
          </a:p>
        </p:txBody>
      </p:sp>
      <p:pic>
        <p:nvPicPr>
          <p:cNvPr id="191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168140"/>
            <a:ext cx="8409623" cy="1165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8995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Subset Selection</a:t>
            </a:r>
            <a:endParaRPr lang="en-US" sz="2000" dirty="0">
              <a:solidFill>
                <a:schemeClr val="bg1"/>
              </a:solidFill>
            </a:endParaRPr>
          </a:p>
        </p:txBody>
      </p:sp>
      <p:sp>
        <p:nvSpPr>
          <p:cNvPr id="8" name="Rectangle 14"/>
          <p:cNvSpPr>
            <a:spLocks noChangeArrowheads="1"/>
          </p:cNvSpPr>
          <p:nvPr/>
        </p:nvSpPr>
        <p:spPr bwMode="auto">
          <a:xfrm>
            <a:off x="381000" y="771567"/>
            <a:ext cx="8458200" cy="5629233"/>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Explore the Data</a:t>
            </a:r>
          </a:p>
          <a:p>
            <a:pPr marL="228600" indent="-228600" defTabSz="820738">
              <a:lnSpc>
                <a:spcPct val="150000"/>
              </a:lnSpc>
              <a:spcBef>
                <a:spcPct val="50000"/>
              </a:spcBef>
            </a:pPr>
            <a:r>
              <a:rPr lang="en-US" sz="1400" b="0" dirty="0" smtClean="0"/>
              <a:t>Prepare the Input </a:t>
            </a:r>
            <a:r>
              <a:rPr lang="en-US" sz="1400" b="0" dirty="0"/>
              <a:t>V</a:t>
            </a:r>
            <a:r>
              <a:rPr lang="en-US" sz="1400" b="0" dirty="0" smtClean="0"/>
              <a:t>ariables</a:t>
            </a:r>
          </a:p>
          <a:p>
            <a:pPr marL="800100" lvl="1" indent="-342900" defTabSz="820738">
              <a:lnSpc>
                <a:spcPct val="150000"/>
              </a:lnSpc>
              <a:spcBef>
                <a:spcPct val="50000"/>
              </a:spcBef>
              <a:buClrTx/>
              <a:buSzPct val="100000"/>
              <a:buFont typeface="+mj-lt"/>
              <a:buAutoNum type="arabicPeriod"/>
            </a:pPr>
            <a:r>
              <a:rPr lang="en-US" sz="1200" b="0" dirty="0"/>
              <a:t>Missing </a:t>
            </a:r>
            <a:r>
              <a:rPr lang="en-US" sz="1200" b="0" dirty="0" smtClean="0"/>
              <a:t>Values</a:t>
            </a:r>
          </a:p>
          <a:p>
            <a:pPr marL="1200150" lvl="2" indent="-285750" defTabSz="820738">
              <a:lnSpc>
                <a:spcPct val="150000"/>
              </a:lnSpc>
              <a:spcBef>
                <a:spcPct val="50000"/>
              </a:spcBef>
              <a:buClr>
                <a:srgbClr val="264E84"/>
              </a:buClr>
              <a:buSzPct val="100000"/>
              <a:buFont typeface="Wingdings" panose="05000000000000000000" pitchFamily="2" charset="2"/>
              <a:buChar char="Ø"/>
            </a:pPr>
            <a:r>
              <a:rPr lang="en-US" sz="1200" b="0" dirty="0"/>
              <a:t>Create missing value indicator</a:t>
            </a:r>
          </a:p>
          <a:p>
            <a:pPr marL="800100" lvl="1" indent="-342900" defTabSz="820738">
              <a:lnSpc>
                <a:spcPct val="150000"/>
              </a:lnSpc>
              <a:spcBef>
                <a:spcPct val="50000"/>
              </a:spcBef>
              <a:buClrTx/>
              <a:buSzPct val="100000"/>
              <a:buFont typeface="+mj-lt"/>
              <a:buAutoNum type="arabicPeriod"/>
            </a:pPr>
            <a:r>
              <a:rPr lang="en-US" sz="1200" b="0" dirty="0"/>
              <a:t>Categorical </a:t>
            </a:r>
            <a:r>
              <a:rPr lang="en-US" sz="1200" b="0" dirty="0" smtClean="0"/>
              <a:t>Inputs</a:t>
            </a:r>
          </a:p>
          <a:p>
            <a:pPr marL="1200150" lvl="2" indent="-285750" defTabSz="820738">
              <a:lnSpc>
                <a:spcPct val="150000"/>
              </a:lnSpc>
              <a:spcBef>
                <a:spcPct val="50000"/>
              </a:spcBef>
              <a:buClr>
                <a:srgbClr val="264E84"/>
              </a:buClr>
              <a:buSzPct val="100000"/>
              <a:buFont typeface="Wingdings" panose="05000000000000000000" pitchFamily="2" charset="2"/>
              <a:buChar char="Ø"/>
            </a:pPr>
            <a:r>
              <a:rPr lang="en-US" sz="1200" b="0" dirty="0"/>
              <a:t>Thresholding</a:t>
            </a:r>
          </a:p>
          <a:p>
            <a:pPr marL="1200150" lvl="2" indent="-285750" defTabSz="820738">
              <a:lnSpc>
                <a:spcPct val="150000"/>
              </a:lnSpc>
              <a:spcBef>
                <a:spcPct val="50000"/>
              </a:spcBef>
              <a:buClr>
                <a:srgbClr val="264E84"/>
              </a:buClr>
              <a:buSzPct val="100000"/>
              <a:buFont typeface="Wingdings" panose="05000000000000000000" pitchFamily="2" charset="2"/>
              <a:buChar char="Ø"/>
            </a:pPr>
            <a:r>
              <a:rPr lang="en-US" sz="1200" b="0" dirty="0" err="1"/>
              <a:t>Greenacre’s</a:t>
            </a:r>
            <a:r>
              <a:rPr lang="en-US" sz="1200" b="0" dirty="0"/>
              <a:t> method</a:t>
            </a:r>
          </a:p>
          <a:p>
            <a:pPr marL="1200150" lvl="2" indent="-285750" defTabSz="820738">
              <a:lnSpc>
                <a:spcPct val="150000"/>
              </a:lnSpc>
              <a:spcBef>
                <a:spcPct val="50000"/>
              </a:spcBef>
              <a:buClr>
                <a:srgbClr val="264E84"/>
              </a:buClr>
              <a:buSzPct val="100000"/>
              <a:buFont typeface="Wingdings" panose="05000000000000000000" pitchFamily="2" charset="2"/>
              <a:buChar char="Ø"/>
            </a:pPr>
            <a:r>
              <a:rPr lang="en-US" sz="1200" b="0" dirty="0"/>
              <a:t>Smoothed Weight of Evidence (SWOE)</a:t>
            </a:r>
          </a:p>
          <a:p>
            <a:pPr marL="800100" lvl="1" indent="-342900" defTabSz="820738">
              <a:lnSpc>
                <a:spcPct val="150000"/>
              </a:lnSpc>
              <a:spcBef>
                <a:spcPct val="50000"/>
              </a:spcBef>
              <a:buClrTx/>
              <a:buSzPct val="100000"/>
              <a:buFont typeface="+mj-lt"/>
              <a:buAutoNum type="arabicPeriod"/>
            </a:pPr>
            <a:r>
              <a:rPr lang="en-US" sz="1200" b="0" dirty="0"/>
              <a:t>Variable </a:t>
            </a:r>
            <a:r>
              <a:rPr lang="en-US" sz="1200" b="0" dirty="0" smtClean="0"/>
              <a:t>Clustering (PROC VARCLUS, </a:t>
            </a:r>
            <a:r>
              <a:rPr lang="en-US" sz="1200" b="0" dirty="0"/>
              <a:t>1-R</a:t>
            </a:r>
            <a:r>
              <a:rPr lang="en-US" sz="1200" b="0" baseline="30000" dirty="0"/>
              <a:t>2</a:t>
            </a:r>
            <a:r>
              <a:rPr lang="en-US" sz="1200" b="0" dirty="0"/>
              <a:t> </a:t>
            </a:r>
            <a:r>
              <a:rPr lang="en-US" sz="1200" b="0" dirty="0" smtClean="0"/>
              <a:t>ratio)</a:t>
            </a:r>
            <a:endParaRPr lang="en-US" sz="1200" b="0" dirty="0"/>
          </a:p>
          <a:p>
            <a:pPr marL="800100" lvl="1" indent="-342900" defTabSz="820738">
              <a:lnSpc>
                <a:spcPct val="150000"/>
              </a:lnSpc>
              <a:spcBef>
                <a:spcPct val="50000"/>
              </a:spcBef>
              <a:buClrTx/>
              <a:buSzPct val="100000"/>
              <a:buFont typeface="+mj-lt"/>
              <a:buAutoNum type="arabicPeriod"/>
            </a:pPr>
            <a:r>
              <a:rPr lang="en-US" sz="1200" b="0" dirty="0"/>
              <a:t>Variable </a:t>
            </a:r>
            <a:r>
              <a:rPr lang="en-US" sz="1200" b="0" dirty="0" smtClean="0"/>
              <a:t>Screening</a:t>
            </a:r>
          </a:p>
          <a:p>
            <a:pPr marL="1200150" lvl="2" indent="-285750" defTabSz="820738">
              <a:lnSpc>
                <a:spcPct val="150000"/>
              </a:lnSpc>
              <a:spcBef>
                <a:spcPct val="50000"/>
              </a:spcBef>
              <a:buClr>
                <a:srgbClr val="264E84"/>
              </a:buClr>
              <a:buSzPct val="100000"/>
              <a:buFont typeface="Wingdings" panose="05000000000000000000" pitchFamily="2" charset="2"/>
              <a:buChar char="Ø"/>
            </a:pPr>
            <a:r>
              <a:rPr lang="en-US" sz="1200" b="0" dirty="0"/>
              <a:t>Rank of Spearman and </a:t>
            </a:r>
            <a:r>
              <a:rPr lang="en-US" sz="1200" b="0" dirty="0" err="1"/>
              <a:t>Hoeffding</a:t>
            </a:r>
            <a:r>
              <a:rPr lang="en-US" sz="1200" b="0" dirty="0"/>
              <a:t> Correlations</a:t>
            </a:r>
          </a:p>
          <a:p>
            <a:pPr marL="800100" lvl="1" indent="-342900" defTabSz="820738">
              <a:lnSpc>
                <a:spcPct val="150000"/>
              </a:lnSpc>
              <a:spcBef>
                <a:spcPct val="50000"/>
              </a:spcBef>
              <a:buClrTx/>
              <a:buSzPct val="100000"/>
              <a:buFont typeface="+mj-lt"/>
              <a:buAutoNum type="arabicPeriod"/>
            </a:pPr>
            <a:r>
              <a:rPr lang="en-US" sz="1200" b="0" dirty="0"/>
              <a:t>Subset </a:t>
            </a:r>
            <a:r>
              <a:rPr lang="en-US" sz="1200" b="0" dirty="0" smtClean="0"/>
              <a:t>Selection</a:t>
            </a:r>
          </a:p>
          <a:p>
            <a:pPr marL="1200150" lvl="2" indent="-285750" defTabSz="820738">
              <a:lnSpc>
                <a:spcPct val="150000"/>
              </a:lnSpc>
              <a:spcBef>
                <a:spcPct val="50000"/>
              </a:spcBef>
              <a:buClr>
                <a:srgbClr val="264E84"/>
              </a:buClr>
              <a:buSzPct val="100000"/>
              <a:buFont typeface="Wingdings" panose="05000000000000000000" pitchFamily="2" charset="2"/>
              <a:buChar char="Ø"/>
            </a:pPr>
            <a:r>
              <a:rPr lang="en-US" sz="1200" b="0" dirty="0"/>
              <a:t>Methods: all subsets, stepwise/forward, backward</a:t>
            </a:r>
          </a:p>
          <a:p>
            <a:pPr marL="1200150" lvl="2" indent="-285750" defTabSz="820738">
              <a:lnSpc>
                <a:spcPct val="150000"/>
              </a:lnSpc>
              <a:spcBef>
                <a:spcPct val="50000"/>
              </a:spcBef>
              <a:buClr>
                <a:srgbClr val="264E84"/>
              </a:buClr>
              <a:buSzPct val="100000"/>
              <a:buFont typeface="Wingdings" panose="05000000000000000000" pitchFamily="2" charset="2"/>
              <a:buChar char="Ø"/>
            </a:pPr>
            <a:r>
              <a:rPr lang="en-US" sz="1200" b="0" dirty="0"/>
              <a:t>Interaction detection: BIC-based significance level</a:t>
            </a:r>
          </a:p>
          <a:p>
            <a:pPr marL="1200150" lvl="2" indent="-285750" defTabSz="820738">
              <a:lnSpc>
                <a:spcPct val="150000"/>
              </a:lnSpc>
              <a:spcBef>
                <a:spcPct val="50000"/>
              </a:spcBef>
              <a:buClr>
                <a:srgbClr val="264E84"/>
              </a:buClr>
              <a:buSzPct val="100000"/>
              <a:buFont typeface="Wingdings" panose="05000000000000000000" pitchFamily="2" charset="2"/>
              <a:buChar char="Ø"/>
            </a:pPr>
            <a:r>
              <a:rPr lang="en-US" sz="1200" b="0" dirty="0"/>
              <a:t>Automatic </a:t>
            </a:r>
            <a:r>
              <a:rPr lang="en-US" sz="1200" b="0" dirty="0" smtClean="0"/>
              <a:t>subset selection</a:t>
            </a:r>
            <a:r>
              <a:rPr lang="en-US" sz="1200" b="0" dirty="0"/>
              <a:t>: best subset selection, </a:t>
            </a:r>
            <a:r>
              <a:rPr lang="en-US" sz="1200" dirty="0" err="1"/>
              <a:t>fitstat</a:t>
            </a:r>
            <a:r>
              <a:rPr lang="en-US" sz="1200" b="0" dirty="0"/>
              <a:t> macro</a:t>
            </a:r>
          </a:p>
        </p:txBody>
      </p:sp>
      <p:sp>
        <p:nvSpPr>
          <p:cNvPr id="13"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Recap</a:t>
            </a:r>
            <a:endParaRPr lang="en-US" sz="2000" b="0" kern="0" dirty="0"/>
          </a:p>
        </p:txBody>
      </p:sp>
    </p:spTree>
    <p:extLst>
      <p:ext uri="{BB962C8B-B14F-4D97-AF65-F5344CB8AC3E}">
        <p14:creationId xmlns:p14="http://schemas.microsoft.com/office/powerpoint/2010/main" val="27841639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ctrTitle"/>
          </p:nvPr>
        </p:nvSpPr>
        <p:spPr>
          <a:xfrm>
            <a:off x="381000" y="2619375"/>
            <a:ext cx="8382000" cy="609600"/>
          </a:xfrm>
        </p:spPr>
        <p:txBody>
          <a:bodyPr/>
          <a:lstStyle/>
          <a:p>
            <a:r>
              <a:rPr lang="en-US" sz="2200" dirty="0" smtClean="0"/>
              <a:t>Appendix</a:t>
            </a:r>
            <a:endParaRPr lang="en-US" sz="1600" dirty="0"/>
          </a:p>
        </p:txBody>
      </p:sp>
    </p:spTree>
    <p:extLst>
      <p:ext uri="{BB962C8B-B14F-4D97-AF65-F5344CB8AC3E}">
        <p14:creationId xmlns:p14="http://schemas.microsoft.com/office/powerpoint/2010/main" val="13093846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pPr indent="233363"/>
            <a:r>
              <a:rPr lang="en-US" sz="2000" dirty="0" smtClean="0"/>
              <a:t>Appendix</a:t>
            </a:r>
            <a:endParaRPr lang="en-US" sz="2000" dirty="0">
              <a:solidFill>
                <a:schemeClr val="bg1"/>
              </a:solidFill>
            </a:endParaRPr>
          </a:p>
        </p:txBody>
      </p:sp>
      <p:sp>
        <p:nvSpPr>
          <p:cNvPr id="8" name="Rectangle 14"/>
          <p:cNvSpPr>
            <a:spLocks noChangeArrowheads="1"/>
          </p:cNvSpPr>
          <p:nvPr/>
        </p:nvSpPr>
        <p:spPr bwMode="auto">
          <a:xfrm>
            <a:off x="381000" y="990600"/>
            <a:ext cx="4114800" cy="4398127"/>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Macro </a:t>
            </a:r>
            <a:r>
              <a:rPr lang="en-US" sz="1400" dirty="0" err="1" smtClean="0"/>
              <a:t>fitstat</a:t>
            </a:r>
            <a:endParaRPr lang="en-US" sz="1400" dirty="0" smtClean="0"/>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%macro </a:t>
            </a:r>
            <a:r>
              <a:rPr lang="en-US" sz="1000" b="0" dirty="0" err="1">
                <a:latin typeface="Courier New" panose="02070309020205020404" pitchFamily="49" charset="0"/>
                <a:cs typeface="Courier New" panose="02070309020205020404" pitchFamily="49" charset="0"/>
              </a:rPr>
              <a:t>fitstat</a:t>
            </a:r>
            <a:r>
              <a:rPr lang="en-US" sz="1000" b="0" dirty="0">
                <a:latin typeface="Courier New" panose="02070309020205020404" pitchFamily="49" charset="0"/>
                <a:cs typeface="Courier New" panose="02070309020205020404" pitchFamily="49" charset="0"/>
              </a:rPr>
              <a:t>(data=,target=,event=,inputs=,best=,</a:t>
            </a:r>
            <a:r>
              <a:rPr lang="en-US" sz="1000" b="0" dirty="0" err="1">
                <a:latin typeface="Courier New" panose="02070309020205020404" pitchFamily="49" charset="0"/>
                <a:cs typeface="Courier New" panose="02070309020205020404" pitchFamily="49" charset="0"/>
              </a:rPr>
              <a:t>priorevent</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err="1">
                <a:latin typeface="Courier New" panose="02070309020205020404" pitchFamily="49" charset="0"/>
                <a:cs typeface="Courier New" panose="02070309020205020404" pitchFamily="49" charset="0"/>
              </a:rPr>
              <a:t>ods</a:t>
            </a:r>
            <a:r>
              <a:rPr lang="en-US" sz="1000" b="0" dirty="0">
                <a:latin typeface="Courier New" panose="02070309020205020404" pitchFamily="49" charset="0"/>
                <a:cs typeface="Courier New" panose="02070309020205020404" pitchFamily="49" charset="0"/>
              </a:rPr>
              <a:t> select none;</a:t>
            </a:r>
          </a:p>
          <a:p>
            <a:pPr defTabSz="820738">
              <a:lnSpc>
                <a:spcPct val="150000"/>
              </a:lnSpc>
              <a:spcBef>
                <a:spcPct val="50000"/>
              </a:spcBef>
              <a:buNone/>
            </a:pPr>
            <a:r>
              <a:rPr lang="en-US" sz="1000" b="0" dirty="0" err="1">
                <a:latin typeface="Courier New" panose="02070309020205020404" pitchFamily="49" charset="0"/>
                <a:cs typeface="Courier New" panose="02070309020205020404" pitchFamily="49" charset="0"/>
              </a:rPr>
              <a:t>ods</a:t>
            </a:r>
            <a:r>
              <a:rPr lang="en-US" sz="1000" b="0" dirty="0">
                <a:latin typeface="Courier New" panose="02070309020205020404" pitchFamily="49" charset="0"/>
                <a:cs typeface="Courier New" panose="02070309020205020404" pitchFamily="49" charset="0"/>
              </a:rPr>
              <a:t> output </a:t>
            </a:r>
            <a:r>
              <a:rPr lang="en-US" sz="1000" b="0" dirty="0" err="1">
                <a:latin typeface="Courier New" panose="02070309020205020404" pitchFamily="49" charset="0"/>
                <a:cs typeface="Courier New" panose="02070309020205020404" pitchFamily="49" charset="0"/>
              </a:rPr>
              <a:t>bestsubsets</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work.score</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proc logistic data=&amp;data </a:t>
            </a:r>
            <a:r>
              <a:rPr lang="en-US" sz="1000" b="0" dirty="0" err="1">
                <a:latin typeface="Courier New" panose="02070309020205020404" pitchFamily="49" charset="0"/>
                <a:cs typeface="Courier New" panose="02070309020205020404" pitchFamily="49" charset="0"/>
              </a:rPr>
              <a:t>namelen</a:t>
            </a:r>
            <a:r>
              <a:rPr lang="en-US" sz="1000" b="0" dirty="0">
                <a:latin typeface="Courier New" panose="02070309020205020404" pitchFamily="49" charset="0"/>
                <a:cs typeface="Courier New" panose="02070309020205020404" pitchFamily="49" charset="0"/>
              </a:rPr>
              <a:t>=</a:t>
            </a:r>
            <a:r>
              <a:rPr lang="en-US" sz="1000" dirty="0">
                <a:solidFill>
                  <a:srgbClr val="008080"/>
                </a:solidFill>
                <a:latin typeface="Courier New" panose="02070309020205020404" pitchFamily="49" charset="0"/>
                <a:cs typeface="Courier New" panose="02070309020205020404" pitchFamily="49" charset="0"/>
              </a:rPr>
              <a:t>50</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model &amp;target(event=</a:t>
            </a:r>
            <a:r>
              <a:rPr lang="en-US" sz="1000" b="0" dirty="0">
                <a:solidFill>
                  <a:srgbClr val="800080"/>
                </a:solidFill>
                <a:latin typeface="Courier New" panose="02070309020205020404" pitchFamily="49" charset="0"/>
                <a:cs typeface="Courier New" panose="02070309020205020404" pitchFamily="49" charset="0"/>
              </a:rPr>
              <a:t>"&amp;event"</a:t>
            </a:r>
            <a:r>
              <a:rPr lang="en-US" sz="1000" b="0" dirty="0">
                <a:latin typeface="Courier New" panose="02070309020205020404" pitchFamily="49" charset="0"/>
                <a:cs typeface="Courier New" panose="02070309020205020404" pitchFamily="49" charset="0"/>
              </a:rPr>
              <a:t>)=&amp;inputs / selection=score best=&amp;best;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run;</a:t>
            </a:r>
          </a:p>
          <a:p>
            <a:pPr defTabSz="820738">
              <a:lnSpc>
                <a:spcPct val="150000"/>
              </a:lnSpc>
              <a:spcBef>
                <a:spcPct val="50000"/>
              </a:spcBef>
              <a:buNone/>
            </a:pPr>
            <a:endParaRPr lang="en-US" sz="1000" dirty="0">
              <a:solidFill>
                <a:srgbClr val="000080"/>
              </a:solidFill>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solidFill>
                  <a:srgbClr val="008080"/>
                </a:solidFill>
                <a:latin typeface="Courier New" panose="02070309020205020404" pitchFamily="49" charset="0"/>
                <a:cs typeface="Courier New" panose="02070309020205020404" pitchFamily="49" charset="0"/>
              </a:rPr>
              <a:t>/* The names and number of variables are transferred to macro variables using PROC SQL. */</a:t>
            </a:r>
          </a:p>
        </p:txBody>
      </p:sp>
      <p:cxnSp>
        <p:nvCxnSpPr>
          <p:cNvPr id="5" name="Straight Connector 4"/>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6" name="Rectangle 14"/>
          <p:cNvSpPr>
            <a:spLocks noChangeArrowheads="1"/>
          </p:cNvSpPr>
          <p:nvPr/>
        </p:nvSpPr>
        <p:spPr bwMode="auto">
          <a:xfrm>
            <a:off x="4648200" y="990600"/>
            <a:ext cx="4114800" cy="4921347"/>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proc </a:t>
            </a:r>
            <a:r>
              <a:rPr lang="en-US" sz="1000" b="0" dirty="0" err="1">
                <a:latin typeface="Courier New" panose="02070309020205020404" pitchFamily="49" charset="0"/>
                <a:cs typeface="Courier New" panose="02070309020205020404" pitchFamily="49" charset="0"/>
              </a:rPr>
              <a:t>sql</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noprint</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select </a:t>
            </a:r>
            <a:r>
              <a:rPr lang="en-US" sz="1000" b="0" dirty="0" err="1">
                <a:latin typeface="Courier New" panose="02070309020205020404" pitchFamily="49" charset="0"/>
                <a:cs typeface="Courier New" panose="02070309020205020404" pitchFamily="49" charset="0"/>
              </a:rPr>
              <a:t>variablesinmodel</a:t>
            </a:r>
            <a:r>
              <a:rPr lang="en-US" sz="1000" b="0" dirty="0">
                <a:latin typeface="Courier New" panose="02070309020205020404" pitchFamily="49" charset="0"/>
                <a:cs typeface="Courier New" panose="02070309020205020404" pitchFamily="49" charset="0"/>
              </a:rPr>
              <a:t> into :inputs1 -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from </a:t>
            </a:r>
            <a:r>
              <a:rPr lang="en-US" sz="1000" b="0" dirty="0" err="1">
                <a:latin typeface="Courier New" panose="02070309020205020404" pitchFamily="49" charset="0"/>
                <a:cs typeface="Courier New" panose="02070309020205020404" pitchFamily="49" charset="0"/>
              </a:rPr>
              <a:t>work.score</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select </a:t>
            </a:r>
            <a:r>
              <a:rPr lang="en-US" sz="1000" b="0" dirty="0" err="1">
                <a:latin typeface="Courier New" panose="02070309020205020404" pitchFamily="49" charset="0"/>
                <a:cs typeface="Courier New" panose="02070309020205020404" pitchFamily="49" charset="0"/>
              </a:rPr>
              <a:t>NumberOfVariables</a:t>
            </a:r>
            <a:r>
              <a:rPr lang="en-US" sz="1000" b="0" dirty="0">
                <a:latin typeface="Courier New" panose="02070309020205020404" pitchFamily="49" charset="0"/>
                <a:cs typeface="Courier New" panose="02070309020205020404" pitchFamily="49" charset="0"/>
              </a:rPr>
              <a:t> into :ic1 - </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from </a:t>
            </a:r>
            <a:r>
              <a:rPr lang="en-US" sz="1000" b="0" dirty="0" err="1">
                <a:latin typeface="Courier New" panose="02070309020205020404" pitchFamily="49" charset="0"/>
                <a:cs typeface="Courier New" panose="02070309020205020404" pitchFamily="49" charset="0"/>
              </a:rPr>
              <a:t>work.score</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quit;</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%let </a:t>
            </a:r>
            <a:r>
              <a:rPr lang="en-US" sz="1000" b="0" dirty="0" err="1">
                <a:latin typeface="Courier New" panose="02070309020205020404" pitchFamily="49" charset="0"/>
                <a:cs typeface="Courier New" panose="02070309020205020404" pitchFamily="49" charset="0"/>
              </a:rPr>
              <a:t>lastindx</a:t>
            </a:r>
            <a:r>
              <a:rPr lang="en-US" sz="1000" b="0" dirty="0">
                <a:latin typeface="Courier New" panose="02070309020205020404" pitchFamily="49" charset="0"/>
                <a:cs typeface="Courier New" panose="02070309020205020404" pitchFamily="49" charset="0"/>
              </a:rPr>
              <a:t>=&amp;SQLOBS;</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%do </a:t>
            </a:r>
            <a:r>
              <a:rPr lang="en-US" sz="1000" b="0" dirty="0" err="1">
                <a:latin typeface="Courier New" panose="02070309020205020404" pitchFamily="49" charset="0"/>
                <a:cs typeface="Courier New" panose="02070309020205020404" pitchFamily="49" charset="0"/>
              </a:rPr>
              <a:t>model_indx</a:t>
            </a:r>
            <a:r>
              <a:rPr lang="en-US" sz="1000" b="0" dirty="0">
                <a:latin typeface="Courier New" panose="02070309020205020404" pitchFamily="49" charset="0"/>
                <a:cs typeface="Courier New" panose="02070309020205020404" pitchFamily="49" charset="0"/>
              </a:rPr>
              <a:t>=</a:t>
            </a:r>
            <a:r>
              <a:rPr lang="en-US" sz="1000" dirty="0">
                <a:solidFill>
                  <a:srgbClr val="008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%to </a:t>
            </a:r>
            <a:r>
              <a:rPr lang="en-US" sz="1000" b="0" dirty="0">
                <a:latin typeface="Courier New" panose="02070309020205020404" pitchFamily="49" charset="0"/>
                <a:cs typeface="Courier New" panose="02070309020205020404" pitchFamily="49" charset="0"/>
              </a:rPr>
              <a:t>&amp;</a:t>
            </a:r>
            <a:r>
              <a:rPr lang="en-US" sz="1000" b="0" dirty="0" err="1">
                <a:latin typeface="Courier New" panose="02070309020205020404" pitchFamily="49" charset="0"/>
                <a:cs typeface="Courier New" panose="02070309020205020404" pitchFamily="49" charset="0"/>
              </a:rPr>
              <a:t>lastindx</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%let </a:t>
            </a:r>
            <a:r>
              <a:rPr lang="en-US" sz="1000" b="0" dirty="0" err="1">
                <a:latin typeface="Courier New" panose="02070309020205020404" pitchFamily="49" charset="0"/>
                <a:cs typeface="Courier New" panose="02070309020205020404" pitchFamily="49" charset="0"/>
              </a:rPr>
              <a:t>im</a:t>
            </a:r>
            <a:r>
              <a:rPr lang="en-US" sz="1000" b="0" dirty="0">
                <a:latin typeface="Courier New" panose="02070309020205020404" pitchFamily="49" charset="0"/>
                <a:cs typeface="Courier New" panose="02070309020205020404" pitchFamily="49" charset="0"/>
              </a:rPr>
              <a:t>=&amp;&amp;</a:t>
            </a:r>
            <a:r>
              <a:rPr lang="en-US" sz="1000" b="0" dirty="0" err="1">
                <a:latin typeface="Courier New" panose="02070309020205020404" pitchFamily="49" charset="0"/>
                <a:cs typeface="Courier New" panose="02070309020205020404" pitchFamily="49" charset="0"/>
              </a:rPr>
              <a:t>inputs&amp;model_indx</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%let </a:t>
            </a:r>
            <a:r>
              <a:rPr lang="en-US" sz="1000" b="0" dirty="0" err="1" smtClean="0">
                <a:latin typeface="Courier New" panose="02070309020205020404" pitchFamily="49" charset="0"/>
                <a:cs typeface="Courier New" panose="02070309020205020404" pitchFamily="49" charset="0"/>
              </a:rPr>
              <a:t>ic</a:t>
            </a:r>
            <a:r>
              <a:rPr lang="en-US" sz="1000" b="0" dirty="0">
                <a:latin typeface="Courier New" panose="02070309020205020404" pitchFamily="49" charset="0"/>
                <a:cs typeface="Courier New" panose="02070309020205020404" pitchFamily="49" charset="0"/>
              </a:rPr>
              <a:t>=&amp;&amp;</a:t>
            </a:r>
            <a:r>
              <a:rPr lang="en-US" sz="1000" b="0" dirty="0" err="1">
                <a:latin typeface="Courier New" panose="02070309020205020404" pitchFamily="49" charset="0"/>
                <a:cs typeface="Courier New" panose="02070309020205020404" pitchFamily="49" charset="0"/>
              </a:rPr>
              <a:t>ic&amp;model_indx</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err="1">
                <a:latin typeface="Courier New" panose="02070309020205020404" pitchFamily="49" charset="0"/>
                <a:cs typeface="Courier New" panose="02070309020205020404" pitchFamily="49" charset="0"/>
              </a:rPr>
              <a:t>ods</a:t>
            </a:r>
            <a:r>
              <a:rPr lang="en-US" sz="1000" b="0" dirty="0">
                <a:latin typeface="Courier New" panose="02070309020205020404" pitchFamily="49" charset="0"/>
                <a:cs typeface="Courier New" panose="02070309020205020404" pitchFamily="49" charset="0"/>
              </a:rPr>
              <a:t> output </a:t>
            </a:r>
            <a:r>
              <a:rPr lang="en-US" sz="1000" b="0" dirty="0" err="1">
                <a:latin typeface="Courier New" panose="02070309020205020404" pitchFamily="49" charset="0"/>
                <a:cs typeface="Courier New" panose="02070309020205020404" pitchFamily="49" charset="0"/>
              </a:rPr>
              <a:t>scorefitstat</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work.stat&amp;ic</a:t>
            </a:r>
            <a:r>
              <a:rPr lang="en-US" sz="10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058134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pPr indent="233363"/>
            <a:r>
              <a:rPr lang="en-US" sz="2000" dirty="0" smtClean="0"/>
              <a:t>Appendix</a:t>
            </a:r>
            <a:endParaRPr lang="en-US" sz="2000" dirty="0">
              <a:solidFill>
                <a:schemeClr val="bg1"/>
              </a:solidFill>
            </a:endParaRPr>
          </a:p>
        </p:txBody>
      </p:sp>
      <p:cxnSp>
        <p:nvCxnSpPr>
          <p:cNvPr id="5" name="Straight Connector 4"/>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6" name="Rectangle 14"/>
          <p:cNvSpPr>
            <a:spLocks noChangeArrowheads="1"/>
          </p:cNvSpPr>
          <p:nvPr/>
        </p:nvSpPr>
        <p:spPr bwMode="auto">
          <a:xfrm>
            <a:off x="4648200" y="990600"/>
            <a:ext cx="4114800" cy="2766911"/>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000" b="0" dirty="0">
                <a:solidFill>
                  <a:srgbClr val="008080"/>
                </a:solidFill>
                <a:latin typeface="Courier New" panose="02070309020205020404" pitchFamily="49" charset="0"/>
                <a:cs typeface="Courier New" panose="02070309020205020404" pitchFamily="49" charset="0"/>
              </a:rPr>
              <a:t>/* The data sets with the model fit statistics are </a:t>
            </a:r>
          </a:p>
          <a:p>
            <a:pPr defTabSz="820738">
              <a:lnSpc>
                <a:spcPct val="150000"/>
              </a:lnSpc>
              <a:spcBef>
                <a:spcPct val="50000"/>
              </a:spcBef>
              <a:buNone/>
            </a:pPr>
            <a:r>
              <a:rPr lang="en-US" sz="1000" b="0" dirty="0">
                <a:solidFill>
                  <a:srgbClr val="008080"/>
                </a:solidFill>
                <a:latin typeface="Courier New" panose="02070309020205020404" pitchFamily="49" charset="0"/>
                <a:cs typeface="Courier New" panose="02070309020205020404" pitchFamily="49" charset="0"/>
              </a:rPr>
              <a:t>   concatenated and sorted by BIC. */ </a:t>
            </a:r>
          </a:p>
          <a:p>
            <a:pPr defTabSz="820738">
              <a:lnSpc>
                <a:spcPct val="150000"/>
              </a:lnSpc>
              <a:spcBef>
                <a:spcPct val="50000"/>
              </a:spcBef>
              <a:buNone/>
            </a:pPr>
            <a:endParaRPr lang="en-US" sz="1000" dirty="0">
              <a:solidFill>
                <a:srgbClr val="000080"/>
              </a:solidFill>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data </a:t>
            </a:r>
            <a:r>
              <a:rPr lang="en-US" sz="1000" b="0" dirty="0" err="1">
                <a:latin typeface="Courier New" panose="02070309020205020404" pitchFamily="49" charset="0"/>
                <a:cs typeface="Courier New" panose="02070309020205020404" pitchFamily="49" charset="0"/>
              </a:rPr>
              <a:t>work.modelfit</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set work.stat1 - </a:t>
            </a:r>
            <a:r>
              <a:rPr lang="en-US" sz="1000" b="0" dirty="0" err="1">
                <a:latin typeface="Courier New" panose="02070309020205020404" pitchFamily="49" charset="0"/>
                <a:cs typeface="Courier New" panose="02070309020205020404" pitchFamily="49" charset="0"/>
              </a:rPr>
              <a:t>work.stat&amp;lastindx</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model=_n_;</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run;</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dirty="0">
                <a:solidFill>
                  <a:srgbClr val="000080"/>
                </a:solidFill>
                <a:latin typeface="Courier New" panose="02070309020205020404" pitchFamily="49" charset="0"/>
                <a:cs typeface="Courier New" panose="02070309020205020404" pitchFamily="49" charset="0"/>
              </a:rPr>
              <a:t>%mend </a:t>
            </a:r>
            <a:r>
              <a:rPr lang="en-US" sz="1000" b="0" dirty="0" err="1">
                <a:latin typeface="Courier New" panose="02070309020205020404" pitchFamily="49" charset="0"/>
                <a:cs typeface="Courier New" panose="02070309020205020404" pitchFamily="49" charset="0"/>
              </a:rPr>
              <a:t>fitstat</a:t>
            </a:r>
            <a:r>
              <a:rPr lang="en-US" sz="1000" b="0" dirty="0">
                <a:latin typeface="Courier New" panose="02070309020205020404" pitchFamily="49" charset="0"/>
                <a:cs typeface="Courier New" panose="02070309020205020404" pitchFamily="49" charset="0"/>
              </a:rPr>
              <a:t>;</a:t>
            </a:r>
          </a:p>
        </p:txBody>
      </p:sp>
      <p:sp>
        <p:nvSpPr>
          <p:cNvPr id="7" name="Rectangle 14"/>
          <p:cNvSpPr>
            <a:spLocks noChangeArrowheads="1"/>
          </p:cNvSpPr>
          <p:nvPr/>
        </p:nvSpPr>
        <p:spPr bwMode="auto">
          <a:xfrm>
            <a:off x="381000" y="1143000"/>
            <a:ext cx="4114800" cy="4613571"/>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proc logistic data=&amp;data </a:t>
            </a:r>
            <a:r>
              <a:rPr lang="en-US" sz="1000" b="0" dirty="0" err="1">
                <a:latin typeface="Courier New" panose="02070309020205020404" pitchFamily="49" charset="0"/>
                <a:cs typeface="Courier New" panose="02070309020205020404" pitchFamily="49" charset="0"/>
              </a:rPr>
              <a:t>namelen</a:t>
            </a:r>
            <a:r>
              <a:rPr lang="en-US" sz="1000" b="0" dirty="0">
                <a:latin typeface="Courier New" panose="02070309020205020404" pitchFamily="49" charset="0"/>
                <a:cs typeface="Courier New" panose="02070309020205020404" pitchFamily="49" charset="0"/>
              </a:rPr>
              <a:t>=</a:t>
            </a:r>
            <a:r>
              <a:rPr lang="en-US" sz="1000" dirty="0">
                <a:solidFill>
                  <a:srgbClr val="008080"/>
                </a:solidFill>
                <a:latin typeface="Courier New" panose="02070309020205020404" pitchFamily="49" charset="0"/>
                <a:cs typeface="Courier New" panose="02070309020205020404" pitchFamily="49" charset="0"/>
              </a:rPr>
              <a:t>50</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model &amp;target(event=</a:t>
            </a:r>
            <a:r>
              <a:rPr lang="en-US" sz="1000" b="0" dirty="0">
                <a:solidFill>
                  <a:srgbClr val="800080"/>
                </a:solidFill>
                <a:latin typeface="Courier New" panose="02070309020205020404" pitchFamily="49" charset="0"/>
                <a:cs typeface="Courier New" panose="02070309020205020404" pitchFamily="49" charset="0"/>
              </a:rPr>
              <a:t>"&amp;event</a:t>
            </a:r>
            <a:r>
              <a:rPr lang="en-US" sz="1000" b="0" dirty="0">
                <a:latin typeface="Courier New" panose="02070309020205020404" pitchFamily="49" charset="0"/>
                <a:cs typeface="Courier New" panose="02070309020205020404" pitchFamily="49" charset="0"/>
              </a:rPr>
              <a:t>")=&amp;</a:t>
            </a:r>
            <a:r>
              <a:rPr lang="en-US" sz="1000" b="0" dirty="0" err="1">
                <a:latin typeface="Courier New" panose="02070309020205020404" pitchFamily="49" charset="0"/>
                <a:cs typeface="Courier New" panose="02070309020205020404" pitchFamily="49" charset="0"/>
              </a:rPr>
              <a:t>im</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score data=&amp;data out=</a:t>
            </a:r>
            <a:r>
              <a:rPr lang="en-US" sz="1000" b="0" dirty="0" err="1">
                <a:latin typeface="Courier New" panose="02070309020205020404" pitchFamily="49" charset="0"/>
                <a:cs typeface="Courier New" panose="02070309020205020404" pitchFamily="49" charset="0"/>
              </a:rPr>
              <a:t>work.scored</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fitstat</a:t>
            </a: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priorevent</a:t>
            </a:r>
            <a:r>
              <a:rPr lang="en-US" sz="1000" b="0" dirty="0">
                <a:latin typeface="Courier New" panose="02070309020205020404" pitchFamily="49" charset="0"/>
                <a:cs typeface="Courier New" panose="02070309020205020404" pitchFamily="49" charset="0"/>
              </a:rPr>
              <a:t>=&amp;</a:t>
            </a:r>
            <a:r>
              <a:rPr lang="en-US" sz="1000" b="0" dirty="0" err="1">
                <a:latin typeface="Courier New" panose="02070309020205020404" pitchFamily="49" charset="0"/>
                <a:cs typeface="Courier New" panose="02070309020205020404" pitchFamily="49" charset="0"/>
              </a:rPr>
              <a:t>priorevent</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run;</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proc datasets</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library=work</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nodetails</a:t>
            </a: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nolist</a:t>
            </a:r>
            <a:r>
              <a:rPr lang="en-US" sz="1000" b="0" dirty="0">
                <a:latin typeface="Courier New" panose="02070309020205020404" pitchFamily="49" charset="0"/>
                <a:cs typeface="Courier New" panose="02070309020205020404" pitchFamily="49" charset="0"/>
              </a:rPr>
              <a:t>;</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   delete scored;</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run;</a:t>
            </a:r>
          </a:p>
          <a:p>
            <a:pPr defTabSz="820738">
              <a:lnSpc>
                <a:spcPct val="150000"/>
              </a:lnSpc>
              <a:spcBef>
                <a:spcPct val="50000"/>
              </a:spcBef>
              <a:buNone/>
            </a:pPr>
            <a:r>
              <a:rPr lang="en-US" sz="1000" b="0" dirty="0">
                <a:latin typeface="Courier New" panose="02070309020205020404" pitchFamily="49" charset="0"/>
                <a:cs typeface="Courier New" panose="02070309020205020404" pitchFamily="49" charset="0"/>
              </a:rPr>
              <a:t>quit;</a:t>
            </a:r>
          </a:p>
          <a:p>
            <a:pPr defTabSz="820738">
              <a:lnSpc>
                <a:spcPct val="150000"/>
              </a:lnSpc>
              <a:spcBef>
                <a:spcPct val="50000"/>
              </a:spcBef>
              <a:buNone/>
            </a:pPr>
            <a:endParaRPr lang="en-US" sz="1000" b="0" dirty="0">
              <a:latin typeface="Courier New" panose="02070309020205020404" pitchFamily="49" charset="0"/>
              <a:cs typeface="Courier New" panose="02070309020205020404" pitchFamily="49" charset="0"/>
            </a:endParaRPr>
          </a:p>
          <a:p>
            <a:pPr defTabSz="820738">
              <a:lnSpc>
                <a:spcPct val="150000"/>
              </a:lnSpc>
              <a:spcBef>
                <a:spcPct val="50000"/>
              </a:spcBef>
              <a:buNone/>
            </a:pPr>
            <a:r>
              <a:rPr lang="en-US" sz="1000" b="0" dirty="0">
                <a:solidFill>
                  <a:srgbClr val="0000FF"/>
                </a:solidFill>
                <a:latin typeface="Courier New" panose="02070309020205020404" pitchFamily="49" charset="0"/>
                <a:cs typeface="Courier New" panose="02070309020205020404" pitchFamily="49" charset="0"/>
              </a:rPr>
              <a:t>%end</a:t>
            </a:r>
            <a:r>
              <a:rPr lang="en-US" sz="10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1215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90" name="Rectangle 14"/>
          <p:cNvSpPr>
            <a:spLocks noChangeArrowheads="1"/>
          </p:cNvSpPr>
          <p:nvPr/>
        </p:nvSpPr>
        <p:spPr bwMode="auto">
          <a:xfrm>
            <a:off x="381000" y="992860"/>
            <a:ext cx="4114800" cy="1412694"/>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Indicators + Imputation</a:t>
            </a:r>
          </a:p>
          <a:p>
            <a:pPr marL="628650" lvl="1" indent="-171450" defTabSz="820738">
              <a:lnSpc>
                <a:spcPct val="150000"/>
              </a:lnSpc>
              <a:spcBef>
                <a:spcPct val="50000"/>
              </a:spcBef>
              <a:buFont typeface="Wingdings" panose="05000000000000000000" pitchFamily="2" charset="2"/>
              <a:buChar char="Ø"/>
            </a:pPr>
            <a:r>
              <a:rPr lang="en-US" sz="1200" b="0" dirty="0" smtClean="0"/>
              <a:t>Create missing value indicator variables</a:t>
            </a:r>
          </a:p>
          <a:p>
            <a:pPr marL="628650" lvl="1" indent="-171450" defTabSz="820738">
              <a:lnSpc>
                <a:spcPct val="150000"/>
              </a:lnSpc>
              <a:spcBef>
                <a:spcPct val="50000"/>
              </a:spcBef>
              <a:buFont typeface="Wingdings" panose="05000000000000000000" pitchFamily="2" charset="2"/>
              <a:buChar char="Ø"/>
            </a:pPr>
            <a:r>
              <a:rPr lang="en-US" sz="1200" b="0" dirty="0" smtClean="0"/>
              <a:t>Replace missing values with the variable median/mean. </a:t>
            </a:r>
            <a:r>
              <a:rPr lang="en-US" sz="1200" dirty="0" smtClean="0"/>
              <a:t>(predictive modeling)</a:t>
            </a:r>
          </a:p>
        </p:txBody>
      </p:sp>
      <p:cxnSp>
        <p:nvCxnSpPr>
          <p:cNvPr id="6" name="Straight Connector 5"/>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sp>
        <p:nvSpPr>
          <p:cNvPr id="7" name="TextBox 6"/>
          <p:cNvSpPr txBox="1"/>
          <p:nvPr/>
        </p:nvSpPr>
        <p:spPr>
          <a:xfrm>
            <a:off x="4648200" y="1049209"/>
            <a:ext cx="4191000" cy="4970591"/>
          </a:xfrm>
          <a:prstGeom prst="rect">
            <a:avLst/>
          </a:prstGeom>
          <a:noFill/>
        </p:spPr>
        <p:txBody>
          <a:bodyPr wrap="square" rtlCol="0">
            <a:spAutoFit/>
          </a:bodyPr>
          <a:lstStyle/>
          <a:p>
            <a:pPr>
              <a:buNone/>
            </a:pPr>
            <a:r>
              <a:rPr lang="en-US" sz="1000" dirty="0"/>
              <a:t>Sample Code:</a:t>
            </a:r>
          </a:p>
          <a:p>
            <a:pPr>
              <a:buNone/>
            </a:pPr>
            <a:r>
              <a:rPr lang="en-US" sz="1000" dirty="0">
                <a:solidFill>
                  <a:srgbClr val="000080"/>
                </a:solidFill>
                <a:latin typeface="Courier New" panose="02070309020205020404" pitchFamily="49" charset="0"/>
                <a:cs typeface="Courier New" panose="02070309020205020404" pitchFamily="49" charset="0"/>
              </a:rPr>
              <a:t>data</a:t>
            </a:r>
            <a:r>
              <a:rPr lang="en-US" sz="1000" b="0" dirty="0"/>
              <a:t> </a:t>
            </a:r>
            <a:r>
              <a:rPr lang="en-US" sz="1000" b="0" dirty="0" err="1">
                <a:latin typeface="Courier New" panose="02070309020205020404" pitchFamily="49" charset="0"/>
                <a:cs typeface="Courier New" panose="02070309020205020404" pitchFamily="49" charset="0"/>
              </a:rPr>
              <a:t>work.train_mi</a:t>
            </a:r>
            <a:r>
              <a:rPr lang="en-US" sz="1000" b="0" dirty="0">
                <a:latin typeface="Courier New" panose="02070309020205020404" pitchFamily="49" charset="0"/>
                <a:cs typeface="Courier New" panose="02070309020205020404" pitchFamily="49" charset="0"/>
              </a:rPr>
              <a:t>(</a:t>
            </a:r>
            <a:r>
              <a:rPr lang="en-US" sz="1000" b="0" dirty="0">
                <a:solidFill>
                  <a:srgbClr val="0000FF"/>
                </a:solidFill>
                <a:latin typeface="Courier New" panose="02070309020205020404" pitchFamily="49" charset="0"/>
                <a:cs typeface="Courier New" panose="02070309020205020404" pitchFamily="49" charset="0"/>
              </a:rPr>
              <a:t>drop</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i</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set</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work.train</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8080"/>
                </a:solidFill>
                <a:latin typeface="Courier New" panose="02070309020205020404" pitchFamily="49" charset="0"/>
                <a:cs typeface="Courier New" panose="02070309020205020404" pitchFamily="49" charset="0"/>
              </a:rPr>
              <a:t>/* name the missing indicator variables */</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array</a:t>
            </a:r>
            <a:r>
              <a:rPr lang="en-US" sz="1000" b="0" dirty="0">
                <a:latin typeface="Courier New" panose="02070309020205020404" pitchFamily="49" charset="0"/>
                <a:cs typeface="Courier New" panose="02070309020205020404" pitchFamily="49" charset="0"/>
              </a:rPr>
              <a:t> mi{*} </a:t>
            </a:r>
            <a:r>
              <a:rPr lang="en-US" sz="1000" b="0" dirty="0" err="1">
                <a:latin typeface="Courier New" panose="02070309020205020404" pitchFamily="49" charset="0"/>
                <a:cs typeface="Courier New" panose="02070309020205020404" pitchFamily="49" charset="0"/>
              </a:rPr>
              <a:t>MIAcctAg</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MIPhone</a:t>
            </a:r>
            <a:r>
              <a:rPr lang="en-US" sz="1000" b="0" dirty="0">
                <a:latin typeface="Courier New" panose="02070309020205020404" pitchFamily="49" charset="0"/>
                <a:cs typeface="Courier New" panose="02070309020205020404" pitchFamily="49" charset="0"/>
              </a:rPr>
              <a:t> MIPOS </a:t>
            </a:r>
            <a:r>
              <a:rPr lang="en-US" sz="1000" b="0" dirty="0" err="1">
                <a:latin typeface="Courier New" panose="02070309020205020404" pitchFamily="49" charset="0"/>
                <a:cs typeface="Courier New" panose="02070309020205020404" pitchFamily="49" charset="0"/>
              </a:rPr>
              <a:t>MIPOSAmt</a:t>
            </a:r>
            <a:r>
              <a:rPr lang="en-US" sz="1000" b="0" dirty="0">
                <a:latin typeface="Courier New" panose="02070309020205020404" pitchFamily="49" charset="0"/>
                <a:cs typeface="Courier New" panose="02070309020205020404" pitchFamily="49" charset="0"/>
              </a:rPr>
              <a:t> </a:t>
            </a:r>
          </a:p>
          <a:p>
            <a:pPr>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MIInv</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MIInvBal</a:t>
            </a:r>
            <a:r>
              <a:rPr lang="en-US" sz="1000" b="0" dirty="0">
                <a:latin typeface="Courier New" panose="02070309020205020404" pitchFamily="49" charset="0"/>
                <a:cs typeface="Courier New" panose="02070309020205020404" pitchFamily="49" charset="0"/>
              </a:rPr>
              <a:t> MICC </a:t>
            </a:r>
            <a:r>
              <a:rPr lang="en-US" sz="1000" b="0" dirty="0" err="1">
                <a:latin typeface="Courier New" panose="02070309020205020404" pitchFamily="49" charset="0"/>
                <a:cs typeface="Courier New" panose="02070309020205020404" pitchFamily="49" charset="0"/>
              </a:rPr>
              <a:t>MICCBal</a:t>
            </a:r>
            <a:r>
              <a:rPr lang="en-US" sz="1000" b="0" dirty="0">
                <a:latin typeface="Courier New" panose="02070309020205020404" pitchFamily="49" charset="0"/>
                <a:cs typeface="Courier New" panose="02070309020205020404" pitchFamily="49" charset="0"/>
              </a:rPr>
              <a:t> </a:t>
            </a:r>
          </a:p>
          <a:p>
            <a:pPr>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MICCPurc</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MIIncome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MIHMOwn</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MILORes</a:t>
            </a:r>
            <a:endParaRPr lang="en-US" sz="1000" b="0" dirty="0">
              <a:latin typeface="Courier New" panose="02070309020205020404" pitchFamily="49" charset="0"/>
              <a:cs typeface="Courier New" panose="02070309020205020404" pitchFamily="49" charset="0"/>
            </a:endParaRPr>
          </a:p>
          <a:p>
            <a:pPr>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MIHMVal</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MIAge</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MICRScor</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8080"/>
                </a:solidFill>
                <a:latin typeface="Courier New" panose="02070309020205020404" pitchFamily="49" charset="0"/>
                <a:cs typeface="Courier New" panose="02070309020205020404" pitchFamily="49" charset="0"/>
              </a:rPr>
              <a:t>/* select variables with missing values */</a:t>
            </a:r>
          </a:p>
          <a:p>
            <a:pPr>
              <a:buNone/>
            </a:pPr>
            <a:r>
              <a:rPr lang="fr-FR" sz="1000" b="0" dirty="0">
                <a:latin typeface="Courier New" panose="02070309020205020404" pitchFamily="49" charset="0"/>
                <a:cs typeface="Courier New" panose="02070309020205020404" pitchFamily="49" charset="0"/>
              </a:rPr>
              <a:t>   </a:t>
            </a:r>
            <a:r>
              <a:rPr lang="fr-FR" sz="1000" b="0" dirty="0" err="1">
                <a:solidFill>
                  <a:srgbClr val="0000FF"/>
                </a:solidFill>
                <a:latin typeface="Courier New" panose="02070309020205020404" pitchFamily="49" charset="0"/>
                <a:cs typeface="Courier New" panose="02070309020205020404" pitchFamily="49" charset="0"/>
              </a:rPr>
              <a:t>array</a:t>
            </a:r>
            <a:r>
              <a:rPr lang="fr-FR" sz="1000" b="0" dirty="0">
                <a:latin typeface="Courier New" panose="02070309020205020404" pitchFamily="49" charset="0"/>
                <a:cs typeface="Courier New" panose="02070309020205020404" pitchFamily="49" charset="0"/>
              </a:rPr>
              <a:t> x{*} </a:t>
            </a:r>
            <a:r>
              <a:rPr lang="fr-FR" sz="1000" b="0" dirty="0" err="1">
                <a:latin typeface="Courier New" panose="02070309020205020404" pitchFamily="49" charset="0"/>
                <a:cs typeface="Courier New" panose="02070309020205020404" pitchFamily="49" charset="0"/>
              </a:rPr>
              <a:t>acctage</a:t>
            </a:r>
            <a:r>
              <a:rPr lang="fr-FR" sz="1000" b="0" dirty="0">
                <a:latin typeface="Courier New" panose="02070309020205020404" pitchFamily="49" charset="0"/>
                <a:cs typeface="Courier New" panose="02070309020205020404" pitchFamily="49" charset="0"/>
              </a:rPr>
              <a:t> phone pos </a:t>
            </a:r>
            <a:r>
              <a:rPr lang="fr-FR" sz="1000" b="0" dirty="0" err="1">
                <a:latin typeface="Courier New" panose="02070309020205020404" pitchFamily="49" charset="0"/>
                <a:cs typeface="Courier New" panose="02070309020205020404" pitchFamily="49" charset="0"/>
              </a:rPr>
              <a:t>posamt</a:t>
            </a:r>
            <a:r>
              <a:rPr lang="fr-FR" sz="1000" b="0" dirty="0">
                <a:latin typeface="Courier New" panose="02070309020205020404" pitchFamily="49" charset="0"/>
                <a:cs typeface="Courier New" panose="02070309020205020404" pitchFamily="49" charset="0"/>
              </a:rPr>
              <a:t> </a:t>
            </a:r>
          </a:p>
          <a:p>
            <a:pPr>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inv</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invbal</a:t>
            </a:r>
            <a:r>
              <a:rPr lang="en-US" sz="1000" b="0" dirty="0">
                <a:latin typeface="Courier New" panose="02070309020205020404" pitchFamily="49" charset="0"/>
                <a:cs typeface="Courier New" panose="02070309020205020404" pitchFamily="49" charset="0"/>
              </a:rPr>
              <a:t> cc </a:t>
            </a:r>
            <a:r>
              <a:rPr lang="en-US" sz="1000" b="0" dirty="0" err="1">
                <a:latin typeface="Courier New" panose="02070309020205020404" pitchFamily="49" charset="0"/>
                <a:cs typeface="Courier New" panose="02070309020205020404" pitchFamily="49" charset="0"/>
              </a:rPr>
              <a:t>ccbal</a:t>
            </a:r>
            <a:endParaRPr lang="en-US" sz="1000" b="0" dirty="0">
              <a:latin typeface="Courier New" panose="02070309020205020404" pitchFamily="49" charset="0"/>
              <a:cs typeface="Courier New" panose="02070309020205020404" pitchFamily="49" charset="0"/>
            </a:endParaRPr>
          </a:p>
          <a:p>
            <a:pPr>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ccpurc</a:t>
            </a:r>
            <a:r>
              <a:rPr lang="en-US" sz="1000" b="0" dirty="0">
                <a:latin typeface="Courier New" panose="02070309020205020404" pitchFamily="49" charset="0"/>
                <a:cs typeface="Courier New" panose="02070309020205020404" pitchFamily="49" charset="0"/>
              </a:rPr>
              <a:t> income </a:t>
            </a:r>
            <a:r>
              <a:rPr lang="en-US" sz="1000" b="0" dirty="0" err="1">
                <a:latin typeface="Courier New" panose="02070309020205020404" pitchFamily="49" charset="0"/>
                <a:cs typeface="Courier New" panose="02070309020205020404" pitchFamily="49" charset="0"/>
              </a:rPr>
              <a:t>hmown</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lores</a:t>
            </a:r>
            <a:r>
              <a:rPr lang="en-US" sz="1000" b="0" dirty="0">
                <a:latin typeface="Courier New" panose="02070309020205020404" pitchFamily="49" charset="0"/>
                <a:cs typeface="Courier New" panose="02070309020205020404" pitchFamily="49" charset="0"/>
              </a:rPr>
              <a:t> </a:t>
            </a:r>
          </a:p>
          <a:p>
            <a:pPr>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hmval</a:t>
            </a:r>
            <a:r>
              <a:rPr lang="en-US" sz="1000" b="0" dirty="0">
                <a:latin typeface="Courier New" panose="02070309020205020404" pitchFamily="49" charset="0"/>
                <a:cs typeface="Courier New" panose="02070309020205020404" pitchFamily="49" charset="0"/>
              </a:rPr>
              <a:t> age </a:t>
            </a:r>
            <a:r>
              <a:rPr lang="en-US" sz="1000" b="0" dirty="0" err="1">
                <a:latin typeface="Courier New" panose="02070309020205020404" pitchFamily="49" charset="0"/>
                <a:cs typeface="Courier New" panose="02070309020205020404" pitchFamily="49" charset="0"/>
              </a:rPr>
              <a:t>crscore</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do</a:t>
            </a: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i</a:t>
            </a:r>
            <a:r>
              <a:rPr lang="en-US" sz="1000" b="0" dirty="0">
                <a:latin typeface="Courier New" panose="02070309020205020404" pitchFamily="49" charset="0"/>
                <a:cs typeface="Courier New" panose="02070309020205020404" pitchFamily="49" charset="0"/>
              </a:rPr>
              <a:t>=</a:t>
            </a:r>
            <a:r>
              <a:rPr lang="en-US" sz="1000" dirty="0">
                <a:solidFill>
                  <a:srgbClr val="008080"/>
                </a:solidFill>
                <a:latin typeface="Courier New" panose="02070309020205020404" pitchFamily="49" charset="0"/>
                <a:cs typeface="Courier New" panose="02070309020205020404" pitchFamily="49" charset="0"/>
              </a:rPr>
              <a:t>1</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to</a:t>
            </a:r>
            <a:r>
              <a:rPr lang="en-US" sz="1000" b="0" dirty="0">
                <a:latin typeface="Courier New" panose="02070309020205020404" pitchFamily="49" charset="0"/>
                <a:cs typeface="Courier New" panose="02070309020205020404" pitchFamily="49" charset="0"/>
              </a:rPr>
              <a:t> dim(mi);</a:t>
            </a:r>
          </a:p>
          <a:p>
            <a:pPr>
              <a:buNone/>
            </a:pPr>
            <a:r>
              <a:rPr lang="en-US" sz="1000" b="0" dirty="0">
                <a:latin typeface="Courier New" panose="02070309020205020404" pitchFamily="49" charset="0"/>
                <a:cs typeface="Courier New" panose="02070309020205020404" pitchFamily="49" charset="0"/>
              </a:rPr>
              <a:t>      mi{</a:t>
            </a:r>
            <a:r>
              <a:rPr lang="en-US" sz="1000" b="0" dirty="0" err="1">
                <a:latin typeface="Courier New" panose="02070309020205020404" pitchFamily="49" charset="0"/>
                <a:cs typeface="Courier New" panose="02070309020205020404" pitchFamily="49" charset="0"/>
              </a:rPr>
              <a:t>i</a:t>
            </a:r>
            <a:r>
              <a:rPr lang="en-US" sz="1000" b="0" dirty="0">
                <a:latin typeface="Courier New" panose="02070309020205020404" pitchFamily="49" charset="0"/>
                <a:cs typeface="Courier New" panose="02070309020205020404" pitchFamily="49" charset="0"/>
              </a:rPr>
              <a:t>}=(x{</a:t>
            </a:r>
            <a:r>
              <a:rPr lang="en-US" sz="1000" b="0" dirty="0" err="1">
                <a:latin typeface="Courier New" panose="02070309020205020404" pitchFamily="49" charset="0"/>
                <a:cs typeface="Courier New" panose="02070309020205020404" pitchFamily="49" charset="0"/>
              </a:rPr>
              <a:t>i</a:t>
            </a:r>
            <a:r>
              <a:rPr lang="en-US" sz="1000" b="0" dirty="0">
                <a:latin typeface="Courier New" panose="02070309020205020404" pitchFamily="49" charset="0"/>
                <a:cs typeface="Courier New" panose="02070309020205020404" pitchFamily="49" charset="0"/>
              </a:rPr>
              <a:t>}=</a:t>
            </a:r>
            <a:r>
              <a:rPr lang="en-US" sz="1000" dirty="0">
                <a:solidFill>
                  <a:srgbClr val="008080"/>
                </a:solidFill>
                <a:latin typeface="Courier New" panose="02070309020205020404" pitchFamily="49" charset="0"/>
                <a:cs typeface="Courier New" panose="02070309020205020404" pitchFamily="49" charset="0"/>
              </a:rPr>
              <a:t>.</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err="1">
                <a:latin typeface="Courier New" panose="02070309020205020404" pitchFamily="49" charset="0"/>
                <a:cs typeface="Courier New" panose="02070309020205020404" pitchFamily="49" charset="0"/>
              </a:rPr>
              <a:t>nummiss+mi</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i</a:t>
            </a:r>
            <a:r>
              <a:rPr lang="en-US" sz="1000" b="0" dirty="0">
                <a:latin typeface="Courier New" panose="02070309020205020404" pitchFamily="49" charset="0"/>
                <a:cs typeface="Courier New" panose="02070309020205020404" pitchFamily="49" charset="0"/>
              </a:rPr>
              <a:t>};</a:t>
            </a:r>
          </a:p>
          <a:p>
            <a:pPr>
              <a:buNone/>
            </a:pP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end</a:t>
            </a:r>
            <a:r>
              <a:rPr lang="en-US" sz="1000" b="0" dirty="0">
                <a:latin typeface="Courier New" panose="02070309020205020404" pitchFamily="49" charset="0"/>
                <a:cs typeface="Courier New" panose="02070309020205020404" pitchFamily="49" charset="0"/>
              </a:rPr>
              <a:t>;</a:t>
            </a:r>
          </a:p>
          <a:p>
            <a:pPr>
              <a:buNone/>
            </a:pPr>
            <a:r>
              <a:rPr lang="en-US" sz="1000" dirty="0">
                <a:solidFill>
                  <a:srgbClr val="000080"/>
                </a:solidFill>
                <a:latin typeface="Courier New" panose="02070309020205020404" pitchFamily="49" charset="0"/>
                <a:cs typeface="Courier New" panose="02070309020205020404" pitchFamily="49" charset="0"/>
              </a:rPr>
              <a:t>run;</a:t>
            </a:r>
          </a:p>
        </p:txBody>
      </p:sp>
      <p:sp>
        <p:nvSpPr>
          <p:cNvPr id="10" name="Rectangle 2"/>
          <p:cNvSpPr>
            <a:spLocks noGrp="1" noChangeArrowheads="1"/>
          </p:cNvSpPr>
          <p:nvPr>
            <p:ph type="title"/>
          </p:nvPr>
        </p:nvSpPr>
        <p:spPr>
          <a:xfrm>
            <a:off x="305295" y="228600"/>
            <a:ext cx="8584870" cy="457200"/>
          </a:xfrm>
          <a:solidFill>
            <a:schemeClr val="accent2">
              <a:lumMod val="20000"/>
              <a:lumOff val="80000"/>
            </a:schemeClr>
          </a:solidFill>
        </p:spPr>
        <p:txBody>
          <a:bodyPr anchor="ctr"/>
          <a:lstStyle/>
          <a:p>
            <a:r>
              <a:rPr lang="en-US" sz="2000" dirty="0" smtClean="0"/>
              <a:t>   Exploring the Data</a:t>
            </a:r>
            <a:endParaRPr lang="en-US" sz="2000" dirty="0">
              <a:solidFill>
                <a:schemeClr val="bg1"/>
              </a:solidFill>
            </a:endParaRPr>
          </a:p>
        </p:txBody>
      </p:sp>
      <p:sp>
        <p:nvSpPr>
          <p:cNvPr id="11" name="Rectangle 2"/>
          <p:cNvSpPr txBox="1">
            <a:spLocks noChangeArrowheads="1"/>
          </p:cNvSpPr>
          <p:nvPr/>
        </p:nvSpPr>
        <p:spPr bwMode="auto">
          <a:xfrm>
            <a:off x="304800" y="228600"/>
            <a:ext cx="8610600"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1. Missing Values</a:t>
            </a:r>
            <a:endParaRPr lang="en-US" sz="2000" b="0" kern="0" dirty="0"/>
          </a:p>
        </p:txBody>
      </p:sp>
    </p:spTree>
    <p:extLst>
      <p:ext uri="{BB962C8B-B14F-4D97-AF65-F5344CB8AC3E}">
        <p14:creationId xmlns:p14="http://schemas.microsoft.com/office/powerpoint/2010/main" val="1542063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Categorical Inputs</a:t>
            </a:r>
            <a:endParaRPr lang="en-US" sz="2000" dirty="0">
              <a:solidFill>
                <a:schemeClr val="bg1"/>
              </a:solidFill>
            </a:endParaRPr>
          </a:p>
        </p:txBody>
      </p:sp>
      <p:sp>
        <p:nvSpPr>
          <p:cNvPr id="101390" name="Rectangle 14"/>
          <p:cNvSpPr>
            <a:spLocks noChangeArrowheads="1"/>
          </p:cNvSpPr>
          <p:nvPr/>
        </p:nvSpPr>
        <p:spPr bwMode="auto">
          <a:xfrm>
            <a:off x="381000" y="990600"/>
            <a:ext cx="8458200" cy="1412694"/>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Problems with Categorical Inputs</a:t>
            </a:r>
          </a:p>
          <a:p>
            <a:pPr marL="628650" lvl="1" indent="-171450" defTabSz="820738">
              <a:lnSpc>
                <a:spcPct val="150000"/>
              </a:lnSpc>
              <a:spcBef>
                <a:spcPct val="50000"/>
              </a:spcBef>
              <a:buFont typeface="Wingdings" panose="05000000000000000000" pitchFamily="2" charset="2"/>
              <a:buChar char="Ø"/>
            </a:pPr>
            <a:r>
              <a:rPr lang="en-US" sz="1200" b="0" dirty="0" smtClean="0"/>
              <a:t>When a categorical input has many levels, expanding the input into dummy variables can greatly increase the dimension of the input space.</a:t>
            </a:r>
          </a:p>
          <a:p>
            <a:pPr marL="628650" lvl="1" indent="-171450" defTabSz="820738">
              <a:lnSpc>
                <a:spcPct val="150000"/>
              </a:lnSpc>
              <a:spcBef>
                <a:spcPct val="50000"/>
              </a:spcBef>
              <a:buFont typeface="Wingdings" panose="05000000000000000000" pitchFamily="2" charset="2"/>
              <a:buChar char="Ø"/>
            </a:pPr>
            <a:r>
              <a:rPr lang="en-US" sz="1200" b="0" dirty="0" smtClean="0"/>
              <a:t>Including categorical inputs in the model can cause quasi-complete separation.</a:t>
            </a:r>
          </a:p>
        </p:txBody>
      </p:sp>
      <p:pic>
        <p:nvPicPr>
          <p:cNvPr id="182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2590800"/>
            <a:ext cx="470535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bwMode="auto">
          <a:xfrm>
            <a:off x="305295" y="228600"/>
            <a:ext cx="8584870" cy="457200"/>
          </a:xfrm>
          <a:prstGeom prst="rect">
            <a:avLst/>
          </a:prstGeom>
          <a:solidFill>
            <a:schemeClr val="accent2">
              <a:lumMod val="20000"/>
              <a:lumOff val="80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a:buClrTx/>
              <a:buSzTx/>
              <a:buFontTx/>
              <a:buNone/>
            </a:pPr>
            <a:r>
              <a:rPr lang="en-US" sz="2000" b="0" kern="0" smtClean="0"/>
              <a:t>   Exploring the Data</a:t>
            </a:r>
            <a:endParaRPr lang="en-US" sz="2000" b="0" kern="0" dirty="0"/>
          </a:p>
        </p:txBody>
      </p:sp>
      <p:sp>
        <p:nvSpPr>
          <p:cNvPr id="6"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2. Categorical Variables</a:t>
            </a:r>
            <a:endParaRPr lang="en-US" sz="2000" b="0" kern="0" dirty="0"/>
          </a:p>
        </p:txBody>
      </p:sp>
    </p:spTree>
    <p:extLst>
      <p:ext uri="{BB962C8B-B14F-4D97-AF65-F5344CB8AC3E}">
        <p14:creationId xmlns:p14="http://schemas.microsoft.com/office/powerpoint/2010/main" val="2938757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Categorical Inputs</a:t>
            </a:r>
            <a:endParaRPr lang="en-US" sz="2000" dirty="0">
              <a:solidFill>
                <a:schemeClr val="bg1"/>
              </a:solidFill>
            </a:endParaRPr>
          </a:p>
        </p:txBody>
      </p:sp>
      <p:sp>
        <p:nvSpPr>
          <p:cNvPr id="101390" name="Rectangle 14"/>
          <p:cNvSpPr>
            <a:spLocks noChangeArrowheads="1"/>
          </p:cNvSpPr>
          <p:nvPr/>
        </p:nvSpPr>
        <p:spPr bwMode="auto">
          <a:xfrm>
            <a:off x="381000" y="804309"/>
            <a:ext cx="8458200" cy="2243691"/>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Dealing </a:t>
            </a:r>
            <a:r>
              <a:rPr lang="en-US" sz="1400" b="0" dirty="0"/>
              <a:t>with Categorical </a:t>
            </a:r>
            <a:r>
              <a:rPr lang="en-US" sz="1400" b="0" dirty="0" smtClean="0"/>
              <a:t>Inputs</a:t>
            </a:r>
          </a:p>
          <a:p>
            <a:pPr marL="628650" lvl="1" indent="-171450" defTabSz="820738">
              <a:lnSpc>
                <a:spcPct val="150000"/>
              </a:lnSpc>
              <a:spcBef>
                <a:spcPct val="50000"/>
              </a:spcBef>
              <a:buFont typeface="Wingdings" panose="05000000000000000000" pitchFamily="2" charset="2"/>
              <a:buChar char="Ø"/>
            </a:pPr>
            <a:r>
              <a:rPr lang="en-US" sz="1200" b="0" dirty="0"/>
              <a:t>The best remedy for sparseness in the levels is to collapse the levels of a categorical input. Ideally, subject-matter considerations should be used to collapsing levels. </a:t>
            </a:r>
            <a:r>
              <a:rPr lang="en-US" sz="1200" dirty="0"/>
              <a:t>This is not always practical in modeling</a:t>
            </a:r>
            <a:r>
              <a:rPr lang="en-US" sz="1200" dirty="0" smtClean="0"/>
              <a:t>.</a:t>
            </a:r>
          </a:p>
          <a:p>
            <a:pPr marL="628650" lvl="1" indent="-171450" defTabSz="820738">
              <a:lnSpc>
                <a:spcPct val="150000"/>
              </a:lnSpc>
              <a:spcBef>
                <a:spcPct val="50000"/>
              </a:spcBef>
              <a:buFont typeface="Wingdings" panose="05000000000000000000" pitchFamily="2" charset="2"/>
              <a:buChar char="Ø"/>
            </a:pPr>
            <a:r>
              <a:rPr lang="en-US" sz="1200" b="0" dirty="0"/>
              <a:t>Another strategy for dealing with categorical inputs with many levels is </a:t>
            </a:r>
            <a:r>
              <a:rPr lang="en-US" sz="1200" b="0" i="1" dirty="0"/>
              <a:t>thresholding</a:t>
            </a:r>
            <a:r>
              <a:rPr lang="en-US" sz="1200" b="0" dirty="0"/>
              <a:t>. This method requires a minimum number of cases in a level before creating a dummy code </a:t>
            </a:r>
            <a:r>
              <a:rPr lang="en-US" sz="1200" b="0" dirty="0" smtClean="0"/>
              <a:t>input (e.g., 50). </a:t>
            </a:r>
            <a:r>
              <a:rPr lang="en-US" sz="1200" b="0" dirty="0"/>
              <a:t>Any level failing to meet this minimum threshold is relegated to a new level called OTHER. </a:t>
            </a:r>
            <a:r>
              <a:rPr lang="en-US" sz="1200" dirty="0"/>
              <a:t>By reducing the number of inputs available to a model, thresholding limits the model’s ability to </a:t>
            </a:r>
            <a:r>
              <a:rPr lang="en-US" sz="1200" dirty="0" smtClean="0"/>
              <a:t>discover spurious </a:t>
            </a:r>
            <a:r>
              <a:rPr lang="en-US" sz="1200" dirty="0"/>
              <a:t>input-target associations</a:t>
            </a:r>
            <a:r>
              <a:rPr lang="en-US" sz="1200" dirty="0" smtClean="0"/>
              <a:t>.</a:t>
            </a:r>
            <a:endParaRPr lang="en-US" sz="1200" dirty="0"/>
          </a:p>
        </p:txBody>
      </p:sp>
      <p:pic>
        <p:nvPicPr>
          <p:cNvPr id="181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2971800"/>
            <a:ext cx="470535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2. Categorical Variables</a:t>
            </a:r>
            <a:endParaRPr lang="en-US" sz="2000" b="0" kern="0" dirty="0"/>
          </a:p>
        </p:txBody>
      </p:sp>
    </p:spTree>
    <p:extLst>
      <p:ext uri="{BB962C8B-B14F-4D97-AF65-F5344CB8AC3E}">
        <p14:creationId xmlns:p14="http://schemas.microsoft.com/office/powerpoint/2010/main" val="727209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Categorical Inputs</a:t>
            </a:r>
            <a:endParaRPr lang="en-US" sz="2000" dirty="0">
              <a:solidFill>
                <a:schemeClr val="bg1"/>
              </a:solidFill>
            </a:endParaRPr>
          </a:p>
        </p:txBody>
      </p:sp>
      <p:sp>
        <p:nvSpPr>
          <p:cNvPr id="101390" name="Rectangle 14"/>
          <p:cNvSpPr>
            <a:spLocks noChangeArrowheads="1"/>
          </p:cNvSpPr>
          <p:nvPr/>
        </p:nvSpPr>
        <p:spPr bwMode="auto">
          <a:xfrm>
            <a:off x="381000" y="990600"/>
            <a:ext cx="8458200" cy="2151358"/>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smtClean="0"/>
              <a:t>A </a:t>
            </a:r>
            <a:r>
              <a:rPr lang="en-US" sz="1400" b="0" dirty="0"/>
              <a:t>Simple Data-driven Method for Collapsing Levels - </a:t>
            </a:r>
            <a:r>
              <a:rPr lang="en-US" sz="1400" b="0" dirty="0" err="1"/>
              <a:t>Greenacre’s</a:t>
            </a:r>
            <a:r>
              <a:rPr lang="en-US" sz="1400" b="0" dirty="0"/>
              <a:t> method (1988, 1993</a:t>
            </a:r>
            <a:r>
              <a:rPr lang="en-US" sz="1400" b="0" dirty="0" smtClean="0"/>
              <a:t>)</a:t>
            </a:r>
          </a:p>
          <a:p>
            <a:pPr defTabSz="820738">
              <a:lnSpc>
                <a:spcPct val="150000"/>
              </a:lnSpc>
              <a:spcBef>
                <a:spcPct val="50000"/>
              </a:spcBef>
              <a:buNone/>
            </a:pPr>
            <a:r>
              <a:rPr lang="en-US" sz="1200" b="0" dirty="0"/>
              <a:t>The levels (rows) are hierarchically clustered based on the reduction in the chi-squared test of association between the categorical variable and the target. At each step, the two levels that give the least reduction in the chi-squared statistic are merged. The process is continued until the reduction in chi-squared drops below some threshold </a:t>
            </a:r>
            <a:r>
              <a:rPr lang="en-US" sz="1200" b="0" dirty="0" smtClean="0"/>
              <a:t>(e.g., </a:t>
            </a:r>
            <a:r>
              <a:rPr lang="en-US" sz="1200" b="0" dirty="0"/>
              <a:t>99%). This method </a:t>
            </a:r>
            <a:r>
              <a:rPr lang="en-US" sz="1200" b="0" dirty="0" smtClean="0"/>
              <a:t>will quickly throw rare </a:t>
            </a:r>
            <a:r>
              <a:rPr lang="en-US" sz="1200" b="0" dirty="0"/>
              <a:t>categories in with other categories that have similar marginal response rates. </a:t>
            </a:r>
            <a:r>
              <a:rPr lang="en-US" sz="1200" dirty="0" smtClean="0"/>
              <a:t>While this </a:t>
            </a:r>
            <a:r>
              <a:rPr lang="en-US" sz="1200" dirty="0"/>
              <a:t>method </a:t>
            </a:r>
            <a:r>
              <a:rPr lang="en-US" sz="1200" dirty="0" smtClean="0"/>
              <a:t>is simple </a:t>
            </a:r>
            <a:r>
              <a:rPr lang="en-US" sz="1200" dirty="0"/>
              <a:t>and </a:t>
            </a:r>
            <a:r>
              <a:rPr lang="en-US" sz="1200" dirty="0" smtClean="0"/>
              <a:t>effective, there </a:t>
            </a:r>
            <a:r>
              <a:rPr lang="en-US" sz="1200" dirty="0"/>
              <a:t>is a potential loss of information because only univariate associations are considered</a:t>
            </a:r>
            <a:r>
              <a:rPr lang="en-US" sz="1200" dirty="0" smtClean="0"/>
              <a:t>.</a:t>
            </a:r>
          </a:p>
        </p:txBody>
      </p:sp>
      <p:pic>
        <p:nvPicPr>
          <p:cNvPr id="183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2819400"/>
            <a:ext cx="470535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2. Categorical Variables</a:t>
            </a:r>
            <a:endParaRPr lang="en-US" sz="2000" b="0" kern="0" dirty="0"/>
          </a:p>
        </p:txBody>
      </p:sp>
    </p:spTree>
    <p:extLst>
      <p:ext uri="{BB962C8B-B14F-4D97-AF65-F5344CB8AC3E}">
        <p14:creationId xmlns:p14="http://schemas.microsoft.com/office/powerpoint/2010/main" val="96683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Categorical Inputs</a:t>
            </a:r>
            <a:endParaRPr lang="en-US" sz="2000" dirty="0">
              <a:solidFill>
                <a:schemeClr val="bg1"/>
              </a:solidFill>
            </a:endParaRPr>
          </a:p>
        </p:txBody>
      </p:sp>
      <p:sp>
        <p:nvSpPr>
          <p:cNvPr id="101390" name="Rectangle 14"/>
          <p:cNvSpPr>
            <a:spLocks noChangeArrowheads="1"/>
          </p:cNvSpPr>
          <p:nvPr/>
        </p:nvSpPr>
        <p:spPr bwMode="auto">
          <a:xfrm>
            <a:off x="381000" y="999625"/>
            <a:ext cx="4191000" cy="4182683"/>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err="1"/>
              <a:t>Greenacre’s</a:t>
            </a:r>
            <a:r>
              <a:rPr lang="en-US" sz="1400" b="0" dirty="0"/>
              <a:t> </a:t>
            </a:r>
            <a:r>
              <a:rPr lang="en-US" sz="1400" b="0" dirty="0" smtClean="0"/>
              <a:t>method - Example</a:t>
            </a:r>
          </a:p>
          <a:p>
            <a:pPr defTabSz="820738">
              <a:lnSpc>
                <a:spcPct val="150000"/>
              </a:lnSpc>
              <a:spcBef>
                <a:spcPct val="50000"/>
              </a:spcBef>
              <a:buNone/>
            </a:pPr>
            <a:r>
              <a:rPr lang="en-US" sz="1200" b="0" dirty="0" smtClean="0"/>
              <a:t>The variable </a:t>
            </a:r>
            <a:r>
              <a:rPr lang="en-US" sz="1200" dirty="0" smtClean="0"/>
              <a:t>Branch </a:t>
            </a:r>
            <a:r>
              <a:rPr lang="en-US" sz="1200" b="0" dirty="0" smtClean="0"/>
              <a:t>has 19 levels. The first step is to create a data set that contains the proportion of the target event (</a:t>
            </a:r>
            <a:r>
              <a:rPr lang="en-US" sz="1200" dirty="0" smtClean="0"/>
              <a:t>Ins</a:t>
            </a:r>
            <a:r>
              <a:rPr lang="en-US" sz="1200" b="0" dirty="0" smtClean="0"/>
              <a:t>) and number of cases in each level.</a:t>
            </a:r>
          </a:p>
          <a:p>
            <a:pPr defTabSz="820738">
              <a:lnSpc>
                <a:spcPct val="150000"/>
              </a:lnSpc>
              <a:spcBef>
                <a:spcPct val="50000"/>
              </a:spcBef>
              <a:buNone/>
            </a:pPr>
            <a:r>
              <a:rPr lang="en-US" sz="1200" dirty="0"/>
              <a:t>Sample Code:</a:t>
            </a:r>
          </a:p>
          <a:p>
            <a:pPr>
              <a:buNone/>
            </a:pPr>
            <a:r>
              <a:rPr lang="en-US" sz="1000" dirty="0">
                <a:solidFill>
                  <a:srgbClr val="000080"/>
                </a:solidFill>
                <a:latin typeface="Courier New" panose="02070309020205020404" pitchFamily="49" charset="0"/>
                <a:cs typeface="Courier New" panose="02070309020205020404" pitchFamily="49" charset="0"/>
              </a:rPr>
              <a:t>proc means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work.train_imputed</a:t>
            </a:r>
            <a:r>
              <a:rPr lang="en-US" sz="1000" b="0" dirty="0"/>
              <a:t> </a:t>
            </a:r>
            <a:r>
              <a:rPr lang="en-US" sz="1000" b="0" dirty="0" err="1">
                <a:solidFill>
                  <a:srgbClr val="0000FF"/>
                </a:solidFill>
                <a:latin typeface="Courier New" panose="02070309020205020404" pitchFamily="49" charset="0"/>
                <a:cs typeface="Courier New" panose="02070309020205020404" pitchFamily="49" charset="0"/>
              </a:rPr>
              <a:t>noprint</a:t>
            </a:r>
            <a:r>
              <a:rPr lang="en-US" sz="1000" b="0" dirty="0">
                <a:solidFill>
                  <a:srgbClr val="0000FF"/>
                </a:solidFill>
                <a:latin typeface="Courier New" panose="02070309020205020404" pitchFamily="49" charset="0"/>
                <a:cs typeface="Courier New" panose="02070309020205020404" pitchFamily="49" charset="0"/>
              </a:rPr>
              <a:t> </a:t>
            </a:r>
            <a:r>
              <a:rPr lang="en-US" sz="1000" b="0" dirty="0" err="1">
                <a:solidFill>
                  <a:srgbClr val="0000FF"/>
                </a:solidFill>
                <a:latin typeface="Courier New" panose="02070309020205020404" pitchFamily="49" charset="0"/>
                <a:cs typeface="Courier New" panose="02070309020205020404" pitchFamily="49" charset="0"/>
              </a:rPr>
              <a:t>nway</a:t>
            </a:r>
            <a:r>
              <a:rPr lang="en-US" sz="1000" b="0" dirty="0"/>
              <a:t>;</a:t>
            </a:r>
          </a:p>
          <a:p>
            <a:pPr>
              <a:buNone/>
            </a:pPr>
            <a:r>
              <a:rPr lang="en-US" sz="1000" b="0" dirty="0"/>
              <a:t>   </a:t>
            </a:r>
            <a:r>
              <a:rPr lang="en-US" sz="1000" b="0" dirty="0">
                <a:solidFill>
                  <a:srgbClr val="0000FF"/>
                </a:solidFill>
                <a:latin typeface="Courier New" panose="02070309020205020404" pitchFamily="49" charset="0"/>
                <a:cs typeface="Courier New" panose="02070309020205020404" pitchFamily="49" charset="0"/>
              </a:rPr>
              <a:t>class</a:t>
            </a:r>
            <a:r>
              <a:rPr lang="en-US" sz="1000" b="0" dirty="0"/>
              <a:t> </a:t>
            </a:r>
            <a:r>
              <a:rPr lang="en-US" sz="1000" b="0" dirty="0">
                <a:latin typeface="Courier New" panose="02070309020205020404" pitchFamily="49" charset="0"/>
                <a:cs typeface="Courier New" panose="02070309020205020404" pitchFamily="49" charset="0"/>
              </a:rPr>
              <a:t>branch;</a:t>
            </a:r>
          </a:p>
          <a:p>
            <a:pPr>
              <a:buNone/>
            </a:pPr>
            <a:r>
              <a:rPr lang="en-US" sz="1000" b="0" dirty="0"/>
              <a:t>   </a:t>
            </a:r>
            <a:r>
              <a:rPr lang="en-US" sz="1000" b="0" dirty="0">
                <a:solidFill>
                  <a:srgbClr val="0000FF"/>
                </a:solidFill>
                <a:latin typeface="Courier New" panose="02070309020205020404" pitchFamily="49" charset="0"/>
                <a:cs typeface="Courier New" panose="02070309020205020404" pitchFamily="49" charset="0"/>
              </a:rPr>
              <a:t>var</a:t>
            </a:r>
            <a:r>
              <a:rPr lang="en-US" sz="1000" b="0" dirty="0"/>
              <a:t> </a:t>
            </a:r>
            <a:r>
              <a:rPr lang="en-US" sz="1000" b="0" dirty="0">
                <a:latin typeface="Courier New" panose="02070309020205020404" pitchFamily="49" charset="0"/>
                <a:cs typeface="Courier New" panose="02070309020205020404" pitchFamily="49" charset="0"/>
              </a:rPr>
              <a:t>ins;</a:t>
            </a:r>
          </a:p>
          <a:p>
            <a:pPr>
              <a:buNone/>
            </a:pPr>
            <a:r>
              <a:rPr lang="en-US" sz="1000" b="0" dirty="0"/>
              <a:t>   </a:t>
            </a:r>
            <a:r>
              <a:rPr lang="en-US" sz="1000" b="0" dirty="0">
                <a:solidFill>
                  <a:srgbClr val="0000FF"/>
                </a:solidFill>
                <a:latin typeface="Courier New" panose="02070309020205020404" pitchFamily="49" charset="0"/>
                <a:cs typeface="Courier New" panose="02070309020205020404" pitchFamily="49" charset="0"/>
              </a:rPr>
              <a:t>output out</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work.level</a:t>
            </a:r>
            <a:r>
              <a:rPr lang="en-US" sz="1000" b="0" dirty="0"/>
              <a:t> </a:t>
            </a:r>
            <a:r>
              <a:rPr lang="en-US" sz="1000" b="0" dirty="0">
                <a:solidFill>
                  <a:srgbClr val="0000FF"/>
                </a:solidFill>
                <a:latin typeface="Courier New" panose="02070309020205020404" pitchFamily="49" charset="0"/>
                <a:cs typeface="Courier New" panose="02070309020205020404" pitchFamily="49" charset="0"/>
              </a:rPr>
              <a:t>mean</a:t>
            </a:r>
            <a:r>
              <a:rPr lang="en-US" sz="1000" b="0" dirty="0">
                <a:latin typeface="Courier New" panose="02070309020205020404" pitchFamily="49" charset="0"/>
                <a:cs typeface="Courier New" panose="02070309020205020404" pitchFamily="49" charset="0"/>
              </a:rPr>
              <a:t>=prop;</a:t>
            </a:r>
          </a:p>
          <a:p>
            <a:pPr>
              <a:buNone/>
            </a:pPr>
            <a:r>
              <a:rPr lang="en-US" sz="1000" dirty="0">
                <a:solidFill>
                  <a:srgbClr val="000080"/>
                </a:solidFill>
                <a:latin typeface="Courier New" panose="02070309020205020404" pitchFamily="49" charset="0"/>
                <a:cs typeface="Courier New" panose="02070309020205020404" pitchFamily="49" charset="0"/>
              </a:rPr>
              <a:t>run;</a:t>
            </a:r>
          </a:p>
          <a:p>
            <a:pPr>
              <a:buNone/>
            </a:pPr>
            <a:endParaRPr lang="en-US" sz="1000" b="0" dirty="0"/>
          </a:p>
          <a:p>
            <a:pPr>
              <a:buNone/>
            </a:pPr>
            <a:r>
              <a:rPr lang="en-US" sz="1000" b="0" dirty="0">
                <a:solidFill>
                  <a:srgbClr val="0000FF"/>
                </a:solidFill>
                <a:latin typeface="Courier New" panose="02070309020205020404" pitchFamily="49" charset="0"/>
                <a:cs typeface="Courier New" panose="02070309020205020404" pitchFamily="49" charset="0"/>
              </a:rPr>
              <a:t>title1</a:t>
            </a:r>
            <a:r>
              <a:rPr lang="en-US" sz="1000" b="0" dirty="0"/>
              <a:t> </a:t>
            </a:r>
            <a:r>
              <a:rPr lang="en-US" sz="1000" b="0" dirty="0">
                <a:solidFill>
                  <a:srgbClr val="800080"/>
                </a:solidFill>
                <a:latin typeface="Courier New" panose="02070309020205020404" pitchFamily="49" charset="0"/>
                <a:cs typeface="Courier New" panose="02070309020205020404" pitchFamily="49" charset="0"/>
              </a:rPr>
              <a:t>"Proportion of Events by Level"</a:t>
            </a:r>
            <a:r>
              <a:rPr lang="en-US" sz="1000" b="0" dirty="0">
                <a:latin typeface="Courier New" panose="02070309020205020404" pitchFamily="49" charset="0"/>
                <a:cs typeface="Courier New" panose="02070309020205020404" pitchFamily="49" charset="0"/>
              </a:rPr>
              <a:t>;</a:t>
            </a:r>
          </a:p>
          <a:p>
            <a:pPr>
              <a:buNone/>
            </a:pPr>
            <a:r>
              <a:rPr lang="en-US" sz="1000" dirty="0">
                <a:solidFill>
                  <a:srgbClr val="000080"/>
                </a:solidFill>
                <a:latin typeface="Courier New" panose="02070309020205020404" pitchFamily="49" charset="0"/>
                <a:cs typeface="Courier New" panose="02070309020205020404" pitchFamily="49" charset="0"/>
              </a:rPr>
              <a:t>proc print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work.level</a:t>
            </a:r>
            <a:r>
              <a:rPr lang="en-US" sz="1000" b="0" dirty="0">
                <a:latin typeface="Courier New" panose="02070309020205020404" pitchFamily="49" charset="0"/>
                <a:cs typeface="Courier New" panose="02070309020205020404" pitchFamily="49" charset="0"/>
              </a:rPr>
              <a:t>;</a:t>
            </a:r>
          </a:p>
          <a:p>
            <a:pPr>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endParaRPr lang="en-US" sz="1000" dirty="0">
              <a:solidFill>
                <a:srgbClr val="000080"/>
              </a:solidFill>
              <a:latin typeface="Courier New" panose="02070309020205020404" pitchFamily="49" charset="0"/>
              <a:cs typeface="Courier New" panose="02070309020205020404" pitchFamily="49" charset="0"/>
            </a:endParaRPr>
          </a:p>
        </p:txBody>
      </p:sp>
      <p:sp>
        <p:nvSpPr>
          <p:cNvPr id="6" name="Rectangle 14"/>
          <p:cNvSpPr>
            <a:spLocks noChangeArrowheads="1"/>
          </p:cNvSpPr>
          <p:nvPr/>
        </p:nvSpPr>
        <p:spPr bwMode="auto">
          <a:xfrm>
            <a:off x="4572000" y="990600"/>
            <a:ext cx="4191000" cy="316946"/>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200" dirty="0" smtClean="0"/>
              <a:t>Partial </a:t>
            </a:r>
            <a:r>
              <a:rPr lang="en-US" sz="1200" dirty="0"/>
              <a:t>Output</a:t>
            </a:r>
            <a:r>
              <a:rPr lang="en-US" sz="1200" dirty="0" smtClean="0"/>
              <a:t>:</a:t>
            </a:r>
            <a:endParaRPr lang="en-US" sz="1200" dirty="0"/>
          </a:p>
        </p:txBody>
      </p:sp>
      <p:cxnSp>
        <p:nvCxnSpPr>
          <p:cNvPr id="7" name="Straight Connector 6"/>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pic>
        <p:nvPicPr>
          <p:cNvPr id="1843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600200"/>
            <a:ext cx="3248025"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2. Categorical Variables</a:t>
            </a:r>
            <a:endParaRPr lang="en-US" sz="2000" b="0" kern="0" dirty="0"/>
          </a:p>
        </p:txBody>
      </p:sp>
    </p:spTree>
    <p:extLst>
      <p:ext uri="{BB962C8B-B14F-4D97-AF65-F5344CB8AC3E}">
        <p14:creationId xmlns:p14="http://schemas.microsoft.com/office/powerpoint/2010/main" val="322319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904875"/>
            <a:ext cx="412051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1378" name="Rectangle 2"/>
          <p:cNvSpPr>
            <a:spLocks noGrp="1" noChangeArrowheads="1"/>
          </p:cNvSpPr>
          <p:nvPr>
            <p:ph type="title"/>
          </p:nvPr>
        </p:nvSpPr>
        <p:spPr>
          <a:xfrm>
            <a:off x="305295" y="228600"/>
            <a:ext cx="8584870" cy="457200"/>
          </a:xfrm>
          <a:solidFill>
            <a:schemeClr val="accent2"/>
          </a:solidFill>
        </p:spPr>
        <p:txBody>
          <a:bodyPr anchor="ctr"/>
          <a:lstStyle/>
          <a:p>
            <a:r>
              <a:rPr lang="en-US" sz="2000" dirty="0" smtClean="0"/>
              <a:t>2. Preparing the Input Variables – Categorical Inputs</a:t>
            </a:r>
            <a:endParaRPr lang="en-US" sz="2000" dirty="0">
              <a:solidFill>
                <a:schemeClr val="bg1"/>
              </a:solidFill>
            </a:endParaRPr>
          </a:p>
        </p:txBody>
      </p:sp>
      <p:sp>
        <p:nvSpPr>
          <p:cNvPr id="101390" name="Rectangle 14"/>
          <p:cNvSpPr>
            <a:spLocks noChangeArrowheads="1"/>
          </p:cNvSpPr>
          <p:nvPr/>
        </p:nvSpPr>
        <p:spPr bwMode="auto">
          <a:xfrm>
            <a:off x="381000" y="999625"/>
            <a:ext cx="4191000" cy="4074962"/>
          </a:xfrm>
          <a:prstGeom prst="rect">
            <a:avLst/>
          </a:prstGeom>
          <a:noFill/>
          <a:ln w="9525" algn="ctr">
            <a:noFill/>
            <a:miter lim="800000"/>
            <a:headEnd/>
            <a:tailEnd/>
          </a:ln>
          <a:effectLst/>
        </p:spPr>
        <p:txBody>
          <a:bodyPr wrap="square" lIns="91429" tIns="36576" rIns="36576" bIns="36576">
            <a:spAutoFit/>
          </a:bodyPr>
          <a:lstStyle/>
          <a:p>
            <a:pPr marL="228600" indent="-228600" defTabSz="820738">
              <a:lnSpc>
                <a:spcPct val="150000"/>
              </a:lnSpc>
              <a:spcBef>
                <a:spcPct val="50000"/>
              </a:spcBef>
            </a:pPr>
            <a:r>
              <a:rPr lang="en-US" sz="1400" b="0" dirty="0" err="1"/>
              <a:t>Greenacre’s</a:t>
            </a:r>
            <a:r>
              <a:rPr lang="en-US" sz="1400" b="0" dirty="0"/>
              <a:t> method </a:t>
            </a:r>
            <a:r>
              <a:rPr lang="en-US" sz="1400" b="0" dirty="0" smtClean="0"/>
              <a:t>- Example Continued</a:t>
            </a:r>
          </a:p>
          <a:p>
            <a:pPr defTabSz="820738">
              <a:lnSpc>
                <a:spcPct val="150000"/>
              </a:lnSpc>
              <a:spcBef>
                <a:spcPct val="50000"/>
              </a:spcBef>
              <a:buNone/>
            </a:pPr>
            <a:r>
              <a:rPr lang="en-US" sz="1200" b="0" dirty="0"/>
              <a:t>Then use the CLUSTER procedure to cluster the levels of </a:t>
            </a:r>
            <a:r>
              <a:rPr lang="en-US" sz="1200" dirty="0"/>
              <a:t>branch</a:t>
            </a:r>
            <a:r>
              <a:rPr lang="en-US" sz="1200" b="0" dirty="0"/>
              <a:t> using </a:t>
            </a:r>
            <a:r>
              <a:rPr lang="en-US" sz="1200" b="0" dirty="0" err="1"/>
              <a:t>Greenacre’s</a:t>
            </a:r>
            <a:r>
              <a:rPr lang="en-US" sz="1200" b="0" dirty="0"/>
              <a:t> method and to create a high resolution </a:t>
            </a:r>
            <a:r>
              <a:rPr lang="en-US" sz="1200" b="0" dirty="0" err="1"/>
              <a:t>dendrogram</a:t>
            </a:r>
            <a:r>
              <a:rPr lang="en-US" sz="1200" b="0" dirty="0"/>
              <a:t>.</a:t>
            </a:r>
          </a:p>
          <a:p>
            <a:pPr defTabSz="820738">
              <a:lnSpc>
                <a:spcPct val="150000"/>
              </a:lnSpc>
              <a:spcBef>
                <a:spcPct val="50000"/>
              </a:spcBef>
              <a:buNone/>
            </a:pPr>
            <a:r>
              <a:rPr lang="en-US" sz="1200" dirty="0" smtClean="0"/>
              <a:t>Sample </a:t>
            </a:r>
            <a:r>
              <a:rPr lang="en-US" sz="1200" dirty="0"/>
              <a:t>Code:</a:t>
            </a:r>
          </a:p>
          <a:p>
            <a:pPr>
              <a:buNone/>
            </a:pPr>
            <a:r>
              <a:rPr lang="en-US" sz="1000" b="0" dirty="0" err="1">
                <a:solidFill>
                  <a:srgbClr val="0000FF"/>
                </a:solidFill>
                <a:latin typeface="Courier New" panose="02070309020205020404" pitchFamily="49" charset="0"/>
                <a:cs typeface="Courier New" panose="02070309020205020404" pitchFamily="49" charset="0"/>
              </a:rPr>
              <a:t>ods</a:t>
            </a:r>
            <a:r>
              <a:rPr lang="en-US" sz="1000" b="0" dirty="0">
                <a:solidFill>
                  <a:srgbClr val="0000FF"/>
                </a:solidFill>
                <a:latin typeface="Courier New" panose="02070309020205020404" pitchFamily="49" charset="0"/>
                <a:cs typeface="Courier New" panose="02070309020205020404" pitchFamily="49" charset="0"/>
              </a:rPr>
              <a:t> output </a:t>
            </a:r>
            <a:r>
              <a:rPr lang="en-US" sz="1000" b="0" dirty="0" err="1">
                <a:latin typeface="Courier New" panose="02070309020205020404" pitchFamily="49" charset="0"/>
                <a:cs typeface="Courier New" panose="02070309020205020404" pitchFamily="49" charset="0"/>
              </a:rPr>
              <a:t>clusterhistory</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work.cluster</a:t>
            </a:r>
            <a:r>
              <a:rPr lang="en-US" sz="1000" b="0" dirty="0">
                <a:latin typeface="Courier New" panose="02070309020205020404" pitchFamily="49" charset="0"/>
                <a:cs typeface="Courier New" panose="02070309020205020404" pitchFamily="49" charset="0"/>
              </a:rPr>
              <a:t>;</a:t>
            </a:r>
          </a:p>
          <a:p>
            <a:pPr>
              <a:buNone/>
            </a:pPr>
            <a:endParaRPr lang="en-US" sz="1000" dirty="0"/>
          </a:p>
          <a:p>
            <a:pPr>
              <a:buNone/>
            </a:pPr>
            <a:r>
              <a:rPr lang="en-US" sz="1000" dirty="0">
                <a:solidFill>
                  <a:srgbClr val="000080"/>
                </a:solidFill>
                <a:latin typeface="Courier New" panose="02070309020205020404" pitchFamily="49" charset="0"/>
                <a:cs typeface="Courier New" panose="02070309020205020404" pitchFamily="49" charset="0"/>
              </a:rPr>
              <a:t>proc cluster </a:t>
            </a:r>
            <a:r>
              <a:rPr lang="en-US" sz="1000" b="0" dirty="0">
                <a:solidFill>
                  <a:srgbClr val="0000FF"/>
                </a:solidFill>
                <a:latin typeface="Courier New" panose="02070309020205020404" pitchFamily="49" charset="0"/>
                <a:cs typeface="Courier New" panose="02070309020205020404" pitchFamily="49" charset="0"/>
              </a:rPr>
              <a:t>data</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work.level</a:t>
            </a:r>
            <a:r>
              <a:rPr lang="en-US" sz="1000" b="0" dirty="0">
                <a:latin typeface="Courier New" panose="02070309020205020404" pitchFamily="49" charset="0"/>
                <a:cs typeface="Courier New" panose="02070309020205020404" pitchFamily="49" charset="0"/>
              </a:rPr>
              <a:t> </a:t>
            </a:r>
            <a:r>
              <a:rPr lang="en-US" sz="1000" b="0" dirty="0">
                <a:solidFill>
                  <a:srgbClr val="0000FF"/>
                </a:solidFill>
                <a:latin typeface="Courier New" panose="02070309020205020404" pitchFamily="49" charset="0"/>
                <a:cs typeface="Courier New" panose="02070309020205020404" pitchFamily="49" charset="0"/>
              </a:rPr>
              <a:t>method</a:t>
            </a:r>
            <a:r>
              <a:rPr lang="en-US" sz="1000" b="0" dirty="0">
                <a:latin typeface="Courier New" panose="02070309020205020404" pitchFamily="49" charset="0"/>
                <a:cs typeface="Courier New" panose="02070309020205020404" pitchFamily="49" charset="0"/>
              </a:rPr>
              <a:t>=ward</a:t>
            </a:r>
            <a:r>
              <a:rPr lang="en-US" sz="1000" b="0" dirty="0"/>
              <a:t> </a:t>
            </a:r>
            <a:r>
              <a:rPr lang="en-US" sz="1000" b="0" dirty="0" err="1">
                <a:solidFill>
                  <a:srgbClr val="0000FF"/>
                </a:solidFill>
                <a:latin typeface="Courier New" panose="02070309020205020404" pitchFamily="49" charset="0"/>
                <a:cs typeface="Courier New" panose="02070309020205020404" pitchFamily="49" charset="0"/>
              </a:rPr>
              <a:t>outtree</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work.fortree</a:t>
            </a:r>
            <a:endParaRPr lang="en-US" sz="1000" b="0" dirty="0">
              <a:latin typeface="Courier New" panose="02070309020205020404" pitchFamily="49" charset="0"/>
              <a:cs typeface="Courier New" panose="02070309020205020404" pitchFamily="49" charset="0"/>
            </a:endParaRPr>
          </a:p>
          <a:p>
            <a:pPr>
              <a:buNone/>
            </a:pPr>
            <a:r>
              <a:rPr lang="en-US" sz="1000" b="0" dirty="0"/>
              <a:t>        </a:t>
            </a:r>
            <a:r>
              <a:rPr lang="en-US" sz="1000" b="0" dirty="0">
                <a:solidFill>
                  <a:srgbClr val="0000FF"/>
                </a:solidFill>
                <a:latin typeface="Courier New" panose="02070309020205020404" pitchFamily="49" charset="0"/>
                <a:cs typeface="Courier New" panose="02070309020205020404" pitchFamily="49" charset="0"/>
              </a:rPr>
              <a:t>plots</a:t>
            </a:r>
            <a:r>
              <a:rPr lang="en-US" sz="1000" b="0" dirty="0">
                <a:latin typeface="Courier New" panose="02070309020205020404" pitchFamily="49" charset="0"/>
                <a:cs typeface="Courier New" panose="02070309020205020404" pitchFamily="49" charset="0"/>
              </a:rPr>
              <a:t>=(</a:t>
            </a:r>
            <a:r>
              <a:rPr lang="en-US" sz="1000" b="0" dirty="0" err="1">
                <a:latin typeface="Courier New" panose="02070309020205020404" pitchFamily="49" charset="0"/>
                <a:cs typeface="Courier New" panose="02070309020205020404" pitchFamily="49" charset="0"/>
              </a:rPr>
              <a:t>dendrogram</a:t>
            </a:r>
            <a:r>
              <a:rPr lang="en-US" sz="1000" b="0" dirty="0">
                <a:latin typeface="Courier New" panose="02070309020205020404" pitchFamily="49" charset="0"/>
                <a:cs typeface="Courier New" panose="02070309020205020404" pitchFamily="49" charset="0"/>
              </a:rPr>
              <a:t>(vertical height=</a:t>
            </a:r>
            <a:r>
              <a:rPr lang="en-US" sz="1000" b="0" dirty="0" err="1">
                <a:solidFill>
                  <a:srgbClr val="0000FF"/>
                </a:solidFill>
                <a:latin typeface="Courier New" panose="02070309020205020404" pitchFamily="49" charset="0"/>
                <a:cs typeface="Courier New" panose="02070309020205020404" pitchFamily="49" charset="0"/>
              </a:rPr>
              <a:t>rsq</a:t>
            </a:r>
            <a:r>
              <a:rPr lang="en-US" sz="1000" b="0" dirty="0">
                <a:latin typeface="Courier New" panose="02070309020205020404" pitchFamily="49" charset="0"/>
                <a:cs typeface="Courier New" panose="02070309020205020404" pitchFamily="49" charset="0"/>
              </a:rPr>
              <a:t>));</a:t>
            </a:r>
          </a:p>
          <a:p>
            <a:pPr>
              <a:buNone/>
            </a:pPr>
            <a:r>
              <a:rPr lang="en-US" sz="1000" b="0" dirty="0"/>
              <a:t>   </a:t>
            </a:r>
            <a:r>
              <a:rPr lang="en-US" sz="1000" b="0" dirty="0">
                <a:solidFill>
                  <a:srgbClr val="0000FF"/>
                </a:solidFill>
                <a:latin typeface="Courier New" panose="02070309020205020404" pitchFamily="49" charset="0"/>
                <a:cs typeface="Courier New" panose="02070309020205020404" pitchFamily="49" charset="0"/>
              </a:rPr>
              <a:t>freq</a:t>
            </a:r>
            <a:r>
              <a:rPr lang="en-US" sz="1000" b="0" dirty="0"/>
              <a:t> </a:t>
            </a:r>
            <a:r>
              <a:rPr lang="en-US" sz="1000" b="0" dirty="0">
                <a:latin typeface="Courier New" panose="02070309020205020404" pitchFamily="49" charset="0"/>
                <a:cs typeface="Courier New" panose="02070309020205020404" pitchFamily="49" charset="0"/>
              </a:rPr>
              <a:t>_freq_;</a:t>
            </a:r>
          </a:p>
          <a:p>
            <a:pPr>
              <a:buNone/>
            </a:pPr>
            <a:r>
              <a:rPr lang="en-US" sz="1000" b="0" dirty="0"/>
              <a:t>   </a:t>
            </a:r>
            <a:r>
              <a:rPr lang="en-US" sz="1000" b="0" dirty="0">
                <a:solidFill>
                  <a:srgbClr val="0000FF"/>
                </a:solidFill>
                <a:latin typeface="Courier New" panose="02070309020205020404" pitchFamily="49" charset="0"/>
                <a:cs typeface="Courier New" panose="02070309020205020404" pitchFamily="49" charset="0"/>
              </a:rPr>
              <a:t>var</a:t>
            </a:r>
            <a:r>
              <a:rPr lang="en-US" sz="1000" b="0" dirty="0"/>
              <a:t> </a:t>
            </a:r>
            <a:r>
              <a:rPr lang="en-US" sz="1000" b="0" dirty="0">
                <a:latin typeface="Courier New" panose="02070309020205020404" pitchFamily="49" charset="0"/>
                <a:cs typeface="Courier New" panose="02070309020205020404" pitchFamily="49" charset="0"/>
              </a:rPr>
              <a:t>prop;</a:t>
            </a:r>
          </a:p>
          <a:p>
            <a:pPr>
              <a:buNone/>
            </a:pPr>
            <a:r>
              <a:rPr lang="en-US" sz="1000" b="0" dirty="0"/>
              <a:t>   </a:t>
            </a:r>
            <a:r>
              <a:rPr lang="en-US" sz="1000" b="0" dirty="0">
                <a:solidFill>
                  <a:srgbClr val="0000FF"/>
                </a:solidFill>
                <a:latin typeface="Courier New" panose="02070309020205020404" pitchFamily="49" charset="0"/>
                <a:cs typeface="Courier New" panose="02070309020205020404" pitchFamily="49" charset="0"/>
              </a:rPr>
              <a:t>id</a:t>
            </a:r>
            <a:r>
              <a:rPr lang="en-US" sz="1000" b="0" dirty="0"/>
              <a:t> </a:t>
            </a:r>
            <a:r>
              <a:rPr lang="en-US" sz="1000" b="0" dirty="0">
                <a:latin typeface="Courier New" panose="02070309020205020404" pitchFamily="49" charset="0"/>
                <a:cs typeface="Courier New" panose="02070309020205020404" pitchFamily="49" charset="0"/>
              </a:rPr>
              <a:t>branch;</a:t>
            </a:r>
          </a:p>
          <a:p>
            <a:pPr>
              <a:buNone/>
            </a:pPr>
            <a:r>
              <a:rPr lang="en-US" sz="1000" dirty="0">
                <a:solidFill>
                  <a:srgbClr val="000080"/>
                </a:solidFill>
                <a:latin typeface="Courier New" panose="02070309020205020404" pitchFamily="49" charset="0"/>
                <a:cs typeface="Courier New" panose="02070309020205020404" pitchFamily="49" charset="0"/>
              </a:rPr>
              <a:t>run</a:t>
            </a:r>
            <a:r>
              <a:rPr lang="en-US" sz="1000" dirty="0" smtClean="0">
                <a:solidFill>
                  <a:srgbClr val="000080"/>
                </a:solidFill>
                <a:latin typeface="Courier New" panose="02070309020205020404" pitchFamily="49" charset="0"/>
                <a:cs typeface="Courier New" panose="02070309020205020404" pitchFamily="49" charset="0"/>
              </a:rPr>
              <a:t>;</a:t>
            </a:r>
            <a:endParaRPr lang="en-US" sz="1200" dirty="0" smtClean="0"/>
          </a:p>
        </p:txBody>
      </p:sp>
      <p:sp>
        <p:nvSpPr>
          <p:cNvPr id="8" name="Rectangle 14"/>
          <p:cNvSpPr>
            <a:spLocks noChangeArrowheads="1"/>
          </p:cNvSpPr>
          <p:nvPr/>
        </p:nvSpPr>
        <p:spPr bwMode="auto">
          <a:xfrm>
            <a:off x="4572000" y="685800"/>
            <a:ext cx="4191000" cy="350865"/>
          </a:xfrm>
          <a:prstGeom prst="rect">
            <a:avLst/>
          </a:prstGeom>
          <a:noFill/>
          <a:ln w="9525" algn="ctr">
            <a:noFill/>
            <a:miter lim="800000"/>
            <a:headEnd/>
            <a:tailEnd/>
          </a:ln>
          <a:effectLst/>
        </p:spPr>
        <p:txBody>
          <a:bodyPr wrap="square" lIns="91429" tIns="36576" rIns="36576" bIns="36576">
            <a:spAutoFit/>
          </a:bodyPr>
          <a:lstStyle/>
          <a:p>
            <a:pPr defTabSz="820738">
              <a:lnSpc>
                <a:spcPct val="150000"/>
              </a:lnSpc>
              <a:spcBef>
                <a:spcPct val="50000"/>
              </a:spcBef>
              <a:buNone/>
            </a:pPr>
            <a:r>
              <a:rPr lang="en-US" sz="1200" dirty="0" smtClean="0"/>
              <a:t>Output:</a:t>
            </a:r>
            <a:endParaRPr lang="en-US" sz="1200" dirty="0"/>
          </a:p>
        </p:txBody>
      </p:sp>
      <p:cxnSp>
        <p:nvCxnSpPr>
          <p:cNvPr id="9" name="Straight Connector 8"/>
          <p:cNvCxnSpPr/>
          <p:nvPr/>
        </p:nvCxnSpPr>
        <p:spPr bwMode="auto">
          <a:xfrm>
            <a:off x="4572000" y="762000"/>
            <a:ext cx="0" cy="5562600"/>
          </a:xfrm>
          <a:prstGeom prst="line">
            <a:avLst/>
          </a:prstGeom>
          <a:noFill/>
          <a:ln w="9525" cap="flat" cmpd="sng" algn="ctr">
            <a:solidFill>
              <a:schemeClr val="accent1"/>
            </a:solidFill>
            <a:prstDash val="solid"/>
            <a:round/>
            <a:headEnd type="none" w="med" len="med"/>
            <a:tailEnd type="none" w="med" len="med"/>
          </a:ln>
          <a:effectLst/>
        </p:spPr>
      </p:cxnSp>
      <p:pic>
        <p:nvPicPr>
          <p:cNvPr id="1853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543300"/>
            <a:ext cx="4220528"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2"/>
          <p:cNvSpPr txBox="1">
            <a:spLocks noChangeArrowheads="1"/>
          </p:cNvSpPr>
          <p:nvPr/>
        </p:nvSpPr>
        <p:spPr bwMode="auto">
          <a:xfrm>
            <a:off x="305295" y="228600"/>
            <a:ext cx="8610105" cy="457200"/>
          </a:xfrm>
          <a:prstGeom prst="rect">
            <a:avLst/>
          </a:prstGeom>
          <a:solidFill>
            <a:schemeClr val="accent2"/>
          </a:solidFill>
          <a:ln w="9525">
            <a:noFill/>
            <a:miter lim="800000"/>
            <a:headEnd/>
            <a:tailEnd/>
          </a:ln>
          <a:effectLst/>
        </p:spPr>
        <p:txBody>
          <a:bodyPr vert="horz" wrap="square" lIns="0" tIns="0" rIns="0" bIns="0" numCol="1" anchor="ctr" anchorCtr="0" compatLnSpc="1">
            <a:prstTxWarp prst="textNoShape">
              <a:avLst/>
            </a:prstTxWarp>
          </a:bodyPr>
          <a:lstStyle>
            <a:lvl1pPr algn="l" rtl="0" fontAlgn="base">
              <a:lnSpc>
                <a:spcPts val="2875"/>
              </a:lnSpc>
              <a:spcBef>
                <a:spcPct val="0"/>
              </a:spcBef>
              <a:spcAft>
                <a:spcPct val="0"/>
              </a:spcAft>
              <a:defRPr sz="2700">
                <a:solidFill>
                  <a:schemeClr val="bg1"/>
                </a:solidFill>
                <a:latin typeface="+mj-lt"/>
                <a:ea typeface="+mj-ea"/>
                <a:cs typeface="+mj-cs"/>
              </a:defRPr>
            </a:lvl1pPr>
            <a:lvl2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2pPr>
            <a:lvl3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3pPr>
            <a:lvl4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4pPr>
            <a:lvl5pPr algn="l" rtl="0" fontAlgn="base">
              <a:lnSpc>
                <a:spcPts val="2875"/>
              </a:lnSpc>
              <a:spcBef>
                <a:spcPct val="0"/>
              </a:spcBef>
              <a:spcAft>
                <a:spcPct val="0"/>
              </a:spcAft>
              <a:defRPr sz="2700">
                <a:solidFill>
                  <a:schemeClr val="accent1"/>
                </a:solidFill>
                <a:latin typeface="Trebuchet MS" pitchFamily="34" charset="0"/>
                <a:ea typeface="LF_Kai" pitchFamily="65" charset="-120"/>
              </a:defRPr>
            </a:lvl5pPr>
            <a:lvl6pPr marL="4572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6pPr>
            <a:lvl7pPr marL="9144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7pPr>
            <a:lvl8pPr marL="13716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8pPr>
            <a:lvl9pPr marL="1828800" algn="l" rtl="0" fontAlgn="base">
              <a:lnSpc>
                <a:spcPts val="2875"/>
              </a:lnSpc>
              <a:spcBef>
                <a:spcPct val="0"/>
              </a:spcBef>
              <a:spcAft>
                <a:spcPct val="0"/>
              </a:spcAft>
              <a:defRPr sz="2700">
                <a:solidFill>
                  <a:schemeClr val="accent1"/>
                </a:solidFill>
                <a:latin typeface="Trebuchet MS" pitchFamily="34" charset="0"/>
                <a:ea typeface="LF_Kai" pitchFamily="65" charset="-120"/>
              </a:defRPr>
            </a:lvl9pPr>
          </a:lstStyle>
          <a:p>
            <a:pPr indent="233363">
              <a:buClrTx/>
              <a:buSzTx/>
              <a:buFontTx/>
              <a:buNone/>
            </a:pPr>
            <a:r>
              <a:rPr lang="en-US" sz="2000" b="0" kern="0" dirty="0" smtClean="0"/>
              <a:t>Preparing the Input Variables – 2. Categorical Variables</a:t>
            </a:r>
            <a:endParaRPr lang="en-US" sz="2000" b="0" kern="0" dirty="0"/>
          </a:p>
        </p:txBody>
      </p:sp>
    </p:spTree>
    <p:extLst>
      <p:ext uri="{BB962C8B-B14F-4D97-AF65-F5344CB8AC3E}">
        <p14:creationId xmlns:p14="http://schemas.microsoft.com/office/powerpoint/2010/main" val="34063821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JPM_OBJECT_NAME" val="jpmBackgroundMask"/>
</p:tagLst>
</file>

<file path=ppt/tags/tag10.xml><?xml version="1.0" encoding="utf-8"?>
<p:tagLst xmlns:a="http://schemas.openxmlformats.org/drawingml/2006/main" xmlns:r="http://schemas.openxmlformats.org/officeDocument/2006/relationships" xmlns:p="http://schemas.openxmlformats.org/presentationml/2006/main">
  <p:tag name="JPM_OBJECT_NAME" val="jpmSlideMasterVerticalRule"/>
</p:tagLst>
</file>

<file path=ppt/tags/tag11.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12.xml><?xml version="1.0" encoding="utf-8"?>
<p:tagLst xmlns:a="http://schemas.openxmlformats.org/drawingml/2006/main" xmlns:r="http://schemas.openxmlformats.org/officeDocument/2006/relationships" xmlns:p="http://schemas.openxmlformats.org/presentationml/2006/main">
  <p:tag name="JPM_OBJECT_NAME" val="jpmBackgroundMask"/>
</p:tagLst>
</file>

<file path=ppt/tags/tag13.xml><?xml version="1.0" encoding="utf-8"?>
<p:tagLst xmlns:a="http://schemas.openxmlformats.org/drawingml/2006/main" xmlns:r="http://schemas.openxmlformats.org/officeDocument/2006/relationships" xmlns:p="http://schemas.openxmlformats.org/presentationml/2006/main">
  <p:tag name="JPM_OBJECT_NAME" val="jpmTitleMasterVerticalRule"/>
</p:tagLst>
</file>

<file path=ppt/tags/tag14.xml><?xml version="1.0" encoding="utf-8"?>
<p:tagLst xmlns:a="http://schemas.openxmlformats.org/drawingml/2006/main" xmlns:r="http://schemas.openxmlformats.org/officeDocument/2006/relationships" xmlns:p="http://schemas.openxmlformats.org/presentationml/2006/main">
  <p:tag name="JPM_OBJECT_NAME" val="jpmTitleMasterVerticalRule"/>
</p:tagLst>
</file>

<file path=ppt/tags/tag15.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2.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3.xml><?xml version="1.0" encoding="utf-8"?>
<p:tagLst xmlns:a="http://schemas.openxmlformats.org/drawingml/2006/main" xmlns:r="http://schemas.openxmlformats.org/officeDocument/2006/relationships" xmlns:p="http://schemas.openxmlformats.org/presentationml/2006/main">
  <p:tag name="JPM_OBJECT_NAME" val="jpmSlideMasterVerticalRule"/>
</p:tagLst>
</file>

<file path=ppt/tags/tag4.xml><?xml version="1.0" encoding="utf-8"?>
<p:tagLst xmlns:a="http://schemas.openxmlformats.org/drawingml/2006/main" xmlns:r="http://schemas.openxmlformats.org/officeDocument/2006/relationships" xmlns:p="http://schemas.openxmlformats.org/presentationml/2006/main">
  <p:tag name="JPM_OBJECT_NAME" val="jpmBackgroundMask"/>
</p:tagLst>
</file>

<file path=ppt/tags/tag5.xml><?xml version="1.0" encoding="utf-8"?>
<p:tagLst xmlns:a="http://schemas.openxmlformats.org/drawingml/2006/main" xmlns:r="http://schemas.openxmlformats.org/officeDocument/2006/relationships" xmlns:p="http://schemas.openxmlformats.org/presentationml/2006/main">
  <p:tag name="JPM_OBJECT_NAME" val="jpmTitleMasterVerticalRule"/>
</p:tagLst>
</file>

<file path=ppt/tags/tag6.xml><?xml version="1.0" encoding="utf-8"?>
<p:tagLst xmlns:a="http://schemas.openxmlformats.org/drawingml/2006/main" xmlns:r="http://schemas.openxmlformats.org/officeDocument/2006/relationships" xmlns:p="http://schemas.openxmlformats.org/presentationml/2006/main">
  <p:tag name="JPM_OBJECT_NAME" val="jpmTitleMasterVerticalRule"/>
</p:tagLst>
</file>

<file path=ppt/tags/tag7.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8.xml><?xml version="1.0" encoding="utf-8"?>
<p:tagLst xmlns:a="http://schemas.openxmlformats.org/drawingml/2006/main" xmlns:r="http://schemas.openxmlformats.org/officeDocument/2006/relationships" xmlns:p="http://schemas.openxmlformats.org/presentationml/2006/main">
  <p:tag name="JPM_OBJECT_NAME" val="jpmBackgroundMask"/>
</p:tagLst>
</file>

<file path=ppt/tags/tag9.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heme/theme1.xml><?xml version="1.0" encoding="utf-8"?>
<a:theme xmlns:a="http://schemas.openxmlformats.org/drawingml/2006/main" name="Screenshow-US">
  <a:themeElements>
    <a:clrScheme name="Screenshow-US 1">
      <a:dk1>
        <a:srgbClr val="000000"/>
      </a:dk1>
      <a:lt1>
        <a:srgbClr val="FFFFFF"/>
      </a:lt1>
      <a:dk2>
        <a:srgbClr val="EAEAEA"/>
      </a:dk2>
      <a:lt2>
        <a:srgbClr val="990000"/>
      </a:lt2>
      <a:accent1>
        <a:srgbClr val="000000"/>
      </a:accent1>
      <a:accent2>
        <a:srgbClr val="264E84"/>
      </a:accent2>
      <a:accent3>
        <a:srgbClr val="FFFFFF"/>
      </a:accent3>
      <a:accent4>
        <a:srgbClr val="000000"/>
      </a:accent4>
      <a:accent5>
        <a:srgbClr val="AAAAAA"/>
      </a:accent5>
      <a:accent6>
        <a:srgbClr val="214677"/>
      </a:accent6>
      <a:hlink>
        <a:srgbClr val="EAEAEA"/>
      </a:hlink>
      <a:folHlink>
        <a:srgbClr val="264E84"/>
      </a:folHlink>
    </a:clrScheme>
    <a:fontScheme name="Screenshow-US">
      <a:majorFont>
        <a:latin typeface="Trebuchet MS"/>
        <a:ea typeface="LF_Kai"/>
        <a:cs typeface=""/>
      </a:majorFont>
      <a:minorFont>
        <a:latin typeface="Trebuchet MS"/>
        <a:ea typeface="LF_Ka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29" tIns="36576" rIns="36576" bIns="36576" numCol="1" anchor="t" anchorCtr="0" compatLnSpc="1">
        <a:prstTxWarp prst="textNoShape">
          <a:avLst/>
        </a:prstTxWarp>
      </a:bodyPr>
      <a:lstStyle>
        <a:defPPr marL="666750" marR="0" indent="-257175" algn="l" defTabSz="820738" rtl="0" eaLnBrk="1" fontAlgn="base" latinLnBrk="0" hangingPunct="1">
          <a:lnSpc>
            <a:spcPct val="110000"/>
          </a:lnSpc>
          <a:spcBef>
            <a:spcPct val="70000"/>
          </a:spcBef>
          <a:spcAft>
            <a:spcPct val="0"/>
          </a:spcAft>
          <a:buClr>
            <a:schemeClr val="folHlink"/>
          </a:buClr>
          <a:buSzPct val="92000"/>
          <a:buFont typeface="Wingdings" pitchFamily="2" charset="2"/>
          <a:buChar char="n"/>
          <a:tabLst/>
          <a:defRPr kumimoji="0" lang="en-US" sz="800" b="1" i="0" u="none" strike="noStrike" cap="none" normalizeH="0" baseline="0" smtClean="0">
            <a:ln>
              <a:noFill/>
            </a:ln>
            <a:solidFill>
              <a:schemeClr val="tx1"/>
            </a:solidFill>
            <a:effectLst/>
            <a:latin typeface="Trebuchet MS" pitchFamily="34" charset="0"/>
            <a:ea typeface="LF_Kai" pitchFamily="65" charset="-12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29" tIns="36576" rIns="36576" bIns="36576" numCol="1" anchor="t" anchorCtr="0" compatLnSpc="1">
        <a:prstTxWarp prst="textNoShape">
          <a:avLst/>
        </a:prstTxWarp>
      </a:bodyPr>
      <a:lstStyle>
        <a:defPPr marL="666750" marR="0" indent="-257175" algn="l" defTabSz="820738" rtl="0" eaLnBrk="1" fontAlgn="base" latinLnBrk="0" hangingPunct="1">
          <a:lnSpc>
            <a:spcPct val="110000"/>
          </a:lnSpc>
          <a:spcBef>
            <a:spcPct val="70000"/>
          </a:spcBef>
          <a:spcAft>
            <a:spcPct val="0"/>
          </a:spcAft>
          <a:buClr>
            <a:schemeClr val="folHlink"/>
          </a:buClr>
          <a:buSzPct val="92000"/>
          <a:buFont typeface="Wingdings" pitchFamily="2" charset="2"/>
          <a:buChar char="n"/>
          <a:tabLst/>
          <a:defRPr kumimoji="0" lang="en-US" sz="800" b="1" i="0" u="none" strike="noStrike" cap="none" normalizeH="0" baseline="0" smtClean="0">
            <a:ln>
              <a:noFill/>
            </a:ln>
            <a:solidFill>
              <a:schemeClr val="tx1"/>
            </a:solidFill>
            <a:effectLst/>
            <a:latin typeface="Trebuchet MS" pitchFamily="34" charset="0"/>
            <a:ea typeface="LF_Kai" pitchFamily="65" charset="-120"/>
          </a:defRPr>
        </a:defPPr>
      </a:lstStyle>
    </a:lnDef>
  </a:objectDefaults>
  <a:extraClrSchemeLst>
    <a:extraClrScheme>
      <a:clrScheme name="Screenshow-US 1">
        <a:dk1>
          <a:srgbClr val="000000"/>
        </a:dk1>
        <a:lt1>
          <a:srgbClr val="FFFFFF"/>
        </a:lt1>
        <a:dk2>
          <a:srgbClr val="EAEAEA"/>
        </a:dk2>
        <a:lt2>
          <a:srgbClr val="990000"/>
        </a:lt2>
        <a:accent1>
          <a:srgbClr val="000000"/>
        </a:accent1>
        <a:accent2>
          <a:srgbClr val="264E84"/>
        </a:accent2>
        <a:accent3>
          <a:srgbClr val="FFFFFF"/>
        </a:accent3>
        <a:accent4>
          <a:srgbClr val="000000"/>
        </a:accent4>
        <a:accent5>
          <a:srgbClr val="AAAAAA"/>
        </a:accent5>
        <a:accent6>
          <a:srgbClr val="214677"/>
        </a:accent6>
        <a:hlink>
          <a:srgbClr val="EAEAEA"/>
        </a:hlink>
        <a:folHlink>
          <a:srgbClr val="264E84"/>
        </a:folHlink>
      </a:clrScheme>
      <a:clrMap bg1="lt1" tx1="dk1" bg2="lt2" tx2="dk2" accent1="accent1" accent2="accent2" accent3="accent3" accent4="accent4" accent5="accent5" accent6="accent6" hlink="hlink" folHlink="folHlink"/>
    </a:extraClrScheme>
    <a:extraClrScheme>
      <a:clrScheme name="Screenshow-US 2">
        <a:dk1>
          <a:srgbClr val="F1D631"/>
        </a:dk1>
        <a:lt1>
          <a:srgbClr val="FFFFFF"/>
        </a:lt1>
        <a:dk2>
          <a:srgbClr val="0A3762"/>
        </a:dk2>
        <a:lt2>
          <a:srgbClr val="0A3762"/>
        </a:lt2>
        <a:accent1>
          <a:srgbClr val="B2B2B2"/>
        </a:accent1>
        <a:accent2>
          <a:srgbClr val="004E9C"/>
        </a:accent2>
        <a:accent3>
          <a:srgbClr val="AAAEB7"/>
        </a:accent3>
        <a:accent4>
          <a:srgbClr val="DADADA"/>
        </a:accent4>
        <a:accent5>
          <a:srgbClr val="D5D5D5"/>
        </a:accent5>
        <a:accent6>
          <a:srgbClr val="00468D"/>
        </a:accent6>
        <a:hlink>
          <a:srgbClr val="1C5186"/>
        </a:hlink>
        <a:folHlink>
          <a:srgbClr val="2F97FF"/>
        </a:folHlink>
      </a:clrScheme>
      <a:clrMap bg1="dk2" tx1="lt1" bg2="dk1" tx2="lt2" accent1="accent1" accent2="accent2" accent3="accent3" accent4="accent4" accent5="accent5" accent6="accent6" hlink="hlink" folHlink="folHlink"/>
    </a:extraClrScheme>
    <a:extraClrScheme>
      <a:clrScheme name="Screenshow-US 3">
        <a:dk1>
          <a:srgbClr val="CC6600"/>
        </a:dk1>
        <a:lt1>
          <a:srgbClr val="FFFFFF"/>
        </a:lt1>
        <a:dk2>
          <a:srgbClr val="0A3762"/>
        </a:dk2>
        <a:lt2>
          <a:srgbClr val="0A3762"/>
        </a:lt2>
        <a:accent1>
          <a:srgbClr val="005EE0"/>
        </a:accent1>
        <a:accent2>
          <a:srgbClr val="137513"/>
        </a:accent2>
        <a:accent3>
          <a:srgbClr val="AAAEB7"/>
        </a:accent3>
        <a:accent4>
          <a:srgbClr val="DADADA"/>
        </a:accent4>
        <a:accent5>
          <a:srgbClr val="AAB6ED"/>
        </a:accent5>
        <a:accent6>
          <a:srgbClr val="106910"/>
        </a:accent6>
        <a:hlink>
          <a:srgbClr val="B69300"/>
        </a:hlink>
        <a:folHlink>
          <a:srgbClr val="9933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78449</TotalTime>
  <Words>3729</Words>
  <Application>Microsoft Office PowerPoint</Application>
  <PresentationFormat>On-screen Show (4:3)</PresentationFormat>
  <Paragraphs>594</Paragraphs>
  <Slides>39</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Screenshow-US</vt:lpstr>
      <vt:lpstr>Photo Editor Photo</vt:lpstr>
      <vt:lpstr>Logistic Regression Modeling – Techniques from SAS Training</vt:lpstr>
      <vt:lpstr>Exploring the Data</vt:lpstr>
      <vt:lpstr>   Exploring the Data</vt:lpstr>
      <vt:lpstr>   Exploring the Data</vt:lpstr>
      <vt:lpstr>2. Preparing the Input Variables – Categorical Inputs</vt:lpstr>
      <vt:lpstr>2. Preparing the Input Variables – Categorical Inputs</vt:lpstr>
      <vt:lpstr>2. Preparing the Input Variables – Categorical Inputs</vt:lpstr>
      <vt:lpstr>2. Preparing the Input Variables – Categorical Inputs</vt:lpstr>
      <vt:lpstr>2. Preparing the Input Variables – Categorical Inputs</vt:lpstr>
      <vt:lpstr>2. Preparing the Input Variables – Categorical Inputs</vt:lpstr>
      <vt:lpstr>2. Preparing the Input Variables – Categorical Inputs</vt:lpstr>
      <vt:lpstr>2. Preparing the Input Variables – Categorical Inputs</vt:lpstr>
      <vt:lpstr>2. Preparing the Input Variables – Categorical Inputs</vt:lpstr>
      <vt:lpstr>2. Preparing the Input Variables – Categorical Inputs</vt:lpstr>
      <vt:lpstr>2. Preparing the Input Variables – Categorical Inputs</vt:lpstr>
      <vt:lpstr>2. Preparing the Input Variables – Variable Clustering</vt:lpstr>
      <vt:lpstr>2. Preparing the Input Variables – Variable Clustering</vt:lpstr>
      <vt:lpstr>2. Preparing the Input Variables – Variable Clustering</vt:lpstr>
      <vt:lpstr>2. Preparing the Input Variables – Variable Clustering</vt:lpstr>
      <vt:lpstr>2. Preparing the Input Variables – Variable Clustering</vt:lpstr>
      <vt:lpstr>2. Preparing the Input Variables – Variable Screening</vt:lpstr>
      <vt:lpstr>2. Preparing the Input Variables – Variable Screening</vt:lpstr>
      <vt:lpstr>2. Preparing the Input Variables – Variable Screening</vt:lpstr>
      <vt:lpstr>2. Preparing the Input Variables – Variable Screening</vt:lpstr>
      <vt:lpstr>2. Preparing the Input Variables – Variable Screening</vt:lpstr>
      <vt:lpstr>2. Preparing the Input Variables – Subset Selection</vt:lpstr>
      <vt:lpstr>2. Preparing the Input Variables – Subset Selection</vt:lpstr>
      <vt:lpstr>2. Preparing the Input Variables – Subset Selection</vt:lpstr>
      <vt:lpstr>2. Preparing the Input Variables – Subset Selection</vt:lpstr>
      <vt:lpstr>2. Preparing the Input Variables – Subset Selection</vt:lpstr>
      <vt:lpstr>2. Preparing the Input Variables – Subset Selection</vt:lpstr>
      <vt:lpstr>2. Preparing the Input Variables – Subset Selection</vt:lpstr>
      <vt:lpstr>2. Preparing the Input Variables – Subset Selection</vt:lpstr>
      <vt:lpstr>2. Preparing the Input Variables – Subset Selection</vt:lpstr>
      <vt:lpstr>2. Preparing the Input Variables – Subset Selection</vt:lpstr>
      <vt:lpstr>2. Preparing the Input Variables – Subset Selection</vt:lpstr>
      <vt:lpstr>Appendix</vt:lpstr>
      <vt:lpstr>Appendix</vt:lpstr>
      <vt:lpstr>Appendix</vt:lpstr>
    </vt:vector>
  </TitlesOfParts>
  <Company>cmmc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Production</dc:title>
  <dc:creator>Liza Kalola</dc:creator>
  <cp:lastModifiedBy>Chen, Yanwen</cp:lastModifiedBy>
  <cp:revision>1141</cp:revision>
  <cp:lastPrinted>2016-10-14T13:37:48Z</cp:lastPrinted>
  <dcterms:created xsi:type="dcterms:W3CDTF">2001-12-19T20:47:16Z</dcterms:created>
  <dcterms:modified xsi:type="dcterms:W3CDTF">2017-06-09T18:35:51Z</dcterms:modified>
</cp:coreProperties>
</file>