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8" r:id="rId4"/>
    <p:sldId id="297" r:id="rId6"/>
    <p:sldId id="259" r:id="rId7"/>
    <p:sldId id="261" r:id="rId8"/>
    <p:sldId id="267" r:id="rId9"/>
    <p:sldId id="262" r:id="rId10"/>
    <p:sldId id="273" r:id="rId11"/>
    <p:sldId id="278" r:id="rId12"/>
    <p:sldId id="279" r:id="rId13"/>
    <p:sldId id="281" r:id="rId14"/>
    <p:sldId id="280" r:id="rId15"/>
    <p:sldId id="263" r:id="rId16"/>
    <p:sldId id="286" r:id="rId17"/>
    <p:sldId id="287" r:id="rId18"/>
    <p:sldId id="288" r:id="rId19"/>
    <p:sldId id="298" r:id="rId20"/>
    <p:sldId id="265" r:id="rId21"/>
    <p:sldId id="291" r:id="rId22"/>
    <p:sldId id="292" r:id="rId23"/>
    <p:sldId id="293" r:id="rId24"/>
    <p:sldId id="294" r:id="rId25"/>
    <p:sldId id="295" r:id="rId26"/>
    <p:sldId id="26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D372C-CF5E-477C-A056-262535BDB3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35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0.xml"/><Relationship Id="rId2" Type="http://schemas.openxmlformats.org/officeDocument/2006/relationships/image" Target="../media/image4.png"/><Relationship Id="rId1" Type="http://schemas.openxmlformats.org/officeDocument/2006/relationships/tags" Target="../tags/tag3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Relationship Id="rId3" Type="http://schemas.openxmlformats.org/officeDocument/2006/relationships/image" Target="../media/image1.png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32180" y="1862455"/>
            <a:ext cx="114376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计算机图形学展示</a:t>
            </a:r>
            <a:endParaRPr lang="zh-CN" altLang="en-US" sz="6000">
              <a:latin typeface="Consolas" panose="020B0609020204030204" charset="0"/>
              <a:ea typeface="等线" panose="02010600030101010101" charset="-122"/>
              <a:cs typeface="Consolas" panose="020B060902020403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22665" y="5273040"/>
            <a:ext cx="30156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Presenter:</a:t>
            </a:r>
            <a:endParaRPr lang="en-US" altLang="zh-CN" sz="2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16020031075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  <a:cs typeface="Consolas" panose="020B0609020204030204" charset="0"/>
              </a:rPr>
              <a:t>王刚</a:t>
            </a:r>
            <a:endParaRPr lang="zh-CN" altLang="en-US" sz="2400">
              <a:latin typeface="等线" panose="02010600030101010101" charset="-122"/>
              <a:ea typeface="等线" panose="02010600030101010101" charset="-122"/>
              <a:cs typeface="Consolas" panose="020B0609020204030204" charset="0"/>
            </a:endParaRPr>
          </a:p>
          <a:p>
            <a:endParaRPr lang="zh-CN" altLang="en-US" sz="2400">
              <a:latin typeface="等线" panose="02010600030101010101" charset="-122"/>
              <a:ea typeface="等线" panose="02010600030101010101" charset="-122"/>
              <a:cs typeface="Consolas" panose="020B0609020204030204" charset="0"/>
            </a:endParaRPr>
          </a:p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Consolas" panose="020B0609020204030204" charset="0"/>
              </a:rPr>
              <a:t>2018.12.26 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Consolas" panose="020B0609020204030204" charset="0"/>
              </a:rPr>
              <a:t>周三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Consolas" panose="020B0609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875" y="6431280"/>
            <a:ext cx="1757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Page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 / 22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0955"/>
            <a:ext cx="10515600" cy="1325563"/>
          </a:xfrm>
        </p:spPr>
        <p:txBody>
          <a:bodyPr/>
          <a:lstStyle/>
          <a:p>
            <a:r>
              <a:rPr lang="zh-CN" altLang="en-US" sz="4000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多边形的三角剖分</a:t>
            </a:r>
            <a:endParaRPr lang="en-US" altLang="zh-CN" sz="4000" b="1" dirty="0"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875" y="6475730"/>
            <a:ext cx="1757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Page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9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/ 22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83640" y="1632585"/>
            <a:ext cx="5011420" cy="4208780"/>
            <a:chOff x="8342" y="2926"/>
            <a:chExt cx="7892" cy="6628"/>
          </a:xfrm>
        </p:grpSpPr>
        <p:grpSp>
          <p:nvGrpSpPr>
            <p:cNvPr id="8" name="组合 7"/>
            <p:cNvGrpSpPr/>
            <p:nvPr/>
          </p:nvGrpSpPr>
          <p:grpSpPr>
            <a:xfrm rot="0">
              <a:off x="9710" y="4237"/>
              <a:ext cx="2327" cy="3277"/>
              <a:chOff x="3911" y="4455"/>
              <a:chExt cx="2327" cy="3277"/>
            </a:xfrm>
          </p:grpSpPr>
          <p:cxnSp>
            <p:nvCxnSpPr>
              <p:cNvPr id="12" name="直接连接符 11"/>
              <p:cNvCxnSpPr/>
              <p:nvPr/>
            </p:nvCxnSpPr>
            <p:spPr>
              <a:xfrm flipH="1">
                <a:off x="4396" y="4999"/>
                <a:ext cx="725" cy="12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4381" y="6253"/>
                <a:ext cx="1283" cy="8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本框 19"/>
              <p:cNvSpPr txBox="1"/>
              <p:nvPr/>
            </p:nvSpPr>
            <p:spPr>
              <a:xfrm>
                <a:off x="5025" y="4455"/>
                <a:ext cx="788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i</a:t>
                </a:r>
                <a:endParaRPr lang="en-US" altLang="zh-CN" sz="2400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3911" y="5939"/>
                <a:ext cx="788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j</a:t>
                </a:r>
                <a:endParaRPr lang="en-US" altLang="zh-CN" sz="2400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5450" y="7007"/>
                <a:ext cx="788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k</a:t>
                </a:r>
                <a:endParaRPr lang="en-US" altLang="zh-CN" sz="2400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  <p:sp>
          <p:nvSpPr>
            <p:cNvPr id="27" name="任意多边形 26"/>
            <p:cNvSpPr/>
            <p:nvPr/>
          </p:nvSpPr>
          <p:spPr>
            <a:xfrm>
              <a:off x="8342" y="2926"/>
              <a:ext cx="7893" cy="6628"/>
            </a:xfrm>
            <a:custGeom>
              <a:avLst/>
              <a:gdLst>
                <a:gd name="connisteX0" fmla="*/ 1977390 w 5012055"/>
                <a:gd name="connsiteY0" fmla="*/ 2474595 h 4208780"/>
                <a:gd name="connisteX1" fmla="*/ 0 w 5012055"/>
                <a:gd name="connsiteY1" fmla="*/ 2802255 h 4208780"/>
                <a:gd name="connisteX2" fmla="*/ 2009140 w 5012055"/>
                <a:gd name="connsiteY2" fmla="*/ 3394710 h 4208780"/>
                <a:gd name="connisteX3" fmla="*/ 2061845 w 5012055"/>
                <a:gd name="connsiteY3" fmla="*/ 4124325 h 4208780"/>
                <a:gd name="connisteX4" fmla="*/ 3161665 w 5012055"/>
                <a:gd name="connsiteY4" fmla="*/ 4208780 h 4208780"/>
                <a:gd name="connisteX5" fmla="*/ 4081145 w 5012055"/>
                <a:gd name="connsiteY5" fmla="*/ 2940050 h 4208780"/>
                <a:gd name="connisteX6" fmla="*/ 3521075 w 5012055"/>
                <a:gd name="connsiteY6" fmla="*/ 2506345 h 4208780"/>
                <a:gd name="connisteX7" fmla="*/ 5012055 w 5012055"/>
                <a:gd name="connsiteY7" fmla="*/ 1829435 h 4208780"/>
                <a:gd name="connisteX8" fmla="*/ 4218940 w 5012055"/>
                <a:gd name="connsiteY8" fmla="*/ 824865 h 4208780"/>
                <a:gd name="connisteX9" fmla="*/ 2590165 w 5012055"/>
                <a:gd name="connsiteY9" fmla="*/ 518160 h 4208780"/>
                <a:gd name="connisteX10" fmla="*/ 2040890 w 5012055"/>
                <a:gd name="connsiteY10" fmla="*/ 0 h 4208780"/>
                <a:gd name="connisteX11" fmla="*/ 602615 w 5012055"/>
                <a:gd name="connsiteY11" fmla="*/ 729615 h 4208780"/>
                <a:gd name="connisteX12" fmla="*/ 1216025 w 5012055"/>
                <a:gd name="connsiteY12" fmla="*/ 867410 h 4208780"/>
                <a:gd name="connisteX13" fmla="*/ 168910 w 5012055"/>
                <a:gd name="connsiteY13" fmla="*/ 1628775 h 4208780"/>
                <a:gd name="connisteX14" fmla="*/ 1638935 w 5012055"/>
                <a:gd name="connsiteY14" fmla="*/ 1205865 h 420878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</a:cxnLst>
              <a:rect l="l" t="t" r="r" b="b"/>
              <a:pathLst>
                <a:path w="5012055" h="4208780">
                  <a:moveTo>
                    <a:pt x="1977390" y="2474595"/>
                  </a:moveTo>
                  <a:lnTo>
                    <a:pt x="0" y="2802255"/>
                  </a:lnTo>
                  <a:lnTo>
                    <a:pt x="2009140" y="3394710"/>
                  </a:lnTo>
                  <a:lnTo>
                    <a:pt x="2061845" y="4124325"/>
                  </a:lnTo>
                  <a:lnTo>
                    <a:pt x="3161665" y="4208780"/>
                  </a:lnTo>
                  <a:lnTo>
                    <a:pt x="4081145" y="2940050"/>
                  </a:lnTo>
                  <a:lnTo>
                    <a:pt x="3521075" y="2506345"/>
                  </a:lnTo>
                  <a:lnTo>
                    <a:pt x="5012055" y="1829435"/>
                  </a:lnTo>
                  <a:lnTo>
                    <a:pt x="4218940" y="824865"/>
                  </a:lnTo>
                  <a:lnTo>
                    <a:pt x="2590165" y="518160"/>
                  </a:lnTo>
                  <a:lnTo>
                    <a:pt x="2040890" y="0"/>
                  </a:lnTo>
                  <a:lnTo>
                    <a:pt x="602615" y="729615"/>
                  </a:lnTo>
                  <a:lnTo>
                    <a:pt x="1216025" y="867410"/>
                  </a:lnTo>
                  <a:lnTo>
                    <a:pt x="168910" y="1628775"/>
                  </a:lnTo>
                  <a:lnTo>
                    <a:pt x="1638935" y="120586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" name="椭圆 4"/>
          <p:cNvSpPr/>
          <p:nvPr/>
        </p:nvSpPr>
        <p:spPr>
          <a:xfrm>
            <a:off x="4460240" y="3234055"/>
            <a:ext cx="2421255" cy="1580515"/>
          </a:xfrm>
          <a:prstGeom prst="ellipse">
            <a:avLst/>
          </a:prstGeom>
          <a:noFill/>
          <a:ln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140960" y="4354195"/>
            <a:ext cx="9798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i'</a:t>
            </a:r>
            <a:endParaRPr lang="en-US" altLang="zh-CN" sz="2400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60240" y="3893820"/>
            <a:ext cx="816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j'</a:t>
            </a:r>
            <a:endParaRPr lang="en-US" altLang="zh-CN" sz="2400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43930" y="3349625"/>
            <a:ext cx="836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k'</a:t>
            </a:r>
            <a:endParaRPr lang="en-US" altLang="zh-CN" sz="2400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61405" y="570230"/>
            <a:ext cx="5916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在广义逆时针输入下</a:t>
            </a:r>
            <a:r>
              <a:rPr lang="en-US" altLang="zh-CN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,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输入的连续三个点</a:t>
            </a:r>
            <a:r>
              <a:rPr lang="en-US" altLang="zh-CN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{i,j,k}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的形状只有一下两种情况：</a:t>
            </a:r>
            <a:endParaRPr lang="zh-CN" altLang="en-US" sz="24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lang="zh-CN" altLang="en-US" sz="24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 rot="0" flipH="1">
            <a:off x="8927788" y="4124325"/>
            <a:ext cx="2021641" cy="2042795"/>
            <a:chOff x="2981" y="4470"/>
            <a:chExt cx="3166" cy="3217"/>
          </a:xfrm>
        </p:grpSpPr>
        <p:cxnSp>
          <p:nvCxnSpPr>
            <p:cNvPr id="35" name="直接连接符 34"/>
            <p:cNvCxnSpPr/>
            <p:nvPr/>
          </p:nvCxnSpPr>
          <p:spPr>
            <a:xfrm flipH="1">
              <a:off x="4396" y="4999"/>
              <a:ext cx="725" cy="12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4381" y="6253"/>
              <a:ext cx="1283" cy="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4284" y="4470"/>
              <a:ext cx="131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i'</a:t>
              </a:r>
              <a:endParaRPr lang="en-US" altLang="zh-CN" sz="2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981" y="5939"/>
              <a:ext cx="150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j'</a:t>
              </a:r>
              <a:endParaRPr lang="en-US" altLang="zh-CN" sz="2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618" y="6962"/>
              <a:ext cx="152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k'</a:t>
              </a:r>
              <a:endParaRPr lang="en-US" altLang="zh-CN" sz="2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 rot="0">
            <a:off x="8869680" y="1769110"/>
            <a:ext cx="1477645" cy="2080895"/>
            <a:chOff x="3911" y="4455"/>
            <a:chExt cx="2327" cy="3277"/>
          </a:xfrm>
        </p:grpSpPr>
        <p:cxnSp>
          <p:nvCxnSpPr>
            <p:cNvPr id="29" name="直接连接符 28"/>
            <p:cNvCxnSpPr/>
            <p:nvPr/>
          </p:nvCxnSpPr>
          <p:spPr>
            <a:xfrm flipH="1">
              <a:off x="4396" y="4999"/>
              <a:ext cx="725" cy="12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4381" y="6253"/>
              <a:ext cx="1283" cy="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5025" y="4455"/>
              <a:ext cx="78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i</a:t>
              </a:r>
              <a:endParaRPr lang="en-US" altLang="zh-CN" sz="2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911" y="5939"/>
              <a:ext cx="78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j</a:t>
              </a:r>
              <a:endParaRPr lang="en-US" altLang="zh-CN" sz="2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5450" y="7007"/>
              <a:ext cx="78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k</a:t>
              </a:r>
              <a:endParaRPr lang="en-US" altLang="zh-CN" sz="2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</p:grpSp>
      <p:sp>
        <p:nvSpPr>
          <p:cNvPr id="51" name="椭圆 50"/>
          <p:cNvSpPr/>
          <p:nvPr/>
        </p:nvSpPr>
        <p:spPr>
          <a:xfrm>
            <a:off x="2052320" y="2562860"/>
            <a:ext cx="1611630" cy="2021205"/>
          </a:xfrm>
          <a:prstGeom prst="ellipse">
            <a:avLst/>
          </a:prstGeom>
          <a:noFill/>
          <a:ln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3491865" y="2644140"/>
            <a:ext cx="5208270" cy="527685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5" idx="5"/>
          </p:cNvCxnSpPr>
          <p:nvPr/>
        </p:nvCxnSpPr>
        <p:spPr>
          <a:xfrm>
            <a:off x="6527165" y="4582795"/>
            <a:ext cx="2641600" cy="375285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8219440" y="3710940"/>
            <a:ext cx="3519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-------------------------------------------</a:t>
            </a:r>
            <a:endParaRPr lang="en-US" altLang="zh-CN"/>
          </a:p>
        </p:txBody>
      </p:sp>
      <p:sp>
        <p:nvSpPr>
          <p:cNvPr id="2050" name=" 2050"/>
          <p:cNvSpPr/>
          <p:nvPr/>
        </p:nvSpPr>
        <p:spPr bwMode="auto">
          <a:xfrm>
            <a:off x="10949305" y="2229485"/>
            <a:ext cx="1025525" cy="67056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10954385" y="4651375"/>
            <a:ext cx="8629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rPr>
              <a:t>×</a:t>
            </a:r>
            <a:endParaRPr lang="zh-CN" altLang="en-US" sz="6000" b="1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0955"/>
            <a:ext cx="10515600" cy="1325563"/>
          </a:xfrm>
        </p:spPr>
        <p:txBody>
          <a:bodyPr/>
          <a:lstStyle/>
          <a:p>
            <a:r>
              <a:rPr lang="zh-CN" altLang="en-US" sz="4000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多边形的三角剖分</a:t>
            </a:r>
            <a:endParaRPr lang="en-US" altLang="zh-CN" sz="4000" b="1" dirty="0"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875" y="6431280"/>
            <a:ext cx="1757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Page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10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/ 22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5875" y="1816735"/>
            <a:ext cx="1082710" cy="3444230"/>
            <a:chOff x="17243" y="3511"/>
            <a:chExt cx="1615" cy="5407"/>
          </a:xfrm>
        </p:grpSpPr>
        <p:sp>
          <p:nvSpPr>
            <p:cNvPr id="3" name=" 2050"/>
            <p:cNvSpPr/>
            <p:nvPr/>
          </p:nvSpPr>
          <p:spPr bwMode="auto">
            <a:xfrm>
              <a:off x="17243" y="3511"/>
              <a:ext cx="1615" cy="1056"/>
            </a:xfrm>
            <a:custGeom>
              <a:avLst/>
              <a:gdLst>
                <a:gd name="T0" fmla="*/ 1905000 w 1360"/>
                <a:gd name="T1" fmla="*/ 65651 h 1358"/>
                <a:gd name="T2" fmla="*/ 1703294 w 1360"/>
                <a:gd name="T3" fmla="*/ 205463 h 1358"/>
                <a:gd name="T4" fmla="*/ 1507191 w 1360"/>
                <a:gd name="T5" fmla="*/ 363512 h 1358"/>
                <a:gd name="T6" fmla="*/ 1318092 w 1360"/>
                <a:gd name="T7" fmla="*/ 538581 h 1358"/>
                <a:gd name="T8" fmla="*/ 1138798 w 1360"/>
                <a:gd name="T9" fmla="*/ 731887 h 1358"/>
                <a:gd name="T10" fmla="*/ 970710 w 1360"/>
                <a:gd name="T11" fmla="*/ 930055 h 1358"/>
                <a:gd name="T12" fmla="*/ 832037 w 1360"/>
                <a:gd name="T13" fmla="*/ 1130655 h 1358"/>
                <a:gd name="T14" fmla="*/ 715776 w 1360"/>
                <a:gd name="T15" fmla="*/ 1326392 h 1358"/>
                <a:gd name="T16" fmla="*/ 624728 w 1360"/>
                <a:gd name="T17" fmla="*/ 1520914 h 1358"/>
                <a:gd name="T18" fmla="*/ 525276 w 1360"/>
                <a:gd name="T19" fmla="*/ 1580486 h 1358"/>
                <a:gd name="T20" fmla="*/ 455239 w 1360"/>
                <a:gd name="T21" fmla="*/ 1627901 h 1358"/>
                <a:gd name="T22" fmla="*/ 417419 w 1360"/>
                <a:gd name="T23" fmla="*/ 1625469 h 1358"/>
                <a:gd name="T24" fmla="*/ 390805 w 1360"/>
                <a:gd name="T25" fmla="*/ 1551308 h 1358"/>
                <a:gd name="T26" fmla="*/ 336176 w 1360"/>
                <a:gd name="T27" fmla="*/ 1432163 h 1358"/>
                <a:gd name="T28" fmla="*/ 285750 w 1360"/>
                <a:gd name="T29" fmla="*/ 1322745 h 1358"/>
                <a:gd name="T30" fmla="*/ 239526 w 1360"/>
                <a:gd name="T31" fmla="*/ 1231563 h 1358"/>
                <a:gd name="T32" fmla="*/ 196103 w 1360"/>
                <a:gd name="T33" fmla="*/ 1158618 h 1358"/>
                <a:gd name="T34" fmla="*/ 155482 w 1360"/>
                <a:gd name="T35" fmla="*/ 1102693 h 1358"/>
                <a:gd name="T36" fmla="*/ 120463 w 1360"/>
                <a:gd name="T37" fmla="*/ 1061357 h 1358"/>
                <a:gd name="T38" fmla="*/ 81243 w 1360"/>
                <a:gd name="T39" fmla="*/ 1030963 h 1358"/>
                <a:gd name="T40" fmla="*/ 40621 w 1360"/>
                <a:gd name="T41" fmla="*/ 1011511 h 1358"/>
                <a:gd name="T42" fmla="*/ 0 w 1360"/>
                <a:gd name="T43" fmla="*/ 1003001 h 1358"/>
                <a:gd name="T44" fmla="*/ 53228 w 1360"/>
                <a:gd name="T45" fmla="*/ 960449 h 1358"/>
                <a:gd name="T46" fmla="*/ 107857 w 1360"/>
                <a:gd name="T47" fmla="*/ 930055 h 1358"/>
                <a:gd name="T48" fmla="*/ 152680 w 1360"/>
                <a:gd name="T49" fmla="*/ 914250 h 1358"/>
                <a:gd name="T50" fmla="*/ 198904 w 1360"/>
                <a:gd name="T51" fmla="*/ 906956 h 1358"/>
                <a:gd name="T52" fmla="*/ 257735 w 1360"/>
                <a:gd name="T53" fmla="*/ 925192 h 1358"/>
                <a:gd name="T54" fmla="*/ 323570 w 1360"/>
                <a:gd name="T55" fmla="*/ 979901 h 1358"/>
                <a:gd name="T56" fmla="*/ 388004 w 1360"/>
                <a:gd name="T57" fmla="*/ 1067436 h 1358"/>
                <a:gd name="T58" fmla="*/ 458040 w 1360"/>
                <a:gd name="T59" fmla="*/ 1191443 h 1358"/>
                <a:gd name="T60" fmla="*/ 572901 w 1360"/>
                <a:gd name="T61" fmla="*/ 1193875 h 1358"/>
                <a:gd name="T62" fmla="*/ 710173 w 1360"/>
                <a:gd name="T63" fmla="*/ 1000569 h 1358"/>
                <a:gd name="T64" fmla="*/ 861452 w 1360"/>
                <a:gd name="T65" fmla="*/ 813342 h 1358"/>
                <a:gd name="T66" fmla="*/ 1025338 w 1360"/>
                <a:gd name="T67" fmla="*/ 637057 h 1358"/>
                <a:gd name="T68" fmla="*/ 1203232 w 1360"/>
                <a:gd name="T69" fmla="*/ 468067 h 1358"/>
                <a:gd name="T70" fmla="*/ 1385327 w 1360"/>
                <a:gd name="T71" fmla="*/ 314881 h 1358"/>
                <a:gd name="T72" fmla="*/ 1574426 w 1360"/>
                <a:gd name="T73" fmla="*/ 175069 h 1358"/>
                <a:gd name="T74" fmla="*/ 1764926 w 1360"/>
                <a:gd name="T75" fmla="*/ 53493 h 135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360" h="1358">
                  <a:moveTo>
                    <a:pt x="1331" y="0"/>
                  </a:moveTo>
                  <a:lnTo>
                    <a:pt x="1360" y="54"/>
                  </a:lnTo>
                  <a:lnTo>
                    <a:pt x="1287" y="109"/>
                  </a:lnTo>
                  <a:lnTo>
                    <a:pt x="1216" y="169"/>
                  </a:lnTo>
                  <a:lnTo>
                    <a:pt x="1145" y="232"/>
                  </a:lnTo>
                  <a:lnTo>
                    <a:pt x="1076" y="299"/>
                  </a:lnTo>
                  <a:lnTo>
                    <a:pt x="1007" y="368"/>
                  </a:lnTo>
                  <a:lnTo>
                    <a:pt x="941" y="443"/>
                  </a:lnTo>
                  <a:lnTo>
                    <a:pt x="876" y="520"/>
                  </a:lnTo>
                  <a:lnTo>
                    <a:pt x="813" y="602"/>
                  </a:lnTo>
                  <a:lnTo>
                    <a:pt x="751" y="685"/>
                  </a:lnTo>
                  <a:lnTo>
                    <a:pt x="693" y="765"/>
                  </a:lnTo>
                  <a:lnTo>
                    <a:pt x="642" y="848"/>
                  </a:lnTo>
                  <a:lnTo>
                    <a:pt x="594" y="930"/>
                  </a:lnTo>
                  <a:lnTo>
                    <a:pt x="551" y="1011"/>
                  </a:lnTo>
                  <a:lnTo>
                    <a:pt x="511" y="1091"/>
                  </a:lnTo>
                  <a:lnTo>
                    <a:pt x="476" y="1172"/>
                  </a:lnTo>
                  <a:lnTo>
                    <a:pt x="446" y="1251"/>
                  </a:lnTo>
                  <a:lnTo>
                    <a:pt x="401" y="1281"/>
                  </a:lnTo>
                  <a:lnTo>
                    <a:pt x="375" y="1300"/>
                  </a:lnTo>
                  <a:lnTo>
                    <a:pt x="348" y="1320"/>
                  </a:lnTo>
                  <a:lnTo>
                    <a:pt x="325" y="1339"/>
                  </a:lnTo>
                  <a:lnTo>
                    <a:pt x="304" y="1358"/>
                  </a:lnTo>
                  <a:lnTo>
                    <a:pt x="298" y="1337"/>
                  </a:lnTo>
                  <a:lnTo>
                    <a:pt x="290" y="1310"/>
                  </a:lnTo>
                  <a:lnTo>
                    <a:pt x="279" y="1276"/>
                  </a:lnTo>
                  <a:lnTo>
                    <a:pt x="263" y="1237"/>
                  </a:lnTo>
                  <a:lnTo>
                    <a:pt x="240" y="1178"/>
                  </a:lnTo>
                  <a:lnTo>
                    <a:pt x="221" y="1132"/>
                  </a:lnTo>
                  <a:lnTo>
                    <a:pt x="204" y="1088"/>
                  </a:lnTo>
                  <a:lnTo>
                    <a:pt x="186" y="1049"/>
                  </a:lnTo>
                  <a:lnTo>
                    <a:pt x="171" y="1013"/>
                  </a:lnTo>
                  <a:lnTo>
                    <a:pt x="156" y="982"/>
                  </a:lnTo>
                  <a:lnTo>
                    <a:pt x="140" y="953"/>
                  </a:lnTo>
                  <a:lnTo>
                    <a:pt x="125" y="928"/>
                  </a:lnTo>
                  <a:lnTo>
                    <a:pt x="111" y="907"/>
                  </a:lnTo>
                  <a:lnTo>
                    <a:pt x="100" y="890"/>
                  </a:lnTo>
                  <a:lnTo>
                    <a:pt x="86" y="873"/>
                  </a:lnTo>
                  <a:lnTo>
                    <a:pt x="71" y="859"/>
                  </a:lnTo>
                  <a:lnTo>
                    <a:pt x="58" y="848"/>
                  </a:lnTo>
                  <a:lnTo>
                    <a:pt x="44" y="838"/>
                  </a:lnTo>
                  <a:lnTo>
                    <a:pt x="29" y="832"/>
                  </a:lnTo>
                  <a:lnTo>
                    <a:pt x="15" y="827"/>
                  </a:lnTo>
                  <a:lnTo>
                    <a:pt x="0" y="825"/>
                  </a:lnTo>
                  <a:lnTo>
                    <a:pt x="19" y="806"/>
                  </a:lnTo>
                  <a:lnTo>
                    <a:pt x="38" y="790"/>
                  </a:lnTo>
                  <a:lnTo>
                    <a:pt x="58" y="777"/>
                  </a:lnTo>
                  <a:lnTo>
                    <a:pt x="77" y="765"/>
                  </a:lnTo>
                  <a:lnTo>
                    <a:pt x="94" y="758"/>
                  </a:lnTo>
                  <a:lnTo>
                    <a:pt x="109" y="752"/>
                  </a:lnTo>
                  <a:lnTo>
                    <a:pt x="127" y="748"/>
                  </a:lnTo>
                  <a:lnTo>
                    <a:pt x="142" y="746"/>
                  </a:lnTo>
                  <a:lnTo>
                    <a:pt x="163" y="750"/>
                  </a:lnTo>
                  <a:lnTo>
                    <a:pt x="184" y="761"/>
                  </a:lnTo>
                  <a:lnTo>
                    <a:pt x="207" y="779"/>
                  </a:lnTo>
                  <a:lnTo>
                    <a:pt x="231" y="806"/>
                  </a:lnTo>
                  <a:lnTo>
                    <a:pt x="254" y="838"/>
                  </a:lnTo>
                  <a:lnTo>
                    <a:pt x="277" y="878"/>
                  </a:lnTo>
                  <a:lnTo>
                    <a:pt x="302" y="924"/>
                  </a:lnTo>
                  <a:lnTo>
                    <a:pt x="327" y="980"/>
                  </a:lnTo>
                  <a:lnTo>
                    <a:pt x="363" y="1063"/>
                  </a:lnTo>
                  <a:lnTo>
                    <a:pt x="409" y="982"/>
                  </a:lnTo>
                  <a:lnTo>
                    <a:pt x="457" y="901"/>
                  </a:lnTo>
                  <a:lnTo>
                    <a:pt x="507" y="823"/>
                  </a:lnTo>
                  <a:lnTo>
                    <a:pt x="561" y="744"/>
                  </a:lnTo>
                  <a:lnTo>
                    <a:pt x="615" y="669"/>
                  </a:lnTo>
                  <a:lnTo>
                    <a:pt x="672" y="596"/>
                  </a:lnTo>
                  <a:lnTo>
                    <a:pt x="732" y="524"/>
                  </a:lnTo>
                  <a:lnTo>
                    <a:pt x="795" y="453"/>
                  </a:lnTo>
                  <a:lnTo>
                    <a:pt x="859" y="385"/>
                  </a:lnTo>
                  <a:lnTo>
                    <a:pt x="924" y="320"/>
                  </a:lnTo>
                  <a:lnTo>
                    <a:pt x="989" y="259"/>
                  </a:lnTo>
                  <a:lnTo>
                    <a:pt x="1055" y="199"/>
                  </a:lnTo>
                  <a:lnTo>
                    <a:pt x="1124" y="144"/>
                  </a:lnTo>
                  <a:lnTo>
                    <a:pt x="1191" y="92"/>
                  </a:lnTo>
                  <a:lnTo>
                    <a:pt x="1260" y="44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7251" y="7325"/>
              <a:ext cx="1359" cy="1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6000" b="1">
                  <a:solidFill>
                    <a:srgbClr val="FF0000"/>
                  </a:solidFill>
                  <a:latin typeface="华文中宋" panose="02010600040101010101" charset="-122"/>
                  <a:ea typeface="华文中宋" panose="02010600040101010101" charset="-122"/>
                </a:rPr>
                <a:t>×</a:t>
              </a:r>
              <a:endParaRPr lang="zh-CN" altLang="en-US" sz="6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0955" y="3434715"/>
            <a:ext cx="12197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--------------------------------------------------------------------------------------------------</a:t>
            </a:r>
            <a:endParaRPr lang="en-US" altLang="zh-CN"/>
          </a:p>
        </p:txBody>
      </p:sp>
      <p:grpSp>
        <p:nvGrpSpPr>
          <p:cNvPr id="6" name="组合 5"/>
          <p:cNvGrpSpPr/>
          <p:nvPr/>
        </p:nvGrpSpPr>
        <p:grpSpPr>
          <a:xfrm>
            <a:off x="1577340" y="1356360"/>
            <a:ext cx="1477010" cy="2080260"/>
            <a:chOff x="2484" y="2136"/>
            <a:chExt cx="2326" cy="3276"/>
          </a:xfrm>
        </p:grpSpPr>
        <p:grpSp>
          <p:nvGrpSpPr>
            <p:cNvPr id="21" name="组合 20"/>
            <p:cNvGrpSpPr/>
            <p:nvPr/>
          </p:nvGrpSpPr>
          <p:grpSpPr>
            <a:xfrm rot="0">
              <a:off x="2484" y="2136"/>
              <a:ext cx="2327" cy="3277"/>
              <a:chOff x="3911" y="4455"/>
              <a:chExt cx="2327" cy="3277"/>
            </a:xfrm>
          </p:grpSpPr>
          <p:cxnSp>
            <p:nvCxnSpPr>
              <p:cNvPr id="29" name="直接连接符 28"/>
              <p:cNvCxnSpPr/>
              <p:nvPr/>
            </p:nvCxnSpPr>
            <p:spPr>
              <a:xfrm flipH="1">
                <a:off x="4396" y="4999"/>
                <a:ext cx="725" cy="12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4381" y="6253"/>
                <a:ext cx="1283" cy="8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5025" y="4455"/>
                <a:ext cx="788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i</a:t>
                </a:r>
                <a:endParaRPr lang="en-US" altLang="zh-CN" sz="2400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3911" y="5939"/>
                <a:ext cx="788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j</a:t>
                </a:r>
                <a:endParaRPr lang="en-US" altLang="zh-CN" sz="2400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5450" y="7007"/>
                <a:ext cx="788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k</a:t>
                </a:r>
                <a:endParaRPr lang="en-US" altLang="zh-CN" sz="2400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2996" y="2688"/>
              <a:ext cx="1193" cy="2054"/>
              <a:chOff x="2996" y="2688"/>
              <a:chExt cx="1193" cy="2054"/>
            </a:xfrm>
          </p:grpSpPr>
          <p:cxnSp>
            <p:nvCxnSpPr>
              <p:cNvPr id="17" name="直接箭头连接符 16"/>
              <p:cNvCxnSpPr/>
              <p:nvPr/>
            </p:nvCxnSpPr>
            <p:spPr>
              <a:xfrm flipH="1">
                <a:off x="2996" y="2718"/>
                <a:ext cx="680" cy="1224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>
                <a:off x="3661" y="2688"/>
                <a:ext cx="528" cy="2054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组合 42"/>
          <p:cNvGrpSpPr/>
          <p:nvPr/>
        </p:nvGrpSpPr>
        <p:grpSpPr>
          <a:xfrm>
            <a:off x="1544320" y="3922395"/>
            <a:ext cx="2021840" cy="2042160"/>
            <a:chOff x="2432" y="6177"/>
            <a:chExt cx="3184" cy="3216"/>
          </a:xfrm>
        </p:grpSpPr>
        <p:grpSp>
          <p:nvGrpSpPr>
            <p:cNvPr id="19" name="组合 18"/>
            <p:cNvGrpSpPr/>
            <p:nvPr/>
          </p:nvGrpSpPr>
          <p:grpSpPr>
            <a:xfrm rot="0" flipH="1">
              <a:off x="2432" y="6177"/>
              <a:ext cx="3184" cy="3217"/>
              <a:chOff x="2981" y="4470"/>
              <a:chExt cx="3166" cy="3217"/>
            </a:xfrm>
          </p:grpSpPr>
          <p:cxnSp>
            <p:nvCxnSpPr>
              <p:cNvPr id="35" name="直接连接符 34"/>
              <p:cNvCxnSpPr/>
              <p:nvPr/>
            </p:nvCxnSpPr>
            <p:spPr>
              <a:xfrm flipH="1">
                <a:off x="4396" y="4999"/>
                <a:ext cx="725" cy="12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4381" y="6253"/>
                <a:ext cx="1283" cy="8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4284" y="4470"/>
                <a:ext cx="1319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i'</a:t>
                </a:r>
                <a:endParaRPr lang="en-US" altLang="zh-CN" sz="2400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981" y="5939"/>
                <a:ext cx="1508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j'</a:t>
                </a:r>
                <a:endParaRPr lang="en-US" altLang="zh-CN" sz="2400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4618" y="6962"/>
                <a:ext cx="1529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k'</a:t>
                </a:r>
                <a:endParaRPr lang="en-US" altLang="zh-CN" sz="2400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  <p:cxnSp>
          <p:nvCxnSpPr>
            <p:cNvPr id="25" name="直接箭头连接符 24"/>
            <p:cNvCxnSpPr/>
            <p:nvPr/>
          </p:nvCxnSpPr>
          <p:spPr>
            <a:xfrm flipH="1">
              <a:off x="2921" y="6721"/>
              <a:ext cx="543" cy="2069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3464" y="6751"/>
              <a:ext cx="756" cy="1239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/>
          <p:cNvSpPr txBox="1"/>
          <p:nvPr/>
        </p:nvSpPr>
        <p:spPr>
          <a:xfrm>
            <a:off x="3860165" y="6539230"/>
            <a:ext cx="8358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2">
                    <a:lumMod val="20000"/>
                    <a:lumOff val="80000"/>
                  </a:schemeClr>
                </a:solidFill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数学知识参考：https://www.cnblogs.com/xiexinxinlove/p/3708147.html</a:t>
            </a:r>
            <a:endParaRPr lang="zh-CN" altLang="en-US">
              <a:solidFill>
                <a:schemeClr val="tx2">
                  <a:lumMod val="20000"/>
                  <a:lumOff val="80000"/>
                </a:schemeClr>
              </a:solidFill>
              <a:latin typeface="Consolas" panose="020B0609020204030204" charset="0"/>
              <a:ea typeface="等线" panose="02010600030101010101" charset="-122"/>
              <a:cs typeface="Consolas" panose="020B06090202040302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97375" y="2803525"/>
            <a:ext cx="500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i</a:t>
            </a:r>
            <a:endParaRPr lang="en-US" altLang="zh-CN" sz="2400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305425" y="2190115"/>
            <a:ext cx="500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j</a:t>
            </a:r>
            <a:endParaRPr lang="en-US" altLang="zh-CN" sz="2400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564380" y="1217930"/>
            <a:ext cx="500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k</a:t>
            </a:r>
            <a:endParaRPr lang="en-US" altLang="zh-CN" sz="2400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 rot="12240000">
            <a:off x="4544695" y="1670685"/>
            <a:ext cx="814070" cy="1321435"/>
            <a:chOff x="7172" y="2631"/>
            <a:chExt cx="1282" cy="208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7172" y="3872"/>
              <a:ext cx="1283" cy="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/>
            <p:cNvGrpSpPr/>
            <p:nvPr/>
          </p:nvGrpSpPr>
          <p:grpSpPr>
            <a:xfrm rot="0">
              <a:off x="7214" y="2631"/>
              <a:ext cx="1193" cy="2045"/>
              <a:chOff x="2996" y="2688"/>
              <a:chExt cx="1193" cy="2054"/>
            </a:xfrm>
          </p:grpSpPr>
          <p:cxnSp>
            <p:nvCxnSpPr>
              <p:cNvPr id="20" name="直接箭头连接符 19"/>
              <p:cNvCxnSpPr/>
              <p:nvPr/>
            </p:nvCxnSpPr>
            <p:spPr>
              <a:xfrm flipH="1">
                <a:off x="2996" y="2718"/>
                <a:ext cx="680" cy="1224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>
                <a:off x="3661" y="2688"/>
                <a:ext cx="528" cy="2054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组合 43"/>
          <p:cNvGrpSpPr/>
          <p:nvPr/>
        </p:nvGrpSpPr>
        <p:grpSpPr>
          <a:xfrm rot="12840000">
            <a:off x="4021566" y="3727202"/>
            <a:ext cx="2034612" cy="2136775"/>
            <a:chOff x="1652" y="6277"/>
            <a:chExt cx="3204" cy="3365"/>
          </a:xfrm>
        </p:grpSpPr>
        <p:grpSp>
          <p:nvGrpSpPr>
            <p:cNvPr id="45" name="组合 44"/>
            <p:cNvGrpSpPr/>
            <p:nvPr/>
          </p:nvGrpSpPr>
          <p:grpSpPr>
            <a:xfrm rot="0" flipH="1">
              <a:off x="1652" y="6277"/>
              <a:ext cx="3204" cy="3365"/>
              <a:chOff x="3737" y="4570"/>
              <a:chExt cx="3186" cy="3365"/>
            </a:xfrm>
          </p:grpSpPr>
          <p:cxnSp>
            <p:nvCxnSpPr>
              <p:cNvPr id="46" name="直接连接符 45"/>
              <p:cNvCxnSpPr/>
              <p:nvPr/>
            </p:nvCxnSpPr>
            <p:spPr>
              <a:xfrm flipH="1">
                <a:off x="4396" y="4999"/>
                <a:ext cx="725" cy="12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4381" y="6253"/>
                <a:ext cx="1283" cy="8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文本框 47"/>
              <p:cNvSpPr txBox="1"/>
              <p:nvPr/>
            </p:nvSpPr>
            <p:spPr>
              <a:xfrm rot="12960000">
                <a:off x="4773" y="4570"/>
                <a:ext cx="1319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i'</a:t>
                </a:r>
                <a:endParaRPr lang="en-US" altLang="zh-CN" sz="2400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 rot="12720000">
                <a:off x="3737" y="6342"/>
                <a:ext cx="1508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j'</a:t>
                </a:r>
                <a:endParaRPr lang="en-US" altLang="zh-CN" sz="2400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 rot="13020000">
                <a:off x="5394" y="7210"/>
                <a:ext cx="1529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k'</a:t>
                </a:r>
                <a:endParaRPr lang="en-US" altLang="zh-CN" sz="2400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  <p:cxnSp>
          <p:nvCxnSpPr>
            <p:cNvPr id="52" name="直接箭头连接符 51"/>
            <p:cNvCxnSpPr/>
            <p:nvPr/>
          </p:nvCxnSpPr>
          <p:spPr>
            <a:xfrm flipH="1">
              <a:off x="2921" y="6721"/>
              <a:ext cx="543" cy="2069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>
              <a:off x="3464" y="6751"/>
              <a:ext cx="756" cy="1239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左弧形箭头 53"/>
          <p:cNvSpPr/>
          <p:nvPr/>
        </p:nvSpPr>
        <p:spPr>
          <a:xfrm rot="12960000">
            <a:off x="4895215" y="2148205"/>
            <a:ext cx="220345" cy="26860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右弧形箭头 54"/>
          <p:cNvSpPr/>
          <p:nvPr/>
        </p:nvSpPr>
        <p:spPr>
          <a:xfrm rot="9540000">
            <a:off x="4703445" y="4608195"/>
            <a:ext cx="222250" cy="2749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825490" y="2000885"/>
            <a:ext cx="1660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等线" panose="02010600030101010101" charset="-122"/>
                <a:ea typeface="等线" panose="02010600030101010101" charset="-122"/>
              </a:rPr>
              <a:t>右手系</a:t>
            </a:r>
            <a:endParaRPr lang="zh-CN" altLang="en-US" b="1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825490" y="4382770"/>
            <a:ext cx="1660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等线" panose="02010600030101010101" charset="-122"/>
                <a:ea typeface="等线" panose="02010600030101010101" charset="-122"/>
              </a:rPr>
              <a:t>左手系</a:t>
            </a:r>
            <a:endParaRPr lang="zh-CN" altLang="en-US" b="1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35" name=" 135"/>
          <p:cNvSpPr/>
          <p:nvPr/>
        </p:nvSpPr>
        <p:spPr>
          <a:xfrm>
            <a:off x="3054985" y="2211705"/>
            <a:ext cx="1007110" cy="28638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9" name=" 135"/>
          <p:cNvSpPr/>
          <p:nvPr/>
        </p:nvSpPr>
        <p:spPr>
          <a:xfrm>
            <a:off x="3093720" y="4651375"/>
            <a:ext cx="1007110" cy="28638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7221220" y="936625"/>
            <a:ext cx="4445" cy="5633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7379970" y="1414780"/>
            <a:ext cx="449389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在数学中，我们知道：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若</a:t>
            </a:r>
            <a:r>
              <a:rPr lang="en-US" altLang="zh-CN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{i,j,k}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是右手系，那么向量</a:t>
            </a:r>
            <a:r>
              <a:rPr lang="en-US" altLang="zh-CN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(i,j)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和向量</a:t>
            </a:r>
            <a:r>
              <a:rPr lang="en-US" altLang="zh-CN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(i,k)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的</a:t>
            </a:r>
            <a:r>
              <a:rPr lang="zh-CN" altLang="en-US" sz="20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向量积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为正；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若</a:t>
            </a:r>
            <a:r>
              <a:rPr lang="en-US" altLang="zh-CN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{i,j,k}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是左手系，那么向量</a:t>
            </a:r>
            <a:r>
              <a:rPr lang="en-US" altLang="zh-CN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(i,j)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和向量</a:t>
            </a:r>
            <a:r>
              <a:rPr lang="en-US" altLang="zh-CN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(i,k)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的向量积为负。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446645" y="3241675"/>
            <a:ext cx="46132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设：</a:t>
            </a:r>
            <a:endParaRPr lang="zh-CN" altLang="en-US">
              <a:latin typeface="Consolas" panose="020B0609020204030204" charset="0"/>
              <a:ea typeface="等线" panose="02010600030101010101" charset="-122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点</a:t>
            </a:r>
            <a:r>
              <a:rPr lang="en-US" altLang="zh-CN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i(xi,yi),</a:t>
            </a:r>
            <a:r>
              <a:rPr lang="zh-CN" altLang="en-US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点</a:t>
            </a:r>
            <a:r>
              <a:rPr lang="en-US" altLang="zh-CN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j(xj, yj),</a:t>
            </a:r>
            <a:r>
              <a:rPr lang="zh-CN" altLang="en-US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点</a:t>
            </a:r>
            <a:r>
              <a:rPr lang="en-US" altLang="zh-CN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k(xk, yk);</a:t>
            </a:r>
            <a:endParaRPr lang="en-US" altLang="zh-CN">
              <a:latin typeface="Consolas" panose="020B0609020204030204" charset="0"/>
              <a:ea typeface="等线" panose="02010600030101010101" charset="-122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向量</a:t>
            </a:r>
            <a:r>
              <a:rPr lang="en-US" altLang="zh-CN" i="1">
                <a:solidFill>
                  <a:srgbClr val="00B050"/>
                </a:solidFill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(i,j)</a:t>
            </a:r>
            <a:r>
              <a:rPr lang="en-US" altLang="zh-CN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=(xj-x1, yj-yi);</a:t>
            </a:r>
            <a:endParaRPr lang="en-US" altLang="zh-CN">
              <a:latin typeface="Consolas" panose="020B0609020204030204" charset="0"/>
              <a:ea typeface="等线" panose="02010600030101010101" charset="-122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向量</a:t>
            </a:r>
            <a:r>
              <a:rPr lang="en-US" altLang="zh-CN" i="1">
                <a:solidFill>
                  <a:srgbClr val="00B050"/>
                </a:solidFill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(i,k)</a:t>
            </a:r>
            <a:r>
              <a:rPr lang="en-US" altLang="zh-CN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=(xk-xi, yk-yi);</a:t>
            </a:r>
            <a:endParaRPr lang="en-US" altLang="zh-CN">
              <a:latin typeface="Consolas" panose="020B0609020204030204" charset="0"/>
              <a:ea typeface="等线" panose="02010600030101010101" charset="-122"/>
              <a:cs typeface="Consolas" panose="020B0609020204030204" charset="0"/>
            </a:endParaRPr>
          </a:p>
          <a:p>
            <a:endParaRPr lang="en-US" altLang="zh-CN">
              <a:latin typeface="Consolas" panose="020B0609020204030204" charset="0"/>
              <a:ea typeface="等线" panose="02010600030101010101" charset="-122"/>
              <a:cs typeface="Consolas" panose="020B0609020204030204" charset="0"/>
            </a:endParaRPr>
          </a:p>
          <a:p>
            <a:r>
              <a:rPr lang="en-US" altLang="zh-CN" i="1">
                <a:solidFill>
                  <a:srgbClr val="00B050"/>
                </a:solidFill>
                <a:latin typeface="Consolas" panose="020B0609020204030204" charset="0"/>
                <a:ea typeface="等线" panose="02010600030101010101" charset="-122"/>
                <a:cs typeface="Consolas" panose="020B0609020204030204" charset="0"/>
                <a:sym typeface="+mn-ea"/>
              </a:rPr>
              <a:t>(i,j)</a:t>
            </a:r>
            <a:r>
              <a:rPr lang="zh-CN" altLang="en-US">
                <a:solidFill>
                  <a:schemeClr val="tx1"/>
                </a:solidFill>
                <a:latin typeface="Consolas" panose="020B0609020204030204" charset="0"/>
                <a:ea typeface="等线" panose="02010600030101010101" charset="-122"/>
                <a:cs typeface="Consolas" panose="020B0609020204030204" charset="0"/>
                <a:sym typeface="+mn-ea"/>
              </a:rPr>
              <a:t>×</a:t>
            </a:r>
            <a:r>
              <a:rPr lang="en-US" altLang="zh-CN" i="1">
                <a:solidFill>
                  <a:srgbClr val="00B050"/>
                </a:solidFill>
                <a:latin typeface="Consolas" panose="020B0609020204030204" charset="0"/>
                <a:ea typeface="等线" panose="02010600030101010101" charset="-122"/>
                <a:cs typeface="Consolas" panose="020B0609020204030204" charset="0"/>
                <a:sym typeface="+mn-ea"/>
              </a:rPr>
              <a:t>(i,k)</a:t>
            </a:r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ea typeface="等线" panose="02010600030101010101" charset="-122"/>
                <a:cs typeface="Consolas" panose="020B0609020204030204" charset="0"/>
                <a:sym typeface="+mn-ea"/>
              </a:rPr>
              <a:t> = (xj-xi) * (yk-yi)</a:t>
            </a:r>
            <a:endParaRPr lang="en-US" altLang="zh-CN">
              <a:solidFill>
                <a:schemeClr val="tx1"/>
              </a:solidFill>
              <a:latin typeface="Consolas" panose="020B0609020204030204" charset="0"/>
              <a:ea typeface="等线" panose="02010600030101010101" charset="-122"/>
              <a:cs typeface="Consolas" panose="020B0609020204030204" charset="0"/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ea typeface="等线" panose="02010600030101010101" charset="-122"/>
                <a:cs typeface="Consolas" panose="020B0609020204030204" charset="0"/>
                <a:sym typeface="+mn-ea"/>
              </a:rPr>
              <a:t>	      -(yj-ui) * (xk-xi);</a:t>
            </a:r>
            <a:endParaRPr lang="en-US" altLang="zh-CN">
              <a:solidFill>
                <a:schemeClr val="tx1"/>
              </a:solidFill>
              <a:latin typeface="Consolas" panose="020B0609020204030204" charset="0"/>
              <a:ea typeface="等线" panose="02010600030101010101" charset="-122"/>
              <a:cs typeface="Consolas" panose="020B0609020204030204" charset="0"/>
              <a:sym typeface="+mn-ea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7437755" y="5462270"/>
            <a:ext cx="44405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等线" panose="02010600030101010101" charset="-122"/>
                <a:ea typeface="等线" panose="02010600030101010101" charset="-122"/>
              </a:rPr>
              <a:t>若上式为正，那么这是我们所期望的。</a:t>
            </a:r>
            <a:endParaRPr lang="zh-CN" altLang="en-US" sz="2000" b="1">
              <a:latin typeface="等线" panose="02010600030101010101" charset="-122"/>
              <a:ea typeface="等线" panose="02010600030101010101" charset="-122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7" grpId="0"/>
      <p:bldP spid="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0955"/>
            <a:ext cx="10515600" cy="1325563"/>
          </a:xfrm>
        </p:spPr>
        <p:txBody>
          <a:bodyPr/>
          <a:lstStyle/>
          <a:p>
            <a:r>
              <a:rPr lang="zh-CN" altLang="en-US" sz="4000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多边形的三角剖分</a:t>
            </a:r>
            <a:endParaRPr lang="zh-CN" altLang="en-US" sz="4000" b="1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875" y="6431280"/>
            <a:ext cx="1757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Page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11 / 22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2650" y="1534160"/>
            <a:ext cx="1126998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等线" panose="02010600030101010101" charset="-122"/>
                <a:ea typeface="等线" panose="02010600030101010101" charset="-122"/>
              </a:rPr>
              <a:t>思考：</a:t>
            </a:r>
            <a:endParaRPr lang="zh-CN" altLang="en-US" sz="32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3200">
                <a:latin typeface="等线" panose="02010600030101010101" charset="-122"/>
                <a:ea typeface="等线" panose="02010600030101010101" charset="-122"/>
              </a:rPr>
              <a:t>完成了上述步骤以后，多边形的三角剖分就完成了么？</a:t>
            </a:r>
            <a:endParaRPr lang="zh-CN" altLang="en-US" sz="320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9485" y="3011805"/>
            <a:ext cx="9399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或许可能大概有没有什么特殊情况呢？</a:t>
            </a:r>
            <a:endParaRPr lang="zh-CN" altLang="en-US" sz="240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9485" y="3935730"/>
            <a:ext cx="7021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等线" panose="02010600030101010101" charset="-122"/>
                <a:ea typeface="等线" panose="02010600030101010101" charset="-122"/>
              </a:rPr>
              <a:t>答案是肯定有的，不然我也不会问。</a:t>
            </a:r>
            <a:endParaRPr lang="en-US" altLang="zh-CN" sz="3200">
              <a:latin typeface="等线" panose="02010600030101010101" charset="-122"/>
              <a:ea typeface="等线" panose="02010600030101010101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0955"/>
            <a:ext cx="10515600" cy="1325563"/>
          </a:xfrm>
        </p:spPr>
        <p:txBody>
          <a:bodyPr/>
          <a:lstStyle/>
          <a:p>
            <a:r>
              <a:rPr lang="zh-CN" altLang="en-US" sz="4000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多边形的三角剖分</a:t>
            </a:r>
            <a:endParaRPr lang="en-US" altLang="zh-CN" sz="4000" b="1" dirty="0"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875" y="6431280"/>
            <a:ext cx="1757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Page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12 / 22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620520" y="1438275"/>
            <a:ext cx="5440045" cy="4558665"/>
            <a:chOff x="3293" y="1857"/>
            <a:chExt cx="8567" cy="7179"/>
          </a:xfrm>
        </p:grpSpPr>
        <p:sp>
          <p:nvSpPr>
            <p:cNvPr id="3" name="任意多边形 2"/>
            <p:cNvSpPr/>
            <p:nvPr/>
          </p:nvSpPr>
          <p:spPr>
            <a:xfrm>
              <a:off x="3852" y="1857"/>
              <a:ext cx="7220" cy="6782"/>
            </a:xfrm>
            <a:custGeom>
              <a:avLst/>
              <a:gdLst>
                <a:gd name="connisteX0" fmla="*/ 920750 w 4584700"/>
                <a:gd name="connsiteY0" fmla="*/ 614045 h 4306570"/>
                <a:gd name="connisteX1" fmla="*/ 0 w 4584700"/>
                <a:gd name="connsiteY1" fmla="*/ 3990340 h 4306570"/>
                <a:gd name="connisteX2" fmla="*/ 4584700 w 4584700"/>
                <a:gd name="connsiteY2" fmla="*/ 4306570 h 4306570"/>
                <a:gd name="connisteX3" fmla="*/ 3980180 w 4584700"/>
                <a:gd name="connsiteY3" fmla="*/ 738505 h 4306570"/>
                <a:gd name="connisteX4" fmla="*/ 2781300 w 4584700"/>
                <a:gd name="connsiteY4" fmla="*/ 3827145 h 4306570"/>
                <a:gd name="connisteX5" fmla="*/ 1717040 w 4584700"/>
                <a:gd name="connsiteY5" fmla="*/ 3366770 h 4306570"/>
                <a:gd name="connisteX6" fmla="*/ 1880235 w 4584700"/>
                <a:gd name="connsiteY6" fmla="*/ 1630680 h 4306570"/>
                <a:gd name="connisteX7" fmla="*/ 1074420 w 4584700"/>
                <a:gd name="connsiteY7" fmla="*/ 3126740 h 4306570"/>
                <a:gd name="connisteX8" fmla="*/ 1601470 w 4584700"/>
                <a:gd name="connsiteY8" fmla="*/ 0 h 4306570"/>
                <a:gd name="connisteX9" fmla="*/ 920750 w 4584700"/>
                <a:gd name="connsiteY9" fmla="*/ 614045 h 430657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</a:cxnLst>
              <a:rect l="l" t="t" r="r" b="b"/>
              <a:pathLst>
                <a:path w="4584700" h="4306570">
                  <a:moveTo>
                    <a:pt x="920750" y="614045"/>
                  </a:moveTo>
                  <a:lnTo>
                    <a:pt x="0" y="3990340"/>
                  </a:lnTo>
                  <a:lnTo>
                    <a:pt x="4584700" y="4306570"/>
                  </a:lnTo>
                  <a:lnTo>
                    <a:pt x="3980180" y="738505"/>
                  </a:lnTo>
                  <a:lnTo>
                    <a:pt x="2781300" y="3827145"/>
                  </a:lnTo>
                  <a:lnTo>
                    <a:pt x="1717040" y="3366770"/>
                  </a:lnTo>
                  <a:lnTo>
                    <a:pt x="1880235" y="1630680"/>
                  </a:lnTo>
                  <a:lnTo>
                    <a:pt x="1074420" y="3126740"/>
                  </a:lnTo>
                  <a:lnTo>
                    <a:pt x="1601470" y="0"/>
                  </a:lnTo>
                  <a:lnTo>
                    <a:pt x="920750" y="614045"/>
                  </a:lnTo>
                  <a:close/>
                </a:path>
              </a:pathLst>
            </a:custGeom>
            <a:noFill/>
            <a:ln w="6350"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293" y="7782"/>
              <a:ext cx="78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j</a:t>
              </a:r>
              <a:endParaRPr lang="en-US" altLang="zh-CN" sz="2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1072" y="8311"/>
              <a:ext cx="78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k</a:t>
              </a:r>
              <a:endParaRPr lang="en-US" altLang="zh-CN" sz="2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060565" y="1783715"/>
            <a:ext cx="43738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显然</a:t>
            </a:r>
            <a:r>
              <a:rPr lang="en-US" altLang="zh-CN" sz="24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{i,j,k}</a:t>
            </a:r>
            <a:r>
              <a:rPr lang="zh-CN" altLang="en-US" sz="24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满足右手系的条件，那么能连接</a:t>
            </a:r>
            <a:r>
              <a:rPr lang="en-US" altLang="zh-CN" sz="24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ik</a:t>
            </a:r>
            <a:r>
              <a:rPr lang="zh-CN" altLang="en-US" sz="24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么？</a:t>
            </a:r>
            <a:endParaRPr lang="zh-CN" altLang="en-US" sz="2400">
              <a:latin typeface="Consolas" panose="020B0609020204030204" charset="0"/>
              <a:ea typeface="等线" panose="02010600030101010101" charset="-122"/>
              <a:cs typeface="Consolas" panose="020B06090202040302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615565" y="1783715"/>
            <a:ext cx="500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i</a:t>
            </a:r>
            <a:endParaRPr lang="en-US" altLang="zh-CN" sz="2400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896235" y="2052320"/>
            <a:ext cx="8240395" cy="3714750"/>
            <a:chOff x="4561" y="3232"/>
            <a:chExt cx="12977" cy="5850"/>
          </a:xfrm>
        </p:grpSpPr>
        <p:cxnSp>
          <p:nvCxnSpPr>
            <p:cNvPr id="15" name="直接连接符 14"/>
            <p:cNvCxnSpPr>
              <a:stCxn id="3" idx="0"/>
              <a:endCxn id="5" idx="1"/>
            </p:cNvCxnSpPr>
            <p:nvPr/>
          </p:nvCxnSpPr>
          <p:spPr>
            <a:xfrm>
              <a:off x="4561" y="3232"/>
              <a:ext cx="5770" cy="585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11119" y="4734"/>
              <a:ext cx="641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>
                  <a:latin typeface="等线" panose="02010600030101010101" charset="-122"/>
                  <a:ea typeface="等线" panose="02010600030101010101" charset="-122"/>
                </a:rPr>
                <a:t>显然是</a:t>
              </a:r>
              <a:r>
                <a:rPr lang="zh-CN" altLang="en-US" sz="2400" b="1">
                  <a:solidFill>
                    <a:srgbClr val="FF0000"/>
                  </a:solidFill>
                  <a:latin typeface="等线" panose="02010600030101010101" charset="-122"/>
                  <a:ea typeface="等线" panose="02010600030101010101" charset="-122"/>
                </a:rPr>
                <a:t>不能</a:t>
              </a:r>
              <a:r>
                <a:rPr lang="zh-CN" altLang="en-US" sz="2400">
                  <a:latin typeface="等线" panose="02010600030101010101" charset="-122"/>
                  <a:ea typeface="等线" panose="02010600030101010101" charset="-122"/>
                </a:rPr>
                <a:t>的。</a:t>
              </a:r>
              <a:endParaRPr lang="zh-CN" altLang="en-US" sz="2400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7164705" y="4143375"/>
            <a:ext cx="4565650" cy="1198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那么，只要在右手系的条件下，再保证△</a:t>
            </a:r>
            <a:r>
              <a:rPr lang="en-US" altLang="zh-CN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ijk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中没有除</a:t>
            </a:r>
            <a:r>
              <a:rPr lang="en-US" altLang="zh-CN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ijk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三点外的所有其他点即可</a:t>
            </a:r>
            <a:endParaRPr lang="zh-CN" altLang="en-US" sz="24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0955"/>
            <a:ext cx="10515600" cy="1325563"/>
          </a:xfrm>
        </p:spPr>
        <p:txBody>
          <a:bodyPr/>
          <a:lstStyle/>
          <a:p>
            <a:r>
              <a:rPr lang="zh-CN" altLang="en-US" sz="4000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多边形的三角剖分</a:t>
            </a:r>
            <a:endParaRPr lang="zh-CN" altLang="en-US" sz="4000" b="1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875" y="6431280"/>
            <a:ext cx="1757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Page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13 / 22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0595" y="1234440"/>
            <a:ext cx="5319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等线" panose="02010600030101010101" charset="-122"/>
                <a:ea typeface="等线" panose="02010600030101010101" charset="-122"/>
              </a:rPr>
              <a:t>代码实现：</a:t>
            </a:r>
            <a:endParaRPr lang="zh-CN" altLang="en-US" sz="2000" b="1"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r="26571"/>
          <a:stretch>
            <a:fillRect/>
          </a:stretch>
        </p:blipFill>
        <p:spPr>
          <a:xfrm>
            <a:off x="502920" y="1879600"/>
            <a:ext cx="5697855" cy="40195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390" y="1234440"/>
            <a:ext cx="5505450" cy="50927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0955"/>
            <a:ext cx="10515600" cy="1325563"/>
          </a:xfrm>
        </p:spPr>
        <p:txBody>
          <a:bodyPr/>
          <a:lstStyle/>
          <a:p>
            <a:r>
              <a:rPr lang="zh-CN" altLang="en-US" sz="4000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多边形的三角剖分</a:t>
            </a:r>
            <a:endParaRPr lang="zh-CN" altLang="en-US" sz="4000" b="1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875" y="6431280"/>
            <a:ext cx="1757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Page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14 / 22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2655" y="1678305"/>
            <a:ext cx="712597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时间复杂度：</a:t>
            </a:r>
            <a:endParaRPr lang="zh-CN" altLang="en-US" sz="2400">
              <a:latin typeface="Consolas" panose="020B0609020204030204" charset="0"/>
              <a:ea typeface="等线" panose="02010600030101010101" charset="-122"/>
              <a:cs typeface="Consolas" panose="020B0609020204030204" charset="0"/>
            </a:endParaRPr>
          </a:p>
          <a:p>
            <a:r>
              <a:rPr lang="en-US" altLang="zh-CN" sz="24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	O(pNumbers*pNumbers*O(JudegIn));</a:t>
            </a:r>
            <a:endParaRPr lang="en-US" altLang="zh-CN" sz="2400">
              <a:latin typeface="Consolas" panose="020B0609020204030204" charset="0"/>
              <a:ea typeface="等线" panose="02010600030101010101" charset="-122"/>
              <a:cs typeface="Consolas" panose="020B0609020204030204" charset="0"/>
            </a:endParaRPr>
          </a:p>
          <a:p>
            <a:r>
              <a:rPr lang="en-US" altLang="zh-CN" sz="24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  <a:sym typeface="+mn-ea"/>
              </a:rPr>
              <a:t>	JudgeIn</a:t>
            </a:r>
            <a:r>
              <a:rPr lang="zh-CN" altLang="en-US" sz="24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  <a:sym typeface="+mn-ea"/>
              </a:rPr>
              <a:t>函数是判断平面上一个点在不在任意多边形内的函数。</a:t>
            </a:r>
            <a:r>
              <a:rPr lang="en-US" altLang="zh-CN" sz="24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	</a:t>
            </a:r>
            <a:endParaRPr lang="en-US" altLang="zh-CN" sz="2400">
              <a:latin typeface="Consolas" panose="020B0609020204030204" charset="0"/>
              <a:ea typeface="等线" panose="02010600030101010101" charset="-122"/>
              <a:cs typeface="Consolas" panose="020B0609020204030204" charset="0"/>
            </a:endParaRPr>
          </a:p>
          <a:p>
            <a:r>
              <a:rPr lang="en-US" altLang="zh-CN" sz="24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	</a:t>
            </a:r>
            <a:r>
              <a:rPr lang="zh-CN" altLang="en-US" sz="24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故，</a:t>
            </a:r>
            <a:r>
              <a:rPr lang="en-US" altLang="zh-CN" sz="24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O(JudgeIn) = O(n);</a:t>
            </a:r>
            <a:endParaRPr lang="en-US" altLang="zh-CN" sz="2400">
              <a:latin typeface="Consolas" panose="020B0609020204030204" charset="0"/>
              <a:ea typeface="等线" panose="02010600030101010101" charset="-122"/>
              <a:cs typeface="Consolas" panose="020B0609020204030204" charset="0"/>
            </a:endParaRPr>
          </a:p>
          <a:p>
            <a:r>
              <a:rPr lang="en-US" altLang="zh-CN" sz="24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	</a:t>
            </a:r>
            <a:r>
              <a:rPr lang="zh-CN" altLang="en-US" sz="24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但是，三角形剖分中，是判断任意的一个其他点在不在三角形</a:t>
            </a:r>
            <a:r>
              <a:rPr lang="en-US" altLang="zh-CN" sz="24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ijk</a:t>
            </a:r>
            <a:r>
              <a:rPr lang="zh-CN" altLang="en-US" sz="24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中，故</a:t>
            </a:r>
            <a:r>
              <a:rPr lang="en-US" altLang="zh-CN" sz="24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n=3;</a:t>
            </a:r>
            <a:endParaRPr lang="en-US" altLang="zh-CN" sz="2400">
              <a:latin typeface="Consolas" panose="020B0609020204030204" charset="0"/>
              <a:ea typeface="等线" panose="02010600030101010101" charset="-122"/>
              <a:cs typeface="Consolas" panose="020B0609020204030204" charset="0"/>
            </a:endParaRPr>
          </a:p>
          <a:p>
            <a:r>
              <a:rPr lang="en-US" altLang="zh-CN" sz="24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	</a:t>
            </a:r>
            <a:r>
              <a:rPr lang="zh-CN" altLang="en-US" sz="24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那么时间复杂度为</a:t>
            </a:r>
            <a:r>
              <a:rPr lang="en-US" altLang="zh-CN" sz="24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O(pNumbers*pNumber*3).</a:t>
            </a:r>
            <a:endParaRPr lang="en-US" altLang="zh-CN" sz="2400">
              <a:latin typeface="Consolas" panose="020B0609020204030204" charset="0"/>
              <a:ea typeface="等线" panose="02010600030101010101" charset="-122"/>
              <a:cs typeface="Consolas" panose="020B0609020204030204" charset="0"/>
            </a:endParaRPr>
          </a:p>
          <a:p>
            <a:r>
              <a:rPr lang="en-US" altLang="zh-CN" sz="24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	</a:t>
            </a:r>
            <a:r>
              <a:rPr lang="zh-CN" altLang="en-US" sz="24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也就是说</a:t>
            </a:r>
            <a:r>
              <a:rPr lang="en-US" altLang="zh-CN" sz="24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,</a:t>
            </a:r>
            <a:r>
              <a:rPr lang="zh-CN" altLang="en-US" sz="24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时间复杂度为</a:t>
            </a:r>
            <a:r>
              <a:rPr lang="en-US" altLang="zh-CN" sz="2400">
                <a:solidFill>
                  <a:srgbClr val="FF0000"/>
                </a:solidFill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O(n^2)</a:t>
            </a:r>
            <a:r>
              <a:rPr lang="en-US" altLang="zh-CN" sz="24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.</a:t>
            </a:r>
            <a:endParaRPr lang="en-US" altLang="zh-CN" sz="2400">
              <a:latin typeface="Consolas" panose="020B0609020204030204" charset="0"/>
              <a:ea typeface="等线" panose="02010600030101010101" charset="-122"/>
              <a:cs typeface="Consolas" panose="020B0609020204030204" charset="0"/>
            </a:endParaRPr>
          </a:p>
          <a:p>
            <a:r>
              <a:rPr lang="en-US" altLang="zh-CN" sz="24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	</a:t>
            </a:r>
            <a:endParaRPr lang="en-US" altLang="zh-CN" sz="2400">
              <a:latin typeface="Consolas" panose="020B0609020204030204" charset="0"/>
              <a:ea typeface="等线" panose="02010600030101010101" charset="-122"/>
              <a:cs typeface="Consolas" panose="020B060902020403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14665" y="1075690"/>
            <a:ext cx="459740" cy="50647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----------------------------------------------------------------------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828405" y="948055"/>
            <a:ext cx="30035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等线" panose="02010600030101010101" charset="-122"/>
                <a:ea typeface="等线" panose="02010600030101010101" charset="-122"/>
              </a:rPr>
              <a:t>程序评价：</a:t>
            </a:r>
            <a:endParaRPr lang="zh-CN" altLang="en-US" sz="200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84590" y="1472565"/>
            <a:ext cx="30981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此程序是个人思考所写，有部分数学知识是借鉴了大牛的博客。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程序还可以优化，那就是把广义的顺时针考虑进去，再写一种情况，这样就不必要求是广义的逆时针输入了。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程序的鲁棒性暂时是不错的。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经过多次调试，暂未出现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bug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。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0955"/>
            <a:ext cx="10515600" cy="1325563"/>
          </a:xfrm>
        </p:spPr>
        <p:txBody>
          <a:bodyPr/>
          <a:lstStyle/>
          <a:p>
            <a:r>
              <a:rPr lang="zh-CN" altLang="en-US" sz="4000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多边形的三角剖分</a:t>
            </a:r>
            <a:endParaRPr lang="zh-CN" altLang="en-US" sz="4000" b="1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875" y="6431280"/>
            <a:ext cx="1757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Page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15 / 22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17905" y="3251835"/>
            <a:ext cx="22523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等线" panose="02010600030101010101" charset="-122"/>
                <a:ea typeface="等线" panose="02010600030101010101" charset="-122"/>
              </a:rPr>
              <a:t>运行程序：</a:t>
            </a:r>
            <a:endParaRPr lang="zh-CN" altLang="en-US" sz="3600" b="1"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l="2572" t="2505" r="2397" b="2505"/>
          <a:stretch>
            <a:fillRect/>
          </a:stretch>
        </p:blipFill>
        <p:spPr>
          <a:xfrm>
            <a:off x="5292090" y="914400"/>
            <a:ext cx="5865495" cy="56095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767205" y="27660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散乱点集的三角划分</a:t>
            </a:r>
            <a:endParaRPr lang="zh-CN" altLang="en-US" sz="5400" b="1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0955"/>
            <a:ext cx="10515600" cy="1325563"/>
          </a:xfrm>
        </p:spPr>
        <p:txBody>
          <a:bodyPr/>
          <a:lstStyle/>
          <a:p>
            <a:r>
              <a:rPr lang="zh-CN" altLang="en-US" sz="4000" b="1" dirty="0">
                <a:latin typeface="等线" panose="02010600030101010101" charset="-122"/>
                <a:ea typeface="等线" panose="02010600030101010101" charset="-122"/>
              </a:rPr>
              <a:t>散乱点集三角划分</a:t>
            </a:r>
            <a:endParaRPr lang="zh-CN" altLang="en-US" sz="4000" b="1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875" y="6431280"/>
            <a:ext cx="1757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Page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16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/ 22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7025640" y="2054225"/>
            <a:ext cx="2682240" cy="3111500"/>
            <a:chOff x="4018" y="3638"/>
            <a:chExt cx="4224" cy="4900"/>
          </a:xfrm>
        </p:grpSpPr>
        <p:grpSp>
          <p:nvGrpSpPr>
            <p:cNvPr id="13" name="组合 12"/>
            <p:cNvGrpSpPr/>
            <p:nvPr/>
          </p:nvGrpSpPr>
          <p:grpSpPr>
            <a:xfrm>
              <a:off x="4018" y="3638"/>
              <a:ext cx="4224" cy="4900"/>
              <a:chOff x="4018" y="3638"/>
              <a:chExt cx="4224" cy="4900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4158" y="3638"/>
                <a:ext cx="204" cy="20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40" y="3838"/>
                <a:ext cx="204" cy="20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6340" y="5248"/>
                <a:ext cx="204" cy="20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6188" y="6768"/>
                <a:ext cx="204" cy="20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7838" y="5778"/>
                <a:ext cx="204" cy="20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038" y="7606"/>
                <a:ext cx="204" cy="20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5972" y="8334"/>
                <a:ext cx="204" cy="20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581" y="7244"/>
                <a:ext cx="204" cy="20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018" y="5720"/>
                <a:ext cx="204" cy="20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14" name="直接连接符 13"/>
            <p:cNvCxnSpPr>
              <a:stCxn id="3" idx="7"/>
              <a:endCxn id="5" idx="6"/>
            </p:cNvCxnSpPr>
            <p:nvPr/>
          </p:nvCxnSpPr>
          <p:spPr>
            <a:xfrm>
              <a:off x="4332" y="3668"/>
              <a:ext cx="2012" cy="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3" idx="6"/>
              <a:endCxn id="12" idx="0"/>
            </p:cNvCxnSpPr>
            <p:nvPr/>
          </p:nvCxnSpPr>
          <p:spPr>
            <a:xfrm flipH="1">
              <a:off x="4120" y="3740"/>
              <a:ext cx="242" cy="19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2" idx="3"/>
              <a:endCxn id="11" idx="2"/>
            </p:cNvCxnSpPr>
            <p:nvPr/>
          </p:nvCxnSpPr>
          <p:spPr>
            <a:xfrm>
              <a:off x="4048" y="5894"/>
              <a:ext cx="533" cy="1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1" idx="6"/>
              <a:endCxn id="10" idx="2"/>
            </p:cNvCxnSpPr>
            <p:nvPr/>
          </p:nvCxnSpPr>
          <p:spPr>
            <a:xfrm>
              <a:off x="4785" y="7346"/>
              <a:ext cx="1187" cy="10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0" idx="3"/>
              <a:endCxn id="9" idx="5"/>
            </p:cNvCxnSpPr>
            <p:nvPr/>
          </p:nvCxnSpPr>
          <p:spPr>
            <a:xfrm flipV="1">
              <a:off x="6002" y="7780"/>
              <a:ext cx="2210" cy="7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9" idx="1"/>
              <a:endCxn id="8" idx="6"/>
            </p:cNvCxnSpPr>
            <p:nvPr/>
          </p:nvCxnSpPr>
          <p:spPr>
            <a:xfrm flipH="1" flipV="1">
              <a:off x="8042" y="5880"/>
              <a:ext cx="26" cy="1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0"/>
              <a:endCxn id="5" idx="6"/>
            </p:cNvCxnSpPr>
            <p:nvPr/>
          </p:nvCxnSpPr>
          <p:spPr>
            <a:xfrm flipH="1" flipV="1">
              <a:off x="6344" y="3940"/>
              <a:ext cx="1596" cy="18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6" idx="3"/>
              <a:endCxn id="8" idx="1"/>
            </p:cNvCxnSpPr>
            <p:nvPr/>
          </p:nvCxnSpPr>
          <p:spPr>
            <a:xfrm>
              <a:off x="6370" y="5422"/>
              <a:ext cx="1498" cy="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6" idx="1"/>
            </p:cNvCxnSpPr>
            <p:nvPr/>
          </p:nvCxnSpPr>
          <p:spPr>
            <a:xfrm flipH="1" flipV="1">
              <a:off x="6317" y="3933"/>
              <a:ext cx="53" cy="13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endCxn id="3" idx="7"/>
            </p:cNvCxnSpPr>
            <p:nvPr/>
          </p:nvCxnSpPr>
          <p:spPr>
            <a:xfrm flipH="1" flipV="1">
              <a:off x="4332" y="3668"/>
              <a:ext cx="2099" cy="1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endCxn id="12" idx="7"/>
            </p:cNvCxnSpPr>
            <p:nvPr/>
          </p:nvCxnSpPr>
          <p:spPr>
            <a:xfrm flipH="1">
              <a:off x="4192" y="5433"/>
              <a:ext cx="2125" cy="3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endCxn id="7" idx="4"/>
            </p:cNvCxnSpPr>
            <p:nvPr/>
          </p:nvCxnSpPr>
          <p:spPr>
            <a:xfrm flipH="1">
              <a:off x="6290" y="5388"/>
              <a:ext cx="50" cy="1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7" idx="4"/>
              <a:endCxn id="8" idx="7"/>
            </p:cNvCxnSpPr>
            <p:nvPr/>
          </p:nvCxnSpPr>
          <p:spPr>
            <a:xfrm flipV="1">
              <a:off x="6290" y="5808"/>
              <a:ext cx="1722" cy="11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6363" y="6842"/>
              <a:ext cx="1795" cy="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6067" y="6933"/>
              <a:ext cx="296" cy="15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7" idx="2"/>
            </p:cNvCxnSpPr>
            <p:nvPr/>
          </p:nvCxnSpPr>
          <p:spPr>
            <a:xfrm flipH="1">
              <a:off x="4499" y="6870"/>
              <a:ext cx="1689" cy="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 flipV="1">
              <a:off x="4158" y="5865"/>
              <a:ext cx="2023" cy="9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1510665" y="1943735"/>
            <a:ext cx="2682240" cy="3111500"/>
            <a:chOff x="4018" y="3638"/>
            <a:chExt cx="4224" cy="4900"/>
          </a:xfrm>
        </p:grpSpPr>
        <p:sp>
          <p:nvSpPr>
            <p:cNvPr id="32" name="椭圆 31"/>
            <p:cNvSpPr/>
            <p:nvPr/>
          </p:nvSpPr>
          <p:spPr>
            <a:xfrm>
              <a:off x="4158" y="3638"/>
              <a:ext cx="204" cy="2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6140" y="3838"/>
              <a:ext cx="204" cy="2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6340" y="5248"/>
              <a:ext cx="204" cy="2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6188" y="6768"/>
              <a:ext cx="204" cy="2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7838" y="5778"/>
              <a:ext cx="204" cy="2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8038" y="7606"/>
              <a:ext cx="204" cy="2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5972" y="8334"/>
              <a:ext cx="204" cy="2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4581" y="7244"/>
              <a:ext cx="204" cy="2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4018" y="5720"/>
              <a:ext cx="204" cy="2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5" name=" 135"/>
          <p:cNvSpPr/>
          <p:nvPr/>
        </p:nvSpPr>
        <p:spPr>
          <a:xfrm flipV="1">
            <a:off x="4613910" y="3159760"/>
            <a:ext cx="1968500" cy="53911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496060" y="5820410"/>
            <a:ext cx="64795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德洛内</a:t>
            </a:r>
            <a:r>
              <a:rPr lang="en-US" altLang="zh-CN" sz="24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(</a:t>
            </a:r>
            <a:r>
              <a:rPr lang="zh-CN" altLang="en-US" sz="24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Delaunay</a:t>
            </a:r>
            <a:r>
              <a:rPr lang="en-US" altLang="zh-CN" sz="24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)</a:t>
            </a:r>
            <a:r>
              <a:rPr lang="zh-CN" altLang="en-US" sz="24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三角剖分</a:t>
            </a:r>
            <a:endParaRPr lang="zh-CN" altLang="en-US" sz="24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6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0955"/>
            <a:ext cx="10515600" cy="1325563"/>
          </a:xfrm>
        </p:spPr>
        <p:txBody>
          <a:bodyPr/>
          <a:lstStyle/>
          <a:p>
            <a:r>
              <a:rPr lang="zh-CN" altLang="en-US" sz="4000" b="1" dirty="0">
                <a:latin typeface="等线" panose="02010600030101010101" charset="-122"/>
                <a:ea typeface="等线" panose="02010600030101010101" charset="-122"/>
              </a:rPr>
              <a:t>散乱点集三角划分</a:t>
            </a:r>
            <a:endParaRPr lang="zh-CN" altLang="en-US" sz="4000" b="1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875" y="6431280"/>
            <a:ext cx="1757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Page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17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/ 22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025525" y="1877060"/>
            <a:ext cx="990536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定义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: 它是一系列相连的但不重叠的三角形的集合, 而且这些三角形的外接圆不包含这个面域的其他任何点。它具有两个特有的性质:</a:t>
            </a:r>
            <a:endParaRPr lang="zh-CN" altLang="en-US" sz="24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en-US" altLang="zh-CN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	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(1) 每个德洛内三角形的外接圆不包含面内的其他任何点。</a:t>
            </a:r>
            <a:endParaRPr lang="zh-CN" altLang="en-US" sz="24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en-US" altLang="zh-CN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	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(2) 它的另一个性质最大最小角性质: 每两个相邻的三角形构成的凸四边形的对角线，在相互交换后，六个内角的最小角不再增大。</a:t>
            </a:r>
            <a:endParaRPr lang="zh-CN" altLang="en-US" sz="24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025525" y="1259840"/>
            <a:ext cx="350266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德洛内(Delaunay)三角网</a:t>
            </a:r>
            <a:endParaRPr lang="zh-CN" altLang="en-US" sz="24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838200" y="3952875"/>
            <a:ext cx="5087620" cy="2738120"/>
            <a:chOff x="1320" y="6225"/>
            <a:chExt cx="8012" cy="4312"/>
          </a:xfrm>
        </p:grpSpPr>
        <p:sp>
          <p:nvSpPr>
            <p:cNvPr id="88" name="文本框 87"/>
            <p:cNvSpPr txBox="1"/>
            <p:nvPr/>
          </p:nvSpPr>
          <p:spPr>
            <a:xfrm>
              <a:off x="8650" y="9813"/>
              <a:ext cx="68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Consolas" panose="020B0609020204030204" charset="0"/>
                  <a:cs typeface="Consolas" panose="020B0609020204030204" charset="0"/>
                </a:rPr>
                <a:t>C</a:t>
              </a:r>
              <a:endParaRPr lang="en-US" altLang="zh-CN" sz="2400">
                <a:latin typeface="Consolas" panose="020B0609020204030204" charset="0"/>
                <a:cs typeface="Consolas" panose="020B0609020204030204" charset="0"/>
              </a:endParaRPr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1320" y="6225"/>
              <a:ext cx="7494" cy="4024"/>
              <a:chOff x="1320" y="6683"/>
              <a:chExt cx="7494" cy="4024"/>
            </a:xfrm>
          </p:grpSpPr>
          <p:grpSp>
            <p:nvGrpSpPr>
              <p:cNvPr id="89" name="组合 88"/>
              <p:cNvGrpSpPr/>
              <p:nvPr/>
            </p:nvGrpSpPr>
            <p:grpSpPr>
              <a:xfrm>
                <a:off x="1320" y="6683"/>
                <a:ext cx="3929" cy="4024"/>
                <a:chOff x="1320" y="6683"/>
                <a:chExt cx="3929" cy="4024"/>
              </a:xfrm>
            </p:grpSpPr>
            <p:sp>
              <p:nvSpPr>
                <p:cNvPr id="72" name="任意多边形 71"/>
                <p:cNvSpPr/>
                <p:nvPr/>
              </p:nvSpPr>
              <p:spPr>
                <a:xfrm>
                  <a:off x="1726" y="7229"/>
                  <a:ext cx="2841" cy="2932"/>
                </a:xfrm>
                <a:custGeom>
                  <a:avLst/>
                  <a:gdLst>
                    <a:gd name="connisteX0" fmla="*/ 433070 w 1804035"/>
                    <a:gd name="connsiteY0" fmla="*/ 0 h 1861820"/>
                    <a:gd name="connisteX1" fmla="*/ 0 w 1804035"/>
                    <a:gd name="connsiteY1" fmla="*/ 952500 h 1861820"/>
                    <a:gd name="connisteX2" fmla="*/ 1804035 w 1804035"/>
                    <a:gd name="connsiteY2" fmla="*/ 1861820 h 1861820"/>
                    <a:gd name="connisteX3" fmla="*/ 1313815 w 1804035"/>
                    <a:gd name="connsiteY3" fmla="*/ 230505 h 1861820"/>
                    <a:gd name="connisteX4" fmla="*/ 433070 w 1804035"/>
                    <a:gd name="connsiteY4" fmla="*/ 0 h 186182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</a:cxnLst>
                  <a:rect l="l" t="t" r="r" b="b"/>
                  <a:pathLst>
                    <a:path w="1804035" h="1861820">
                      <a:moveTo>
                        <a:pt x="433070" y="0"/>
                      </a:moveTo>
                      <a:lnTo>
                        <a:pt x="0" y="952500"/>
                      </a:lnTo>
                      <a:lnTo>
                        <a:pt x="1804035" y="1861820"/>
                      </a:lnTo>
                      <a:lnTo>
                        <a:pt x="1313815" y="230505"/>
                      </a:lnTo>
                      <a:lnTo>
                        <a:pt x="433070" y="0"/>
                      </a:lnTo>
                      <a:close/>
                    </a:path>
                  </a:pathLst>
                </a:custGeom>
                <a:noFill/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6" name="文本框 75"/>
                <p:cNvSpPr txBox="1"/>
                <p:nvPr/>
              </p:nvSpPr>
              <p:spPr>
                <a:xfrm>
                  <a:off x="1320" y="8587"/>
                  <a:ext cx="682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400">
                      <a:latin typeface="Consolas" panose="020B0609020204030204" charset="0"/>
                      <a:cs typeface="Consolas" panose="020B0609020204030204" charset="0"/>
                    </a:rPr>
                    <a:t>B</a:t>
                  </a:r>
                  <a:endParaRPr lang="en-US" altLang="zh-CN" sz="2400">
                    <a:latin typeface="Consolas" panose="020B0609020204030204" charset="0"/>
                    <a:cs typeface="Consolas" panose="020B0609020204030204" charset="0"/>
                  </a:endParaRPr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3768" y="7228"/>
                  <a:ext cx="568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400">
                      <a:latin typeface="Consolas" panose="020B0609020204030204" charset="0"/>
                      <a:cs typeface="Consolas" panose="020B0609020204030204" charset="0"/>
                    </a:rPr>
                    <a:t>D</a:t>
                  </a:r>
                  <a:endParaRPr lang="en-US" altLang="zh-CN" sz="2400">
                    <a:latin typeface="Consolas" panose="020B0609020204030204" charset="0"/>
                    <a:cs typeface="Consolas" panose="020B0609020204030204" charset="0"/>
                  </a:endParaRPr>
                </a:p>
              </p:txBody>
            </p:sp>
            <p:cxnSp>
              <p:nvCxnSpPr>
                <p:cNvPr id="80" name="直接连接符 79"/>
                <p:cNvCxnSpPr>
                  <a:stCxn id="72" idx="0"/>
                  <a:endCxn id="72" idx="2"/>
                </p:cNvCxnSpPr>
                <p:nvPr/>
              </p:nvCxnSpPr>
              <p:spPr>
                <a:xfrm>
                  <a:off x="2408" y="7229"/>
                  <a:ext cx="2159" cy="2932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文本框 80"/>
                <p:cNvSpPr txBox="1"/>
                <p:nvPr/>
              </p:nvSpPr>
              <p:spPr>
                <a:xfrm>
                  <a:off x="1931" y="6683"/>
                  <a:ext cx="682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400">
                      <a:latin typeface="Consolas" panose="020B0609020204030204" charset="0"/>
                      <a:cs typeface="Consolas" panose="020B0609020204030204" charset="0"/>
                    </a:rPr>
                    <a:t>A</a:t>
                  </a:r>
                  <a:endParaRPr lang="en-US" altLang="zh-CN" sz="2400">
                    <a:latin typeface="Consolas" panose="020B0609020204030204" charset="0"/>
                    <a:cs typeface="Consolas" panose="020B0609020204030204" charset="0"/>
                  </a:endParaRPr>
                </a:p>
              </p:txBody>
            </p:sp>
            <p:sp>
              <p:nvSpPr>
                <p:cNvPr id="82" name="文本框 81"/>
                <p:cNvSpPr txBox="1"/>
                <p:nvPr/>
              </p:nvSpPr>
              <p:spPr>
                <a:xfrm>
                  <a:off x="4567" y="9983"/>
                  <a:ext cx="682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400">
                      <a:latin typeface="Consolas" panose="020B0609020204030204" charset="0"/>
                      <a:cs typeface="Consolas" panose="020B0609020204030204" charset="0"/>
                    </a:rPr>
                    <a:t>C</a:t>
                  </a:r>
                  <a:endParaRPr lang="en-US" altLang="zh-CN" sz="2400">
                    <a:latin typeface="Consolas" panose="020B0609020204030204" charset="0"/>
                    <a:cs typeface="Consolas" panose="020B0609020204030204" charset="0"/>
                  </a:endParaRPr>
                </a:p>
              </p:txBody>
            </p:sp>
          </p:grpSp>
          <p:sp>
            <p:nvSpPr>
              <p:cNvPr id="83" name="任意多边形 82"/>
              <p:cNvSpPr/>
              <p:nvPr/>
            </p:nvSpPr>
            <p:spPr>
              <a:xfrm>
                <a:off x="5974" y="7429"/>
                <a:ext cx="2841" cy="2932"/>
              </a:xfrm>
              <a:custGeom>
                <a:avLst/>
                <a:gdLst>
                  <a:gd name="connisteX0" fmla="*/ 433070 w 1804035"/>
                  <a:gd name="connsiteY0" fmla="*/ 0 h 1861820"/>
                  <a:gd name="connisteX1" fmla="*/ 0 w 1804035"/>
                  <a:gd name="connsiteY1" fmla="*/ 952500 h 1861820"/>
                  <a:gd name="connisteX2" fmla="*/ 1804035 w 1804035"/>
                  <a:gd name="connsiteY2" fmla="*/ 1861820 h 1861820"/>
                  <a:gd name="connisteX3" fmla="*/ 1313815 w 1804035"/>
                  <a:gd name="connsiteY3" fmla="*/ 230505 h 1861820"/>
                  <a:gd name="connisteX4" fmla="*/ 433070 w 1804035"/>
                  <a:gd name="connsiteY4" fmla="*/ 0 h 186182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</a:cxnLst>
                <a:rect l="l" t="t" r="r" b="b"/>
                <a:pathLst>
                  <a:path w="1804035" h="1861820">
                    <a:moveTo>
                      <a:pt x="433070" y="0"/>
                    </a:moveTo>
                    <a:lnTo>
                      <a:pt x="0" y="952500"/>
                    </a:lnTo>
                    <a:lnTo>
                      <a:pt x="1804035" y="1861820"/>
                    </a:lnTo>
                    <a:lnTo>
                      <a:pt x="1313815" y="230505"/>
                    </a:lnTo>
                    <a:lnTo>
                      <a:pt x="433070" y="0"/>
                    </a:lnTo>
                    <a:close/>
                  </a:path>
                </a:pathLst>
              </a:custGeom>
              <a:noFill/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6179" y="6883"/>
                <a:ext cx="682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latin typeface="Consolas" panose="020B0609020204030204" charset="0"/>
                    <a:cs typeface="Consolas" panose="020B0609020204030204" charset="0"/>
                  </a:rPr>
                  <a:t>A</a:t>
                </a:r>
                <a:endParaRPr lang="en-US" altLang="zh-CN" sz="2400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cxnSp>
            <p:nvCxnSpPr>
              <p:cNvPr id="90" name="直接连接符 89"/>
              <p:cNvCxnSpPr>
                <a:stCxn id="83" idx="3"/>
                <a:endCxn id="83" idx="1"/>
              </p:cNvCxnSpPr>
              <p:nvPr/>
            </p:nvCxnSpPr>
            <p:spPr>
              <a:xfrm flipH="1">
                <a:off x="5974" y="7792"/>
                <a:ext cx="2069" cy="113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/>
              <p:cNvSpPr txBox="1"/>
              <p:nvPr/>
            </p:nvSpPr>
            <p:spPr>
              <a:xfrm>
                <a:off x="8016" y="7428"/>
                <a:ext cx="568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latin typeface="Consolas" panose="020B0609020204030204" charset="0"/>
                    <a:cs typeface="Consolas" panose="020B0609020204030204" charset="0"/>
                  </a:rPr>
                  <a:t>D</a:t>
                </a:r>
                <a:endParaRPr lang="en-US" altLang="zh-CN" sz="2400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5568" y="8787"/>
                <a:ext cx="682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latin typeface="Consolas" panose="020B0609020204030204" charset="0"/>
                    <a:cs typeface="Consolas" panose="020B0609020204030204" charset="0"/>
                  </a:rPr>
                  <a:t>B</a:t>
                </a:r>
                <a:endParaRPr lang="en-US" altLang="zh-CN" sz="2400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sp>
            <p:nvSpPr>
              <p:cNvPr id="95" name=" 135"/>
              <p:cNvSpPr/>
              <p:nvPr/>
            </p:nvSpPr>
            <p:spPr>
              <a:xfrm flipV="1">
                <a:off x="4204" y="8408"/>
                <a:ext cx="1719" cy="619"/>
              </a:xfrm>
              <a:custGeom>
                <a:avLst/>
                <a:gdLst>
                  <a:gd name="connsiteX0" fmla="*/ 4381875 w 6516714"/>
                  <a:gd name="connsiteY0" fmla="*/ 0 h 2476413"/>
                  <a:gd name="connsiteX1" fmla="*/ 6516714 w 6516714"/>
                  <a:gd name="connsiteY1" fmla="*/ 1238208 h 2476413"/>
                  <a:gd name="connsiteX2" fmla="*/ 4381875 w 6516714"/>
                  <a:gd name="connsiteY2" fmla="*/ 2476413 h 2476413"/>
                  <a:gd name="connsiteX3" fmla="*/ 4381875 w 6516714"/>
                  <a:gd name="connsiteY3" fmla="*/ 2456682 h 2476413"/>
                  <a:gd name="connsiteX4" fmla="*/ 4855462 w 6516714"/>
                  <a:gd name="connsiteY4" fmla="*/ 1644997 h 2476413"/>
                  <a:gd name="connsiteX5" fmla="*/ 0 w 6516714"/>
                  <a:gd name="connsiteY5" fmla="*/ 1238206 h 2476413"/>
                  <a:gd name="connsiteX6" fmla="*/ 4855461 w 6516714"/>
                  <a:gd name="connsiteY6" fmla="*/ 831415 h 2476413"/>
                  <a:gd name="connsiteX7" fmla="*/ 4381875 w 6516714"/>
                  <a:gd name="connsiteY7" fmla="*/ 19731 h 2476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16714" h="2476413">
                    <a:moveTo>
                      <a:pt x="4381875" y="0"/>
                    </a:moveTo>
                    <a:lnTo>
                      <a:pt x="6516714" y="1238208"/>
                    </a:lnTo>
                    <a:lnTo>
                      <a:pt x="4381875" y="2476413"/>
                    </a:lnTo>
                    <a:lnTo>
                      <a:pt x="4381875" y="2456682"/>
                    </a:lnTo>
                    <a:lnTo>
                      <a:pt x="4855462" y="1644997"/>
                    </a:lnTo>
                    <a:lnTo>
                      <a:pt x="0" y="1238206"/>
                    </a:lnTo>
                    <a:lnTo>
                      <a:pt x="4855461" y="831415"/>
                    </a:lnTo>
                    <a:lnTo>
                      <a:pt x="4381875" y="197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96" name="文本框 95"/>
          <p:cNvSpPr txBox="1"/>
          <p:nvPr/>
        </p:nvSpPr>
        <p:spPr>
          <a:xfrm>
            <a:off x="5698490" y="4999990"/>
            <a:ext cx="5654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min{</a:t>
            </a:r>
            <a:r>
              <a:rPr lang="zh-CN" altLang="en-US" sz="24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左六个内角</a:t>
            </a:r>
            <a:r>
              <a:rPr lang="en-US" altLang="zh-CN" sz="24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} &gt;= min{</a:t>
            </a:r>
            <a:r>
              <a:rPr lang="zh-CN" altLang="en-US" sz="24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右六个内角</a:t>
            </a:r>
            <a:r>
              <a:rPr lang="en-US" altLang="zh-CN" sz="24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}</a:t>
            </a:r>
            <a:endParaRPr lang="en-US" altLang="zh-CN" sz="2400">
              <a:latin typeface="Consolas" panose="020B0609020204030204" charset="0"/>
              <a:ea typeface="等线" panose="02010600030101010101" charset="-122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1464562" y="2227860"/>
            <a:ext cx="1080225" cy="1080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>
            <p:custDataLst>
              <p:tags r:id="rId2"/>
            </p:custDataLst>
          </p:nvPr>
        </p:nvSpPr>
        <p:spPr>
          <a:xfrm>
            <a:off x="1458076" y="3692665"/>
            <a:ext cx="1080225" cy="1080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/>
          <p:cNvSpPr txBox="1"/>
          <p:nvPr>
            <p:custDataLst>
              <p:tags r:id="rId3"/>
            </p:custDataLst>
          </p:nvPr>
        </p:nvSpPr>
        <p:spPr>
          <a:xfrm>
            <a:off x="1437928" y="2260544"/>
            <a:ext cx="1080225" cy="10450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6" name="文本框 25"/>
          <p:cNvSpPr txBox="1"/>
          <p:nvPr>
            <p:custDataLst>
              <p:tags r:id="rId4"/>
            </p:custDataLst>
          </p:nvPr>
        </p:nvSpPr>
        <p:spPr>
          <a:xfrm>
            <a:off x="1496722" y="3751981"/>
            <a:ext cx="1080225" cy="10450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7" name="文本框 26"/>
          <p:cNvSpPr txBox="1"/>
          <p:nvPr>
            <p:custDataLst>
              <p:tags r:id="rId5"/>
            </p:custDataLst>
          </p:nvPr>
        </p:nvSpPr>
        <p:spPr>
          <a:xfrm flipH="1">
            <a:off x="6141663" y="3751640"/>
            <a:ext cx="3232387" cy="1044846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0" name="文本框 29"/>
          <p:cNvSpPr txBox="1"/>
          <p:nvPr>
            <p:custDataLst>
              <p:tags r:id="rId6"/>
            </p:custDataLst>
          </p:nvPr>
        </p:nvSpPr>
        <p:spPr>
          <a:xfrm>
            <a:off x="2784675" y="3745609"/>
            <a:ext cx="6093371" cy="1050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defTabSz="913765"/>
            <a:lvl3pPr marL="914400" defTabSz="913765"/>
            <a:lvl4pPr marL="1371600" defTabSz="913765"/>
            <a:lvl5pPr marL="1828800" defTabSz="913765"/>
            <a:lvl6pPr marL="2286000" defTabSz="913765"/>
            <a:lvl7pPr marL="2743200" defTabSz="913765"/>
            <a:lvl8pPr marL="3200400" defTabSz="913765"/>
            <a:lvl9pPr marL="3657600" defTabSz="913765"/>
          </a:lstStyle>
          <a:p>
            <a:pPr algn="l"/>
            <a:r>
              <a:rPr sz="36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散乱点集三角划分</a:t>
            </a:r>
            <a:endParaRPr sz="36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2784245" y="2277947"/>
            <a:ext cx="8073506" cy="1050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defTabSz="913765"/>
            <a:lvl3pPr marL="914400" defTabSz="913765"/>
            <a:lvl4pPr marL="1371600" defTabSz="913765"/>
            <a:lvl5pPr marL="1828800" defTabSz="913765"/>
            <a:lvl6pPr marL="2286000" defTabSz="913765"/>
            <a:lvl7pPr marL="2743200" defTabSz="913765"/>
            <a:lvl8pPr marL="3200400" defTabSz="913765"/>
            <a:lvl9pPr marL="3657600" defTabSz="913765"/>
          </a:lstStyle>
          <a:p>
            <a:pPr algn="l"/>
            <a:r>
              <a:rPr sz="3600" b="1">
                <a:latin typeface="等线" panose="02010600030101010101" charset="-122"/>
                <a:ea typeface="等线" panose="02010600030101010101" charset="-122"/>
                <a:sym typeface="+mn-ea"/>
              </a:rPr>
              <a:t>多边形三角剖分</a:t>
            </a:r>
            <a:endParaRPr sz="3600" b="1"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sp>
        <p:nvSpPr>
          <p:cNvPr id="33" name="文本框 32"/>
          <p:cNvSpPr txBox="1"/>
          <p:nvPr>
            <p:custDataLst>
              <p:tags r:id="rId8"/>
            </p:custDataLst>
          </p:nvPr>
        </p:nvSpPr>
        <p:spPr>
          <a:xfrm>
            <a:off x="1276792" y="582750"/>
            <a:ext cx="5225608" cy="646331"/>
          </a:xfrm>
          <a:prstGeom prst="rect">
            <a:avLst/>
          </a:prstGeom>
          <a:solidFill>
            <a:schemeClr val="bg1"/>
          </a:solidFill>
        </p:spPr>
        <p:txBody>
          <a:bodyPr lIns="90000" tIns="46800" rIns="90000" bIns="46800" anchor="ctr" anchorCtr="0">
            <a:noAutofit/>
          </a:bodyPr>
          <a:lstStyle>
            <a:defPPr>
              <a:defRPr lang="zh-CN"/>
            </a:defPPr>
            <a:lvl1pPr defTabSz="18288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>
                <a:latin typeface="Consolas" panose="020B0609020204030204" charset="0"/>
                <a:cs typeface="Consolas" panose="020B0609020204030204" charset="0"/>
              </a:rPr>
              <a:t>Content</a:t>
            </a:r>
            <a:endParaRPr lang="en-US" altLang="zh-CN" sz="5400" b="1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875" y="6431280"/>
            <a:ext cx="1757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Page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 / 22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0955"/>
            <a:ext cx="10515600" cy="1325563"/>
          </a:xfrm>
        </p:spPr>
        <p:txBody>
          <a:bodyPr/>
          <a:lstStyle/>
          <a:p>
            <a:r>
              <a:rPr lang="zh-CN" altLang="en-US" sz="4000" b="1" dirty="0">
                <a:latin typeface="等线" panose="02010600030101010101" charset="-122"/>
                <a:ea typeface="等线" panose="02010600030101010101" charset="-122"/>
              </a:rPr>
              <a:t>散乱点集三角划分</a:t>
            </a:r>
            <a:endParaRPr lang="zh-CN" altLang="en-US" sz="4000" b="1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875" y="6431280"/>
            <a:ext cx="1757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Page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18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/ 22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040890" y="2292350"/>
            <a:ext cx="33337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1.</a:t>
            </a:r>
            <a:r>
              <a:rPr lang="zh-CN" altLang="en-US" sz="28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Lawson算法</a:t>
            </a:r>
            <a:endParaRPr lang="zh-CN" altLang="en-US" sz="2800">
              <a:latin typeface="Consolas" panose="020B0609020204030204" charset="0"/>
              <a:ea typeface="等线" panose="02010600030101010101" charset="-122"/>
              <a:cs typeface="Consolas" panose="020B060902020403020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38200" y="1346835"/>
            <a:ext cx="67970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等线" panose="02010600030101010101" charset="-122"/>
                <a:ea typeface="等线" panose="02010600030101010101" charset="-122"/>
              </a:rPr>
              <a:t>计算方法</a:t>
            </a:r>
            <a:endParaRPr lang="zh-CN" altLang="en-US" sz="2800" b="1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040890" y="2918460"/>
            <a:ext cx="43586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2.</a:t>
            </a:r>
            <a:r>
              <a:rPr lang="zh-CN" altLang="en-US" sz="28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Bowyer-Watson算法</a:t>
            </a:r>
            <a:endParaRPr lang="zh-CN" altLang="en-US" sz="2800">
              <a:latin typeface="Consolas" panose="020B0609020204030204" charset="0"/>
              <a:ea typeface="等线" panose="02010600030101010101" charset="-122"/>
              <a:cs typeface="Consolas" panose="020B060902020403020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932940" y="4070985"/>
            <a:ext cx="72307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由于</a:t>
            </a:r>
            <a:r>
              <a:rPr lang="en-US" altLang="zh-CN" sz="24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Lawson</a:t>
            </a:r>
            <a:r>
              <a:rPr lang="zh-CN" altLang="en-US" sz="24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方法存在缺陷，于是只介绍</a:t>
            </a:r>
            <a:r>
              <a:rPr lang="zh-CN" altLang="en-US" sz="24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  <a:sym typeface="+mn-ea"/>
              </a:rPr>
              <a:t>Bowyer-Watson算法</a:t>
            </a:r>
            <a:r>
              <a:rPr lang="en-US" altLang="zh-CN" sz="24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  <a:sym typeface="+mn-ea"/>
              </a:rPr>
              <a:t>(</a:t>
            </a:r>
            <a:r>
              <a:rPr lang="zh-CN" altLang="en-US" sz="24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  <a:sym typeface="+mn-ea"/>
              </a:rPr>
              <a:t>下简称</a:t>
            </a:r>
            <a:r>
              <a:rPr lang="en-US" altLang="zh-CN" sz="24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BW</a:t>
            </a:r>
            <a:r>
              <a:rPr lang="zh-CN" altLang="en-US" sz="24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算法</a:t>
            </a:r>
            <a:r>
              <a:rPr lang="en-US" altLang="zh-CN" sz="24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)</a:t>
            </a:r>
            <a:endParaRPr lang="en-US" altLang="zh-CN" sz="2400">
              <a:latin typeface="Consolas" panose="020B0609020204030204" charset="0"/>
              <a:ea typeface="等线" panose="02010600030101010101" charset="-122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0955"/>
            <a:ext cx="10515600" cy="1325563"/>
          </a:xfrm>
        </p:spPr>
        <p:txBody>
          <a:bodyPr/>
          <a:lstStyle/>
          <a:p>
            <a:r>
              <a:rPr lang="zh-CN" altLang="en-US" sz="4000" b="1" dirty="0">
                <a:latin typeface="等线" panose="02010600030101010101" charset="-122"/>
                <a:ea typeface="等线" panose="02010600030101010101" charset="-122"/>
              </a:rPr>
              <a:t>散乱点集三角划分</a:t>
            </a:r>
            <a:endParaRPr lang="zh-CN" altLang="en-US" sz="4000" b="1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875" y="6431280"/>
            <a:ext cx="1757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Page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9 / 22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35735" y="1486535"/>
            <a:ext cx="4013835" cy="2738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BW</a:t>
            </a:r>
            <a:r>
              <a:rPr lang="zh-CN" altLang="en-US" sz="28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算法的基本步骤是：</a:t>
            </a:r>
            <a:endParaRPr lang="zh-CN" altLang="en-US" sz="2800">
              <a:latin typeface="Consolas" panose="020B0609020204030204" charset="0"/>
              <a:ea typeface="等线" panose="02010600030101010101" charset="-122"/>
              <a:cs typeface="Consolas" panose="020B0609020204030204" charset="0"/>
            </a:endParaRPr>
          </a:p>
          <a:p>
            <a:endParaRPr lang="zh-CN" altLang="en-US" sz="2400">
              <a:latin typeface="Consolas" panose="020B0609020204030204" charset="0"/>
              <a:ea typeface="等线" panose="02010600030101010101" charset="-122"/>
              <a:cs typeface="Consolas" panose="020B0609020204030204" charset="0"/>
            </a:endParaRPr>
          </a:p>
          <a:p>
            <a:pPr lvl="1"/>
            <a:r>
              <a:rPr lang="zh-CN" altLang="en-US" sz="24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1、构造一个</a:t>
            </a:r>
            <a:r>
              <a:rPr lang="zh-CN" altLang="en-US" sz="2400">
                <a:solidFill>
                  <a:srgbClr val="FF0000"/>
                </a:solidFill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超级三角形</a:t>
            </a:r>
            <a:r>
              <a:rPr lang="zh-CN" altLang="en-US" sz="24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，</a:t>
            </a:r>
            <a:endParaRPr lang="zh-CN" altLang="en-US" sz="2400">
              <a:latin typeface="Consolas" panose="020B0609020204030204" charset="0"/>
              <a:ea typeface="等线" panose="02010600030101010101" charset="-122"/>
              <a:cs typeface="Consolas" panose="020B0609020204030204" charset="0"/>
            </a:endParaRPr>
          </a:p>
          <a:p>
            <a:pPr lvl="1"/>
            <a:r>
              <a:rPr lang="zh-CN" altLang="en-US" sz="24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包含所有散点，</a:t>
            </a:r>
            <a:endParaRPr lang="zh-CN" altLang="en-US" sz="2400">
              <a:latin typeface="Consolas" panose="020B0609020204030204" charset="0"/>
              <a:ea typeface="等线" panose="02010600030101010101" charset="-122"/>
              <a:cs typeface="Consolas" panose="020B0609020204030204" charset="0"/>
            </a:endParaRPr>
          </a:p>
          <a:p>
            <a:pPr lvl="1"/>
            <a:r>
              <a:rPr lang="zh-CN" altLang="en-US" sz="24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并将其放入放入三角形链表。</a:t>
            </a:r>
            <a:endParaRPr lang="zh-CN" altLang="en-US" sz="2400">
              <a:latin typeface="Consolas" panose="020B0609020204030204" charset="0"/>
              <a:ea typeface="等线" panose="02010600030101010101" charset="-122"/>
              <a:cs typeface="Consolas" panose="020B0609020204030204" charset="0"/>
            </a:endParaRPr>
          </a:p>
          <a:p>
            <a:pPr lvl="1"/>
            <a:endParaRPr lang="zh-CN" altLang="en-US" sz="2400">
              <a:latin typeface="Consolas" panose="020B0609020204030204" charset="0"/>
              <a:ea typeface="等线" panose="02010600030101010101" charset="-122"/>
              <a:cs typeface="Consolas" panose="020B060902020403020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212080" y="182880"/>
            <a:ext cx="6369050" cy="6588125"/>
            <a:chOff x="8231" y="288"/>
            <a:chExt cx="10030" cy="10375"/>
          </a:xfrm>
        </p:grpSpPr>
        <p:grpSp>
          <p:nvGrpSpPr>
            <p:cNvPr id="31" name="组合 30"/>
            <p:cNvGrpSpPr/>
            <p:nvPr/>
          </p:nvGrpSpPr>
          <p:grpSpPr>
            <a:xfrm>
              <a:off x="12243" y="5423"/>
              <a:ext cx="2453" cy="2787"/>
              <a:chOff x="4018" y="3638"/>
              <a:chExt cx="4224" cy="4900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4158" y="3638"/>
                <a:ext cx="204" cy="20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6140" y="3838"/>
                <a:ext cx="204" cy="20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6340" y="5248"/>
                <a:ext cx="204" cy="20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6188" y="6768"/>
                <a:ext cx="204" cy="20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7838" y="5778"/>
                <a:ext cx="204" cy="20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8038" y="7606"/>
                <a:ext cx="204" cy="20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5972" y="8334"/>
                <a:ext cx="204" cy="20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4581" y="7244"/>
                <a:ext cx="204" cy="20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4018" y="5720"/>
                <a:ext cx="204" cy="20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5" name="直接连接符 4"/>
            <p:cNvCxnSpPr/>
            <p:nvPr/>
          </p:nvCxnSpPr>
          <p:spPr>
            <a:xfrm>
              <a:off x="11954" y="5470"/>
              <a:ext cx="3182" cy="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14640" y="5242"/>
              <a:ext cx="0" cy="33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2250" y="5152"/>
              <a:ext cx="0" cy="3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1863" y="8152"/>
              <a:ext cx="31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H="1" flipV="1">
              <a:off x="13363" y="833"/>
              <a:ext cx="23" cy="45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H="1">
              <a:off x="9613" y="8311"/>
              <a:ext cx="2296" cy="16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15022" y="8379"/>
              <a:ext cx="1978" cy="16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9613" y="833"/>
              <a:ext cx="3705" cy="918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341" y="765"/>
              <a:ext cx="3681" cy="931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9655" y="9970"/>
              <a:ext cx="7454" cy="11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13153" y="288"/>
              <a:ext cx="179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SuperA</a:t>
              </a:r>
              <a:endPara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582" y="10083"/>
              <a:ext cx="179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SuperB</a:t>
              </a:r>
              <a:endPara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467" y="10061"/>
              <a:ext cx="179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SuperC</a:t>
              </a:r>
              <a:endPara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135" name=" 135"/>
            <p:cNvSpPr/>
            <p:nvPr/>
          </p:nvSpPr>
          <p:spPr>
            <a:xfrm flipV="1">
              <a:off x="8231" y="3636"/>
              <a:ext cx="3100" cy="849"/>
            </a:xfrm>
            <a:custGeom>
              <a:avLst/>
              <a:gdLst>
                <a:gd name="connsiteX0" fmla="*/ 4381875 w 6516714"/>
                <a:gd name="connsiteY0" fmla="*/ 0 h 2476413"/>
                <a:gd name="connsiteX1" fmla="*/ 6516714 w 6516714"/>
                <a:gd name="connsiteY1" fmla="*/ 1238208 h 2476413"/>
                <a:gd name="connsiteX2" fmla="*/ 4381875 w 6516714"/>
                <a:gd name="connsiteY2" fmla="*/ 2476413 h 2476413"/>
                <a:gd name="connsiteX3" fmla="*/ 4381875 w 6516714"/>
                <a:gd name="connsiteY3" fmla="*/ 2456682 h 2476413"/>
                <a:gd name="connsiteX4" fmla="*/ 4855462 w 6516714"/>
                <a:gd name="connsiteY4" fmla="*/ 1644997 h 2476413"/>
                <a:gd name="connsiteX5" fmla="*/ 0 w 6516714"/>
                <a:gd name="connsiteY5" fmla="*/ 1238206 h 2476413"/>
                <a:gd name="connsiteX6" fmla="*/ 4855461 w 6516714"/>
                <a:gd name="connsiteY6" fmla="*/ 831415 h 2476413"/>
                <a:gd name="connsiteX7" fmla="*/ 4381875 w 6516714"/>
                <a:gd name="connsiteY7" fmla="*/ 19731 h 247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16714" h="2476413">
                  <a:moveTo>
                    <a:pt x="4381875" y="0"/>
                  </a:moveTo>
                  <a:lnTo>
                    <a:pt x="6516714" y="1238208"/>
                  </a:lnTo>
                  <a:lnTo>
                    <a:pt x="4381875" y="2476413"/>
                  </a:lnTo>
                  <a:lnTo>
                    <a:pt x="4381875" y="2456682"/>
                  </a:lnTo>
                  <a:lnTo>
                    <a:pt x="4855462" y="1644997"/>
                  </a:lnTo>
                  <a:lnTo>
                    <a:pt x="0" y="1238206"/>
                  </a:lnTo>
                  <a:lnTo>
                    <a:pt x="4855461" y="831415"/>
                  </a:lnTo>
                  <a:lnTo>
                    <a:pt x="4381875" y="1973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0955"/>
            <a:ext cx="10515600" cy="1325563"/>
          </a:xfrm>
        </p:spPr>
        <p:txBody>
          <a:bodyPr/>
          <a:lstStyle/>
          <a:p>
            <a:r>
              <a:rPr lang="zh-CN" altLang="en-US" sz="4000" b="1" dirty="0">
                <a:latin typeface="等线" panose="02010600030101010101" charset="-122"/>
                <a:ea typeface="等线" panose="02010600030101010101" charset="-122"/>
              </a:rPr>
              <a:t>散乱点集三角划分</a:t>
            </a:r>
            <a:endParaRPr lang="zh-CN" altLang="en-US" sz="4000" b="1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875" y="6431280"/>
            <a:ext cx="1757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Page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20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/ 22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7900" y="1130300"/>
            <a:ext cx="939927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/>
            <a:r>
              <a:rPr lang="zh-CN" altLang="en-US" sz="24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  <a:sym typeface="+mn-ea"/>
              </a:rPr>
              <a:t>2、将点集中的散点依次插入，在三角形链表中找出外接圆包含插入点的三角形（称为该点的影响三角形），删除影响三角形的公共边，将插入点同影响三角形的全部顶点连接起来，完成一个点在德洛内三角形链表中的插入。</a:t>
            </a:r>
            <a:endParaRPr lang="zh-CN" altLang="en-US" sz="2400">
              <a:latin typeface="Consolas" panose="020B0609020204030204" charset="0"/>
              <a:ea typeface="等线" panose="02010600030101010101" charset="-122"/>
              <a:cs typeface="Consolas" panose="020B0609020204030204" charset="0"/>
              <a:sym typeface="+mn-ea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50495" y="2766695"/>
            <a:ext cx="2997835" cy="2907030"/>
            <a:chOff x="6947" y="5189"/>
            <a:chExt cx="4721" cy="4578"/>
          </a:xfrm>
        </p:grpSpPr>
        <p:grpSp>
          <p:nvGrpSpPr>
            <p:cNvPr id="31" name="组合 30"/>
            <p:cNvGrpSpPr/>
            <p:nvPr/>
          </p:nvGrpSpPr>
          <p:grpSpPr>
            <a:xfrm>
              <a:off x="6947" y="5189"/>
              <a:ext cx="4721" cy="3998"/>
              <a:chOff x="568" y="5036"/>
              <a:chExt cx="4721" cy="3998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959" y="5524"/>
                <a:ext cx="3330" cy="3320"/>
                <a:chOff x="1880" y="6161"/>
                <a:chExt cx="2705" cy="2683"/>
              </a:xfrm>
            </p:grpSpPr>
            <p:sp>
              <p:nvSpPr>
                <p:cNvPr id="33" name="任意多边形 32"/>
                <p:cNvSpPr/>
                <p:nvPr/>
              </p:nvSpPr>
              <p:spPr>
                <a:xfrm>
                  <a:off x="1880" y="6161"/>
                  <a:ext cx="2705" cy="2683"/>
                </a:xfrm>
                <a:custGeom>
                  <a:avLst/>
                  <a:gdLst>
                    <a:gd name="connisteX0" fmla="*/ 187325 w 2799715"/>
                    <a:gd name="connsiteY0" fmla="*/ 0 h 2583180"/>
                    <a:gd name="connisteX1" fmla="*/ 0 w 2799715"/>
                    <a:gd name="connsiteY1" fmla="*/ 1428750 h 2583180"/>
                    <a:gd name="connisteX2" fmla="*/ 865505 w 2799715"/>
                    <a:gd name="connsiteY2" fmla="*/ 2395855 h 2583180"/>
                    <a:gd name="connisteX3" fmla="*/ 2439035 w 2799715"/>
                    <a:gd name="connsiteY3" fmla="*/ 2583180 h 2583180"/>
                    <a:gd name="connisteX4" fmla="*/ 2799715 w 2799715"/>
                    <a:gd name="connsiteY4" fmla="*/ 115570 h 2583180"/>
                    <a:gd name="connisteX5" fmla="*/ 187325 w 2799715"/>
                    <a:gd name="connsiteY5" fmla="*/ 0 h 258318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</a:cxnLst>
                  <a:rect l="l" t="t" r="r" b="b"/>
                  <a:pathLst>
                    <a:path w="2799715" h="2583180">
                      <a:moveTo>
                        <a:pt x="187325" y="0"/>
                      </a:moveTo>
                      <a:lnTo>
                        <a:pt x="0" y="1428750"/>
                      </a:lnTo>
                      <a:lnTo>
                        <a:pt x="865505" y="2395855"/>
                      </a:lnTo>
                      <a:lnTo>
                        <a:pt x="2439035" y="2583180"/>
                      </a:lnTo>
                      <a:lnTo>
                        <a:pt x="2799715" y="115570"/>
                      </a:lnTo>
                      <a:lnTo>
                        <a:pt x="187325" y="0"/>
                      </a:lnTo>
                      <a:close/>
                    </a:path>
                  </a:pathLst>
                </a:custGeom>
                <a:noFill/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35" name="直接连接符 34"/>
                <p:cNvCxnSpPr>
                  <a:stCxn id="33" idx="0"/>
                </p:cNvCxnSpPr>
                <p:nvPr/>
              </p:nvCxnSpPr>
              <p:spPr>
                <a:xfrm>
                  <a:off x="2061" y="6161"/>
                  <a:ext cx="1165" cy="122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>
                  <a:stCxn id="33" idx="1"/>
                </p:cNvCxnSpPr>
                <p:nvPr/>
              </p:nvCxnSpPr>
              <p:spPr>
                <a:xfrm flipV="1">
                  <a:off x="1880" y="7365"/>
                  <a:ext cx="1346" cy="28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/>
                <p:cNvCxnSpPr>
                  <a:endCxn id="33" idx="2"/>
                </p:cNvCxnSpPr>
                <p:nvPr/>
              </p:nvCxnSpPr>
              <p:spPr>
                <a:xfrm flipH="1">
                  <a:off x="2716" y="7342"/>
                  <a:ext cx="488" cy="130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>
                  <a:endCxn id="33" idx="3"/>
                </p:cNvCxnSpPr>
                <p:nvPr/>
              </p:nvCxnSpPr>
              <p:spPr>
                <a:xfrm>
                  <a:off x="3158" y="7365"/>
                  <a:ext cx="1079" cy="147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>
                  <a:endCxn id="33" idx="4"/>
                </p:cNvCxnSpPr>
                <p:nvPr/>
              </p:nvCxnSpPr>
              <p:spPr>
                <a:xfrm flipV="1">
                  <a:off x="3181" y="6281"/>
                  <a:ext cx="1404" cy="110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椭圆 41"/>
              <p:cNvSpPr/>
              <p:nvPr/>
            </p:nvSpPr>
            <p:spPr>
              <a:xfrm>
                <a:off x="2341" y="7014"/>
                <a:ext cx="118" cy="11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850" y="5036"/>
                <a:ext cx="168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A</a:t>
                </a:r>
                <a:endParaRPr lang="en-US" altLang="zh-CN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1559" y="7130"/>
                <a:ext cx="168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B</a:t>
                </a:r>
                <a:endParaRPr lang="en-US" altLang="zh-CN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783" y="8454"/>
                <a:ext cx="168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C</a:t>
                </a:r>
                <a:endParaRPr lang="en-US" altLang="zh-CN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3583" y="6790"/>
                <a:ext cx="168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D</a:t>
                </a:r>
                <a:endParaRPr lang="en-US" altLang="zh-CN"/>
              </a:p>
            </p:txBody>
          </p:sp>
          <p:cxnSp>
            <p:nvCxnSpPr>
              <p:cNvPr id="47" name="直接箭头连接符 46"/>
              <p:cNvCxnSpPr>
                <a:endCxn id="44" idx="0"/>
              </p:cNvCxnSpPr>
              <p:nvPr/>
            </p:nvCxnSpPr>
            <p:spPr>
              <a:xfrm>
                <a:off x="795" y="5820"/>
                <a:ext cx="1605" cy="1310"/>
              </a:xfrm>
              <a:prstGeom prst="straightConnector1">
                <a:avLst/>
              </a:prstGeom>
              <a:ln>
                <a:solidFill>
                  <a:schemeClr val="accent4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文本框 47"/>
              <p:cNvSpPr txBox="1"/>
              <p:nvPr/>
            </p:nvSpPr>
            <p:spPr>
              <a:xfrm>
                <a:off x="568" y="5415"/>
                <a:ext cx="168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</a:t>
                </a:r>
                <a:endParaRPr lang="en-US" altLang="zh-CN"/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7379" y="9187"/>
              <a:ext cx="40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Step1</a:t>
              </a:r>
              <a:r>
                <a:rPr lang="zh-CN" altLang="en-US" b="1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：</a:t>
              </a:r>
              <a:r>
                <a:rPr lang="zh-CN" altLang="en-US" b="1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插入新节点</a:t>
              </a:r>
              <a:r>
                <a:rPr lang="en-US" altLang="zh-CN" b="1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P</a:t>
              </a:r>
              <a:endParaRPr lang="en-US" altLang="zh-CN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161665" y="2766695"/>
            <a:ext cx="4323715" cy="3125470"/>
            <a:chOff x="5421" y="4449"/>
            <a:chExt cx="6809" cy="4922"/>
          </a:xfrm>
        </p:grpSpPr>
        <p:grpSp>
          <p:nvGrpSpPr>
            <p:cNvPr id="30" name="组合 29"/>
            <p:cNvGrpSpPr/>
            <p:nvPr/>
          </p:nvGrpSpPr>
          <p:grpSpPr>
            <a:xfrm>
              <a:off x="5421" y="4449"/>
              <a:ext cx="4720" cy="3998"/>
              <a:chOff x="568" y="5036"/>
              <a:chExt cx="4720" cy="3998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1540" y="5415"/>
                <a:ext cx="3749" cy="3428"/>
                <a:chOff x="1540" y="6073"/>
                <a:chExt cx="3045" cy="2770"/>
              </a:xfrm>
            </p:grpSpPr>
            <p:sp>
              <p:nvSpPr>
                <p:cNvPr id="6" name="任意多边形 5"/>
                <p:cNvSpPr/>
                <p:nvPr/>
              </p:nvSpPr>
              <p:spPr>
                <a:xfrm>
                  <a:off x="1880" y="6161"/>
                  <a:ext cx="2705" cy="2683"/>
                </a:xfrm>
                <a:custGeom>
                  <a:avLst/>
                  <a:gdLst>
                    <a:gd name="connisteX0" fmla="*/ 187325 w 2799715"/>
                    <a:gd name="connsiteY0" fmla="*/ 0 h 2583180"/>
                    <a:gd name="connisteX1" fmla="*/ 0 w 2799715"/>
                    <a:gd name="connsiteY1" fmla="*/ 1428750 h 2583180"/>
                    <a:gd name="connisteX2" fmla="*/ 865505 w 2799715"/>
                    <a:gd name="connsiteY2" fmla="*/ 2395855 h 2583180"/>
                    <a:gd name="connisteX3" fmla="*/ 2439035 w 2799715"/>
                    <a:gd name="connsiteY3" fmla="*/ 2583180 h 2583180"/>
                    <a:gd name="connisteX4" fmla="*/ 2799715 w 2799715"/>
                    <a:gd name="connsiteY4" fmla="*/ 115570 h 2583180"/>
                    <a:gd name="connisteX5" fmla="*/ 187325 w 2799715"/>
                    <a:gd name="connsiteY5" fmla="*/ 0 h 258318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</a:cxnLst>
                  <a:rect l="l" t="t" r="r" b="b"/>
                  <a:pathLst>
                    <a:path w="2799715" h="2583180">
                      <a:moveTo>
                        <a:pt x="187325" y="0"/>
                      </a:moveTo>
                      <a:lnTo>
                        <a:pt x="0" y="1428750"/>
                      </a:lnTo>
                      <a:lnTo>
                        <a:pt x="865505" y="2395855"/>
                      </a:lnTo>
                      <a:lnTo>
                        <a:pt x="2439035" y="2583180"/>
                      </a:lnTo>
                      <a:lnTo>
                        <a:pt x="2799715" y="115570"/>
                      </a:lnTo>
                      <a:lnTo>
                        <a:pt x="187325" y="0"/>
                      </a:lnTo>
                      <a:close/>
                    </a:path>
                  </a:pathLst>
                </a:custGeom>
                <a:noFill/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7" name="直接连接符 6"/>
                <p:cNvCxnSpPr>
                  <a:stCxn id="6" idx="0"/>
                </p:cNvCxnSpPr>
                <p:nvPr/>
              </p:nvCxnSpPr>
              <p:spPr>
                <a:xfrm>
                  <a:off x="2061" y="6161"/>
                  <a:ext cx="1165" cy="122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/>
                <p:cNvCxnSpPr>
                  <a:stCxn id="6" idx="1"/>
                </p:cNvCxnSpPr>
                <p:nvPr/>
              </p:nvCxnSpPr>
              <p:spPr>
                <a:xfrm flipV="1">
                  <a:off x="1880" y="7365"/>
                  <a:ext cx="1346" cy="28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>
                  <a:endCxn id="6" idx="2"/>
                </p:cNvCxnSpPr>
                <p:nvPr/>
              </p:nvCxnSpPr>
              <p:spPr>
                <a:xfrm flipH="1">
                  <a:off x="2716" y="7342"/>
                  <a:ext cx="488" cy="130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>
                  <a:endCxn id="6" idx="3"/>
                </p:cNvCxnSpPr>
                <p:nvPr/>
              </p:nvCxnSpPr>
              <p:spPr>
                <a:xfrm>
                  <a:off x="3158" y="7365"/>
                  <a:ext cx="1079" cy="147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>
                  <a:endCxn id="6" idx="4"/>
                </p:cNvCxnSpPr>
                <p:nvPr/>
              </p:nvCxnSpPr>
              <p:spPr>
                <a:xfrm flipV="1">
                  <a:off x="3181" y="6281"/>
                  <a:ext cx="1404" cy="110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椭圆 11"/>
                <p:cNvSpPr/>
                <p:nvPr/>
              </p:nvSpPr>
              <p:spPr>
                <a:xfrm>
                  <a:off x="1540" y="6073"/>
                  <a:ext cx="1728" cy="1728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1844" y="7184"/>
                  <a:ext cx="1534" cy="148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4" name="椭圆 33"/>
              <p:cNvSpPr/>
              <p:nvPr/>
            </p:nvSpPr>
            <p:spPr>
              <a:xfrm>
                <a:off x="2341" y="7014"/>
                <a:ext cx="118" cy="11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850" y="5036"/>
                <a:ext cx="168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A</a:t>
                </a:r>
                <a:endParaRPr lang="en-US" altLang="zh-CN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559" y="7130"/>
                <a:ext cx="168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B</a:t>
                </a:r>
                <a:endParaRPr lang="en-US" altLang="zh-CN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783" y="8454"/>
                <a:ext cx="168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C</a:t>
                </a:r>
                <a:endParaRPr lang="en-US" altLang="zh-CN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3583" y="6790"/>
                <a:ext cx="168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D</a:t>
                </a:r>
                <a:endParaRPr lang="en-US" altLang="zh-CN"/>
              </a:p>
            </p:txBody>
          </p:sp>
          <p:cxnSp>
            <p:nvCxnSpPr>
              <p:cNvPr id="19" name="直接箭头连接符 18"/>
              <p:cNvCxnSpPr>
                <a:endCxn id="16" idx="0"/>
              </p:cNvCxnSpPr>
              <p:nvPr/>
            </p:nvCxnSpPr>
            <p:spPr>
              <a:xfrm>
                <a:off x="795" y="5820"/>
                <a:ext cx="1605" cy="1310"/>
              </a:xfrm>
              <a:prstGeom prst="straightConnector1">
                <a:avLst/>
              </a:prstGeom>
              <a:ln>
                <a:solidFill>
                  <a:schemeClr val="accent4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本框 19"/>
              <p:cNvSpPr txBox="1"/>
              <p:nvPr/>
            </p:nvSpPr>
            <p:spPr>
              <a:xfrm>
                <a:off x="568" y="5415"/>
                <a:ext cx="168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</a:t>
                </a:r>
                <a:endParaRPr lang="en-US" altLang="zh-CN"/>
              </a:p>
            </p:txBody>
          </p:sp>
        </p:grpSp>
        <p:sp>
          <p:nvSpPr>
            <p:cNvPr id="51" name="文本框 50"/>
            <p:cNvSpPr txBox="1"/>
            <p:nvPr/>
          </p:nvSpPr>
          <p:spPr>
            <a:xfrm>
              <a:off x="5866" y="8355"/>
              <a:ext cx="636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Step2</a:t>
              </a:r>
              <a:r>
                <a:rPr lang="zh-CN" altLang="en-US" b="1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：决定如何连接</a:t>
              </a:r>
              <a:endParaRPr lang="zh-CN" altLang="en-US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endParaRPr>
            </a:p>
            <a:p>
              <a:r>
                <a:rPr lang="en-US" altLang="zh-CN" b="1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P</a:t>
              </a:r>
              <a:r>
                <a:rPr lang="zh-CN" altLang="en-US" b="1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和其他顶点</a:t>
              </a:r>
              <a:endParaRPr lang="zh-CN" altLang="en-US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145530" y="2710815"/>
            <a:ext cx="2997835" cy="2907030"/>
            <a:chOff x="6947" y="5189"/>
            <a:chExt cx="4721" cy="4578"/>
          </a:xfrm>
        </p:grpSpPr>
        <p:grpSp>
          <p:nvGrpSpPr>
            <p:cNvPr id="53" name="组合 52"/>
            <p:cNvGrpSpPr/>
            <p:nvPr/>
          </p:nvGrpSpPr>
          <p:grpSpPr>
            <a:xfrm>
              <a:off x="6947" y="5189"/>
              <a:ext cx="4721" cy="3998"/>
              <a:chOff x="568" y="5036"/>
              <a:chExt cx="4721" cy="3998"/>
            </a:xfrm>
          </p:grpSpPr>
          <p:grpSp>
            <p:nvGrpSpPr>
              <p:cNvPr id="54" name="组合 53"/>
              <p:cNvGrpSpPr/>
              <p:nvPr/>
            </p:nvGrpSpPr>
            <p:grpSpPr>
              <a:xfrm>
                <a:off x="1959" y="5524"/>
                <a:ext cx="3330" cy="3320"/>
                <a:chOff x="1880" y="6161"/>
                <a:chExt cx="2705" cy="2683"/>
              </a:xfrm>
            </p:grpSpPr>
            <p:sp>
              <p:nvSpPr>
                <p:cNvPr id="55" name="任意多边形 54"/>
                <p:cNvSpPr/>
                <p:nvPr/>
              </p:nvSpPr>
              <p:spPr>
                <a:xfrm>
                  <a:off x="1880" y="6161"/>
                  <a:ext cx="2705" cy="2683"/>
                </a:xfrm>
                <a:custGeom>
                  <a:avLst/>
                  <a:gdLst>
                    <a:gd name="connisteX0" fmla="*/ 187325 w 2799715"/>
                    <a:gd name="connsiteY0" fmla="*/ 0 h 2583180"/>
                    <a:gd name="connisteX1" fmla="*/ 0 w 2799715"/>
                    <a:gd name="connsiteY1" fmla="*/ 1428750 h 2583180"/>
                    <a:gd name="connisteX2" fmla="*/ 865505 w 2799715"/>
                    <a:gd name="connsiteY2" fmla="*/ 2395855 h 2583180"/>
                    <a:gd name="connisteX3" fmla="*/ 2439035 w 2799715"/>
                    <a:gd name="connsiteY3" fmla="*/ 2583180 h 2583180"/>
                    <a:gd name="connisteX4" fmla="*/ 2799715 w 2799715"/>
                    <a:gd name="connsiteY4" fmla="*/ 115570 h 2583180"/>
                    <a:gd name="connisteX5" fmla="*/ 187325 w 2799715"/>
                    <a:gd name="connsiteY5" fmla="*/ 0 h 258318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</a:cxnLst>
                  <a:rect l="l" t="t" r="r" b="b"/>
                  <a:pathLst>
                    <a:path w="2799715" h="2583180">
                      <a:moveTo>
                        <a:pt x="187325" y="0"/>
                      </a:moveTo>
                      <a:lnTo>
                        <a:pt x="0" y="1428750"/>
                      </a:lnTo>
                      <a:lnTo>
                        <a:pt x="865505" y="2395855"/>
                      </a:lnTo>
                      <a:lnTo>
                        <a:pt x="2439035" y="2583180"/>
                      </a:lnTo>
                      <a:lnTo>
                        <a:pt x="2799715" y="115570"/>
                      </a:lnTo>
                      <a:lnTo>
                        <a:pt x="187325" y="0"/>
                      </a:lnTo>
                      <a:close/>
                    </a:path>
                  </a:pathLst>
                </a:custGeom>
                <a:noFill/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56" name="直接连接符 55"/>
                <p:cNvCxnSpPr>
                  <a:stCxn id="55" idx="0"/>
                </p:cNvCxnSpPr>
                <p:nvPr/>
              </p:nvCxnSpPr>
              <p:spPr>
                <a:xfrm>
                  <a:off x="2061" y="6161"/>
                  <a:ext cx="1165" cy="122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/>
                <p:cNvCxnSpPr>
                  <a:endCxn id="55" idx="2"/>
                </p:cNvCxnSpPr>
                <p:nvPr/>
              </p:nvCxnSpPr>
              <p:spPr>
                <a:xfrm flipH="1">
                  <a:off x="2716" y="7342"/>
                  <a:ext cx="488" cy="130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/>
                <p:cNvCxnSpPr>
                  <a:endCxn id="55" idx="3"/>
                </p:cNvCxnSpPr>
                <p:nvPr/>
              </p:nvCxnSpPr>
              <p:spPr>
                <a:xfrm>
                  <a:off x="3158" y="7365"/>
                  <a:ext cx="1079" cy="147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/>
                <p:cNvCxnSpPr>
                  <a:endCxn id="55" idx="4"/>
                </p:cNvCxnSpPr>
                <p:nvPr/>
              </p:nvCxnSpPr>
              <p:spPr>
                <a:xfrm flipV="1">
                  <a:off x="3181" y="6281"/>
                  <a:ext cx="1404" cy="110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椭圆 60"/>
              <p:cNvSpPr/>
              <p:nvPr/>
            </p:nvSpPr>
            <p:spPr>
              <a:xfrm>
                <a:off x="2341" y="7014"/>
                <a:ext cx="118" cy="11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850" y="5036"/>
                <a:ext cx="168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A</a:t>
                </a:r>
                <a:endParaRPr lang="en-US" altLang="zh-CN"/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1559" y="7130"/>
                <a:ext cx="168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B</a:t>
                </a:r>
                <a:endParaRPr lang="en-US" altLang="zh-CN"/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2783" y="8454"/>
                <a:ext cx="168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C</a:t>
                </a:r>
                <a:endParaRPr lang="en-US" altLang="zh-CN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3583" y="6790"/>
                <a:ext cx="168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D</a:t>
                </a:r>
                <a:endParaRPr lang="en-US" altLang="zh-CN"/>
              </a:p>
            </p:txBody>
          </p:sp>
          <p:cxnSp>
            <p:nvCxnSpPr>
              <p:cNvPr id="66" name="直接箭头连接符 65"/>
              <p:cNvCxnSpPr>
                <a:endCxn id="63" idx="0"/>
              </p:cNvCxnSpPr>
              <p:nvPr/>
            </p:nvCxnSpPr>
            <p:spPr>
              <a:xfrm>
                <a:off x="795" y="5820"/>
                <a:ext cx="1605" cy="1310"/>
              </a:xfrm>
              <a:prstGeom prst="straightConnector1">
                <a:avLst/>
              </a:prstGeom>
              <a:ln>
                <a:solidFill>
                  <a:schemeClr val="accent4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文本框 66"/>
              <p:cNvSpPr txBox="1"/>
              <p:nvPr/>
            </p:nvSpPr>
            <p:spPr>
              <a:xfrm>
                <a:off x="568" y="5415"/>
                <a:ext cx="168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</a:t>
                </a:r>
                <a:endParaRPr lang="en-US" altLang="zh-CN"/>
              </a:p>
            </p:txBody>
          </p:sp>
        </p:grpSp>
        <p:sp>
          <p:nvSpPr>
            <p:cNvPr id="68" name="文本框 67"/>
            <p:cNvSpPr txBox="1"/>
            <p:nvPr/>
          </p:nvSpPr>
          <p:spPr>
            <a:xfrm>
              <a:off x="7379" y="9187"/>
              <a:ext cx="40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Step3</a:t>
              </a:r>
              <a:r>
                <a:rPr lang="zh-CN" altLang="en-US" b="1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：删除公共边</a:t>
              </a:r>
              <a:r>
                <a:rPr lang="en-US" altLang="zh-CN" b="1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BD</a:t>
              </a:r>
              <a:endParaRPr lang="en-US" altLang="zh-CN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9076690" y="2691765"/>
            <a:ext cx="2997200" cy="3183255"/>
            <a:chOff x="14294" y="4239"/>
            <a:chExt cx="4720" cy="5013"/>
          </a:xfrm>
        </p:grpSpPr>
        <p:grpSp>
          <p:nvGrpSpPr>
            <p:cNvPr id="71" name="组合 70"/>
            <p:cNvGrpSpPr/>
            <p:nvPr/>
          </p:nvGrpSpPr>
          <p:grpSpPr>
            <a:xfrm>
              <a:off x="14294" y="4618"/>
              <a:ext cx="4721" cy="4635"/>
              <a:chOff x="6947" y="5568"/>
              <a:chExt cx="4721" cy="4635"/>
            </a:xfrm>
          </p:grpSpPr>
          <p:grpSp>
            <p:nvGrpSpPr>
              <p:cNvPr id="72" name="组合 71"/>
              <p:cNvGrpSpPr/>
              <p:nvPr/>
            </p:nvGrpSpPr>
            <p:grpSpPr>
              <a:xfrm>
                <a:off x="6947" y="5568"/>
                <a:ext cx="4721" cy="3619"/>
                <a:chOff x="568" y="5415"/>
                <a:chExt cx="4721" cy="3619"/>
              </a:xfrm>
            </p:grpSpPr>
            <p:grpSp>
              <p:nvGrpSpPr>
                <p:cNvPr id="73" name="组合 72"/>
                <p:cNvGrpSpPr/>
                <p:nvPr/>
              </p:nvGrpSpPr>
              <p:grpSpPr>
                <a:xfrm>
                  <a:off x="1959" y="5524"/>
                  <a:ext cx="3330" cy="3320"/>
                  <a:chOff x="1880" y="6161"/>
                  <a:chExt cx="2705" cy="2683"/>
                </a:xfrm>
              </p:grpSpPr>
              <p:sp>
                <p:nvSpPr>
                  <p:cNvPr id="74" name="任意多边形 73"/>
                  <p:cNvSpPr/>
                  <p:nvPr/>
                </p:nvSpPr>
                <p:spPr>
                  <a:xfrm>
                    <a:off x="1880" y="6161"/>
                    <a:ext cx="2705" cy="2683"/>
                  </a:xfrm>
                  <a:custGeom>
                    <a:avLst/>
                    <a:gdLst>
                      <a:gd name="connisteX0" fmla="*/ 187325 w 2799715"/>
                      <a:gd name="connsiteY0" fmla="*/ 0 h 2583180"/>
                      <a:gd name="connisteX1" fmla="*/ 0 w 2799715"/>
                      <a:gd name="connsiteY1" fmla="*/ 1428750 h 2583180"/>
                      <a:gd name="connisteX2" fmla="*/ 865505 w 2799715"/>
                      <a:gd name="connsiteY2" fmla="*/ 2395855 h 2583180"/>
                      <a:gd name="connisteX3" fmla="*/ 2439035 w 2799715"/>
                      <a:gd name="connsiteY3" fmla="*/ 2583180 h 2583180"/>
                      <a:gd name="connisteX4" fmla="*/ 2799715 w 2799715"/>
                      <a:gd name="connsiteY4" fmla="*/ 115570 h 2583180"/>
                      <a:gd name="connisteX5" fmla="*/ 187325 w 2799715"/>
                      <a:gd name="connsiteY5" fmla="*/ 0 h 2583180"/>
                    </a:gdLst>
                    <a:ahLst/>
                    <a:cxnLst>
                      <a:cxn ang="0">
                        <a:pos x="connisteX0" y="connsiteY0"/>
                      </a:cxn>
                      <a:cxn ang="0">
                        <a:pos x="connisteX1" y="connsiteY1"/>
                      </a:cxn>
                      <a:cxn ang="0">
                        <a:pos x="connisteX2" y="connsiteY2"/>
                      </a:cxn>
                      <a:cxn ang="0">
                        <a:pos x="connisteX3" y="connsiteY3"/>
                      </a:cxn>
                      <a:cxn ang="0">
                        <a:pos x="connisteX4" y="connsiteY4"/>
                      </a:cxn>
                      <a:cxn ang="0">
                        <a:pos x="connisteX5" y="connsiteY5"/>
                      </a:cxn>
                    </a:cxnLst>
                    <a:rect l="l" t="t" r="r" b="b"/>
                    <a:pathLst>
                      <a:path w="2799715" h="2583180">
                        <a:moveTo>
                          <a:pt x="187325" y="0"/>
                        </a:moveTo>
                        <a:lnTo>
                          <a:pt x="0" y="1428750"/>
                        </a:lnTo>
                        <a:lnTo>
                          <a:pt x="865505" y="2395855"/>
                        </a:lnTo>
                        <a:lnTo>
                          <a:pt x="2439035" y="2583180"/>
                        </a:lnTo>
                        <a:lnTo>
                          <a:pt x="2799715" y="115570"/>
                        </a:lnTo>
                        <a:lnTo>
                          <a:pt x="187325" y="0"/>
                        </a:lnTo>
                        <a:close/>
                      </a:path>
                    </a:pathLst>
                  </a:custGeom>
                  <a:noFill/>
                  <a:ln w="28575" cmpd="sng">
                    <a:solidFill>
                      <a:schemeClr val="accent1">
                        <a:shade val="50000"/>
                      </a:schemeClr>
                    </a:solidFill>
                    <a:prstDash val="soli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75" name="直接连接符 74"/>
                  <p:cNvCxnSpPr>
                    <a:stCxn id="74" idx="0"/>
                  </p:cNvCxnSpPr>
                  <p:nvPr/>
                </p:nvCxnSpPr>
                <p:spPr>
                  <a:xfrm>
                    <a:off x="2061" y="6161"/>
                    <a:ext cx="1165" cy="1227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连接符 75"/>
                  <p:cNvCxnSpPr>
                    <a:endCxn id="74" idx="2"/>
                  </p:cNvCxnSpPr>
                  <p:nvPr/>
                </p:nvCxnSpPr>
                <p:spPr>
                  <a:xfrm flipH="1">
                    <a:off x="2716" y="7342"/>
                    <a:ext cx="488" cy="1307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/>
                  <p:cNvCxnSpPr>
                    <a:endCxn id="74" idx="3"/>
                  </p:cNvCxnSpPr>
                  <p:nvPr/>
                </p:nvCxnSpPr>
                <p:spPr>
                  <a:xfrm>
                    <a:off x="3158" y="7365"/>
                    <a:ext cx="1079" cy="1479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接连接符 77"/>
                  <p:cNvCxnSpPr>
                    <a:endCxn id="74" idx="4"/>
                  </p:cNvCxnSpPr>
                  <p:nvPr/>
                </p:nvCxnSpPr>
                <p:spPr>
                  <a:xfrm flipV="1">
                    <a:off x="3181" y="6281"/>
                    <a:ext cx="1404" cy="1107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9" name="椭圆 78"/>
                <p:cNvSpPr/>
                <p:nvPr/>
              </p:nvSpPr>
              <p:spPr>
                <a:xfrm>
                  <a:off x="2341" y="7014"/>
                  <a:ext cx="118" cy="11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1" name="文本框 80"/>
                <p:cNvSpPr txBox="1"/>
                <p:nvPr/>
              </p:nvSpPr>
              <p:spPr>
                <a:xfrm>
                  <a:off x="1559" y="7130"/>
                  <a:ext cx="168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B</a:t>
                  </a:r>
                  <a:endParaRPr lang="en-US" altLang="zh-CN"/>
                </a:p>
              </p:txBody>
            </p:sp>
            <p:sp>
              <p:nvSpPr>
                <p:cNvPr id="82" name="文本框 81"/>
                <p:cNvSpPr txBox="1"/>
                <p:nvPr/>
              </p:nvSpPr>
              <p:spPr>
                <a:xfrm>
                  <a:off x="2783" y="8454"/>
                  <a:ext cx="168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C</a:t>
                  </a:r>
                  <a:endParaRPr lang="en-US" altLang="zh-CN"/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3583" y="6790"/>
                  <a:ext cx="168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D</a:t>
                  </a:r>
                  <a:endParaRPr lang="en-US" altLang="zh-CN"/>
                </a:p>
              </p:txBody>
            </p:sp>
            <p:cxnSp>
              <p:nvCxnSpPr>
                <p:cNvPr id="84" name="直接箭头连接符 83"/>
                <p:cNvCxnSpPr>
                  <a:endCxn id="81" idx="0"/>
                </p:cNvCxnSpPr>
                <p:nvPr/>
              </p:nvCxnSpPr>
              <p:spPr>
                <a:xfrm>
                  <a:off x="795" y="5820"/>
                  <a:ext cx="1605" cy="1310"/>
                </a:xfrm>
                <a:prstGeom prst="straightConnector1">
                  <a:avLst/>
                </a:prstGeom>
                <a:ln>
                  <a:solidFill>
                    <a:schemeClr val="accent4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文本框 84"/>
                <p:cNvSpPr txBox="1"/>
                <p:nvPr/>
              </p:nvSpPr>
              <p:spPr>
                <a:xfrm>
                  <a:off x="568" y="5415"/>
                  <a:ext cx="168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P</a:t>
                  </a:r>
                  <a:endParaRPr lang="en-US" altLang="zh-CN"/>
                </a:p>
              </p:txBody>
            </p:sp>
          </p:grpSp>
          <p:sp>
            <p:nvSpPr>
              <p:cNvPr id="86" name="文本框 85"/>
              <p:cNvSpPr txBox="1"/>
              <p:nvPr/>
            </p:nvSpPr>
            <p:spPr>
              <a:xfrm>
                <a:off x="7379" y="9187"/>
                <a:ext cx="4091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</a:rPr>
                  <a:t>Step4</a:t>
                </a:r>
                <a:r>
                  <a:rPr lang="zh-CN" altLang="en-US" b="1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</a:rPr>
                  <a:t>：连接插入点</a:t>
                </a:r>
                <a:r>
                  <a:rPr lang="en-US" altLang="zh-CN" b="1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</a:rPr>
                  <a:t>P</a:t>
                </a:r>
                <a:r>
                  <a:rPr lang="zh-CN" altLang="en-US" b="1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</a:rPr>
                  <a:t>和其余所有顶点</a:t>
                </a:r>
                <a:endParaRPr lang="zh-CN" altLang="en-US" b="1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endParaRPr>
              </a:p>
            </p:txBody>
          </p:sp>
        </p:grpSp>
        <p:cxnSp>
          <p:nvCxnSpPr>
            <p:cNvPr id="87" name="直接连接符 86"/>
            <p:cNvCxnSpPr/>
            <p:nvPr/>
          </p:nvCxnSpPr>
          <p:spPr>
            <a:xfrm>
              <a:off x="15930" y="4747"/>
              <a:ext cx="162" cy="1546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/>
            <p:cNvSpPr txBox="1"/>
            <p:nvPr/>
          </p:nvSpPr>
          <p:spPr>
            <a:xfrm>
              <a:off x="15576" y="4239"/>
              <a:ext cx="168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</a:t>
              </a:r>
              <a:endParaRPr lang="en-US" altLang="zh-CN"/>
            </a:p>
          </p:txBody>
        </p:sp>
        <p:cxnSp>
          <p:nvCxnSpPr>
            <p:cNvPr id="89" name="直接连接符 88"/>
            <p:cNvCxnSpPr>
              <a:endCxn id="83" idx="1"/>
            </p:cNvCxnSpPr>
            <p:nvPr/>
          </p:nvCxnSpPr>
          <p:spPr>
            <a:xfrm>
              <a:off x="16090" y="6270"/>
              <a:ext cx="1219" cy="1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16136" y="6246"/>
              <a:ext cx="626" cy="150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flipH="1">
              <a:off x="15697" y="6316"/>
              <a:ext cx="393" cy="2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0955"/>
            <a:ext cx="10515600" cy="1325563"/>
          </a:xfrm>
        </p:spPr>
        <p:txBody>
          <a:bodyPr/>
          <a:lstStyle/>
          <a:p>
            <a:r>
              <a:rPr lang="zh-CN" altLang="en-US" sz="4000" b="1" dirty="0">
                <a:latin typeface="等线" panose="02010600030101010101" charset="-122"/>
                <a:ea typeface="等线" panose="02010600030101010101" charset="-122"/>
              </a:rPr>
              <a:t>散乱点集三角划分</a:t>
            </a:r>
            <a:endParaRPr lang="zh-CN" altLang="en-US" sz="4000" b="1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875" y="6431280"/>
            <a:ext cx="1757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Page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21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/ 22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346835"/>
            <a:ext cx="87598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/>
            <a:r>
              <a:rPr lang="zh-CN" altLang="en-US" sz="24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  <a:sym typeface="+mn-ea"/>
              </a:rPr>
              <a:t>3、根据优化准则</a:t>
            </a:r>
            <a:r>
              <a:rPr lang="en-US" altLang="zh-CN" sz="24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  <a:sym typeface="+mn-ea"/>
              </a:rPr>
              <a:t>LOP</a:t>
            </a:r>
            <a:r>
              <a:rPr lang="zh-CN" altLang="en-US" sz="24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  <a:sym typeface="+mn-ea"/>
              </a:rPr>
              <a:t>对局部新形成的三角形优化。将形成的三角形放入Delaunay三角形链表。</a:t>
            </a:r>
            <a:endParaRPr lang="zh-CN" altLang="en-US" sz="2400">
              <a:latin typeface="Consolas" panose="020B0609020204030204" charset="0"/>
              <a:ea typeface="等线" panose="02010600030101010101" charset="-122"/>
              <a:cs typeface="Consolas" panose="020B0609020204030204" charset="0"/>
            </a:endParaRPr>
          </a:p>
          <a:p>
            <a:pPr lvl="1"/>
            <a:r>
              <a:rPr lang="zh-CN" altLang="en-US" sz="24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  <a:sym typeface="+mn-ea"/>
              </a:rPr>
              <a:t>4、循环执行上述第2步，直到所有散点插入完毕。</a:t>
            </a:r>
            <a:endParaRPr lang="zh-CN" altLang="en-US" sz="2400">
              <a:latin typeface="Consolas" panose="020B0609020204030204" charset="0"/>
              <a:ea typeface="等线" panose="02010600030101010101" charset="-122"/>
              <a:cs typeface="Consolas" panose="020B0609020204030204" charset="0"/>
              <a:sym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38200" y="1357630"/>
            <a:ext cx="4912360" cy="4637405"/>
            <a:chOff x="1320" y="2138"/>
            <a:chExt cx="7736" cy="7303"/>
          </a:xfrm>
        </p:grpSpPr>
        <p:sp>
          <p:nvSpPr>
            <p:cNvPr id="5" name="文本框 4"/>
            <p:cNvSpPr txBox="1"/>
            <p:nvPr/>
          </p:nvSpPr>
          <p:spPr>
            <a:xfrm>
              <a:off x="1320" y="4451"/>
              <a:ext cx="7737" cy="499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000">
                  <a:latin typeface="Consolas" panose="020B0609020204030204" charset="0"/>
                  <a:ea typeface="等线" panose="02010600030101010101" charset="-122"/>
                  <a:cs typeface="Consolas" panose="020B0609020204030204" charset="0"/>
                </a:rPr>
                <a:t>Lawson提出的局部优化过程LOP(Local Optimization Procedure)，一般三角网经过LOP处理，即可确保成为Delaunay三角网，其基本做法如下所示：</a:t>
              </a:r>
              <a:endParaRPr lang="zh-CN" altLang="en-US" sz="20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endParaRPr>
            </a:p>
            <a:p>
              <a:pPr lvl="1"/>
              <a:r>
                <a:rPr lang="zh-CN" altLang="en-US" sz="2000">
                  <a:latin typeface="Consolas" panose="020B0609020204030204" charset="0"/>
                  <a:ea typeface="等线" panose="02010600030101010101" charset="-122"/>
                  <a:cs typeface="Consolas" panose="020B0609020204030204" charset="0"/>
                </a:rPr>
                <a:t>1.将两个具有共同边的三角形合成一个多边形。</a:t>
              </a:r>
              <a:endParaRPr lang="zh-CN" altLang="en-US" sz="20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endParaRPr>
            </a:p>
            <a:p>
              <a:pPr lvl="1"/>
              <a:r>
                <a:rPr lang="zh-CN" altLang="en-US" sz="2000">
                  <a:latin typeface="Consolas" panose="020B0609020204030204" charset="0"/>
                  <a:ea typeface="等线" panose="02010600030101010101" charset="-122"/>
                  <a:cs typeface="Consolas" panose="020B0609020204030204" charset="0"/>
                </a:rPr>
                <a:t>2.以最大空圆准则作检查，看其第四个顶点是否在三角形的外接圆之内。</a:t>
              </a:r>
              <a:endParaRPr lang="zh-CN" altLang="en-US" sz="20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endParaRPr>
            </a:p>
            <a:p>
              <a:pPr lvl="1"/>
              <a:r>
                <a:rPr lang="zh-CN" altLang="en-US" sz="2000">
                  <a:latin typeface="Consolas" panose="020B0609020204030204" charset="0"/>
                  <a:ea typeface="等线" panose="02010600030101010101" charset="-122"/>
                  <a:cs typeface="Consolas" panose="020B0609020204030204" charset="0"/>
                </a:rPr>
                <a:t>3.如果在，修正对角线即将对角线对调，即完成局部优化过程的处理。</a:t>
              </a:r>
              <a:endParaRPr lang="zh-CN" altLang="en-US" sz="2000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endParaRPr>
            </a:p>
          </p:txBody>
        </p:sp>
        <p:sp>
          <p:nvSpPr>
            <p:cNvPr id="6" name=" 135"/>
            <p:cNvSpPr/>
            <p:nvPr/>
          </p:nvSpPr>
          <p:spPr>
            <a:xfrm rot="5640000" flipV="1">
              <a:off x="511" y="3029"/>
              <a:ext cx="2365" cy="583"/>
            </a:xfrm>
            <a:custGeom>
              <a:avLst/>
              <a:gdLst>
                <a:gd name="connsiteX0" fmla="*/ 4381875 w 6516714"/>
                <a:gd name="connsiteY0" fmla="*/ 0 h 2476413"/>
                <a:gd name="connsiteX1" fmla="*/ 6516714 w 6516714"/>
                <a:gd name="connsiteY1" fmla="*/ 1238208 h 2476413"/>
                <a:gd name="connsiteX2" fmla="*/ 4381875 w 6516714"/>
                <a:gd name="connsiteY2" fmla="*/ 2476413 h 2476413"/>
                <a:gd name="connsiteX3" fmla="*/ 4381875 w 6516714"/>
                <a:gd name="connsiteY3" fmla="*/ 2456682 h 2476413"/>
                <a:gd name="connsiteX4" fmla="*/ 4855462 w 6516714"/>
                <a:gd name="connsiteY4" fmla="*/ 1644997 h 2476413"/>
                <a:gd name="connsiteX5" fmla="*/ 0 w 6516714"/>
                <a:gd name="connsiteY5" fmla="*/ 1238206 h 2476413"/>
                <a:gd name="connsiteX6" fmla="*/ 4855461 w 6516714"/>
                <a:gd name="connsiteY6" fmla="*/ 831415 h 2476413"/>
                <a:gd name="connsiteX7" fmla="*/ 4381875 w 6516714"/>
                <a:gd name="connsiteY7" fmla="*/ 19731 h 247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16714" h="2476413">
                  <a:moveTo>
                    <a:pt x="4381875" y="0"/>
                  </a:moveTo>
                  <a:lnTo>
                    <a:pt x="6516714" y="1238208"/>
                  </a:lnTo>
                  <a:lnTo>
                    <a:pt x="4381875" y="2476413"/>
                  </a:lnTo>
                  <a:lnTo>
                    <a:pt x="4381875" y="2456682"/>
                  </a:lnTo>
                  <a:lnTo>
                    <a:pt x="4855462" y="1644997"/>
                  </a:lnTo>
                  <a:lnTo>
                    <a:pt x="0" y="1238206"/>
                  </a:lnTo>
                  <a:lnTo>
                    <a:pt x="4855461" y="831415"/>
                  </a:lnTo>
                  <a:lnTo>
                    <a:pt x="4381875" y="1973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383655" y="3563620"/>
            <a:ext cx="4970145" cy="2299335"/>
            <a:chOff x="10053" y="5612"/>
            <a:chExt cx="7827" cy="3621"/>
          </a:xfrm>
        </p:grpSpPr>
        <p:grpSp>
          <p:nvGrpSpPr>
            <p:cNvPr id="27" name="组合 26"/>
            <p:cNvGrpSpPr/>
            <p:nvPr/>
          </p:nvGrpSpPr>
          <p:grpSpPr>
            <a:xfrm>
              <a:off x="10053" y="5612"/>
              <a:ext cx="3667" cy="3048"/>
              <a:chOff x="10053" y="5612"/>
              <a:chExt cx="3667" cy="3048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12838" y="6145"/>
                <a:ext cx="88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D</a:t>
                </a:r>
                <a:endParaRPr lang="en-US" altLang="zh-CN"/>
              </a:p>
            </p:txBody>
          </p:sp>
          <p:grpSp>
            <p:nvGrpSpPr>
              <p:cNvPr id="18" name="组合 17"/>
              <p:cNvGrpSpPr/>
              <p:nvPr/>
            </p:nvGrpSpPr>
            <p:grpSpPr>
              <a:xfrm>
                <a:off x="10053" y="5612"/>
                <a:ext cx="2854" cy="3048"/>
                <a:chOff x="10053" y="5612"/>
                <a:chExt cx="2854" cy="3048"/>
              </a:xfrm>
            </p:grpSpPr>
            <p:sp>
              <p:nvSpPr>
                <p:cNvPr id="7" name="任意多边形 6"/>
                <p:cNvSpPr/>
                <p:nvPr/>
              </p:nvSpPr>
              <p:spPr>
                <a:xfrm>
                  <a:off x="10493" y="5944"/>
                  <a:ext cx="2345" cy="2136"/>
                </a:xfrm>
                <a:custGeom>
                  <a:avLst/>
                  <a:gdLst>
                    <a:gd name="connisteX0" fmla="*/ 560070 w 2181860"/>
                    <a:gd name="connsiteY0" fmla="*/ 0 h 2034540"/>
                    <a:gd name="connisteX1" fmla="*/ 0 w 2181860"/>
                    <a:gd name="connsiteY1" fmla="*/ 1179195 h 2034540"/>
                    <a:gd name="connisteX2" fmla="*/ 1252855 w 2181860"/>
                    <a:gd name="connsiteY2" fmla="*/ 2034540 h 2034540"/>
                    <a:gd name="connisteX3" fmla="*/ 2181860 w 2181860"/>
                    <a:gd name="connsiteY3" fmla="*/ 486410 h 2034540"/>
                    <a:gd name="connisteX4" fmla="*/ 560070 w 2181860"/>
                    <a:gd name="connsiteY4" fmla="*/ 0 h 203454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</a:cxnLst>
                  <a:rect l="l" t="t" r="r" b="b"/>
                  <a:pathLst>
                    <a:path w="2181860" h="2034540">
                      <a:moveTo>
                        <a:pt x="560070" y="0"/>
                      </a:moveTo>
                      <a:lnTo>
                        <a:pt x="0" y="1179195"/>
                      </a:lnTo>
                      <a:lnTo>
                        <a:pt x="1252855" y="2034540"/>
                      </a:lnTo>
                      <a:lnTo>
                        <a:pt x="2181860" y="486410"/>
                      </a:lnTo>
                      <a:lnTo>
                        <a:pt x="560070" y="0"/>
                      </a:ln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10" name="直接连接符 9"/>
                <p:cNvCxnSpPr>
                  <a:stCxn id="7" idx="1"/>
                  <a:endCxn id="7" idx="3"/>
                </p:cNvCxnSpPr>
                <p:nvPr/>
              </p:nvCxnSpPr>
              <p:spPr>
                <a:xfrm flipV="1">
                  <a:off x="10493" y="6455"/>
                  <a:ext cx="2345" cy="727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椭圆 10"/>
                <p:cNvSpPr/>
                <p:nvPr/>
              </p:nvSpPr>
              <p:spPr>
                <a:xfrm>
                  <a:off x="10423" y="5612"/>
                  <a:ext cx="2484" cy="2484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10935" y="5875"/>
                  <a:ext cx="88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A</a:t>
                  </a:r>
                  <a:endParaRPr lang="en-US" altLang="zh-CN"/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10053" y="7027"/>
                  <a:ext cx="88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B</a:t>
                  </a:r>
                  <a:endParaRPr lang="en-US" altLang="zh-CN"/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11552" y="8080"/>
                  <a:ext cx="88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C</a:t>
                  </a:r>
                  <a:endParaRPr lang="en-US" altLang="zh-CN"/>
                </a:p>
              </p:txBody>
            </p:sp>
          </p:grpSp>
        </p:grpSp>
        <p:sp>
          <p:nvSpPr>
            <p:cNvPr id="17" name=" 135"/>
            <p:cNvSpPr/>
            <p:nvPr/>
          </p:nvSpPr>
          <p:spPr>
            <a:xfrm flipV="1">
              <a:off x="13219" y="6473"/>
              <a:ext cx="887" cy="596"/>
            </a:xfrm>
            <a:custGeom>
              <a:avLst/>
              <a:gdLst>
                <a:gd name="connsiteX0" fmla="*/ 4381875 w 6516714"/>
                <a:gd name="connsiteY0" fmla="*/ 0 h 2476413"/>
                <a:gd name="connsiteX1" fmla="*/ 6516714 w 6516714"/>
                <a:gd name="connsiteY1" fmla="*/ 1238208 h 2476413"/>
                <a:gd name="connsiteX2" fmla="*/ 4381875 w 6516714"/>
                <a:gd name="connsiteY2" fmla="*/ 2476413 h 2476413"/>
                <a:gd name="connsiteX3" fmla="*/ 4381875 w 6516714"/>
                <a:gd name="connsiteY3" fmla="*/ 2456682 h 2476413"/>
                <a:gd name="connsiteX4" fmla="*/ 4855462 w 6516714"/>
                <a:gd name="connsiteY4" fmla="*/ 1644997 h 2476413"/>
                <a:gd name="connsiteX5" fmla="*/ 0 w 6516714"/>
                <a:gd name="connsiteY5" fmla="*/ 1238206 h 2476413"/>
                <a:gd name="connsiteX6" fmla="*/ 4855461 w 6516714"/>
                <a:gd name="connsiteY6" fmla="*/ 831415 h 2476413"/>
                <a:gd name="connsiteX7" fmla="*/ 4381875 w 6516714"/>
                <a:gd name="connsiteY7" fmla="*/ 19731 h 247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16714" h="2476413">
                  <a:moveTo>
                    <a:pt x="4381875" y="0"/>
                  </a:moveTo>
                  <a:lnTo>
                    <a:pt x="6516714" y="1238208"/>
                  </a:lnTo>
                  <a:lnTo>
                    <a:pt x="4381875" y="2476413"/>
                  </a:lnTo>
                  <a:lnTo>
                    <a:pt x="4381875" y="2456682"/>
                  </a:lnTo>
                  <a:lnTo>
                    <a:pt x="4855462" y="1644997"/>
                  </a:lnTo>
                  <a:lnTo>
                    <a:pt x="0" y="1238206"/>
                  </a:lnTo>
                  <a:lnTo>
                    <a:pt x="4855461" y="831415"/>
                  </a:lnTo>
                  <a:lnTo>
                    <a:pt x="4381875" y="1973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14278" y="5868"/>
              <a:ext cx="2785" cy="2785"/>
              <a:chOff x="10053" y="5875"/>
              <a:chExt cx="2785" cy="2785"/>
            </a:xfrm>
          </p:grpSpPr>
          <p:sp>
            <p:nvSpPr>
              <p:cNvPr id="20" name="任意多边形 19"/>
              <p:cNvSpPr/>
              <p:nvPr/>
            </p:nvSpPr>
            <p:spPr>
              <a:xfrm>
                <a:off x="10493" y="5944"/>
                <a:ext cx="2345" cy="2136"/>
              </a:xfrm>
              <a:custGeom>
                <a:avLst/>
                <a:gdLst>
                  <a:gd name="connisteX0" fmla="*/ 560070 w 2181860"/>
                  <a:gd name="connsiteY0" fmla="*/ 0 h 2034540"/>
                  <a:gd name="connisteX1" fmla="*/ 0 w 2181860"/>
                  <a:gd name="connsiteY1" fmla="*/ 1179195 h 2034540"/>
                  <a:gd name="connisteX2" fmla="*/ 1252855 w 2181860"/>
                  <a:gd name="connsiteY2" fmla="*/ 2034540 h 2034540"/>
                  <a:gd name="connisteX3" fmla="*/ 2181860 w 2181860"/>
                  <a:gd name="connsiteY3" fmla="*/ 486410 h 2034540"/>
                  <a:gd name="connisteX4" fmla="*/ 560070 w 2181860"/>
                  <a:gd name="connsiteY4" fmla="*/ 0 h 203454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</a:cxnLst>
                <a:rect l="l" t="t" r="r" b="b"/>
                <a:pathLst>
                  <a:path w="2181860" h="2034540">
                    <a:moveTo>
                      <a:pt x="560070" y="0"/>
                    </a:moveTo>
                    <a:lnTo>
                      <a:pt x="0" y="1179195"/>
                    </a:lnTo>
                    <a:lnTo>
                      <a:pt x="1252855" y="2034540"/>
                    </a:lnTo>
                    <a:lnTo>
                      <a:pt x="2181860" y="486410"/>
                    </a:lnTo>
                    <a:lnTo>
                      <a:pt x="560070" y="0"/>
                    </a:ln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10423" y="5881"/>
                <a:ext cx="2215" cy="221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0935" y="5875"/>
                <a:ext cx="88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A</a:t>
                </a:r>
                <a:endParaRPr lang="en-US" altLang="zh-CN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0053" y="7027"/>
                <a:ext cx="88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B</a:t>
                </a:r>
                <a:endParaRPr lang="en-US" altLang="zh-CN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1552" y="8080"/>
                <a:ext cx="88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C</a:t>
                </a:r>
                <a:endParaRPr lang="en-US" altLang="zh-CN"/>
              </a:p>
            </p:txBody>
          </p:sp>
        </p:grpSp>
        <p:cxnSp>
          <p:nvCxnSpPr>
            <p:cNvPr id="26" name="直接连接符 25"/>
            <p:cNvCxnSpPr/>
            <p:nvPr/>
          </p:nvCxnSpPr>
          <p:spPr>
            <a:xfrm>
              <a:off x="15345" y="5898"/>
              <a:ext cx="689" cy="217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6998" y="6145"/>
              <a:ext cx="88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2838" y="8653"/>
              <a:ext cx="271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LOP</a:t>
              </a:r>
              <a:r>
                <a:rPr lang="zh-CN" altLang="en-US" b="1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准则优化</a:t>
              </a:r>
              <a:endParaRPr lang="zh-CN" altLang="en-US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endParaRP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054225" y="1694815"/>
            <a:ext cx="8707755" cy="315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9900" i="1"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Thanks</a:t>
            </a:r>
            <a:endParaRPr lang="en-US" altLang="zh-CN" sz="19900" i="1">
              <a:latin typeface="Consolas" panose="020B0609020204030204" charset="0"/>
              <a:ea typeface="等线" panose="02010600030101010101" charset="-122"/>
              <a:cs typeface="Consolas" panose="020B0609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875" y="6431280"/>
            <a:ext cx="1757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Page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22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/ 22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97595" y="6154420"/>
            <a:ext cx="3361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>
                    <a:lumMod val="90000"/>
                  </a:schemeClr>
                </a:solidFill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作者：</a:t>
            </a:r>
            <a:r>
              <a:rPr lang="en-US" altLang="zh-CN">
                <a:solidFill>
                  <a:schemeClr val="bg2">
                    <a:lumMod val="90000"/>
                  </a:schemeClr>
                </a:solidFill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16020031075</a:t>
            </a:r>
            <a:r>
              <a:rPr lang="zh-CN" altLang="en-US">
                <a:solidFill>
                  <a:schemeClr val="bg2">
                    <a:lumMod val="90000"/>
                  </a:schemeClr>
                </a:solidFill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王刚</a:t>
            </a:r>
            <a:endParaRPr lang="zh-CN" altLang="en-US">
              <a:solidFill>
                <a:schemeClr val="bg2">
                  <a:lumMod val="90000"/>
                </a:schemeClr>
              </a:solidFill>
              <a:latin typeface="Consolas" panose="020B0609020204030204" charset="0"/>
              <a:ea typeface="等线" panose="02010600030101010101" charset="-122"/>
              <a:cs typeface="Consolas" panose="020B0609020204030204" charset="0"/>
            </a:endParaRPr>
          </a:p>
          <a:p>
            <a:r>
              <a:rPr lang="zh-CN" altLang="en-US">
                <a:solidFill>
                  <a:schemeClr val="bg2">
                    <a:lumMod val="90000"/>
                  </a:schemeClr>
                </a:solidFill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日期：</a:t>
            </a:r>
            <a:r>
              <a:rPr lang="en-US" altLang="zh-CN">
                <a:solidFill>
                  <a:schemeClr val="bg2">
                    <a:lumMod val="90000"/>
                  </a:schemeClr>
                </a:solidFill>
                <a:latin typeface="Consolas" panose="020B0609020204030204" charset="0"/>
                <a:ea typeface="等线" panose="02010600030101010101" charset="-122"/>
                <a:cs typeface="Consolas" panose="020B0609020204030204" charset="0"/>
              </a:rPr>
              <a:t>2018.12.23</a:t>
            </a:r>
            <a:endParaRPr lang="en-US" altLang="zh-CN">
              <a:solidFill>
                <a:schemeClr val="bg2">
                  <a:lumMod val="90000"/>
                </a:schemeClr>
              </a:solidFill>
              <a:latin typeface="Consolas" panose="020B0609020204030204" charset="0"/>
              <a:ea typeface="等线" panose="02010600030101010101" charset="-122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767205" y="27660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dirty="0">
                <a:latin typeface="等线" panose="02010600030101010101" charset="-122"/>
                <a:ea typeface="等线" panose="02010600030101010101" charset="-122"/>
              </a:rPr>
              <a:t>多边形的三角剖分</a:t>
            </a:r>
            <a:endParaRPr lang="zh-CN" altLang="en-US" sz="5400" b="1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0955"/>
            <a:ext cx="10515600" cy="1325563"/>
          </a:xfrm>
        </p:spPr>
        <p:txBody>
          <a:bodyPr/>
          <a:lstStyle/>
          <a:p>
            <a:r>
              <a:rPr lang="zh-CN" altLang="en-US" sz="4000" b="1" dirty="0">
                <a:latin typeface="等线" panose="02010600030101010101" charset="-122"/>
                <a:ea typeface="等线" panose="02010600030101010101" charset="-122"/>
              </a:rPr>
              <a:t>多边形的三角剖分</a:t>
            </a:r>
            <a:endParaRPr lang="zh-CN" altLang="en-US" sz="4000" b="1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346835"/>
            <a:ext cx="10835005" cy="4287520"/>
          </a:xfrm>
        </p:spPr>
        <p:txBody>
          <a:bodyPr>
            <a:normAutofit fontScale="90000" lnSpcReduction="20000"/>
          </a:bodyPr>
          <a:lstStyle/>
          <a:p>
            <a:r>
              <a:rPr lang="zh-CN" altLang="en-US" sz="24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什么是三角剖分</a:t>
            </a:r>
            <a:r>
              <a:rPr lang="en-US" altLang="zh-CN" sz="24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[</a:t>
            </a:r>
            <a:r>
              <a:rPr lang="zh-CN" altLang="en-US" sz="24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平面</a:t>
            </a:r>
            <a:r>
              <a:rPr lang="en-US" altLang="zh-CN" sz="24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]</a:t>
            </a:r>
            <a:r>
              <a:rPr lang="zh-CN" altLang="en-US" sz="24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？</a:t>
            </a:r>
            <a:endParaRPr lang="zh-CN" altLang="en-US" sz="2400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0" indent="0">
              <a:buNone/>
            </a:pPr>
            <a:br>
              <a:rPr lang="zh-CN" altLang="en-US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</a:br>
            <a:br>
              <a:rPr lang="zh-CN" altLang="en-US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</a:b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	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把平面中一个多边形分成</a:t>
            </a: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N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个碎片，使这</a:t>
            </a: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N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个碎片满足：</a:t>
            </a:r>
            <a:br>
              <a:rPr lang="zh-CN" altLang="en-US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</a:br>
            <a:endParaRPr lang="zh-CN" altLang="en-US"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	</a:t>
            </a:r>
            <a:r>
              <a:rPr lang="en-US" altLang="zh-CN" sz="32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·  </a:t>
            </a: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N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个碎片都是三角形；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	</a:t>
            </a:r>
            <a:r>
              <a:rPr lang="en-US" altLang="zh-CN" sz="32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·  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这</a:t>
            </a: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N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个三角形中任意两个三角形要么不交，要么恰好相交于一条公共边。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endParaRPr lang="zh-CN" altLang="en-US"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lang="en-US" altLang="zh-CN"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r>
              <a:rPr lang="zh-CN" altLang="en-US" sz="24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理论支持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：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	拓扑学的一个已知事实告诉我们：任何曲面都存在三角剖分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。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	</a:t>
            </a:r>
            <a:endParaRPr lang="en-US" altLang="zh-CN"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875" y="6431280"/>
            <a:ext cx="1757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Page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3 / 22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0955"/>
            <a:ext cx="10515600" cy="1325563"/>
          </a:xfrm>
        </p:spPr>
        <p:txBody>
          <a:bodyPr/>
          <a:lstStyle/>
          <a:p>
            <a:r>
              <a:rPr lang="zh-CN" altLang="en-US" sz="4000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多边形的三角剖分</a:t>
            </a:r>
            <a:endParaRPr lang="zh-CN" altLang="en-US" sz="4000" b="1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346835"/>
            <a:ext cx="10670540" cy="21323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zh-CN" altLang="en-US" sz="2400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zh-CN" altLang="en-US" sz="24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思考：</a:t>
            </a:r>
            <a:br>
              <a:rPr lang="zh-CN" altLang="en-US" sz="24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</a:br>
            <a:r>
              <a:rPr lang="en-US" altLang="zh-CN" sz="24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	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任意多边形，那么是凹多边形还是凸多边形呢？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	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显然，如果所有的多边形都是凸多边形就好了。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875" y="6431280"/>
            <a:ext cx="1757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Page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4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/ 22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736725" y="3152140"/>
            <a:ext cx="3624580" cy="3004820"/>
          </a:xfrm>
          <a:custGeom>
            <a:avLst/>
            <a:gdLst>
              <a:gd name="connisteX0" fmla="*/ 1522730 w 3624580"/>
              <a:gd name="connsiteY0" fmla="*/ 13335 h 3004820"/>
              <a:gd name="connisteX1" fmla="*/ 0 w 3624580"/>
              <a:gd name="connsiteY1" fmla="*/ 1334135 h 3004820"/>
              <a:gd name="connisteX2" fmla="*/ 902970 w 3624580"/>
              <a:gd name="connsiteY2" fmla="*/ 3004820 h 3004820"/>
              <a:gd name="connisteX3" fmla="*/ 2654300 w 3624580"/>
              <a:gd name="connsiteY3" fmla="*/ 2964180 h 3004820"/>
              <a:gd name="connisteX4" fmla="*/ 3624580 w 3624580"/>
              <a:gd name="connsiteY4" fmla="*/ 1899920 h 3004820"/>
              <a:gd name="connisteX5" fmla="*/ 3288030 w 3624580"/>
              <a:gd name="connsiteY5" fmla="*/ 619760 h 3004820"/>
              <a:gd name="connisteX6" fmla="*/ 1482090 w 3624580"/>
              <a:gd name="connsiteY6" fmla="*/ 0 h 3004820"/>
              <a:gd name="connisteX7" fmla="*/ 1509395 w 3624580"/>
              <a:gd name="connsiteY7" fmla="*/ 53975 h 30048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3624580" h="3004820">
                <a:moveTo>
                  <a:pt x="1522730" y="13335"/>
                </a:moveTo>
                <a:lnTo>
                  <a:pt x="0" y="1334135"/>
                </a:lnTo>
                <a:lnTo>
                  <a:pt x="902970" y="3004820"/>
                </a:lnTo>
                <a:lnTo>
                  <a:pt x="2654300" y="2964180"/>
                </a:lnTo>
                <a:lnTo>
                  <a:pt x="3624580" y="1899920"/>
                </a:lnTo>
                <a:lnTo>
                  <a:pt x="3288030" y="619760"/>
                </a:lnTo>
                <a:lnTo>
                  <a:pt x="1482090" y="0"/>
                </a:lnTo>
                <a:lnTo>
                  <a:pt x="1509395" y="5397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6" idx="7"/>
            <a:endCxn id="6" idx="2"/>
          </p:cNvCxnSpPr>
          <p:nvPr/>
        </p:nvCxnSpPr>
        <p:spPr>
          <a:xfrm flipH="1">
            <a:off x="2639695" y="3206115"/>
            <a:ext cx="606425" cy="295084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246120" y="3178810"/>
            <a:ext cx="1131570" cy="295084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6" idx="4"/>
          </p:cNvCxnSpPr>
          <p:nvPr/>
        </p:nvCxnSpPr>
        <p:spPr>
          <a:xfrm>
            <a:off x="3232785" y="3192780"/>
            <a:ext cx="2128520" cy="18592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894330" y="2814955"/>
            <a:ext cx="4984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endParaRPr lang="en-US" altLang="zh-CN" sz="2400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54455" y="4275455"/>
            <a:ext cx="4984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endParaRPr lang="en-US" altLang="zh-CN" sz="2400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34895" y="6042660"/>
            <a:ext cx="4984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endParaRPr lang="en-US" altLang="zh-CN" sz="2400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12690" y="3479165"/>
            <a:ext cx="1118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n</a:t>
            </a:r>
            <a:r>
              <a:rPr lang="en-US" altLang="zh-CN" sz="2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-1</a:t>
            </a:r>
            <a:endParaRPr lang="en-US" altLang="zh-CN" sz="2400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19450" y="2748280"/>
            <a:ext cx="498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n</a:t>
            </a:r>
            <a:endParaRPr lang="en-US" altLang="zh-CN" sz="2800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326380" y="4752975"/>
            <a:ext cx="1118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n</a:t>
            </a:r>
            <a:r>
              <a:rPr lang="en-US" altLang="zh-CN" sz="2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-2</a:t>
            </a:r>
            <a:endParaRPr lang="en-US" altLang="zh-CN" sz="2400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955" y="3655060"/>
            <a:ext cx="4347845" cy="108077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0955"/>
            <a:ext cx="10515600" cy="1325563"/>
          </a:xfrm>
        </p:spPr>
        <p:txBody>
          <a:bodyPr/>
          <a:lstStyle/>
          <a:p>
            <a:r>
              <a:rPr lang="zh-CN" altLang="en-US" sz="4000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多边形的三角剖分</a:t>
            </a:r>
            <a:endParaRPr lang="zh-CN" altLang="en-US" sz="4000" b="1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875" y="6431280"/>
            <a:ext cx="1757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Page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5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/ 22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812405" y="2744470"/>
            <a:ext cx="3957320" cy="3077210"/>
            <a:chOff x="11647" y="2121"/>
            <a:chExt cx="6232" cy="4846"/>
          </a:xfrm>
        </p:grpSpPr>
        <p:grpSp>
          <p:nvGrpSpPr>
            <p:cNvPr id="11" name="组合 10"/>
            <p:cNvGrpSpPr/>
            <p:nvPr/>
          </p:nvGrpSpPr>
          <p:grpSpPr>
            <a:xfrm>
              <a:off x="11647" y="2121"/>
              <a:ext cx="6233" cy="4846"/>
              <a:chOff x="11647" y="2121"/>
              <a:chExt cx="6233" cy="4846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12320" y="2121"/>
                <a:ext cx="5560" cy="4158"/>
              </a:xfrm>
              <a:custGeom>
                <a:avLst/>
                <a:gdLst>
                  <a:gd name="connisteX0" fmla="*/ 1320800 w 3530600"/>
                  <a:gd name="connsiteY0" fmla="*/ 0 h 2640330"/>
                  <a:gd name="connisteX1" fmla="*/ 0 w 3530600"/>
                  <a:gd name="connsiteY1" fmla="*/ 956310 h 2640330"/>
                  <a:gd name="connisteX2" fmla="*/ 1347470 w 3530600"/>
                  <a:gd name="connsiteY2" fmla="*/ 1670685 h 2640330"/>
                  <a:gd name="connisteX3" fmla="*/ 1226185 w 3530600"/>
                  <a:gd name="connsiteY3" fmla="*/ 2640330 h 2640330"/>
                  <a:gd name="connisteX4" fmla="*/ 3530600 w 3530600"/>
                  <a:gd name="connsiteY4" fmla="*/ 2465705 h 2640330"/>
                  <a:gd name="connisteX5" fmla="*/ 1320800 w 3530600"/>
                  <a:gd name="connsiteY5" fmla="*/ 0 h 264033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</a:cxnLst>
                <a:rect l="l" t="t" r="r" b="b"/>
                <a:pathLst>
                  <a:path w="3530600" h="2640330">
                    <a:moveTo>
                      <a:pt x="1320800" y="0"/>
                    </a:moveTo>
                    <a:lnTo>
                      <a:pt x="0" y="956310"/>
                    </a:lnTo>
                    <a:lnTo>
                      <a:pt x="1347470" y="1670685"/>
                    </a:lnTo>
                    <a:lnTo>
                      <a:pt x="1226185" y="2640330"/>
                    </a:lnTo>
                    <a:lnTo>
                      <a:pt x="3530600" y="2465705"/>
                    </a:lnTo>
                    <a:lnTo>
                      <a:pt x="13208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11647" y="3351"/>
                <a:ext cx="785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800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i</a:t>
                </a:r>
                <a:endParaRPr lang="en-US" altLang="zh-CN" sz="2800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4472" y="4370"/>
                <a:ext cx="785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800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j</a:t>
                </a:r>
                <a:endParaRPr lang="en-US" altLang="zh-CN" sz="2800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3853" y="6145"/>
                <a:ext cx="785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800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k</a:t>
                </a:r>
                <a:endParaRPr lang="en-US" altLang="zh-CN" sz="2800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  <p:cxnSp>
          <p:nvCxnSpPr>
            <p:cNvPr id="10" name="直接连接符 9"/>
            <p:cNvCxnSpPr>
              <a:endCxn id="9" idx="0"/>
            </p:cNvCxnSpPr>
            <p:nvPr/>
          </p:nvCxnSpPr>
          <p:spPr>
            <a:xfrm>
              <a:off x="12326" y="3627"/>
              <a:ext cx="1920" cy="251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837565" y="1346835"/>
            <a:ext cx="106006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进一步思考：</a:t>
            </a:r>
            <a:br>
              <a:rPr lang="zh-CN" altLang="en-US" sz="24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</a:br>
            <a:r>
              <a:rPr lang="zh-CN" altLang="en-US" sz="24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  </a:t>
            </a:r>
            <a:r>
              <a:rPr lang="en-US" altLang="zh-CN" sz="24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	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如果直接按照多边形输入的点的次序，连续地选取三个点将其作为一个</a:t>
            </a: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	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三角形</a:t>
            </a: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,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那岂不是完全</a:t>
            </a: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O**K?</a:t>
            </a:r>
            <a:br>
              <a:rPr lang="zh-CN" altLang="en-US" sz="24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</a:br>
            <a:r>
              <a:rPr lang="en-US" altLang="zh-CN" sz="24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	</a:t>
            </a:r>
            <a:endParaRPr lang="en-US" altLang="zh-CN" sz="2400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zh-CN" altLang="en-US" sz="24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再一步思考：</a:t>
            </a:r>
            <a:endParaRPr lang="zh-CN" altLang="en-US" sz="2400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457200" lvl="1" indent="0">
              <a:buNone/>
            </a:pPr>
            <a:r>
              <a:rPr lang="en-US" altLang="zh-CN" sz="24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	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上述思考是错误的。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43890" y="4109085"/>
            <a:ext cx="72218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现在的问题是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endParaRPr lang="zh-CN" altLang="en-US" sz="24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zh-CN" altLang="en-US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如何判断当前三个点是否是右图的关系，</a:t>
            </a:r>
            <a:endParaRPr lang="zh-CN" altLang="en-US" sz="24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zh-CN" altLang="en-US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如果是，那么集合</a:t>
            </a:r>
            <a:r>
              <a:rPr lang="en-US" altLang="zh-CN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{i,j,k}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集体后移一个单位</a:t>
            </a:r>
            <a:r>
              <a:rPr lang="en-US" altLang="zh-CN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{i',j'k'};</a:t>
            </a:r>
            <a:endParaRPr lang="en-US" altLang="zh-CN" sz="24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zh-CN" altLang="en-US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如果不是，那么连接</a:t>
            </a:r>
            <a:r>
              <a:rPr lang="en-US" altLang="zh-CN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i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和</a:t>
            </a:r>
            <a:r>
              <a:rPr lang="en-US" altLang="zh-CN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k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使集合</a:t>
            </a:r>
            <a:r>
              <a:rPr lang="en-US" altLang="zh-CN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{i,j,k}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形成一个三角形。</a:t>
            </a:r>
            <a:endParaRPr lang="zh-CN" altLang="en-US" sz="24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9544685" y="4180840"/>
            <a:ext cx="2865120" cy="1621790"/>
            <a:chOff x="15031" y="6584"/>
            <a:chExt cx="4512" cy="2554"/>
          </a:xfrm>
        </p:grpSpPr>
        <p:sp>
          <p:nvSpPr>
            <p:cNvPr id="19" name="文本框 18"/>
            <p:cNvSpPr txBox="1"/>
            <p:nvPr/>
          </p:nvSpPr>
          <p:spPr>
            <a:xfrm>
              <a:off x="15031" y="8316"/>
              <a:ext cx="141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>
                  <a:solidFill>
                    <a:srgbClr val="00B050"/>
                  </a:solidFill>
                  <a:latin typeface="Consolas" panose="020B0609020204030204" charset="0"/>
                  <a:cs typeface="Consolas" panose="020B0609020204030204" charset="0"/>
                </a:rPr>
                <a:t>j'</a:t>
              </a:r>
              <a:endParaRPr lang="en-US" altLang="zh-CN" sz="28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5438" y="6584"/>
              <a:ext cx="141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>
                  <a:solidFill>
                    <a:srgbClr val="00B050"/>
                  </a:solidFill>
                  <a:latin typeface="Consolas" panose="020B0609020204030204" charset="0"/>
                  <a:cs typeface="Consolas" panose="020B0609020204030204" charset="0"/>
                </a:rPr>
                <a:t>i'</a:t>
              </a:r>
              <a:endParaRPr lang="en-US" altLang="zh-CN" sz="28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129" y="8102"/>
              <a:ext cx="141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>
                  <a:solidFill>
                    <a:srgbClr val="00B050"/>
                  </a:solidFill>
                  <a:latin typeface="Consolas" panose="020B0609020204030204" charset="0"/>
                  <a:cs typeface="Consolas" panose="020B0609020204030204" charset="0"/>
                </a:rPr>
                <a:t>k'</a:t>
              </a:r>
              <a:endParaRPr lang="en-US" altLang="zh-CN" sz="28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0955"/>
            <a:ext cx="10515600" cy="1325563"/>
          </a:xfrm>
        </p:spPr>
        <p:txBody>
          <a:bodyPr/>
          <a:lstStyle/>
          <a:p>
            <a:r>
              <a:rPr lang="zh-CN" altLang="en-US" sz="4000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多边形的三角剖分</a:t>
            </a:r>
            <a:endParaRPr lang="zh-CN" altLang="en-US" sz="4000" b="1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49605" y="996315"/>
            <a:ext cx="11262995" cy="3101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zh-CN" altLang="en-US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解决方案：</a:t>
            </a:r>
            <a:endParaRPr lang="zh-CN" altLang="en-US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0" indent="0">
              <a:buNone/>
            </a:pPr>
            <a:endParaRPr lang="zh-CN" altLang="en-US" sz="2400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zh-CN" altLang="en-US" sz="24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规定：</a:t>
            </a:r>
            <a:endParaRPr lang="zh-CN" altLang="en-US" sz="2400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	</a:t>
            </a: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1.  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画的多边形必须是逆时针</a:t>
            </a: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[</a:t>
            </a:r>
            <a:r>
              <a:rPr lang="zh-CN" altLang="en-US" sz="2400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广义的</a:t>
            </a: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]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输入的。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	2.  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在画多边形过程中任意连续三个点不能共线，也就是说所画的点必须</a:t>
            </a: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	</a:t>
            </a:r>
            <a:endParaRPr lang="en-US" altLang="zh-CN"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是多边形的顶点。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lang="zh-CN" altLang="en-US" sz="2400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875" y="6431280"/>
            <a:ext cx="1757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Page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6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/ 22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0955"/>
            <a:ext cx="10515600" cy="1325563"/>
          </a:xfrm>
        </p:spPr>
        <p:txBody>
          <a:bodyPr/>
          <a:lstStyle/>
          <a:p>
            <a:r>
              <a:rPr lang="zh-CN" altLang="en-US" sz="4000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多边形的三角剖分</a:t>
            </a:r>
            <a:endParaRPr lang="en-US" altLang="zh-CN" sz="4000" b="1" dirty="0"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875" y="6431280"/>
            <a:ext cx="1757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Page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7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/ 22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7430" y="1494155"/>
            <a:ext cx="70662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为什么要求画的多边形必须是逆时针</a:t>
            </a:r>
            <a:r>
              <a:rPr lang="en-US" altLang="zh-CN" sz="2400">
                <a:latin typeface="等线" panose="02010600030101010101" charset="-122"/>
                <a:ea typeface="等线" panose="02010600030101010101" charset="-122"/>
              </a:rPr>
              <a:t>[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广义</a:t>
            </a:r>
            <a:r>
              <a:rPr lang="en-US" altLang="zh-CN" sz="2400">
                <a:latin typeface="等线" panose="02010600030101010101" charset="-122"/>
                <a:ea typeface="等线" panose="02010600030101010101" charset="-122"/>
              </a:rPr>
              <a:t>]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输入的？</a:t>
            </a:r>
            <a:endParaRPr lang="zh-CN" altLang="en-US" sz="2400">
              <a:latin typeface="等线" panose="02010600030101010101" charset="-122"/>
              <a:ea typeface="等线" panose="02010600030101010101" charset="-122"/>
            </a:endParaRPr>
          </a:p>
          <a:p>
            <a:endParaRPr lang="zh-CN" altLang="en-US" sz="2400">
              <a:latin typeface="等线" panose="02010600030101010101" charset="-122"/>
              <a:ea typeface="等线" panose="02010600030101010101" charset="-122"/>
            </a:endParaRPr>
          </a:p>
          <a:p>
            <a:endParaRPr lang="en-US" altLang="zh-CN" sz="2400"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1027430" y="2253615"/>
            <a:ext cx="6847840" cy="4161155"/>
            <a:chOff x="3911" y="2926"/>
            <a:chExt cx="10784" cy="6553"/>
          </a:xfrm>
        </p:grpSpPr>
        <p:grpSp>
          <p:nvGrpSpPr>
            <p:cNvPr id="41" name="组合 40"/>
            <p:cNvGrpSpPr/>
            <p:nvPr/>
          </p:nvGrpSpPr>
          <p:grpSpPr>
            <a:xfrm>
              <a:off x="3911" y="4455"/>
              <a:ext cx="2327" cy="3276"/>
              <a:chOff x="3911" y="4455"/>
              <a:chExt cx="2327" cy="3276"/>
            </a:xfrm>
          </p:grpSpPr>
          <p:cxnSp>
            <p:nvCxnSpPr>
              <p:cNvPr id="35" name="直接连接符 34"/>
              <p:cNvCxnSpPr/>
              <p:nvPr/>
            </p:nvCxnSpPr>
            <p:spPr>
              <a:xfrm flipH="1">
                <a:off x="4396" y="4999"/>
                <a:ext cx="725" cy="12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4381" y="6253"/>
                <a:ext cx="1283" cy="8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5025" y="4455"/>
                <a:ext cx="788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i</a:t>
                </a:r>
                <a:endParaRPr lang="en-US" altLang="zh-CN" sz="2400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3911" y="5939"/>
                <a:ext cx="788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j</a:t>
                </a:r>
                <a:endParaRPr lang="en-US" altLang="zh-CN" sz="2400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5450" y="7007"/>
                <a:ext cx="788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k</a:t>
                </a:r>
                <a:endParaRPr lang="en-US" altLang="zh-CN" sz="2400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>
                <a:off x="5090" y="5014"/>
                <a:ext cx="544" cy="2115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 135"/>
            <p:cNvSpPr/>
            <p:nvPr/>
          </p:nvSpPr>
          <p:spPr>
            <a:xfrm>
              <a:off x="5831" y="5754"/>
              <a:ext cx="2160" cy="710"/>
            </a:xfrm>
            <a:custGeom>
              <a:avLst/>
              <a:gdLst>
                <a:gd name="connsiteX0" fmla="*/ 4381875 w 6516714"/>
                <a:gd name="connsiteY0" fmla="*/ 0 h 2476413"/>
                <a:gd name="connsiteX1" fmla="*/ 6516714 w 6516714"/>
                <a:gd name="connsiteY1" fmla="*/ 1238208 h 2476413"/>
                <a:gd name="connsiteX2" fmla="*/ 4381875 w 6516714"/>
                <a:gd name="connsiteY2" fmla="*/ 2476413 h 2476413"/>
                <a:gd name="connsiteX3" fmla="*/ 4381875 w 6516714"/>
                <a:gd name="connsiteY3" fmla="*/ 2456682 h 2476413"/>
                <a:gd name="connsiteX4" fmla="*/ 4855462 w 6516714"/>
                <a:gd name="connsiteY4" fmla="*/ 1644997 h 2476413"/>
                <a:gd name="connsiteX5" fmla="*/ 0 w 6516714"/>
                <a:gd name="connsiteY5" fmla="*/ 1238206 h 2476413"/>
                <a:gd name="connsiteX6" fmla="*/ 4855461 w 6516714"/>
                <a:gd name="connsiteY6" fmla="*/ 831415 h 2476413"/>
                <a:gd name="connsiteX7" fmla="*/ 4381875 w 6516714"/>
                <a:gd name="connsiteY7" fmla="*/ 19731 h 247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16714" h="2476413">
                  <a:moveTo>
                    <a:pt x="4381875" y="0"/>
                  </a:moveTo>
                  <a:lnTo>
                    <a:pt x="6516714" y="1238208"/>
                  </a:lnTo>
                  <a:lnTo>
                    <a:pt x="4381875" y="2476413"/>
                  </a:lnTo>
                  <a:lnTo>
                    <a:pt x="4381875" y="2456682"/>
                  </a:lnTo>
                  <a:lnTo>
                    <a:pt x="4855462" y="1644997"/>
                  </a:lnTo>
                  <a:lnTo>
                    <a:pt x="0" y="1238206"/>
                  </a:lnTo>
                  <a:lnTo>
                    <a:pt x="4855461" y="831415"/>
                  </a:lnTo>
                  <a:lnTo>
                    <a:pt x="4381875" y="197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9654" y="2926"/>
              <a:ext cx="4695" cy="3357"/>
              <a:chOff x="12358" y="2971"/>
              <a:chExt cx="4695" cy="3357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12358" y="2971"/>
                <a:ext cx="2327" cy="3276"/>
                <a:chOff x="3911" y="4455"/>
                <a:chExt cx="2327" cy="3276"/>
              </a:xfrm>
            </p:grpSpPr>
            <p:cxnSp>
              <p:nvCxnSpPr>
                <p:cNvPr id="43" name="直接连接符 42"/>
                <p:cNvCxnSpPr/>
                <p:nvPr/>
              </p:nvCxnSpPr>
              <p:spPr>
                <a:xfrm flipH="1">
                  <a:off x="4396" y="4999"/>
                  <a:ext cx="725" cy="12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>
                  <a:off x="4381" y="6253"/>
                  <a:ext cx="1283" cy="8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文本框 44"/>
                <p:cNvSpPr txBox="1"/>
                <p:nvPr/>
              </p:nvSpPr>
              <p:spPr>
                <a:xfrm>
                  <a:off x="5025" y="4455"/>
                  <a:ext cx="788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400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i</a:t>
                  </a:r>
                  <a:endParaRPr lang="en-US" altLang="zh-CN" sz="2400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3911" y="5939"/>
                  <a:ext cx="788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400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j</a:t>
                  </a:r>
                  <a:endParaRPr lang="en-US" altLang="zh-CN" sz="2400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5450" y="7007"/>
                  <a:ext cx="788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400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k</a:t>
                  </a:r>
                  <a:endParaRPr lang="en-US" altLang="zh-CN" sz="2400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</p:txBody>
            </p:sp>
            <p:cxnSp>
              <p:nvCxnSpPr>
                <p:cNvPr id="48" name="直接箭头连接符 47"/>
                <p:cNvCxnSpPr/>
                <p:nvPr/>
              </p:nvCxnSpPr>
              <p:spPr>
                <a:xfrm>
                  <a:off x="5090" y="5014"/>
                  <a:ext cx="544" cy="2115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>
              <a:xfrm>
                <a:off x="14093" y="5558"/>
                <a:ext cx="2945" cy="77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 flipV="1">
                <a:off x="15271" y="5029"/>
                <a:ext cx="1783" cy="128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flipV="1">
                <a:off x="15226" y="4833"/>
                <a:ext cx="1812" cy="212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flipH="1" flipV="1">
                <a:off x="13594" y="3549"/>
                <a:ext cx="3429" cy="128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55" name="左大括号 54"/>
            <p:cNvSpPr/>
            <p:nvPr/>
          </p:nvSpPr>
          <p:spPr>
            <a:xfrm>
              <a:off x="8429" y="3564"/>
              <a:ext cx="559" cy="504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50" name=" 2050"/>
            <p:cNvSpPr/>
            <p:nvPr/>
          </p:nvSpPr>
          <p:spPr bwMode="auto">
            <a:xfrm>
              <a:off x="10845" y="4364"/>
              <a:ext cx="650" cy="484"/>
            </a:xfrm>
            <a:custGeom>
              <a:avLst/>
              <a:gdLst>
                <a:gd name="T0" fmla="*/ 1905000 w 1360"/>
                <a:gd name="T1" fmla="*/ 65651 h 1358"/>
                <a:gd name="T2" fmla="*/ 1703294 w 1360"/>
                <a:gd name="T3" fmla="*/ 205463 h 1358"/>
                <a:gd name="T4" fmla="*/ 1507191 w 1360"/>
                <a:gd name="T5" fmla="*/ 363512 h 1358"/>
                <a:gd name="T6" fmla="*/ 1318092 w 1360"/>
                <a:gd name="T7" fmla="*/ 538581 h 1358"/>
                <a:gd name="T8" fmla="*/ 1138798 w 1360"/>
                <a:gd name="T9" fmla="*/ 731887 h 1358"/>
                <a:gd name="T10" fmla="*/ 970710 w 1360"/>
                <a:gd name="T11" fmla="*/ 930055 h 1358"/>
                <a:gd name="T12" fmla="*/ 832037 w 1360"/>
                <a:gd name="T13" fmla="*/ 1130655 h 1358"/>
                <a:gd name="T14" fmla="*/ 715776 w 1360"/>
                <a:gd name="T15" fmla="*/ 1326392 h 1358"/>
                <a:gd name="T16" fmla="*/ 624728 w 1360"/>
                <a:gd name="T17" fmla="*/ 1520914 h 1358"/>
                <a:gd name="T18" fmla="*/ 525276 w 1360"/>
                <a:gd name="T19" fmla="*/ 1580486 h 1358"/>
                <a:gd name="T20" fmla="*/ 455239 w 1360"/>
                <a:gd name="T21" fmla="*/ 1627901 h 1358"/>
                <a:gd name="T22" fmla="*/ 417419 w 1360"/>
                <a:gd name="T23" fmla="*/ 1625469 h 1358"/>
                <a:gd name="T24" fmla="*/ 390805 w 1360"/>
                <a:gd name="T25" fmla="*/ 1551308 h 1358"/>
                <a:gd name="T26" fmla="*/ 336176 w 1360"/>
                <a:gd name="T27" fmla="*/ 1432163 h 1358"/>
                <a:gd name="T28" fmla="*/ 285750 w 1360"/>
                <a:gd name="T29" fmla="*/ 1322745 h 1358"/>
                <a:gd name="T30" fmla="*/ 239526 w 1360"/>
                <a:gd name="T31" fmla="*/ 1231563 h 1358"/>
                <a:gd name="T32" fmla="*/ 196103 w 1360"/>
                <a:gd name="T33" fmla="*/ 1158618 h 1358"/>
                <a:gd name="T34" fmla="*/ 155482 w 1360"/>
                <a:gd name="T35" fmla="*/ 1102693 h 1358"/>
                <a:gd name="T36" fmla="*/ 120463 w 1360"/>
                <a:gd name="T37" fmla="*/ 1061357 h 1358"/>
                <a:gd name="T38" fmla="*/ 81243 w 1360"/>
                <a:gd name="T39" fmla="*/ 1030963 h 1358"/>
                <a:gd name="T40" fmla="*/ 40621 w 1360"/>
                <a:gd name="T41" fmla="*/ 1011511 h 1358"/>
                <a:gd name="T42" fmla="*/ 0 w 1360"/>
                <a:gd name="T43" fmla="*/ 1003001 h 1358"/>
                <a:gd name="T44" fmla="*/ 53228 w 1360"/>
                <a:gd name="T45" fmla="*/ 960449 h 1358"/>
                <a:gd name="T46" fmla="*/ 107857 w 1360"/>
                <a:gd name="T47" fmla="*/ 930055 h 1358"/>
                <a:gd name="T48" fmla="*/ 152680 w 1360"/>
                <a:gd name="T49" fmla="*/ 914250 h 1358"/>
                <a:gd name="T50" fmla="*/ 198904 w 1360"/>
                <a:gd name="T51" fmla="*/ 906956 h 1358"/>
                <a:gd name="T52" fmla="*/ 257735 w 1360"/>
                <a:gd name="T53" fmla="*/ 925192 h 1358"/>
                <a:gd name="T54" fmla="*/ 323570 w 1360"/>
                <a:gd name="T55" fmla="*/ 979901 h 1358"/>
                <a:gd name="T56" fmla="*/ 388004 w 1360"/>
                <a:gd name="T57" fmla="*/ 1067436 h 1358"/>
                <a:gd name="T58" fmla="*/ 458040 w 1360"/>
                <a:gd name="T59" fmla="*/ 1191443 h 1358"/>
                <a:gd name="T60" fmla="*/ 572901 w 1360"/>
                <a:gd name="T61" fmla="*/ 1193875 h 1358"/>
                <a:gd name="T62" fmla="*/ 710173 w 1360"/>
                <a:gd name="T63" fmla="*/ 1000569 h 1358"/>
                <a:gd name="T64" fmla="*/ 861452 w 1360"/>
                <a:gd name="T65" fmla="*/ 813342 h 1358"/>
                <a:gd name="T66" fmla="*/ 1025338 w 1360"/>
                <a:gd name="T67" fmla="*/ 637057 h 1358"/>
                <a:gd name="T68" fmla="*/ 1203232 w 1360"/>
                <a:gd name="T69" fmla="*/ 468067 h 1358"/>
                <a:gd name="T70" fmla="*/ 1385327 w 1360"/>
                <a:gd name="T71" fmla="*/ 314881 h 1358"/>
                <a:gd name="T72" fmla="*/ 1574426 w 1360"/>
                <a:gd name="T73" fmla="*/ 175069 h 1358"/>
                <a:gd name="T74" fmla="*/ 1764926 w 1360"/>
                <a:gd name="T75" fmla="*/ 53493 h 135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360" h="1358">
                  <a:moveTo>
                    <a:pt x="1331" y="0"/>
                  </a:moveTo>
                  <a:lnTo>
                    <a:pt x="1360" y="54"/>
                  </a:lnTo>
                  <a:lnTo>
                    <a:pt x="1287" y="109"/>
                  </a:lnTo>
                  <a:lnTo>
                    <a:pt x="1216" y="169"/>
                  </a:lnTo>
                  <a:lnTo>
                    <a:pt x="1145" y="232"/>
                  </a:lnTo>
                  <a:lnTo>
                    <a:pt x="1076" y="299"/>
                  </a:lnTo>
                  <a:lnTo>
                    <a:pt x="1007" y="368"/>
                  </a:lnTo>
                  <a:lnTo>
                    <a:pt x="941" y="443"/>
                  </a:lnTo>
                  <a:lnTo>
                    <a:pt x="876" y="520"/>
                  </a:lnTo>
                  <a:lnTo>
                    <a:pt x="813" y="602"/>
                  </a:lnTo>
                  <a:lnTo>
                    <a:pt x="751" y="685"/>
                  </a:lnTo>
                  <a:lnTo>
                    <a:pt x="693" y="765"/>
                  </a:lnTo>
                  <a:lnTo>
                    <a:pt x="642" y="848"/>
                  </a:lnTo>
                  <a:lnTo>
                    <a:pt x="594" y="930"/>
                  </a:lnTo>
                  <a:lnTo>
                    <a:pt x="551" y="1011"/>
                  </a:lnTo>
                  <a:lnTo>
                    <a:pt x="511" y="1091"/>
                  </a:lnTo>
                  <a:lnTo>
                    <a:pt x="476" y="1172"/>
                  </a:lnTo>
                  <a:lnTo>
                    <a:pt x="446" y="1251"/>
                  </a:lnTo>
                  <a:lnTo>
                    <a:pt x="401" y="1281"/>
                  </a:lnTo>
                  <a:lnTo>
                    <a:pt x="375" y="1300"/>
                  </a:lnTo>
                  <a:lnTo>
                    <a:pt x="348" y="1320"/>
                  </a:lnTo>
                  <a:lnTo>
                    <a:pt x="325" y="1339"/>
                  </a:lnTo>
                  <a:lnTo>
                    <a:pt x="304" y="1358"/>
                  </a:lnTo>
                  <a:lnTo>
                    <a:pt x="298" y="1337"/>
                  </a:lnTo>
                  <a:lnTo>
                    <a:pt x="290" y="1310"/>
                  </a:lnTo>
                  <a:lnTo>
                    <a:pt x="279" y="1276"/>
                  </a:lnTo>
                  <a:lnTo>
                    <a:pt x="263" y="1237"/>
                  </a:lnTo>
                  <a:lnTo>
                    <a:pt x="240" y="1178"/>
                  </a:lnTo>
                  <a:lnTo>
                    <a:pt x="221" y="1132"/>
                  </a:lnTo>
                  <a:lnTo>
                    <a:pt x="204" y="1088"/>
                  </a:lnTo>
                  <a:lnTo>
                    <a:pt x="186" y="1049"/>
                  </a:lnTo>
                  <a:lnTo>
                    <a:pt x="171" y="1013"/>
                  </a:lnTo>
                  <a:lnTo>
                    <a:pt x="156" y="982"/>
                  </a:lnTo>
                  <a:lnTo>
                    <a:pt x="140" y="953"/>
                  </a:lnTo>
                  <a:lnTo>
                    <a:pt x="125" y="928"/>
                  </a:lnTo>
                  <a:lnTo>
                    <a:pt x="111" y="907"/>
                  </a:lnTo>
                  <a:lnTo>
                    <a:pt x="100" y="890"/>
                  </a:lnTo>
                  <a:lnTo>
                    <a:pt x="86" y="873"/>
                  </a:lnTo>
                  <a:lnTo>
                    <a:pt x="71" y="859"/>
                  </a:lnTo>
                  <a:lnTo>
                    <a:pt x="58" y="848"/>
                  </a:lnTo>
                  <a:lnTo>
                    <a:pt x="44" y="838"/>
                  </a:lnTo>
                  <a:lnTo>
                    <a:pt x="29" y="832"/>
                  </a:lnTo>
                  <a:lnTo>
                    <a:pt x="15" y="827"/>
                  </a:lnTo>
                  <a:lnTo>
                    <a:pt x="0" y="825"/>
                  </a:lnTo>
                  <a:lnTo>
                    <a:pt x="19" y="806"/>
                  </a:lnTo>
                  <a:lnTo>
                    <a:pt x="38" y="790"/>
                  </a:lnTo>
                  <a:lnTo>
                    <a:pt x="58" y="777"/>
                  </a:lnTo>
                  <a:lnTo>
                    <a:pt x="77" y="765"/>
                  </a:lnTo>
                  <a:lnTo>
                    <a:pt x="94" y="758"/>
                  </a:lnTo>
                  <a:lnTo>
                    <a:pt x="109" y="752"/>
                  </a:lnTo>
                  <a:lnTo>
                    <a:pt x="127" y="748"/>
                  </a:lnTo>
                  <a:lnTo>
                    <a:pt x="142" y="746"/>
                  </a:lnTo>
                  <a:lnTo>
                    <a:pt x="163" y="750"/>
                  </a:lnTo>
                  <a:lnTo>
                    <a:pt x="184" y="761"/>
                  </a:lnTo>
                  <a:lnTo>
                    <a:pt x="207" y="779"/>
                  </a:lnTo>
                  <a:lnTo>
                    <a:pt x="231" y="806"/>
                  </a:lnTo>
                  <a:lnTo>
                    <a:pt x="254" y="838"/>
                  </a:lnTo>
                  <a:lnTo>
                    <a:pt x="277" y="878"/>
                  </a:lnTo>
                  <a:lnTo>
                    <a:pt x="302" y="924"/>
                  </a:lnTo>
                  <a:lnTo>
                    <a:pt x="327" y="980"/>
                  </a:lnTo>
                  <a:lnTo>
                    <a:pt x="363" y="1063"/>
                  </a:lnTo>
                  <a:lnTo>
                    <a:pt x="409" y="982"/>
                  </a:lnTo>
                  <a:lnTo>
                    <a:pt x="457" y="901"/>
                  </a:lnTo>
                  <a:lnTo>
                    <a:pt x="507" y="823"/>
                  </a:lnTo>
                  <a:lnTo>
                    <a:pt x="561" y="744"/>
                  </a:lnTo>
                  <a:lnTo>
                    <a:pt x="615" y="669"/>
                  </a:lnTo>
                  <a:lnTo>
                    <a:pt x="672" y="596"/>
                  </a:lnTo>
                  <a:lnTo>
                    <a:pt x="732" y="524"/>
                  </a:lnTo>
                  <a:lnTo>
                    <a:pt x="795" y="453"/>
                  </a:lnTo>
                  <a:lnTo>
                    <a:pt x="859" y="385"/>
                  </a:lnTo>
                  <a:lnTo>
                    <a:pt x="924" y="320"/>
                  </a:lnTo>
                  <a:lnTo>
                    <a:pt x="989" y="259"/>
                  </a:lnTo>
                  <a:lnTo>
                    <a:pt x="1055" y="199"/>
                  </a:lnTo>
                  <a:lnTo>
                    <a:pt x="1124" y="144"/>
                  </a:lnTo>
                  <a:lnTo>
                    <a:pt x="1191" y="92"/>
                  </a:lnTo>
                  <a:lnTo>
                    <a:pt x="1260" y="44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9939" y="6203"/>
              <a:ext cx="4756" cy="3276"/>
              <a:chOff x="9939" y="6203"/>
              <a:chExt cx="4756" cy="3276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12369" y="6203"/>
                <a:ext cx="2327" cy="3276"/>
                <a:chOff x="3911" y="4455"/>
                <a:chExt cx="2327" cy="3276"/>
              </a:xfrm>
            </p:grpSpPr>
            <p:cxnSp>
              <p:nvCxnSpPr>
                <p:cNvPr id="58" name="直接连接符 57"/>
                <p:cNvCxnSpPr/>
                <p:nvPr/>
              </p:nvCxnSpPr>
              <p:spPr>
                <a:xfrm flipH="1">
                  <a:off x="4396" y="4999"/>
                  <a:ext cx="725" cy="12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/>
                <p:cNvCxnSpPr/>
                <p:nvPr/>
              </p:nvCxnSpPr>
              <p:spPr>
                <a:xfrm>
                  <a:off x="4381" y="6253"/>
                  <a:ext cx="1283" cy="8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文本框 59"/>
                <p:cNvSpPr txBox="1"/>
                <p:nvPr/>
              </p:nvSpPr>
              <p:spPr>
                <a:xfrm>
                  <a:off x="5025" y="4455"/>
                  <a:ext cx="788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400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i</a:t>
                  </a:r>
                  <a:endParaRPr lang="en-US" altLang="zh-CN" sz="2400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3911" y="5939"/>
                  <a:ext cx="788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400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j</a:t>
                  </a:r>
                  <a:endParaRPr lang="en-US" altLang="zh-CN" sz="2400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5450" y="7007"/>
                  <a:ext cx="788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400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k</a:t>
                  </a:r>
                  <a:endParaRPr lang="en-US" altLang="zh-CN" sz="2400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</p:txBody>
            </p:sp>
            <p:cxnSp>
              <p:nvCxnSpPr>
                <p:cNvPr id="63" name="直接箭头连接符 62"/>
                <p:cNvCxnSpPr/>
                <p:nvPr/>
              </p:nvCxnSpPr>
              <p:spPr>
                <a:xfrm>
                  <a:off x="5090" y="5014"/>
                  <a:ext cx="544" cy="2115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直接连接符 63"/>
              <p:cNvCxnSpPr/>
              <p:nvPr/>
            </p:nvCxnSpPr>
            <p:spPr>
              <a:xfrm flipH="1">
                <a:off x="10226" y="6781"/>
                <a:ext cx="3308" cy="5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>
                <a:off x="10256" y="7310"/>
                <a:ext cx="1314" cy="785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flipH="1">
                <a:off x="9939" y="8080"/>
                <a:ext cx="1631" cy="5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>
                <a:off x="9969" y="8579"/>
                <a:ext cx="4109" cy="272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52" name=" 252"/>
            <p:cNvSpPr/>
            <p:nvPr/>
          </p:nvSpPr>
          <p:spPr>
            <a:xfrm rot="2460000">
              <a:off x="13517" y="7423"/>
              <a:ext cx="564" cy="672"/>
            </a:xfrm>
            <a:prstGeom prst="mathPlus">
              <a:avLst>
                <a:gd name="adj1" fmla="val 922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8853170" y="2598420"/>
            <a:ext cx="28676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结论：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{i,j,k}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能不能构成三角形与整个图形除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ijk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三点其他点的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“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大体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”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位置有关。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71" name="任意多边形 70"/>
          <p:cNvSpPr/>
          <p:nvPr/>
        </p:nvSpPr>
        <p:spPr>
          <a:xfrm>
            <a:off x="5490210" y="1936750"/>
            <a:ext cx="2877820" cy="2667000"/>
          </a:xfrm>
          <a:custGeom>
            <a:avLst/>
            <a:gdLst>
              <a:gd name="connisteX0" fmla="*/ 0 w 2877820"/>
              <a:gd name="connsiteY0" fmla="*/ 537210 h 2667000"/>
              <a:gd name="connisteX1" fmla="*/ 9525 w 2877820"/>
              <a:gd name="connsiteY1" fmla="*/ 470535 h 2667000"/>
              <a:gd name="connisteX2" fmla="*/ 38735 w 2877820"/>
              <a:gd name="connsiteY2" fmla="*/ 403225 h 2667000"/>
              <a:gd name="connisteX3" fmla="*/ 67310 w 2877820"/>
              <a:gd name="connsiteY3" fmla="*/ 297815 h 2667000"/>
              <a:gd name="connisteX4" fmla="*/ 76835 w 2877820"/>
              <a:gd name="connsiteY4" fmla="*/ 220980 h 2667000"/>
              <a:gd name="connisteX5" fmla="*/ 86360 w 2877820"/>
              <a:gd name="connsiteY5" fmla="*/ 144145 h 2667000"/>
              <a:gd name="connisteX6" fmla="*/ 105410 w 2877820"/>
              <a:gd name="connsiteY6" fmla="*/ 76835 h 2667000"/>
              <a:gd name="connisteX7" fmla="*/ 153670 w 2877820"/>
              <a:gd name="connsiteY7" fmla="*/ 9525 h 2667000"/>
              <a:gd name="connisteX8" fmla="*/ 220980 w 2877820"/>
              <a:gd name="connsiteY8" fmla="*/ 0 h 2667000"/>
              <a:gd name="connisteX9" fmla="*/ 297180 w 2877820"/>
              <a:gd name="connsiteY9" fmla="*/ 0 h 2667000"/>
              <a:gd name="connisteX10" fmla="*/ 364490 w 2877820"/>
              <a:gd name="connsiteY10" fmla="*/ 57785 h 2667000"/>
              <a:gd name="connisteX11" fmla="*/ 441325 w 2877820"/>
              <a:gd name="connsiteY11" fmla="*/ 95885 h 2667000"/>
              <a:gd name="connisteX12" fmla="*/ 584835 w 2877820"/>
              <a:gd name="connsiteY12" fmla="*/ 134620 h 2667000"/>
              <a:gd name="connisteX13" fmla="*/ 661670 w 2877820"/>
              <a:gd name="connsiteY13" fmla="*/ 182245 h 2667000"/>
              <a:gd name="connisteX14" fmla="*/ 728980 w 2877820"/>
              <a:gd name="connsiteY14" fmla="*/ 191770 h 2667000"/>
              <a:gd name="connisteX15" fmla="*/ 815340 w 2877820"/>
              <a:gd name="connsiteY15" fmla="*/ 220980 h 2667000"/>
              <a:gd name="connisteX16" fmla="*/ 901700 w 2877820"/>
              <a:gd name="connsiteY16" fmla="*/ 240030 h 2667000"/>
              <a:gd name="connisteX17" fmla="*/ 997585 w 2877820"/>
              <a:gd name="connsiteY17" fmla="*/ 249555 h 2667000"/>
              <a:gd name="connisteX18" fmla="*/ 1064895 w 2877820"/>
              <a:gd name="connsiteY18" fmla="*/ 278130 h 2667000"/>
              <a:gd name="connisteX19" fmla="*/ 1131570 w 2877820"/>
              <a:gd name="connsiteY19" fmla="*/ 307340 h 2667000"/>
              <a:gd name="connisteX20" fmla="*/ 1266190 w 2877820"/>
              <a:gd name="connsiteY20" fmla="*/ 316865 h 2667000"/>
              <a:gd name="connisteX21" fmla="*/ 1343025 w 2877820"/>
              <a:gd name="connsiteY21" fmla="*/ 326390 h 2667000"/>
              <a:gd name="connisteX22" fmla="*/ 1429385 w 2877820"/>
              <a:gd name="connsiteY22" fmla="*/ 335915 h 2667000"/>
              <a:gd name="connisteX23" fmla="*/ 1506220 w 2877820"/>
              <a:gd name="connsiteY23" fmla="*/ 374015 h 2667000"/>
              <a:gd name="connisteX24" fmla="*/ 1572895 w 2877820"/>
              <a:gd name="connsiteY24" fmla="*/ 374015 h 2667000"/>
              <a:gd name="connisteX25" fmla="*/ 1659255 w 2877820"/>
              <a:gd name="connsiteY25" fmla="*/ 364490 h 2667000"/>
              <a:gd name="connisteX26" fmla="*/ 1726565 w 2877820"/>
              <a:gd name="connsiteY26" fmla="*/ 354965 h 2667000"/>
              <a:gd name="connisteX27" fmla="*/ 1812925 w 2877820"/>
              <a:gd name="connsiteY27" fmla="*/ 297815 h 2667000"/>
              <a:gd name="connisteX28" fmla="*/ 1880235 w 2877820"/>
              <a:gd name="connsiteY28" fmla="*/ 278130 h 2667000"/>
              <a:gd name="connisteX29" fmla="*/ 1946910 w 2877820"/>
              <a:gd name="connsiteY29" fmla="*/ 278130 h 2667000"/>
              <a:gd name="connisteX30" fmla="*/ 2023745 w 2877820"/>
              <a:gd name="connsiteY30" fmla="*/ 259080 h 2667000"/>
              <a:gd name="connisteX31" fmla="*/ 2100580 w 2877820"/>
              <a:gd name="connsiteY31" fmla="*/ 240030 h 2667000"/>
              <a:gd name="connisteX32" fmla="*/ 2177415 w 2877820"/>
              <a:gd name="connsiteY32" fmla="*/ 201930 h 2667000"/>
              <a:gd name="connisteX33" fmla="*/ 2282825 w 2877820"/>
              <a:gd name="connsiteY33" fmla="*/ 240030 h 2667000"/>
              <a:gd name="connisteX34" fmla="*/ 2350135 w 2877820"/>
              <a:gd name="connsiteY34" fmla="*/ 278130 h 2667000"/>
              <a:gd name="connisteX35" fmla="*/ 2417445 w 2877820"/>
              <a:gd name="connsiteY35" fmla="*/ 326390 h 2667000"/>
              <a:gd name="connisteX36" fmla="*/ 2493645 w 2877820"/>
              <a:gd name="connsiteY36" fmla="*/ 354965 h 2667000"/>
              <a:gd name="connisteX37" fmla="*/ 2551430 w 2877820"/>
              <a:gd name="connsiteY37" fmla="*/ 422275 h 2667000"/>
              <a:gd name="connisteX38" fmla="*/ 2580005 w 2877820"/>
              <a:gd name="connsiteY38" fmla="*/ 527685 h 2667000"/>
              <a:gd name="connisteX39" fmla="*/ 2580005 w 2877820"/>
              <a:gd name="connsiteY39" fmla="*/ 604520 h 2667000"/>
              <a:gd name="connisteX40" fmla="*/ 2609215 w 2877820"/>
              <a:gd name="connsiteY40" fmla="*/ 700405 h 2667000"/>
              <a:gd name="connisteX41" fmla="*/ 2609215 w 2877820"/>
              <a:gd name="connsiteY41" fmla="*/ 767715 h 2667000"/>
              <a:gd name="connisteX42" fmla="*/ 2609215 w 2877820"/>
              <a:gd name="connsiteY42" fmla="*/ 834390 h 2667000"/>
              <a:gd name="connisteX43" fmla="*/ 2609215 w 2877820"/>
              <a:gd name="connsiteY43" fmla="*/ 911225 h 2667000"/>
              <a:gd name="connisteX44" fmla="*/ 2599690 w 2877820"/>
              <a:gd name="connsiteY44" fmla="*/ 988060 h 2667000"/>
              <a:gd name="connisteX45" fmla="*/ 2589530 w 2877820"/>
              <a:gd name="connsiteY45" fmla="*/ 1064895 h 2667000"/>
              <a:gd name="connisteX46" fmla="*/ 2589530 w 2877820"/>
              <a:gd name="connsiteY46" fmla="*/ 1132205 h 2667000"/>
              <a:gd name="connisteX47" fmla="*/ 2628265 w 2877820"/>
              <a:gd name="connsiteY47" fmla="*/ 1218565 h 2667000"/>
              <a:gd name="connisteX48" fmla="*/ 2695575 w 2877820"/>
              <a:gd name="connsiteY48" fmla="*/ 1266190 h 2667000"/>
              <a:gd name="connisteX49" fmla="*/ 2724150 w 2877820"/>
              <a:gd name="connsiteY49" fmla="*/ 1333500 h 2667000"/>
              <a:gd name="connisteX50" fmla="*/ 2762250 w 2877820"/>
              <a:gd name="connsiteY50" fmla="*/ 1400810 h 2667000"/>
              <a:gd name="connisteX51" fmla="*/ 2781935 w 2877820"/>
              <a:gd name="connsiteY51" fmla="*/ 1477645 h 2667000"/>
              <a:gd name="connisteX52" fmla="*/ 2820035 w 2877820"/>
              <a:gd name="connsiteY52" fmla="*/ 1544320 h 2667000"/>
              <a:gd name="connisteX53" fmla="*/ 2820035 w 2877820"/>
              <a:gd name="connsiteY53" fmla="*/ 1611630 h 2667000"/>
              <a:gd name="connisteX54" fmla="*/ 2820035 w 2877820"/>
              <a:gd name="connsiteY54" fmla="*/ 1678940 h 2667000"/>
              <a:gd name="connisteX55" fmla="*/ 2820035 w 2877820"/>
              <a:gd name="connsiteY55" fmla="*/ 1745615 h 2667000"/>
              <a:gd name="connisteX56" fmla="*/ 2820035 w 2877820"/>
              <a:gd name="connsiteY56" fmla="*/ 1851660 h 2667000"/>
              <a:gd name="connisteX57" fmla="*/ 2820035 w 2877820"/>
              <a:gd name="connsiteY57" fmla="*/ 1927860 h 2667000"/>
              <a:gd name="connisteX58" fmla="*/ 2820035 w 2877820"/>
              <a:gd name="connsiteY58" fmla="*/ 2033905 h 2667000"/>
              <a:gd name="connisteX59" fmla="*/ 2839085 w 2877820"/>
              <a:gd name="connsiteY59" fmla="*/ 2129790 h 2667000"/>
              <a:gd name="connisteX60" fmla="*/ 2867660 w 2877820"/>
              <a:gd name="connsiteY60" fmla="*/ 2216150 h 2667000"/>
              <a:gd name="connisteX61" fmla="*/ 2877820 w 2877820"/>
              <a:gd name="connsiteY61" fmla="*/ 2282825 h 2667000"/>
              <a:gd name="connisteX62" fmla="*/ 2867660 w 2877820"/>
              <a:gd name="connsiteY62" fmla="*/ 2359660 h 2667000"/>
              <a:gd name="connisteX63" fmla="*/ 2810510 w 2877820"/>
              <a:gd name="connsiteY63" fmla="*/ 2446020 h 2667000"/>
              <a:gd name="connisteX64" fmla="*/ 2771775 w 2877820"/>
              <a:gd name="connsiteY64" fmla="*/ 2513330 h 2667000"/>
              <a:gd name="connisteX65" fmla="*/ 2762250 w 2877820"/>
              <a:gd name="connsiteY65" fmla="*/ 2580640 h 2667000"/>
              <a:gd name="connisteX66" fmla="*/ 2695575 w 2877820"/>
              <a:gd name="connsiteY66" fmla="*/ 2637790 h 2667000"/>
              <a:gd name="connisteX67" fmla="*/ 2628265 w 2877820"/>
              <a:gd name="connsiteY67" fmla="*/ 2637790 h 2667000"/>
              <a:gd name="connisteX68" fmla="*/ 2522855 w 2877820"/>
              <a:gd name="connsiteY68" fmla="*/ 2637790 h 2667000"/>
              <a:gd name="connisteX69" fmla="*/ 2455545 w 2877820"/>
              <a:gd name="connsiteY69" fmla="*/ 2656840 h 2667000"/>
              <a:gd name="connisteX70" fmla="*/ 2388235 w 2877820"/>
              <a:gd name="connsiteY70" fmla="*/ 2667000 h 2667000"/>
              <a:gd name="connisteX71" fmla="*/ 2301875 w 2877820"/>
              <a:gd name="connsiteY71" fmla="*/ 2618740 h 2667000"/>
              <a:gd name="connisteX72" fmla="*/ 2225040 w 2877820"/>
              <a:gd name="connsiteY72" fmla="*/ 2609215 h 2667000"/>
              <a:gd name="connisteX73" fmla="*/ 2158365 w 2877820"/>
              <a:gd name="connsiteY73" fmla="*/ 2599690 h 2667000"/>
              <a:gd name="connisteX74" fmla="*/ 2081530 w 2877820"/>
              <a:gd name="connsiteY74" fmla="*/ 2551430 h 2667000"/>
              <a:gd name="connisteX75" fmla="*/ 2014220 w 2877820"/>
              <a:gd name="connsiteY75" fmla="*/ 2541905 h 2667000"/>
              <a:gd name="connisteX76" fmla="*/ 1946910 w 2877820"/>
              <a:gd name="connsiteY76" fmla="*/ 2532380 h 2667000"/>
              <a:gd name="connisteX77" fmla="*/ 1880235 w 2877820"/>
              <a:gd name="connsiteY77" fmla="*/ 2522855 h 2667000"/>
              <a:gd name="connisteX78" fmla="*/ 1812925 w 2877820"/>
              <a:gd name="connsiteY78" fmla="*/ 2513330 h 2667000"/>
              <a:gd name="connisteX79" fmla="*/ 1736090 w 2877820"/>
              <a:gd name="connsiteY79" fmla="*/ 2513330 h 2667000"/>
              <a:gd name="connisteX80" fmla="*/ 1649730 w 2877820"/>
              <a:gd name="connsiteY80" fmla="*/ 2513330 h 2667000"/>
              <a:gd name="connisteX81" fmla="*/ 1572895 w 2877820"/>
              <a:gd name="connsiteY81" fmla="*/ 2484755 h 2667000"/>
              <a:gd name="connisteX82" fmla="*/ 1496060 w 2877820"/>
              <a:gd name="connsiteY82" fmla="*/ 2484755 h 2667000"/>
              <a:gd name="connisteX83" fmla="*/ 1400175 w 2877820"/>
              <a:gd name="connsiteY83" fmla="*/ 2474595 h 2667000"/>
              <a:gd name="connisteX84" fmla="*/ 1323975 w 2877820"/>
              <a:gd name="connsiteY84" fmla="*/ 2474595 h 2667000"/>
              <a:gd name="connisteX85" fmla="*/ 1256665 w 2877820"/>
              <a:gd name="connsiteY85" fmla="*/ 2465070 h 2667000"/>
              <a:gd name="connisteX86" fmla="*/ 1189355 w 2877820"/>
              <a:gd name="connsiteY86" fmla="*/ 2465070 h 2667000"/>
              <a:gd name="connisteX87" fmla="*/ 1122045 w 2877820"/>
              <a:gd name="connsiteY87" fmla="*/ 2465070 h 2667000"/>
              <a:gd name="connisteX88" fmla="*/ 1055370 w 2877820"/>
              <a:gd name="connsiteY88" fmla="*/ 2465070 h 2667000"/>
              <a:gd name="connisteX89" fmla="*/ 988060 w 2877820"/>
              <a:gd name="connsiteY89" fmla="*/ 2436495 h 2667000"/>
              <a:gd name="connisteX90" fmla="*/ 920750 w 2877820"/>
              <a:gd name="connsiteY90" fmla="*/ 2369185 h 2667000"/>
              <a:gd name="connisteX91" fmla="*/ 863600 w 2877820"/>
              <a:gd name="connsiteY91" fmla="*/ 2302510 h 2667000"/>
              <a:gd name="connisteX92" fmla="*/ 786765 w 2877820"/>
              <a:gd name="connsiteY92" fmla="*/ 2263775 h 2667000"/>
              <a:gd name="connisteX93" fmla="*/ 719455 w 2877820"/>
              <a:gd name="connsiteY93" fmla="*/ 2254250 h 2667000"/>
              <a:gd name="connisteX94" fmla="*/ 642620 w 2877820"/>
              <a:gd name="connsiteY94" fmla="*/ 2273300 h 2667000"/>
              <a:gd name="connisteX95" fmla="*/ 575310 w 2877820"/>
              <a:gd name="connsiteY95" fmla="*/ 2302510 h 2667000"/>
              <a:gd name="connisteX96" fmla="*/ 499110 w 2877820"/>
              <a:gd name="connsiteY96" fmla="*/ 2321560 h 2667000"/>
              <a:gd name="connisteX97" fmla="*/ 431800 w 2877820"/>
              <a:gd name="connsiteY97" fmla="*/ 2350135 h 2667000"/>
              <a:gd name="connisteX98" fmla="*/ 354965 w 2877820"/>
              <a:gd name="connsiteY98" fmla="*/ 2417445 h 2667000"/>
              <a:gd name="connisteX99" fmla="*/ 287655 w 2877820"/>
              <a:gd name="connsiteY99" fmla="*/ 2426970 h 2667000"/>
              <a:gd name="connisteX100" fmla="*/ 230505 w 2877820"/>
              <a:gd name="connsiteY100" fmla="*/ 2350135 h 2667000"/>
              <a:gd name="connisteX101" fmla="*/ 220980 w 2877820"/>
              <a:gd name="connsiteY101" fmla="*/ 2282825 h 2667000"/>
              <a:gd name="connisteX102" fmla="*/ 220980 w 2877820"/>
              <a:gd name="connsiteY102" fmla="*/ 2216150 h 2667000"/>
              <a:gd name="connisteX103" fmla="*/ 220980 w 2877820"/>
              <a:gd name="connsiteY103" fmla="*/ 2177415 h 2667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</a:cxnLst>
            <a:rect l="l" t="t" r="r" b="b"/>
            <a:pathLst>
              <a:path w="2877820" h="2667000">
                <a:moveTo>
                  <a:pt x="0" y="537210"/>
                </a:moveTo>
                <a:lnTo>
                  <a:pt x="9525" y="470535"/>
                </a:lnTo>
                <a:lnTo>
                  <a:pt x="38735" y="403225"/>
                </a:lnTo>
                <a:lnTo>
                  <a:pt x="67310" y="297815"/>
                </a:lnTo>
                <a:lnTo>
                  <a:pt x="76835" y="220980"/>
                </a:lnTo>
                <a:lnTo>
                  <a:pt x="86360" y="144145"/>
                </a:lnTo>
                <a:lnTo>
                  <a:pt x="105410" y="76835"/>
                </a:lnTo>
                <a:lnTo>
                  <a:pt x="153670" y="9525"/>
                </a:lnTo>
                <a:lnTo>
                  <a:pt x="220980" y="0"/>
                </a:lnTo>
                <a:lnTo>
                  <a:pt x="297180" y="0"/>
                </a:lnTo>
                <a:lnTo>
                  <a:pt x="364490" y="57785"/>
                </a:lnTo>
                <a:lnTo>
                  <a:pt x="441325" y="95885"/>
                </a:lnTo>
                <a:lnTo>
                  <a:pt x="584835" y="134620"/>
                </a:lnTo>
                <a:lnTo>
                  <a:pt x="661670" y="182245"/>
                </a:lnTo>
                <a:lnTo>
                  <a:pt x="728980" y="191770"/>
                </a:lnTo>
                <a:lnTo>
                  <a:pt x="815340" y="220980"/>
                </a:lnTo>
                <a:lnTo>
                  <a:pt x="901700" y="240030"/>
                </a:lnTo>
                <a:lnTo>
                  <a:pt x="997585" y="249555"/>
                </a:lnTo>
                <a:lnTo>
                  <a:pt x="1064895" y="278130"/>
                </a:lnTo>
                <a:lnTo>
                  <a:pt x="1131570" y="307340"/>
                </a:lnTo>
                <a:lnTo>
                  <a:pt x="1266190" y="316865"/>
                </a:lnTo>
                <a:lnTo>
                  <a:pt x="1343025" y="326390"/>
                </a:lnTo>
                <a:lnTo>
                  <a:pt x="1429385" y="335915"/>
                </a:lnTo>
                <a:lnTo>
                  <a:pt x="1506220" y="374015"/>
                </a:lnTo>
                <a:lnTo>
                  <a:pt x="1572895" y="374015"/>
                </a:lnTo>
                <a:lnTo>
                  <a:pt x="1659255" y="364490"/>
                </a:lnTo>
                <a:lnTo>
                  <a:pt x="1726565" y="354965"/>
                </a:lnTo>
                <a:lnTo>
                  <a:pt x="1812925" y="297815"/>
                </a:lnTo>
                <a:lnTo>
                  <a:pt x="1880235" y="278130"/>
                </a:lnTo>
                <a:lnTo>
                  <a:pt x="1946910" y="278130"/>
                </a:lnTo>
                <a:lnTo>
                  <a:pt x="2023745" y="259080"/>
                </a:lnTo>
                <a:lnTo>
                  <a:pt x="2100580" y="240030"/>
                </a:lnTo>
                <a:lnTo>
                  <a:pt x="2177415" y="201930"/>
                </a:lnTo>
                <a:lnTo>
                  <a:pt x="2282825" y="240030"/>
                </a:lnTo>
                <a:lnTo>
                  <a:pt x="2350135" y="278130"/>
                </a:lnTo>
                <a:lnTo>
                  <a:pt x="2417445" y="326390"/>
                </a:lnTo>
                <a:lnTo>
                  <a:pt x="2493645" y="354965"/>
                </a:lnTo>
                <a:lnTo>
                  <a:pt x="2551430" y="422275"/>
                </a:lnTo>
                <a:lnTo>
                  <a:pt x="2580005" y="527685"/>
                </a:lnTo>
                <a:lnTo>
                  <a:pt x="2580005" y="604520"/>
                </a:lnTo>
                <a:lnTo>
                  <a:pt x="2609215" y="700405"/>
                </a:lnTo>
                <a:lnTo>
                  <a:pt x="2609215" y="767715"/>
                </a:lnTo>
                <a:lnTo>
                  <a:pt x="2609215" y="834390"/>
                </a:lnTo>
                <a:lnTo>
                  <a:pt x="2609215" y="911225"/>
                </a:lnTo>
                <a:lnTo>
                  <a:pt x="2599690" y="988060"/>
                </a:lnTo>
                <a:lnTo>
                  <a:pt x="2589530" y="1064895"/>
                </a:lnTo>
                <a:lnTo>
                  <a:pt x="2589530" y="1132205"/>
                </a:lnTo>
                <a:lnTo>
                  <a:pt x="2628265" y="1218565"/>
                </a:lnTo>
                <a:lnTo>
                  <a:pt x="2695575" y="1266190"/>
                </a:lnTo>
                <a:lnTo>
                  <a:pt x="2724150" y="1333500"/>
                </a:lnTo>
                <a:lnTo>
                  <a:pt x="2762250" y="1400810"/>
                </a:lnTo>
                <a:lnTo>
                  <a:pt x="2781935" y="1477645"/>
                </a:lnTo>
                <a:lnTo>
                  <a:pt x="2820035" y="1544320"/>
                </a:lnTo>
                <a:lnTo>
                  <a:pt x="2820035" y="1611630"/>
                </a:lnTo>
                <a:lnTo>
                  <a:pt x="2820035" y="1678940"/>
                </a:lnTo>
                <a:lnTo>
                  <a:pt x="2820035" y="1745615"/>
                </a:lnTo>
                <a:lnTo>
                  <a:pt x="2820035" y="1851660"/>
                </a:lnTo>
                <a:lnTo>
                  <a:pt x="2820035" y="1927860"/>
                </a:lnTo>
                <a:lnTo>
                  <a:pt x="2820035" y="2033905"/>
                </a:lnTo>
                <a:lnTo>
                  <a:pt x="2839085" y="2129790"/>
                </a:lnTo>
                <a:lnTo>
                  <a:pt x="2867660" y="2216150"/>
                </a:lnTo>
                <a:lnTo>
                  <a:pt x="2877820" y="2282825"/>
                </a:lnTo>
                <a:lnTo>
                  <a:pt x="2867660" y="2359660"/>
                </a:lnTo>
                <a:lnTo>
                  <a:pt x="2810510" y="2446020"/>
                </a:lnTo>
                <a:lnTo>
                  <a:pt x="2771775" y="2513330"/>
                </a:lnTo>
                <a:lnTo>
                  <a:pt x="2762250" y="2580640"/>
                </a:lnTo>
                <a:lnTo>
                  <a:pt x="2695575" y="2637790"/>
                </a:lnTo>
                <a:lnTo>
                  <a:pt x="2628265" y="2637790"/>
                </a:lnTo>
                <a:lnTo>
                  <a:pt x="2522855" y="2637790"/>
                </a:lnTo>
                <a:lnTo>
                  <a:pt x="2455545" y="2656840"/>
                </a:lnTo>
                <a:lnTo>
                  <a:pt x="2388235" y="2667000"/>
                </a:lnTo>
                <a:lnTo>
                  <a:pt x="2301875" y="2618740"/>
                </a:lnTo>
                <a:lnTo>
                  <a:pt x="2225040" y="2609215"/>
                </a:lnTo>
                <a:lnTo>
                  <a:pt x="2158365" y="2599690"/>
                </a:lnTo>
                <a:lnTo>
                  <a:pt x="2081530" y="2551430"/>
                </a:lnTo>
                <a:lnTo>
                  <a:pt x="2014220" y="2541905"/>
                </a:lnTo>
                <a:lnTo>
                  <a:pt x="1946910" y="2532380"/>
                </a:lnTo>
                <a:lnTo>
                  <a:pt x="1880235" y="2522855"/>
                </a:lnTo>
                <a:lnTo>
                  <a:pt x="1812925" y="2513330"/>
                </a:lnTo>
                <a:lnTo>
                  <a:pt x="1736090" y="2513330"/>
                </a:lnTo>
                <a:lnTo>
                  <a:pt x="1649730" y="2513330"/>
                </a:lnTo>
                <a:lnTo>
                  <a:pt x="1572895" y="2484755"/>
                </a:lnTo>
                <a:lnTo>
                  <a:pt x="1496060" y="2484755"/>
                </a:lnTo>
                <a:lnTo>
                  <a:pt x="1400175" y="2474595"/>
                </a:lnTo>
                <a:lnTo>
                  <a:pt x="1323975" y="2474595"/>
                </a:lnTo>
                <a:lnTo>
                  <a:pt x="1256665" y="2465070"/>
                </a:lnTo>
                <a:lnTo>
                  <a:pt x="1189355" y="2465070"/>
                </a:lnTo>
                <a:lnTo>
                  <a:pt x="1122045" y="2465070"/>
                </a:lnTo>
                <a:lnTo>
                  <a:pt x="1055370" y="2465070"/>
                </a:lnTo>
                <a:lnTo>
                  <a:pt x="988060" y="2436495"/>
                </a:lnTo>
                <a:lnTo>
                  <a:pt x="920750" y="2369185"/>
                </a:lnTo>
                <a:lnTo>
                  <a:pt x="863600" y="2302510"/>
                </a:lnTo>
                <a:lnTo>
                  <a:pt x="786765" y="2263775"/>
                </a:lnTo>
                <a:lnTo>
                  <a:pt x="719455" y="2254250"/>
                </a:lnTo>
                <a:lnTo>
                  <a:pt x="642620" y="2273300"/>
                </a:lnTo>
                <a:lnTo>
                  <a:pt x="575310" y="2302510"/>
                </a:lnTo>
                <a:lnTo>
                  <a:pt x="499110" y="2321560"/>
                </a:lnTo>
                <a:lnTo>
                  <a:pt x="431800" y="2350135"/>
                </a:lnTo>
                <a:lnTo>
                  <a:pt x="354965" y="2417445"/>
                </a:lnTo>
                <a:lnTo>
                  <a:pt x="287655" y="2426970"/>
                </a:lnTo>
                <a:lnTo>
                  <a:pt x="230505" y="2350135"/>
                </a:lnTo>
                <a:lnTo>
                  <a:pt x="220980" y="2282825"/>
                </a:lnTo>
                <a:lnTo>
                  <a:pt x="220980" y="2216150"/>
                </a:lnTo>
                <a:lnTo>
                  <a:pt x="220980" y="2177415"/>
                </a:ln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8853170" y="4166870"/>
            <a:ext cx="27705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也就是说，这个广义的逆时针的意思是，不论如何，画的点一定有一部分是在紫色区域内的。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</a:rPr>
              <a:t>也就是说线</a:t>
            </a:r>
            <a:r>
              <a:rPr lang="en-US" altLang="zh-CN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</a:rPr>
              <a:t>ik</a:t>
            </a:r>
            <a:r>
              <a:rPr lang="zh-CN" altLang="en-US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</a:rPr>
              <a:t>在多边形内部。</a:t>
            </a:r>
            <a:endParaRPr lang="zh-CN" altLang="en-US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 animBg="1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0955"/>
            <a:ext cx="10515600" cy="1325563"/>
          </a:xfrm>
        </p:spPr>
        <p:txBody>
          <a:bodyPr/>
          <a:lstStyle/>
          <a:p>
            <a:r>
              <a:rPr lang="zh-CN" altLang="en-US" sz="4000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多边形的三角剖分</a:t>
            </a:r>
            <a:endParaRPr lang="zh-CN" altLang="en-US" sz="4000" b="1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875" y="6431280"/>
            <a:ext cx="1757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Page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8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/ 22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 rot="0">
            <a:off x="2824480" y="2558415"/>
            <a:ext cx="1477645" cy="2080895"/>
            <a:chOff x="3911" y="4455"/>
            <a:chExt cx="2327" cy="3277"/>
          </a:xfrm>
        </p:grpSpPr>
        <p:cxnSp>
          <p:nvCxnSpPr>
            <p:cNvPr id="35" name="直接连接符 34"/>
            <p:cNvCxnSpPr/>
            <p:nvPr/>
          </p:nvCxnSpPr>
          <p:spPr>
            <a:xfrm flipH="1">
              <a:off x="4396" y="4999"/>
              <a:ext cx="725" cy="12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4381" y="6253"/>
              <a:ext cx="1283" cy="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5025" y="4455"/>
              <a:ext cx="78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i</a:t>
              </a:r>
              <a:endParaRPr lang="en-US" altLang="zh-CN" sz="2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911" y="5939"/>
              <a:ext cx="78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j</a:t>
              </a:r>
              <a:endParaRPr lang="en-US" altLang="zh-CN" sz="2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450" y="7007"/>
              <a:ext cx="78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k</a:t>
              </a:r>
              <a:endParaRPr lang="en-US" altLang="zh-CN" sz="2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23290" y="1346835"/>
            <a:ext cx="104311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等线" panose="02010600030101010101" charset="-122"/>
                <a:ea typeface="等线" panose="02010600030101010101" charset="-122"/>
                <a:sym typeface="+mn-ea"/>
              </a:rPr>
              <a:t>我们判断</a:t>
            </a:r>
            <a:r>
              <a:rPr lang="en-US" altLang="zh-CN" sz="2400">
                <a:latin typeface="等线" panose="02010600030101010101" charset="-122"/>
                <a:ea typeface="等线" panose="02010600030101010101" charset="-122"/>
                <a:sym typeface="+mn-ea"/>
              </a:rPr>
              <a:t>{i,j,k}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  <a:sym typeface="+mn-ea"/>
              </a:rPr>
              <a:t>能否构成一个三角形时，隐含地说明了点的次序：</a:t>
            </a:r>
            <a:r>
              <a:rPr lang="en-US" altLang="zh-CN" sz="2400">
                <a:latin typeface="等线" panose="02010600030101010101" charset="-122"/>
                <a:ea typeface="等线" panose="02010600030101010101" charset="-122"/>
                <a:sym typeface="+mn-ea"/>
              </a:rPr>
              <a:t>i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  <a:sym typeface="+mn-ea"/>
              </a:rPr>
              <a:t>先于</a:t>
            </a:r>
            <a:r>
              <a:rPr lang="en-US" altLang="zh-CN" sz="2400">
                <a:latin typeface="等线" panose="02010600030101010101" charset="-122"/>
                <a:ea typeface="等线" panose="02010600030101010101" charset="-122"/>
                <a:sym typeface="+mn-ea"/>
              </a:rPr>
              <a:t>j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  <a:sym typeface="+mn-ea"/>
              </a:rPr>
              <a:t>先于</a:t>
            </a:r>
            <a:r>
              <a:rPr lang="en-US" altLang="zh-CN" sz="2400">
                <a:latin typeface="等线" panose="02010600030101010101" charset="-122"/>
                <a:ea typeface="等线" panose="02010600030101010101" charset="-122"/>
                <a:sym typeface="+mn-ea"/>
              </a:rPr>
              <a:t>k</a:t>
            </a:r>
            <a:endParaRPr lang="en-US" altLang="zh-CN" sz="2400"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sp>
        <p:nvSpPr>
          <p:cNvPr id="224" name=" 224"/>
          <p:cNvSpPr/>
          <p:nvPr/>
        </p:nvSpPr>
        <p:spPr>
          <a:xfrm rot="13020000">
            <a:off x="3281680" y="3180080"/>
            <a:ext cx="179705" cy="190500"/>
          </a:xfrm>
          <a:custGeom>
            <a:avLst/>
            <a:gdLst/>
            <a:ahLst/>
            <a:cxnLst/>
            <a:rect l="l" t="t" r="r" b="b"/>
            <a:pathLst>
              <a:path w="1056529" h="1289138">
                <a:moveTo>
                  <a:pt x="532049" y="0"/>
                </a:moveTo>
                <a:cubicBezTo>
                  <a:pt x="556036" y="0"/>
                  <a:pt x="580024" y="21509"/>
                  <a:pt x="598326" y="64527"/>
                </a:cubicBezTo>
                <a:lnTo>
                  <a:pt x="637123" y="155716"/>
                </a:lnTo>
                <a:lnTo>
                  <a:pt x="900272" y="815646"/>
                </a:lnTo>
                <a:lnTo>
                  <a:pt x="898583" y="814429"/>
                </a:lnTo>
                <a:lnTo>
                  <a:pt x="1044424" y="1179716"/>
                </a:lnTo>
                <a:cubicBezTo>
                  <a:pt x="1062241" y="1224336"/>
                  <a:pt x="1059762" y="1257212"/>
                  <a:pt x="1041112" y="1273690"/>
                </a:cubicBezTo>
                <a:cubicBezTo>
                  <a:pt x="1040954" y="1274425"/>
                  <a:pt x="1040516" y="1274887"/>
                  <a:pt x="1040066" y="1275336"/>
                </a:cubicBezTo>
                <a:cubicBezTo>
                  <a:pt x="1022948" y="1292456"/>
                  <a:pt x="990619" y="1294370"/>
                  <a:pt x="947138" y="1277017"/>
                </a:cubicBezTo>
                <a:lnTo>
                  <a:pt x="528130" y="1109797"/>
                </a:lnTo>
                <a:lnTo>
                  <a:pt x="109124" y="1277016"/>
                </a:lnTo>
                <a:cubicBezTo>
                  <a:pt x="65643" y="1294369"/>
                  <a:pt x="33314" y="1292455"/>
                  <a:pt x="16196" y="1275335"/>
                </a:cubicBezTo>
                <a:cubicBezTo>
                  <a:pt x="15746" y="1274886"/>
                  <a:pt x="15308" y="1274424"/>
                  <a:pt x="15150" y="1273689"/>
                </a:cubicBezTo>
                <a:cubicBezTo>
                  <a:pt x="2252" y="1262294"/>
                  <a:pt x="-2911" y="1243056"/>
                  <a:pt x="1607" y="1217605"/>
                </a:cubicBezTo>
                <a:lnTo>
                  <a:pt x="452425" y="87037"/>
                </a:lnTo>
                <a:lnTo>
                  <a:pt x="462002" y="64527"/>
                </a:lnTo>
                <a:cubicBezTo>
                  <a:pt x="480783" y="20379"/>
                  <a:pt x="505554" y="-1114"/>
                  <a:pt x="530163" y="424"/>
                </a:cubicBezTo>
                <a:cubicBezTo>
                  <a:pt x="530789" y="17"/>
                  <a:pt x="531420" y="0"/>
                  <a:pt x="532049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 224"/>
          <p:cNvSpPr/>
          <p:nvPr/>
        </p:nvSpPr>
        <p:spPr>
          <a:xfrm rot="7440000">
            <a:off x="3459480" y="3865880"/>
            <a:ext cx="179705" cy="190500"/>
          </a:xfrm>
          <a:custGeom>
            <a:avLst/>
            <a:gdLst/>
            <a:ahLst/>
            <a:cxnLst/>
            <a:rect l="l" t="t" r="r" b="b"/>
            <a:pathLst>
              <a:path w="1056529" h="1289138">
                <a:moveTo>
                  <a:pt x="532049" y="0"/>
                </a:moveTo>
                <a:cubicBezTo>
                  <a:pt x="556036" y="0"/>
                  <a:pt x="580024" y="21509"/>
                  <a:pt x="598326" y="64527"/>
                </a:cubicBezTo>
                <a:lnTo>
                  <a:pt x="637123" y="155716"/>
                </a:lnTo>
                <a:lnTo>
                  <a:pt x="900272" y="815646"/>
                </a:lnTo>
                <a:lnTo>
                  <a:pt x="898583" y="814429"/>
                </a:lnTo>
                <a:lnTo>
                  <a:pt x="1044424" y="1179716"/>
                </a:lnTo>
                <a:cubicBezTo>
                  <a:pt x="1062241" y="1224336"/>
                  <a:pt x="1059762" y="1257212"/>
                  <a:pt x="1041112" y="1273690"/>
                </a:cubicBezTo>
                <a:cubicBezTo>
                  <a:pt x="1040954" y="1274425"/>
                  <a:pt x="1040516" y="1274887"/>
                  <a:pt x="1040066" y="1275336"/>
                </a:cubicBezTo>
                <a:cubicBezTo>
                  <a:pt x="1022948" y="1292456"/>
                  <a:pt x="990619" y="1294370"/>
                  <a:pt x="947138" y="1277017"/>
                </a:cubicBezTo>
                <a:lnTo>
                  <a:pt x="528130" y="1109797"/>
                </a:lnTo>
                <a:lnTo>
                  <a:pt x="109124" y="1277016"/>
                </a:lnTo>
                <a:cubicBezTo>
                  <a:pt x="65643" y="1294369"/>
                  <a:pt x="33314" y="1292455"/>
                  <a:pt x="16196" y="1275335"/>
                </a:cubicBezTo>
                <a:cubicBezTo>
                  <a:pt x="15746" y="1274886"/>
                  <a:pt x="15308" y="1274424"/>
                  <a:pt x="15150" y="1273689"/>
                </a:cubicBezTo>
                <a:cubicBezTo>
                  <a:pt x="2252" y="1262294"/>
                  <a:pt x="-2911" y="1243056"/>
                  <a:pt x="1607" y="1217605"/>
                </a:cubicBezTo>
                <a:lnTo>
                  <a:pt x="452425" y="87037"/>
                </a:lnTo>
                <a:lnTo>
                  <a:pt x="462002" y="64527"/>
                </a:lnTo>
                <a:cubicBezTo>
                  <a:pt x="480783" y="20379"/>
                  <a:pt x="505554" y="-1114"/>
                  <a:pt x="530163" y="424"/>
                </a:cubicBezTo>
                <a:cubicBezTo>
                  <a:pt x="530789" y="17"/>
                  <a:pt x="531420" y="0"/>
                  <a:pt x="5320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897890" y="3180080"/>
            <a:ext cx="3035300" cy="2315845"/>
          </a:xfrm>
          <a:custGeom>
            <a:avLst/>
            <a:gdLst>
              <a:gd name="connisteX0" fmla="*/ 3035300 w 3035300"/>
              <a:gd name="connsiteY0" fmla="*/ 1046480 h 2315845"/>
              <a:gd name="connisteX1" fmla="*/ 1851025 w 3035300"/>
              <a:gd name="connsiteY1" fmla="*/ 2315845 h 2315845"/>
              <a:gd name="connisteX2" fmla="*/ 1174115 w 3035300"/>
              <a:gd name="connsiteY2" fmla="*/ 1395730 h 2315845"/>
              <a:gd name="connisteX3" fmla="*/ 0 w 3035300"/>
              <a:gd name="connsiteY3" fmla="*/ 1025525 h 2315845"/>
              <a:gd name="connisteX4" fmla="*/ 190500 w 3035300"/>
              <a:gd name="connsiteY4" fmla="*/ 0 h 23158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035300" h="2315845">
                <a:moveTo>
                  <a:pt x="3035300" y="1046480"/>
                </a:moveTo>
                <a:lnTo>
                  <a:pt x="1851025" y="2315845"/>
                </a:lnTo>
                <a:lnTo>
                  <a:pt x="1174115" y="1395730"/>
                </a:lnTo>
                <a:lnTo>
                  <a:pt x="0" y="1025525"/>
                </a:lnTo>
                <a:lnTo>
                  <a:pt x="19050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stCxn id="11" idx="4"/>
          </p:cNvCxnSpPr>
          <p:nvPr/>
        </p:nvCxnSpPr>
        <p:spPr>
          <a:xfrm flipV="1">
            <a:off x="1088390" y="2936875"/>
            <a:ext cx="2506345" cy="24320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675130" y="5717540"/>
            <a:ext cx="133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等线" panose="02010600030101010101" charset="-122"/>
                <a:ea typeface="等线" panose="02010600030101010101" charset="-122"/>
              </a:rPr>
              <a:t>广义顺时针</a:t>
            </a:r>
            <a:endParaRPr lang="zh-CN" altLang="en-US" b="1"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297170" y="1858010"/>
            <a:ext cx="5011420" cy="4208780"/>
            <a:chOff x="8342" y="2926"/>
            <a:chExt cx="7892" cy="6628"/>
          </a:xfrm>
        </p:grpSpPr>
        <p:grpSp>
          <p:nvGrpSpPr>
            <p:cNvPr id="14" name="组合 13"/>
            <p:cNvGrpSpPr/>
            <p:nvPr/>
          </p:nvGrpSpPr>
          <p:grpSpPr>
            <a:xfrm rot="0">
              <a:off x="9710" y="4237"/>
              <a:ext cx="2327" cy="3277"/>
              <a:chOff x="3911" y="4455"/>
              <a:chExt cx="2327" cy="3277"/>
            </a:xfrm>
          </p:grpSpPr>
          <p:cxnSp>
            <p:nvCxnSpPr>
              <p:cNvPr id="15" name="直接连接符 14"/>
              <p:cNvCxnSpPr/>
              <p:nvPr/>
            </p:nvCxnSpPr>
            <p:spPr>
              <a:xfrm flipH="1">
                <a:off x="4396" y="4999"/>
                <a:ext cx="725" cy="12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381" y="6253"/>
                <a:ext cx="1283" cy="8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5025" y="4455"/>
                <a:ext cx="788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i</a:t>
                </a:r>
                <a:endParaRPr lang="en-US" altLang="zh-CN" sz="2400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3911" y="5939"/>
                <a:ext cx="788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j</a:t>
                </a:r>
                <a:endParaRPr lang="en-US" altLang="zh-CN" sz="2400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5450" y="7007"/>
                <a:ext cx="788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k</a:t>
                </a:r>
                <a:endParaRPr lang="en-US" altLang="zh-CN" sz="2400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  <p:sp>
          <p:nvSpPr>
            <p:cNvPr id="21" name="任意多边形 20"/>
            <p:cNvSpPr/>
            <p:nvPr/>
          </p:nvSpPr>
          <p:spPr>
            <a:xfrm>
              <a:off x="8342" y="2926"/>
              <a:ext cx="7893" cy="6628"/>
            </a:xfrm>
            <a:custGeom>
              <a:avLst/>
              <a:gdLst>
                <a:gd name="connisteX0" fmla="*/ 1977390 w 5012055"/>
                <a:gd name="connsiteY0" fmla="*/ 2474595 h 4208780"/>
                <a:gd name="connisteX1" fmla="*/ 0 w 5012055"/>
                <a:gd name="connsiteY1" fmla="*/ 2802255 h 4208780"/>
                <a:gd name="connisteX2" fmla="*/ 2009140 w 5012055"/>
                <a:gd name="connsiteY2" fmla="*/ 3394710 h 4208780"/>
                <a:gd name="connisteX3" fmla="*/ 2061845 w 5012055"/>
                <a:gd name="connsiteY3" fmla="*/ 4124325 h 4208780"/>
                <a:gd name="connisteX4" fmla="*/ 3161665 w 5012055"/>
                <a:gd name="connsiteY4" fmla="*/ 4208780 h 4208780"/>
                <a:gd name="connisteX5" fmla="*/ 4081145 w 5012055"/>
                <a:gd name="connsiteY5" fmla="*/ 2940050 h 4208780"/>
                <a:gd name="connisteX6" fmla="*/ 3521075 w 5012055"/>
                <a:gd name="connsiteY6" fmla="*/ 2506345 h 4208780"/>
                <a:gd name="connisteX7" fmla="*/ 5012055 w 5012055"/>
                <a:gd name="connsiteY7" fmla="*/ 1829435 h 4208780"/>
                <a:gd name="connisteX8" fmla="*/ 4218940 w 5012055"/>
                <a:gd name="connsiteY8" fmla="*/ 824865 h 4208780"/>
                <a:gd name="connisteX9" fmla="*/ 2590165 w 5012055"/>
                <a:gd name="connsiteY9" fmla="*/ 518160 h 4208780"/>
                <a:gd name="connisteX10" fmla="*/ 2040890 w 5012055"/>
                <a:gd name="connsiteY10" fmla="*/ 0 h 4208780"/>
                <a:gd name="connisteX11" fmla="*/ 602615 w 5012055"/>
                <a:gd name="connsiteY11" fmla="*/ 729615 h 4208780"/>
                <a:gd name="connisteX12" fmla="*/ 1216025 w 5012055"/>
                <a:gd name="connsiteY12" fmla="*/ 867410 h 4208780"/>
                <a:gd name="connisteX13" fmla="*/ 168910 w 5012055"/>
                <a:gd name="connsiteY13" fmla="*/ 1628775 h 4208780"/>
                <a:gd name="connisteX14" fmla="*/ 1638935 w 5012055"/>
                <a:gd name="connsiteY14" fmla="*/ 1205865 h 420878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</a:cxnLst>
              <a:rect l="l" t="t" r="r" b="b"/>
              <a:pathLst>
                <a:path w="5012055" h="4208780">
                  <a:moveTo>
                    <a:pt x="1977390" y="2474595"/>
                  </a:moveTo>
                  <a:lnTo>
                    <a:pt x="0" y="2802255"/>
                  </a:lnTo>
                  <a:lnTo>
                    <a:pt x="2009140" y="3394710"/>
                  </a:lnTo>
                  <a:lnTo>
                    <a:pt x="2061845" y="4124325"/>
                  </a:lnTo>
                  <a:lnTo>
                    <a:pt x="3161665" y="4208780"/>
                  </a:lnTo>
                  <a:lnTo>
                    <a:pt x="4081145" y="2940050"/>
                  </a:lnTo>
                  <a:lnTo>
                    <a:pt x="3521075" y="2506345"/>
                  </a:lnTo>
                  <a:lnTo>
                    <a:pt x="5012055" y="1829435"/>
                  </a:lnTo>
                  <a:lnTo>
                    <a:pt x="4218940" y="824865"/>
                  </a:lnTo>
                  <a:lnTo>
                    <a:pt x="2590165" y="518160"/>
                  </a:lnTo>
                  <a:lnTo>
                    <a:pt x="2040890" y="0"/>
                  </a:lnTo>
                  <a:lnTo>
                    <a:pt x="602615" y="729615"/>
                  </a:lnTo>
                  <a:lnTo>
                    <a:pt x="1216025" y="867410"/>
                  </a:lnTo>
                  <a:lnTo>
                    <a:pt x="168910" y="1628775"/>
                  </a:lnTo>
                  <a:lnTo>
                    <a:pt x="1638935" y="120586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9139555" y="5698490"/>
            <a:ext cx="133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等线" panose="02010600030101010101" charset="-122"/>
                <a:ea typeface="等线" panose="02010600030101010101" charset="-122"/>
              </a:rPr>
              <a:t>广义逆时针</a:t>
            </a:r>
            <a:endParaRPr lang="zh-CN" altLang="en-US" b="1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3" name=" 224"/>
          <p:cNvSpPr/>
          <p:nvPr/>
        </p:nvSpPr>
        <p:spPr>
          <a:xfrm rot="13020000">
            <a:off x="6649720" y="3307080"/>
            <a:ext cx="179705" cy="190500"/>
          </a:xfrm>
          <a:custGeom>
            <a:avLst/>
            <a:gdLst/>
            <a:ahLst/>
            <a:cxnLst/>
            <a:rect l="l" t="t" r="r" b="b"/>
            <a:pathLst>
              <a:path w="1056529" h="1289138">
                <a:moveTo>
                  <a:pt x="532049" y="0"/>
                </a:moveTo>
                <a:cubicBezTo>
                  <a:pt x="556036" y="0"/>
                  <a:pt x="580024" y="21509"/>
                  <a:pt x="598326" y="64527"/>
                </a:cubicBezTo>
                <a:lnTo>
                  <a:pt x="637123" y="155716"/>
                </a:lnTo>
                <a:lnTo>
                  <a:pt x="900272" y="815646"/>
                </a:lnTo>
                <a:lnTo>
                  <a:pt x="898583" y="814429"/>
                </a:lnTo>
                <a:lnTo>
                  <a:pt x="1044424" y="1179716"/>
                </a:lnTo>
                <a:cubicBezTo>
                  <a:pt x="1062241" y="1224336"/>
                  <a:pt x="1059762" y="1257212"/>
                  <a:pt x="1041112" y="1273690"/>
                </a:cubicBezTo>
                <a:cubicBezTo>
                  <a:pt x="1040954" y="1274425"/>
                  <a:pt x="1040516" y="1274887"/>
                  <a:pt x="1040066" y="1275336"/>
                </a:cubicBezTo>
                <a:cubicBezTo>
                  <a:pt x="1022948" y="1292456"/>
                  <a:pt x="990619" y="1294370"/>
                  <a:pt x="947138" y="1277017"/>
                </a:cubicBezTo>
                <a:lnTo>
                  <a:pt x="528130" y="1109797"/>
                </a:lnTo>
                <a:lnTo>
                  <a:pt x="109124" y="1277016"/>
                </a:lnTo>
                <a:cubicBezTo>
                  <a:pt x="65643" y="1294369"/>
                  <a:pt x="33314" y="1292455"/>
                  <a:pt x="16196" y="1275335"/>
                </a:cubicBezTo>
                <a:cubicBezTo>
                  <a:pt x="15746" y="1274886"/>
                  <a:pt x="15308" y="1274424"/>
                  <a:pt x="15150" y="1273689"/>
                </a:cubicBezTo>
                <a:cubicBezTo>
                  <a:pt x="2252" y="1262294"/>
                  <a:pt x="-2911" y="1243056"/>
                  <a:pt x="1607" y="1217605"/>
                </a:cubicBezTo>
                <a:lnTo>
                  <a:pt x="452425" y="87037"/>
                </a:lnTo>
                <a:lnTo>
                  <a:pt x="462002" y="64527"/>
                </a:lnTo>
                <a:cubicBezTo>
                  <a:pt x="480783" y="20379"/>
                  <a:pt x="505554" y="-1114"/>
                  <a:pt x="530163" y="424"/>
                </a:cubicBezTo>
                <a:cubicBezTo>
                  <a:pt x="530789" y="17"/>
                  <a:pt x="531420" y="0"/>
                  <a:pt x="532049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 224"/>
          <p:cNvSpPr/>
          <p:nvPr/>
        </p:nvSpPr>
        <p:spPr>
          <a:xfrm rot="7440000">
            <a:off x="6786880" y="3992880"/>
            <a:ext cx="179705" cy="190500"/>
          </a:xfrm>
          <a:custGeom>
            <a:avLst/>
            <a:gdLst/>
            <a:ahLst/>
            <a:cxnLst/>
            <a:rect l="l" t="t" r="r" b="b"/>
            <a:pathLst>
              <a:path w="1056529" h="1289138">
                <a:moveTo>
                  <a:pt x="532049" y="0"/>
                </a:moveTo>
                <a:cubicBezTo>
                  <a:pt x="556036" y="0"/>
                  <a:pt x="580024" y="21509"/>
                  <a:pt x="598326" y="64527"/>
                </a:cubicBezTo>
                <a:lnTo>
                  <a:pt x="637123" y="155716"/>
                </a:lnTo>
                <a:lnTo>
                  <a:pt x="900272" y="815646"/>
                </a:lnTo>
                <a:lnTo>
                  <a:pt x="898583" y="814429"/>
                </a:lnTo>
                <a:lnTo>
                  <a:pt x="1044424" y="1179716"/>
                </a:lnTo>
                <a:cubicBezTo>
                  <a:pt x="1062241" y="1224336"/>
                  <a:pt x="1059762" y="1257212"/>
                  <a:pt x="1041112" y="1273690"/>
                </a:cubicBezTo>
                <a:cubicBezTo>
                  <a:pt x="1040954" y="1274425"/>
                  <a:pt x="1040516" y="1274887"/>
                  <a:pt x="1040066" y="1275336"/>
                </a:cubicBezTo>
                <a:cubicBezTo>
                  <a:pt x="1022948" y="1292456"/>
                  <a:pt x="990619" y="1294370"/>
                  <a:pt x="947138" y="1277017"/>
                </a:cubicBezTo>
                <a:lnTo>
                  <a:pt x="528130" y="1109797"/>
                </a:lnTo>
                <a:lnTo>
                  <a:pt x="109124" y="1277016"/>
                </a:lnTo>
                <a:cubicBezTo>
                  <a:pt x="65643" y="1294369"/>
                  <a:pt x="33314" y="1292455"/>
                  <a:pt x="16196" y="1275335"/>
                </a:cubicBezTo>
                <a:cubicBezTo>
                  <a:pt x="15746" y="1274886"/>
                  <a:pt x="15308" y="1274424"/>
                  <a:pt x="15150" y="1273689"/>
                </a:cubicBezTo>
                <a:cubicBezTo>
                  <a:pt x="2252" y="1262294"/>
                  <a:pt x="-2911" y="1243056"/>
                  <a:pt x="1607" y="1217605"/>
                </a:cubicBezTo>
                <a:lnTo>
                  <a:pt x="452425" y="87037"/>
                </a:lnTo>
                <a:lnTo>
                  <a:pt x="462002" y="64527"/>
                </a:lnTo>
                <a:cubicBezTo>
                  <a:pt x="480783" y="20379"/>
                  <a:pt x="505554" y="-1114"/>
                  <a:pt x="530163" y="424"/>
                </a:cubicBezTo>
                <a:cubicBezTo>
                  <a:pt x="530789" y="17"/>
                  <a:pt x="531420" y="0"/>
                  <a:pt x="5320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</p:bldLst>
  </p:timing>
</p:sld>
</file>

<file path=ppt/tags/tag1.xml><?xml version="1.0" encoding="utf-8"?>
<p:tagLst xmlns:p="http://schemas.openxmlformats.org/presentationml/2006/main">
  <p:tag name="KSO_WM_TEMPLATE_CATEGORY" val="custom"/>
  <p:tag name="KSO_WM_TEMPLATE_INDEX" val="20185082"/>
  <p:tag name="KSO_WM_UNIT_TYPE" val="l_h_i"/>
  <p:tag name="KSO_WM_UNIT_INDEX" val="1_1_1"/>
  <p:tag name="KSO_WM_UNIT_ID" val="custom20185082_6*l_h_i*1_1_1"/>
  <p:tag name="KSO_WM_UNIT_LAYERLEVEL" val="1_1_1"/>
  <p:tag name="KSO_WM_BEAUTIFY_FLAG" val="#wm#"/>
  <p:tag name="KSO_WM_TAG_VERSION" val="1.0"/>
  <p:tag name="KSO_WM_DIAGRAM_GROUP_CODE" val="l1-1"/>
</p:tagLst>
</file>

<file path=ppt/tags/tag10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5082_2*a*1"/>
  <p:tag name="KSO_WM_UNIT_TYPE" val="a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5082"/>
</p:tagLst>
</file>

<file path=ppt/tags/tag12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5082_2*a*1"/>
  <p:tag name="KSO_WM_UNIT_TYPE" val="a"/>
</p:tagLst>
</file>

<file path=ppt/tags/tag13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5082_2*f*1"/>
  <p:tag name="KSO_WM_UNIT_TYPE" val="f"/>
</p:tagLst>
</file>

<file path=ppt/tags/tag14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5082_2"/>
  <p:tag name="KSO_WM_TAG_VERSION" val="1.0"/>
  <p:tag name="KSO_WM_TEMPLATE_INDEX" val="20185082"/>
  <p:tag name="KSO_WM_TEMPLATE_CATEGORY" val="custom"/>
  <p:tag name="KSO_WM_SLIDE_SUBTYPE" val="pureTxt"/>
</p:tagLst>
</file>

<file path=ppt/tags/tag15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5082_2*a*1"/>
  <p:tag name="KSO_WM_UNIT_TYPE" val="a"/>
</p:tagLst>
</file>

<file path=ppt/tags/tag16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5082_2*f*1"/>
  <p:tag name="KSO_WM_UNIT_TYPE" val="f"/>
</p:tagLst>
</file>

<file path=ppt/tags/tag17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5082_2"/>
  <p:tag name="KSO_WM_TAG_VERSION" val="1.0"/>
  <p:tag name="KSO_WM_TEMPLATE_INDEX" val="20185082"/>
  <p:tag name="KSO_WM_TEMPLATE_CATEGORY" val="custom"/>
  <p:tag name="KSO_WM_SLIDE_SUBTYPE" val="pureTxt"/>
</p:tagLst>
</file>

<file path=ppt/tags/tag18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5082_2*a*1"/>
  <p:tag name="KSO_WM_UNIT_TYPE" val="a"/>
</p:tagLst>
</file>

<file path=ppt/tags/tag19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5082_2"/>
  <p:tag name="KSO_WM_TAG_VERSION" val="1.0"/>
  <p:tag name="KSO_WM_TEMPLATE_INDEX" val="20185082"/>
  <p:tag name="KSO_WM_TEMPLATE_CATEGORY" val="custom"/>
  <p:tag name="KSO_WM_SLIDE_SUBTYPE" val="pureTxt"/>
</p:tagLst>
</file>

<file path=ppt/tags/tag2.xml><?xml version="1.0" encoding="utf-8"?>
<p:tagLst xmlns:p="http://schemas.openxmlformats.org/presentationml/2006/main">
  <p:tag name="KSO_WM_TEMPLATE_CATEGORY" val="custom"/>
  <p:tag name="KSO_WM_TEMPLATE_INDEX" val="20185082"/>
  <p:tag name="KSO_WM_UNIT_TYPE" val="l_h_i"/>
  <p:tag name="KSO_WM_UNIT_INDEX" val="1_2_1"/>
  <p:tag name="KSO_WM_UNIT_ID" val="custom20185082_6*l_h_i*1_2_1"/>
  <p:tag name="KSO_WM_UNIT_LAYERLEVEL" val="1_1_1"/>
  <p:tag name="KSO_WM_BEAUTIFY_FLAG" val="#wm#"/>
  <p:tag name="KSO_WM_TAG_VERSION" val="1.0"/>
  <p:tag name="KSO_WM_DIAGRAM_GROUP_CODE" val="l1-1"/>
</p:tagLst>
</file>

<file path=ppt/tags/tag20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5082_2*a*1"/>
  <p:tag name="KSO_WM_UNIT_TYPE" val="a"/>
</p:tagLst>
</file>

<file path=ppt/tags/tag21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5082_2*f*1"/>
  <p:tag name="KSO_WM_UNIT_TYPE" val="f"/>
</p:tagLst>
</file>

<file path=ppt/tags/tag22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5082_2"/>
  <p:tag name="KSO_WM_TAG_VERSION" val="1.0"/>
  <p:tag name="KSO_WM_TEMPLATE_INDEX" val="20185082"/>
  <p:tag name="KSO_WM_TEMPLATE_CATEGORY" val="custom"/>
  <p:tag name="KSO_WM_SLIDE_SUBTYPE" val="pureTxt"/>
</p:tagLst>
</file>

<file path=ppt/tags/tag23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5082_2*a*1"/>
  <p:tag name="KSO_WM_UNIT_TYPE" val="a"/>
</p:tagLst>
</file>

<file path=ppt/tags/tag24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5082_2"/>
  <p:tag name="KSO_WM_TAG_VERSION" val="1.0"/>
  <p:tag name="KSO_WM_TEMPLATE_INDEX" val="20185082"/>
  <p:tag name="KSO_WM_TEMPLATE_CATEGORY" val="custom"/>
  <p:tag name="KSO_WM_SLIDE_SUBTYPE" val="pureTxt"/>
</p:tagLst>
</file>

<file path=ppt/tags/tag25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5082_2*a*1"/>
  <p:tag name="KSO_WM_UNIT_TYPE" val="a"/>
</p:tagLst>
</file>

<file path=ppt/tags/tag26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5082_2"/>
  <p:tag name="KSO_WM_TAG_VERSION" val="1.0"/>
  <p:tag name="KSO_WM_TEMPLATE_INDEX" val="20185082"/>
  <p:tag name="KSO_WM_TEMPLATE_CATEGORY" val="custom"/>
  <p:tag name="KSO_WM_SLIDE_SUBTYPE" val="pureTxt"/>
</p:tagLst>
</file>

<file path=ppt/tags/tag27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5082_2*a*1"/>
  <p:tag name="KSO_WM_UNIT_TYPE" val="a"/>
</p:tagLst>
</file>

<file path=ppt/tags/tag28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5082_2"/>
  <p:tag name="KSO_WM_TAG_VERSION" val="1.0"/>
  <p:tag name="KSO_WM_TEMPLATE_INDEX" val="20185082"/>
  <p:tag name="KSO_WM_TEMPLATE_CATEGORY" val="custom"/>
  <p:tag name="KSO_WM_SLIDE_SUBTYPE" val="pureTxt"/>
</p:tagLst>
</file>

<file path=ppt/tags/tag29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5082_2*a*1"/>
  <p:tag name="KSO_WM_UNIT_TYPE" val="a"/>
</p:tagLst>
</file>

<file path=ppt/tags/tag3.xml><?xml version="1.0" encoding="utf-8"?>
<p:tagLst xmlns:p="http://schemas.openxmlformats.org/presentationml/2006/main">
  <p:tag name="KSO_WM_TEMPLATE_CATEGORY" val="custom"/>
  <p:tag name="KSO_WM_TEMPLATE_INDEX" val="20185082"/>
  <p:tag name="KSO_WM_UNIT_TYPE" val="l_h_i"/>
  <p:tag name="KSO_WM_UNIT_INDEX" val="1_1_2"/>
  <p:tag name="KSO_WM_UNIT_ID" val="custom20185082_6*l_h_i*1_1_2"/>
  <p:tag name="KSO_WM_UNIT_LAYERLEVEL" val="1_1_1"/>
  <p:tag name="KSO_WM_BEAUTIFY_FLAG" val="#wm#"/>
  <p:tag name="KSO_WM_TAG_VERSION" val="1.0"/>
  <p:tag name="KSO_WM_DIAGRAM_GROUP_CODE" val="l1-1"/>
</p:tagLst>
</file>

<file path=ppt/tags/tag30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5082_2"/>
  <p:tag name="KSO_WM_TAG_VERSION" val="1.0"/>
  <p:tag name="KSO_WM_TEMPLATE_INDEX" val="20185082"/>
  <p:tag name="KSO_WM_TEMPLATE_CATEGORY" val="custom"/>
  <p:tag name="KSO_WM_SLIDE_SUBTYPE" val="pureTxt"/>
</p:tagLst>
</file>

<file path=ppt/tags/tag31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5082_2*a*1"/>
  <p:tag name="KSO_WM_UNIT_TYPE" val="a"/>
</p:tagLst>
</file>

<file path=ppt/tags/tag32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5082_2"/>
  <p:tag name="KSO_WM_TAG_VERSION" val="1.0"/>
  <p:tag name="KSO_WM_TEMPLATE_INDEX" val="20185082"/>
  <p:tag name="KSO_WM_TEMPLATE_CATEGORY" val="custom"/>
  <p:tag name="KSO_WM_SLIDE_SUBTYPE" val="pureTxt"/>
</p:tagLst>
</file>

<file path=ppt/tags/tag33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5082_2*a*1"/>
  <p:tag name="KSO_WM_UNIT_TYPE" val="a"/>
</p:tagLst>
</file>

<file path=ppt/tags/tag34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5082_2"/>
  <p:tag name="KSO_WM_TAG_VERSION" val="1.0"/>
  <p:tag name="KSO_WM_TEMPLATE_INDEX" val="20185082"/>
  <p:tag name="KSO_WM_TEMPLATE_CATEGORY" val="custom"/>
  <p:tag name="KSO_WM_SLIDE_SUBTYPE" val="pureTxt"/>
</p:tagLst>
</file>

<file path=ppt/tags/tag35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5082_2*a*1"/>
  <p:tag name="KSO_WM_UNIT_TYPE" val="a"/>
</p:tagLst>
</file>

<file path=ppt/tags/tag36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5082_2"/>
  <p:tag name="KSO_WM_TAG_VERSION" val="1.0"/>
  <p:tag name="KSO_WM_TEMPLATE_INDEX" val="20185082"/>
  <p:tag name="KSO_WM_TEMPLATE_CATEGORY" val="custom"/>
  <p:tag name="KSO_WM_SLIDE_SUBTYPE" val="pureTxt"/>
</p:tagLst>
</file>

<file path=ppt/tags/tag37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5082_2*a*1"/>
  <p:tag name="KSO_WM_UNIT_TYPE" val="a"/>
</p:tagLst>
</file>

<file path=ppt/tags/tag38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5082_2"/>
  <p:tag name="KSO_WM_TAG_VERSION" val="1.0"/>
  <p:tag name="KSO_WM_TEMPLATE_INDEX" val="20185082"/>
  <p:tag name="KSO_WM_TEMPLATE_CATEGORY" val="custom"/>
  <p:tag name="KSO_WM_SLIDE_SUBTYPE" val="pureTxt"/>
</p:tagLst>
</file>

<file path=ppt/tags/tag39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5082_2*a*1"/>
  <p:tag name="KSO_WM_UNIT_TYPE" val="a"/>
</p:tagLst>
</file>

<file path=ppt/tags/tag4.xml><?xml version="1.0" encoding="utf-8"?>
<p:tagLst xmlns:p="http://schemas.openxmlformats.org/presentationml/2006/main">
  <p:tag name="KSO_WM_TEMPLATE_CATEGORY" val="custom"/>
  <p:tag name="KSO_WM_TEMPLATE_INDEX" val="20185082"/>
  <p:tag name="KSO_WM_UNIT_TYPE" val="l_h_i"/>
  <p:tag name="KSO_WM_UNIT_INDEX" val="1_2_2"/>
  <p:tag name="KSO_WM_UNIT_ID" val="custom20185082_6*l_h_i*1_2_2"/>
  <p:tag name="KSO_WM_UNIT_LAYERLEVEL" val="1_1_1"/>
  <p:tag name="KSO_WM_BEAUTIFY_FLAG" val="#wm#"/>
  <p:tag name="KSO_WM_TAG_VERSION" val="1.0"/>
  <p:tag name="KSO_WM_DIAGRAM_GROUP_CODE" val="l1-1"/>
</p:tagLst>
</file>

<file path=ppt/tags/tag40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5082_2"/>
  <p:tag name="KSO_WM_TAG_VERSION" val="1.0"/>
  <p:tag name="KSO_WM_TEMPLATE_INDEX" val="20185082"/>
  <p:tag name="KSO_WM_TEMPLATE_CATEGORY" val="custom"/>
  <p:tag name="KSO_WM_SLIDE_SUBTYPE" val="pureTxt"/>
</p:tagLst>
</file>

<file path=ppt/tags/tag41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5082_2*a*1"/>
  <p:tag name="KSO_WM_UNIT_TYPE" val="a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20185082"/>
</p:tagLst>
</file>

<file path=ppt/tags/tag43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5082_2*a*1"/>
  <p:tag name="KSO_WM_UNIT_TYPE" val="a"/>
</p:tagLst>
</file>

<file path=ppt/tags/tag44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5082_2"/>
  <p:tag name="KSO_WM_TAG_VERSION" val="1.0"/>
  <p:tag name="KSO_WM_TEMPLATE_INDEX" val="20185082"/>
  <p:tag name="KSO_WM_TEMPLATE_CATEGORY" val="custom"/>
  <p:tag name="KSO_WM_SLIDE_SUBTYPE" val="pureTxt"/>
</p:tagLst>
</file>

<file path=ppt/tags/tag45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5082_2*a*1"/>
  <p:tag name="KSO_WM_UNIT_TYPE" val="a"/>
</p:tagLst>
</file>

<file path=ppt/tags/tag46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5082_2"/>
  <p:tag name="KSO_WM_TAG_VERSION" val="1.0"/>
  <p:tag name="KSO_WM_TEMPLATE_INDEX" val="20185082"/>
  <p:tag name="KSO_WM_TEMPLATE_CATEGORY" val="custom"/>
  <p:tag name="KSO_WM_SLIDE_SUBTYPE" val="pureTxt"/>
</p:tagLst>
</file>

<file path=ppt/tags/tag47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5082_2*a*1"/>
  <p:tag name="KSO_WM_UNIT_TYPE" val="a"/>
</p:tagLst>
</file>

<file path=ppt/tags/tag48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5082_2"/>
  <p:tag name="KSO_WM_TAG_VERSION" val="1.0"/>
  <p:tag name="KSO_WM_TEMPLATE_INDEX" val="20185082"/>
  <p:tag name="KSO_WM_TEMPLATE_CATEGORY" val="custom"/>
  <p:tag name="KSO_WM_SLIDE_SUBTYPE" val="pureTxt"/>
</p:tagLst>
</file>

<file path=ppt/tags/tag49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5082_2*a*1"/>
  <p:tag name="KSO_WM_UNIT_TYPE" val="a"/>
</p:tagLst>
</file>

<file path=ppt/tags/tag5.xml><?xml version="1.0" encoding="utf-8"?>
<p:tagLst xmlns:p="http://schemas.openxmlformats.org/presentationml/2006/main">
  <p:tag name="KSO_WM_TEMPLATE_CATEGORY" val="custom"/>
  <p:tag name="KSO_WM_TEMPLATE_INDEX" val="20185082"/>
  <p:tag name="KSO_WM_UNIT_TYPE" val="l_h_i"/>
  <p:tag name="KSO_WM_UNIT_INDEX" val="1_3_2"/>
  <p:tag name="KSO_WM_UNIT_ID" val="custom20185082_6*l_h_i*1_3_2"/>
  <p:tag name="KSO_WM_UNIT_LAYERLEVEL" val="1_1_1"/>
  <p:tag name="KSO_WM_BEAUTIFY_FLAG" val="#wm#"/>
  <p:tag name="KSO_WM_TAG_VERSION" val="1.0"/>
  <p:tag name="KSO_WM_DIAGRAM_GROUP_CODE" val="l1-1"/>
</p:tagLst>
</file>

<file path=ppt/tags/tag50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5082_2"/>
  <p:tag name="KSO_WM_TAG_VERSION" val="1.0"/>
  <p:tag name="KSO_WM_TEMPLATE_INDEX" val="20185082"/>
  <p:tag name="KSO_WM_TEMPLATE_CATEGORY" val="custom"/>
  <p:tag name="KSO_WM_SLIDE_SUBTYPE" val="pureTxt"/>
</p:tagLst>
</file>

<file path=ppt/tags/tag51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5082_2*a*1"/>
  <p:tag name="KSO_WM_UNIT_TYPE" val="a"/>
</p:tagLst>
</file>

<file path=ppt/tags/tag52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5082_2"/>
  <p:tag name="KSO_WM_TAG_VERSION" val="1.0"/>
  <p:tag name="KSO_WM_TEMPLATE_INDEX" val="20185082"/>
  <p:tag name="KSO_WM_TEMPLATE_CATEGORY" val="custom"/>
  <p:tag name="KSO_WM_SLIDE_SUBTYPE" val="pureTxt"/>
</p:tagLst>
</file>

<file path=ppt/tags/tag53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5082_2*a*1"/>
  <p:tag name="KSO_WM_UNIT_TYPE" val="a"/>
</p:tagLst>
</file>

<file path=ppt/tags/tag54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5082_2"/>
  <p:tag name="KSO_WM_TAG_VERSION" val="1.0"/>
  <p:tag name="KSO_WM_TEMPLATE_INDEX" val="20185082"/>
  <p:tag name="KSO_WM_TEMPLATE_CATEGORY" val="custom"/>
  <p:tag name="KSO_WM_SLIDE_SUBTYPE" val="pureTxt"/>
</p:tagLst>
</file>

<file path=ppt/tags/tag55.xml><?xml version="1.0" encoding="utf-8"?>
<p:tagLst xmlns:p="http://schemas.openxmlformats.org/presentationml/2006/main">
  <p:tag name="KSO_WM_BEAUTIFY_FLAG" val="#wm#"/>
  <p:tag name="KSO_WM_TEMPLATE_CATEGORY" val="custom"/>
  <p:tag name="KSO_WM_TEMPLATE_INDEX" val="20185082"/>
</p:tagLst>
</file>

<file path=ppt/tags/tag6.xml><?xml version="1.0" encoding="utf-8"?>
<p:tagLst xmlns:p="http://schemas.openxmlformats.org/presentationml/2006/main">
  <p:tag name="KSO_WM_TAG_VERSION" val="1.0"/>
  <p:tag name="KSO_WM_TEMPLATE_CATEGORY" val="custom"/>
  <p:tag name="KSO_WM_TEMPLATE_INDEX" val="20185082"/>
  <p:tag name="KSO_WM_UNIT_TYPE" val="l_h_f"/>
  <p:tag name="KSO_WM_UNIT_INDEX" val="1_2_1"/>
  <p:tag name="KSO_WM_UNIT_ID" val="custom20185082_6*l_h_f*1_2_1"/>
  <p:tag name="KSO_WM_UNIT_LAYERLEVEL" val="1_1_1"/>
  <p:tag name="KSO_WM_UNIT_VALUE" val="8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具体工作内容"/>
</p:tagLst>
</file>

<file path=ppt/tags/tag7.xml><?xml version="1.0" encoding="utf-8"?>
<p:tagLst xmlns:p="http://schemas.openxmlformats.org/presentationml/2006/main">
  <p:tag name="KSO_WM_TAG_VERSION" val="1.0"/>
  <p:tag name="KSO_WM_TEMPLATE_CATEGORY" val="custom"/>
  <p:tag name="KSO_WM_TEMPLATE_INDEX" val="20185082"/>
  <p:tag name="KSO_WM_UNIT_TYPE" val="l_h_f"/>
  <p:tag name="KSO_WM_UNIT_INDEX" val="1_1_1"/>
  <p:tag name="KSO_WM_UNIT_ID" val="custom20185082_6*l_h_f*1_1_1"/>
  <p:tag name="KSO_WM_UNIT_LAYERLEVEL" val="1_1_1"/>
  <p:tag name="KSO_WM_UNIT_VALUE" val="8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工作情况概述"/>
</p:tagLst>
</file>

<file path=ppt/tags/tag8.xml><?xml version="1.0" encoding="utf-8"?>
<p:tagLst xmlns:p="http://schemas.openxmlformats.org/presentationml/2006/main">
  <p:tag name="KSO_WM_TEMPLATE_CATEGORY" val="custom"/>
  <p:tag name="KSO_WM_TEMPLATE_INDEX" val="20185082"/>
  <p:tag name="KSO_WM_UNIT_TYPE" val="a"/>
  <p:tag name="KSO_WM_UNIT_INDEX" val="1"/>
  <p:tag name="KSO_WM_UNIT_ID" val="custom20185082_6*a*1"/>
  <p:tag name="KSO_WM_UNIT_LAYERLEVEL" val="1"/>
  <p:tag name="KSO_WM_UNIT_ISCONTENTSTITLE" val="1"/>
  <p:tag name="KSO_WM_UNIT_VALUE" val="11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CONTENT"/>
</p:tagLst>
</file>

<file path=ppt/tags/tag9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SLIDE_ID" val="custom20185082_6"/>
  <p:tag name="KSO_WM_SLIDE_INDEX" val="6"/>
  <p:tag name="KSO_WM_SLIDE_ITEM_CNT" val="5"/>
  <p:tag name="KSO_WM_SLIDE_LAYOUT" val="a_l"/>
  <p:tag name="KSO_WM_SLIDE_LAYOUT_CNT" val="1_1"/>
  <p:tag name="KSO_WM_SLIDE_TYPE" val="contents"/>
  <p:tag name="KSO_WM_SLIDE_SUBTYPE" val="diag"/>
  <p:tag name="KSO_WM_BEAUTIFY_FLAG" val="#wm#"/>
  <p:tag name="KSO_WM_DIAGRAM_GROUP_CODE" val="l1-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2971</Words>
  <Application>WPS 演示</Application>
  <PresentationFormat>宽屏</PresentationFormat>
  <Paragraphs>458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宋体</vt:lpstr>
      <vt:lpstr>Wingdings</vt:lpstr>
      <vt:lpstr>Consolas</vt:lpstr>
      <vt:lpstr>等线</vt:lpstr>
      <vt:lpstr>Calibri</vt:lpstr>
      <vt:lpstr>微软雅黑</vt:lpstr>
      <vt:lpstr>华文中宋</vt:lpstr>
      <vt:lpstr>Arial Unicode MS</vt:lpstr>
      <vt:lpstr>Calibri Light</vt:lpstr>
      <vt:lpstr>Bradley Hand ITC</vt:lpstr>
      <vt:lpstr>Courier New</vt:lpstr>
      <vt:lpstr>Office 主题</vt:lpstr>
      <vt:lpstr>PowerPoint 演示文稿</vt:lpstr>
      <vt:lpstr>PowerPoint 演示文稿</vt:lpstr>
      <vt:lpstr>多边形的三角剖分</vt:lpstr>
      <vt:lpstr>多边形的三角剖分</vt:lpstr>
      <vt:lpstr>多边形的三角剖分</vt:lpstr>
      <vt:lpstr>多边形的三角剖分</vt:lpstr>
      <vt:lpstr>多边形的三角剖分</vt:lpstr>
      <vt:lpstr>多边形的三角剖分【可以省去】</vt:lpstr>
      <vt:lpstr>多边形的三角剖分</vt:lpstr>
      <vt:lpstr>多边形的三角剖分</vt:lpstr>
      <vt:lpstr>多边形的三角剖分</vt:lpstr>
      <vt:lpstr>多边形的三角剖分</vt:lpstr>
      <vt:lpstr>多边形的三角剖分</vt:lpstr>
      <vt:lpstr>多边形的三角剖分</vt:lpstr>
      <vt:lpstr>多边形的三角剖分</vt:lpstr>
      <vt:lpstr>多边形的三角剖分</vt:lpstr>
      <vt:lpstr>PowerPoint 演示文稿</vt:lpstr>
      <vt:lpstr>我们的评价</vt:lpstr>
      <vt:lpstr>散乱点集三角划分</vt:lpstr>
      <vt:lpstr>散乱点集三角划分</vt:lpstr>
      <vt:lpstr>散乱点集三角划分</vt:lpstr>
      <vt:lpstr>散乱点集三角划分</vt:lpstr>
      <vt:lpstr>散乱点集三角划分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Histranger</cp:lastModifiedBy>
  <cp:revision>732</cp:revision>
  <dcterms:created xsi:type="dcterms:W3CDTF">2018-12-07T07:44:00Z</dcterms:created>
  <dcterms:modified xsi:type="dcterms:W3CDTF">2018-12-23T03:28:32Z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2052-11.1.0.8327</vt:lpwstr>
  </property>
</Properties>
</file>