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1"/>
  </p:notesMasterIdLst>
  <p:sldIdLst>
    <p:sldId id="256" r:id="rId2"/>
    <p:sldId id="257" r:id="rId3"/>
    <p:sldId id="258" r:id="rId4"/>
    <p:sldId id="307" r:id="rId5"/>
    <p:sldId id="309" r:id="rId6"/>
    <p:sldId id="308" r:id="rId7"/>
    <p:sldId id="310" r:id="rId8"/>
    <p:sldId id="311" r:id="rId9"/>
    <p:sldId id="312" r:id="rId10"/>
  </p:sldIdLst>
  <p:sldSz cx="9144000" cy="5143500" type="screen16x9"/>
  <p:notesSz cx="6858000" cy="9144000"/>
  <p:embeddedFontLst>
    <p:embeddedFont>
      <p:font typeface="IBM Plex Mono" panose="020B0604020202020204" charset="0"/>
      <p:regular r:id="rId12"/>
      <p:bold r:id="rId13"/>
      <p:italic r:id="rId14"/>
      <p:boldItalic r:id="rId15"/>
    </p:embeddedFont>
    <p:embeddedFont>
      <p:font typeface="Poppins" panose="000005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CECC02-DAD5-4CE3-B917-476A9AC77EC3}">
  <a:tblStyle styleId="{4ACECC02-DAD5-4CE3-B917-476A9AC77E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5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2520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804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8283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4381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93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24f622bbca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24f622bbca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5320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512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844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24f622bbca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24f622bbca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978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453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>
            <a:spLocks noGrp="1"/>
          </p:cNvSpPr>
          <p:nvPr>
            <p:ph type="subTitle" idx="1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40" name="Google Shape;34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41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65" r:id="rId5"/>
    <p:sldLayoutId id="2147483676" r:id="rId6"/>
    <p:sldLayoutId id="214748367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Rangkuman Materi GIT</a:t>
            </a:r>
            <a:endParaRPr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36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459" name="Google Shape;1459;p36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60" name="Google Shape;1460;p36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61" name="Google Shape;1461;p36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62" name="Google Shape;1462;p3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65" name="Google Shape;1465;p36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 itu GIT ?</a:t>
            </a:r>
            <a:endParaRPr/>
          </a:p>
        </p:txBody>
      </p:sp>
      <p:grpSp>
        <p:nvGrpSpPr>
          <p:cNvPr id="1466" name="Google Shape;1466;p36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67" name="Google Shape;1467;p36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6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6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6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6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72" name="Google Shape;1472;p36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3" name="Google Shape;1473;p36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474" name="Google Shape;1474;p36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6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6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6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6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6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6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1" name="Google Shape;1481;p36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482" name="Google Shape;1482;p36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6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36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6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6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6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6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9" name="Google Shape;1489;p36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490" name="Google Shape;1490;p36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6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2" name="Google Shape;1492;p36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493" name="Google Shape;1493;p36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6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95" name="Google Shape;1495;p36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6" name="Google Shape;1496;p36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497" name="Google Shape;1497;p36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98" name="Google Shape;1498;p36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99" name="Google Shape;1499;p36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 itu GIT ?</a:t>
            </a:r>
            <a:endParaRPr/>
          </a:p>
        </p:txBody>
      </p:sp>
      <p:sp>
        <p:nvSpPr>
          <p:cNvPr id="1505" name="Google Shape;1505;p37"/>
          <p:cNvSpPr txBox="1">
            <a:spLocks noGrp="1"/>
          </p:cNvSpPr>
          <p:nvPr>
            <p:ph type="subTitle" idx="1"/>
          </p:nvPr>
        </p:nvSpPr>
        <p:spPr>
          <a:xfrm>
            <a:off x="4661100" y="1417975"/>
            <a:ext cx="4129500" cy="17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Manfaat penggunaan GIT meliputi kemampuan untuk </a:t>
            </a:r>
            <a:r>
              <a:rPr lang="en" b="1"/>
              <a:t>menyimpan seluruh versi kode sumber, memfasilitasi kolaborasi dalam pembangunan sistem, kontribusi pada proyek open source, serta mempermudah pelacakan perubahan</a:t>
            </a:r>
            <a:r>
              <a:rPr lang="en"/>
              <a:t> dan pemahaman cara melakukan deployment modern. </a:t>
            </a:r>
            <a:endParaRPr/>
          </a:p>
        </p:txBody>
      </p:sp>
      <p:sp>
        <p:nvSpPr>
          <p:cNvPr id="1506" name="Google Shape;1506;p37"/>
          <p:cNvSpPr txBox="1">
            <a:spLocks noGrp="1"/>
          </p:cNvSpPr>
          <p:nvPr>
            <p:ph type="subTitle" idx="2"/>
          </p:nvPr>
        </p:nvSpPr>
        <p:spPr>
          <a:xfrm>
            <a:off x="720000" y="14179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GIT adalah sebuah sistem kontrol </a:t>
            </a:r>
            <a:r>
              <a:rPr lang="en"/>
              <a:t>versi yang diciptakan oleh Linus Torvalds. </a:t>
            </a:r>
            <a:r>
              <a:rPr lang="en" b="1"/>
              <a:t>Fungsi utama GIT adalah mencatat setiap perubahan</a:t>
            </a:r>
            <a:r>
              <a:rPr lang="en"/>
              <a:t> yang terjadi pada file dalam kode sumber kita. </a:t>
            </a:r>
            <a:endParaRPr/>
          </a:p>
        </p:txBody>
      </p:sp>
      <p:grpSp>
        <p:nvGrpSpPr>
          <p:cNvPr id="1507" name="Google Shape;1507;p37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08" name="Google Shape;1508;p37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09" name="Google Shape;1509;p37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7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1" name="Google Shape;1511;p37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12" name="Google Shape;1512;p3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13" name="Google Shape;1513;p3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14" name="Google Shape;1514;p3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36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id-ID" dirty="0" smtClean="0"/>
              <a:t>2</a:t>
            </a:r>
            <a:endParaRPr dirty="0"/>
          </a:p>
        </p:txBody>
      </p:sp>
      <p:grpSp>
        <p:nvGrpSpPr>
          <p:cNvPr id="1459" name="Google Shape;1459;p36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60" name="Google Shape;1460;p36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61" name="Google Shape;1461;p36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62" name="Google Shape;1462;p3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65" name="Google Shape;1465;p36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Fundamental</a:t>
            </a:r>
            <a:endParaRPr dirty="0"/>
          </a:p>
        </p:txBody>
      </p:sp>
      <p:grpSp>
        <p:nvGrpSpPr>
          <p:cNvPr id="1466" name="Google Shape;1466;p36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67" name="Google Shape;1467;p36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6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6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6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6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72" name="Google Shape;1472;p36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3" name="Google Shape;1473;p36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474" name="Google Shape;1474;p36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6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6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6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6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6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6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1" name="Google Shape;1481;p36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482" name="Google Shape;1482;p36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6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36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6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6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6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6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9" name="Google Shape;1489;p36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490" name="Google Shape;1490;p36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6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2" name="Google Shape;1492;p36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493" name="Google Shape;1493;p36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6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95" name="Google Shape;1495;p36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6" name="Google Shape;1496;p36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497" name="Google Shape;1497;p36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98" name="Google Shape;1498;p36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99" name="Google Shape;1499;p36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2273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Fundamental – Perintah Dasar GIT</a:t>
            </a:r>
            <a:endParaRPr dirty="0"/>
          </a:p>
        </p:txBody>
      </p:sp>
      <p:sp>
        <p:nvSpPr>
          <p:cNvPr id="2074" name="Google Shape;2074;p51"/>
          <p:cNvSpPr txBox="1">
            <a:spLocks noGrp="1"/>
          </p:cNvSpPr>
          <p:nvPr>
            <p:ph type="subTitle" idx="1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200" dirty="0"/>
              <a:t>Ini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daftar</a:t>
            </a:r>
            <a:r>
              <a:rPr lang="en-US" sz="1200" dirty="0"/>
              <a:t> </a:t>
            </a:r>
            <a:r>
              <a:rPr lang="en-US" sz="1200" dirty="0" err="1"/>
              <a:t>perintah</a:t>
            </a:r>
            <a:r>
              <a:rPr lang="en-US" sz="1200" dirty="0"/>
              <a:t> </a:t>
            </a:r>
            <a:r>
              <a:rPr lang="en-US" sz="1200" dirty="0" err="1"/>
              <a:t>dasar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mengoperasikan</a:t>
            </a:r>
            <a:r>
              <a:rPr lang="en-US" sz="1200" dirty="0"/>
              <a:t> GIT yang </a:t>
            </a:r>
            <a:r>
              <a:rPr lang="en-US" sz="1200" dirty="0" err="1"/>
              <a:t>sering</a:t>
            </a:r>
            <a:r>
              <a:rPr lang="en-US" sz="1200" dirty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proyek</a:t>
            </a:r>
            <a:r>
              <a:rPr lang="en-US" sz="1200" dirty="0" smtClean="0"/>
              <a:t>:</a:t>
            </a:r>
            <a:endParaRPr lang="id-ID" sz="1200" dirty="0"/>
          </a:p>
          <a:p>
            <a:pPr marL="139700" indent="0">
              <a:buNone/>
            </a:pPr>
            <a:endParaRPr lang="en-US" sz="1200" dirty="0"/>
          </a:p>
          <a:p>
            <a:pPr marL="768350" lvl="1" indent="-171450">
              <a:buFont typeface="Wingdings" panose="05000000000000000000" pitchFamily="2" charset="2"/>
              <a:buChar char="§"/>
            </a:pPr>
            <a:r>
              <a:rPr lang="en-US" sz="1200" b="1" dirty="0" err="1"/>
              <a:t>Git</a:t>
            </a:r>
            <a:r>
              <a:rPr lang="en-US" sz="1200" b="1" dirty="0"/>
              <a:t> </a:t>
            </a:r>
            <a:r>
              <a:rPr lang="en-US" sz="1200" b="1" dirty="0" err="1" smtClean="0"/>
              <a:t>init</a:t>
            </a:r>
            <a:r>
              <a:rPr lang="id-ID" sz="1200" dirty="0" smtClean="0"/>
              <a:t>	</a:t>
            </a:r>
            <a:r>
              <a:rPr lang="en-US" sz="1200" dirty="0" smtClean="0"/>
              <a:t>: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memulai</a:t>
            </a:r>
            <a:r>
              <a:rPr lang="en-US" sz="1200" dirty="0"/>
              <a:t> </a:t>
            </a:r>
            <a:r>
              <a:rPr lang="en-US" sz="1200" dirty="0" err="1"/>
              <a:t>repositori</a:t>
            </a:r>
            <a:r>
              <a:rPr lang="en-US" sz="1200" dirty="0"/>
              <a:t> GIT </a:t>
            </a:r>
            <a:r>
              <a:rPr lang="en-US" sz="1200" dirty="0" err="1"/>
              <a:t>baru</a:t>
            </a:r>
            <a:r>
              <a:rPr lang="en-US" sz="1200" dirty="0"/>
              <a:t>.</a:t>
            </a:r>
          </a:p>
          <a:p>
            <a:pPr marL="768350" lvl="1" indent="-171450">
              <a:buFont typeface="Wingdings" panose="05000000000000000000" pitchFamily="2" charset="2"/>
              <a:buChar char="§"/>
            </a:pPr>
            <a:r>
              <a:rPr lang="en-US" sz="1200" b="1" dirty="0" err="1"/>
              <a:t>Git</a:t>
            </a:r>
            <a:r>
              <a:rPr lang="en-US" sz="1200" b="1" dirty="0"/>
              <a:t> </a:t>
            </a:r>
            <a:r>
              <a:rPr lang="en-US" sz="1200" b="1" dirty="0" err="1" smtClean="0"/>
              <a:t>config</a:t>
            </a:r>
            <a:r>
              <a:rPr lang="id-ID" sz="1200" dirty="0" smtClean="0"/>
              <a:t>	</a:t>
            </a:r>
            <a:r>
              <a:rPr lang="en-US" sz="1200" dirty="0" smtClean="0"/>
              <a:t>: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mengkonfigurasi</a:t>
            </a:r>
            <a:r>
              <a:rPr lang="en-US" sz="1200" dirty="0"/>
              <a:t> </a:t>
            </a:r>
            <a:r>
              <a:rPr lang="en-US" sz="1200" dirty="0" err="1"/>
              <a:t>pengaturan</a:t>
            </a:r>
            <a:r>
              <a:rPr lang="en-US" sz="1200" dirty="0"/>
              <a:t> GIT, </a:t>
            </a:r>
            <a:r>
              <a:rPr lang="en-US" sz="1200" dirty="0" err="1"/>
              <a:t>seperti</a:t>
            </a:r>
            <a:r>
              <a:rPr lang="en-US" sz="1200" dirty="0"/>
              <a:t> </a:t>
            </a:r>
            <a:r>
              <a:rPr lang="en-US" sz="1200" dirty="0" err="1"/>
              <a:t>nama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alamat</a:t>
            </a:r>
            <a:r>
              <a:rPr lang="en-US" sz="1200" dirty="0"/>
              <a:t> email</a:t>
            </a:r>
            <a:r>
              <a:rPr lang="en-US" sz="1200" dirty="0" smtClean="0"/>
              <a:t>.</a:t>
            </a:r>
            <a:endParaRPr lang="id-ID" sz="1200" dirty="0" smtClean="0"/>
          </a:p>
          <a:p>
            <a:pPr marL="1225550" lvl="2" indent="-171450">
              <a:buFont typeface="Arial" panose="020B0604020202020204" pitchFamily="34" charset="0"/>
              <a:buChar char="•"/>
            </a:pPr>
            <a:r>
              <a:rPr lang="id-ID" sz="1200" dirty="0" smtClean="0"/>
              <a:t>Contoh	&gt; </a:t>
            </a:r>
            <a:r>
              <a:rPr lang="id-ID" sz="1200" dirty="0" smtClean="0">
                <a:solidFill>
                  <a:schemeClr val="tx2">
                    <a:lumMod val="75000"/>
                  </a:schemeClr>
                </a:solidFill>
                <a:latin typeface="IBM Plex Mono" panose="020B0604020202020204" charset="0"/>
              </a:rPr>
              <a:t>git config –local user.name “Muhammad-Hiszat”</a:t>
            </a:r>
            <a:endParaRPr lang="en-US" sz="1200" dirty="0">
              <a:solidFill>
                <a:schemeClr val="tx2">
                  <a:lumMod val="75000"/>
                </a:schemeClr>
              </a:solidFill>
              <a:latin typeface="IBM Plex Mono" panose="020B0604020202020204" charset="0"/>
            </a:endParaRPr>
          </a:p>
          <a:p>
            <a:pPr marL="768350" lvl="1" indent="-171450">
              <a:buFont typeface="Wingdings" panose="05000000000000000000" pitchFamily="2" charset="2"/>
              <a:buChar char="§"/>
            </a:pPr>
            <a:r>
              <a:rPr lang="en-US" sz="1200" b="1" dirty="0" err="1"/>
              <a:t>Git</a:t>
            </a:r>
            <a:r>
              <a:rPr lang="en-US" sz="1200" b="1" dirty="0"/>
              <a:t> </a:t>
            </a:r>
            <a:r>
              <a:rPr lang="en-US" sz="1200" b="1" dirty="0" smtClean="0"/>
              <a:t>status</a:t>
            </a:r>
            <a:r>
              <a:rPr lang="id-ID" sz="1200" dirty="0" smtClean="0"/>
              <a:t>	</a:t>
            </a:r>
            <a:r>
              <a:rPr lang="en-US" sz="1200" dirty="0" smtClean="0"/>
              <a:t>: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melihat</a:t>
            </a:r>
            <a:r>
              <a:rPr lang="en-US" sz="1200" dirty="0"/>
              <a:t> status </a:t>
            </a:r>
            <a:r>
              <a:rPr lang="en-US" sz="1200" dirty="0" err="1"/>
              <a:t>perubahan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repositori</a:t>
            </a:r>
            <a:r>
              <a:rPr lang="en-US" sz="1200" dirty="0"/>
              <a:t> GIT.</a:t>
            </a:r>
          </a:p>
          <a:p>
            <a:pPr marL="768350" lvl="1" indent="-171450">
              <a:buFont typeface="Wingdings" panose="05000000000000000000" pitchFamily="2" charset="2"/>
              <a:buChar char="§"/>
            </a:pPr>
            <a:r>
              <a:rPr lang="en-US" sz="1200" b="1" dirty="0" err="1"/>
              <a:t>Git</a:t>
            </a:r>
            <a:r>
              <a:rPr lang="en-US" sz="1200" b="1" dirty="0"/>
              <a:t> </a:t>
            </a:r>
            <a:r>
              <a:rPr lang="en-US" sz="1200" b="1" dirty="0" smtClean="0"/>
              <a:t>add</a:t>
            </a:r>
            <a:r>
              <a:rPr lang="id-ID" sz="1200" dirty="0" smtClean="0"/>
              <a:t>	</a:t>
            </a:r>
            <a:r>
              <a:rPr lang="en-US" sz="1200" dirty="0" smtClean="0"/>
              <a:t>: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menambahkan</a:t>
            </a:r>
            <a:r>
              <a:rPr lang="en-US" sz="1200" dirty="0"/>
              <a:t> </a:t>
            </a:r>
            <a:r>
              <a:rPr lang="en-US" sz="1200" dirty="0" err="1"/>
              <a:t>perubahan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area stage</a:t>
            </a:r>
            <a:r>
              <a:rPr lang="en-US" sz="1200" dirty="0" smtClean="0"/>
              <a:t>.</a:t>
            </a:r>
            <a:endParaRPr lang="id-ID" sz="1200" dirty="0" smtClean="0"/>
          </a:p>
          <a:p>
            <a:pPr marL="1225550" lvl="2" indent="-171450">
              <a:buFont typeface="Wingdings" panose="05000000000000000000" pitchFamily="2" charset="2"/>
              <a:buChar char="§"/>
            </a:pPr>
            <a:r>
              <a:rPr lang="id-ID" sz="1200" dirty="0" smtClean="0"/>
              <a:t>Contoh	&gt; </a:t>
            </a:r>
            <a:r>
              <a:rPr lang="id-ID" sz="1200" dirty="0" smtClean="0">
                <a:solidFill>
                  <a:schemeClr val="tx2">
                    <a:lumMod val="75000"/>
                  </a:schemeClr>
                </a:solidFill>
                <a:latin typeface="IBM Plex Mono" panose="020B0604020202020204" charset="0"/>
              </a:rPr>
              <a:t>git add .</a:t>
            </a:r>
            <a:endParaRPr lang="en-US" sz="1200" dirty="0">
              <a:solidFill>
                <a:schemeClr val="tx2">
                  <a:lumMod val="75000"/>
                </a:schemeClr>
              </a:solidFill>
              <a:latin typeface="IBM Plex Mono" panose="020B0604020202020204" charset="0"/>
            </a:endParaRPr>
          </a:p>
          <a:p>
            <a:pPr marL="768350" lvl="1" indent="-171450">
              <a:buFont typeface="Wingdings" panose="05000000000000000000" pitchFamily="2" charset="2"/>
              <a:buChar char="§"/>
            </a:pPr>
            <a:r>
              <a:rPr lang="en-US" sz="1200" b="1" dirty="0" err="1"/>
              <a:t>Git</a:t>
            </a:r>
            <a:r>
              <a:rPr lang="en-US" sz="1200" b="1" dirty="0"/>
              <a:t> </a:t>
            </a:r>
            <a:r>
              <a:rPr lang="en-US" sz="1200" b="1" dirty="0" smtClean="0"/>
              <a:t>commit</a:t>
            </a:r>
            <a:r>
              <a:rPr lang="id-ID" sz="1200" dirty="0" smtClean="0"/>
              <a:t>	</a:t>
            </a:r>
            <a:r>
              <a:rPr lang="en-US" sz="1200" dirty="0" smtClean="0"/>
              <a:t>: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menyimpan</a:t>
            </a:r>
            <a:r>
              <a:rPr lang="en-US" sz="1200" dirty="0"/>
              <a:t> </a:t>
            </a:r>
            <a:r>
              <a:rPr lang="en-US" sz="1200" dirty="0" err="1"/>
              <a:t>perubahan</a:t>
            </a:r>
            <a:r>
              <a:rPr lang="en-US" sz="1200" dirty="0"/>
              <a:t> yang </a:t>
            </a:r>
            <a:r>
              <a:rPr lang="en-US" sz="1200" dirty="0" err="1"/>
              <a:t>sudah</a:t>
            </a:r>
            <a:r>
              <a:rPr lang="en-US" sz="1200" dirty="0"/>
              <a:t> di-stage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repositori</a:t>
            </a:r>
            <a:r>
              <a:rPr lang="en-US" sz="1200" dirty="0" smtClean="0"/>
              <a:t>.</a:t>
            </a:r>
            <a:endParaRPr lang="id-ID" sz="1200" dirty="0" smtClean="0"/>
          </a:p>
          <a:p>
            <a:pPr marL="1225550" lvl="2" indent="-171450">
              <a:buFont typeface="Wingdings" panose="05000000000000000000" pitchFamily="2" charset="2"/>
              <a:buChar char="§"/>
            </a:pPr>
            <a:r>
              <a:rPr lang="id-ID" sz="1200" dirty="0" smtClean="0"/>
              <a:t>Contoh &gt; </a:t>
            </a:r>
            <a:r>
              <a:rPr lang="id-ID" sz="1200" dirty="0" smtClean="0">
                <a:solidFill>
                  <a:schemeClr val="tx2">
                    <a:lumMod val="75000"/>
                  </a:schemeClr>
                </a:solidFill>
                <a:latin typeface="IBM Plex Mono" panose="020B0604020202020204" charset="0"/>
              </a:rPr>
              <a:t>git commit –m “Menambahkan index.html”</a:t>
            </a:r>
            <a:endParaRPr lang="en-US" sz="1200" dirty="0">
              <a:solidFill>
                <a:schemeClr val="tx2">
                  <a:lumMod val="75000"/>
                </a:schemeClr>
              </a:solidFill>
              <a:latin typeface="IBM Plex Mono" panose="020B0604020202020204" charset="0"/>
            </a:endParaRPr>
          </a:p>
          <a:p>
            <a:pPr marL="768350" lvl="1" indent="-171450">
              <a:buFont typeface="Wingdings" panose="05000000000000000000" pitchFamily="2" charset="2"/>
              <a:buChar char="§"/>
            </a:pPr>
            <a:r>
              <a:rPr lang="en-US" sz="1200" b="1" dirty="0" err="1"/>
              <a:t>Git</a:t>
            </a:r>
            <a:r>
              <a:rPr lang="en-US" sz="1200" b="1" dirty="0"/>
              <a:t> </a:t>
            </a:r>
            <a:r>
              <a:rPr lang="en-US" sz="1200" b="1" dirty="0" smtClean="0"/>
              <a:t>clone</a:t>
            </a:r>
            <a:r>
              <a:rPr lang="id-ID" sz="1200" dirty="0" smtClean="0"/>
              <a:t>	</a:t>
            </a:r>
            <a:r>
              <a:rPr lang="en-US" sz="1200" dirty="0" smtClean="0"/>
              <a:t>: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mengklon</a:t>
            </a:r>
            <a:r>
              <a:rPr lang="en-US" sz="1200" dirty="0"/>
              <a:t> </a:t>
            </a:r>
            <a:r>
              <a:rPr lang="en-US" sz="1200" dirty="0" err="1"/>
              <a:t>repositori</a:t>
            </a:r>
            <a:r>
              <a:rPr lang="en-US" sz="1200" dirty="0"/>
              <a:t> yang </a:t>
            </a:r>
            <a:r>
              <a:rPr lang="en-US" sz="1200" dirty="0" err="1"/>
              <a:t>sudah</a:t>
            </a:r>
            <a:r>
              <a:rPr lang="en-US" sz="1200" dirty="0"/>
              <a:t> </a:t>
            </a:r>
            <a:r>
              <a:rPr lang="en-US" sz="1200" dirty="0" err="1"/>
              <a:t>ada</a:t>
            </a:r>
            <a:r>
              <a:rPr lang="en-US" sz="1200" dirty="0" smtClean="0"/>
              <a:t>.</a:t>
            </a:r>
            <a:endParaRPr lang="id-ID" sz="1200" dirty="0" smtClean="0"/>
          </a:p>
          <a:p>
            <a:pPr marL="1225550" lvl="2" indent="-171450">
              <a:buFont typeface="Wingdings" panose="05000000000000000000" pitchFamily="2" charset="2"/>
              <a:buChar char="§"/>
            </a:pPr>
            <a:r>
              <a:rPr lang="id-ID" sz="1200" dirty="0" smtClean="0"/>
              <a:t>Contoh &gt; </a:t>
            </a:r>
            <a:r>
              <a:rPr lang="id-ID" sz="1200" dirty="0" smtClean="0">
                <a:solidFill>
                  <a:schemeClr val="tx2">
                    <a:lumMod val="75000"/>
                  </a:schemeClr>
                </a:solidFill>
                <a:latin typeface="IBM Plex Mono" panose="020B0604020202020204" charset="0"/>
              </a:rPr>
              <a:t>git </a:t>
            </a:r>
            <a:r>
              <a:rPr lang="id-ID" sz="1200" dirty="0">
                <a:solidFill>
                  <a:schemeClr val="tx2">
                    <a:lumMod val="75000"/>
                  </a:schemeClr>
                </a:solidFill>
                <a:latin typeface="IBM Plex Mono" panose="020B0604020202020204" charset="0"/>
              </a:rPr>
              <a:t>clone </a:t>
            </a:r>
            <a:r>
              <a:rPr lang="id-ID" sz="1200" dirty="0" smtClean="0">
                <a:solidFill>
                  <a:schemeClr val="tx2">
                    <a:lumMod val="75000"/>
                  </a:schemeClr>
                </a:solidFill>
                <a:latin typeface="IBM Plex Mono" panose="020B0604020202020204" charset="0"/>
              </a:rPr>
              <a:t>https</a:t>
            </a:r>
            <a:r>
              <a:rPr lang="id-ID" sz="1200" dirty="0">
                <a:solidFill>
                  <a:schemeClr val="tx2">
                    <a:lumMod val="75000"/>
                  </a:schemeClr>
                </a:solidFill>
                <a:latin typeface="IBM Plex Mono" panose="020B0604020202020204" charset="0"/>
              </a:rPr>
              <a:t>://</a:t>
            </a:r>
            <a:r>
              <a:rPr lang="id-ID" sz="1200" dirty="0" smtClean="0">
                <a:solidFill>
                  <a:schemeClr val="tx2">
                    <a:lumMod val="75000"/>
                  </a:schemeClr>
                </a:solidFill>
                <a:latin typeface="IBM Plex Mono" panose="020B0604020202020204" charset="0"/>
              </a:rPr>
              <a:t>github.com/iGaming23/MateriEduwork.git</a:t>
            </a:r>
            <a:endParaRPr lang="en-US" sz="1200" dirty="0">
              <a:solidFill>
                <a:schemeClr val="tx2">
                  <a:lumMod val="75000"/>
                </a:schemeClr>
              </a:solidFill>
              <a:latin typeface="IBM Plex Mono" panose="020B0604020202020204" charset="0"/>
            </a:endParaRPr>
          </a:p>
          <a:p>
            <a:pPr marL="768350" lvl="1" indent="-171450">
              <a:buFont typeface="Wingdings" panose="05000000000000000000" pitchFamily="2" charset="2"/>
              <a:buChar char="§"/>
            </a:pPr>
            <a:r>
              <a:rPr lang="en-US" sz="1200" b="1" dirty="0" err="1"/>
              <a:t>Git</a:t>
            </a:r>
            <a:r>
              <a:rPr lang="en-US" sz="1200" b="1" dirty="0"/>
              <a:t> </a:t>
            </a:r>
            <a:r>
              <a:rPr lang="en-US" sz="1200" b="1" dirty="0" smtClean="0"/>
              <a:t>remote</a:t>
            </a:r>
            <a:r>
              <a:rPr lang="id-ID" sz="1200" dirty="0" smtClean="0"/>
              <a:t>	</a:t>
            </a:r>
            <a:r>
              <a:rPr lang="en-US" sz="1200" dirty="0" smtClean="0"/>
              <a:t>: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mengelola</a:t>
            </a:r>
            <a:r>
              <a:rPr lang="en-US" sz="1200" dirty="0"/>
              <a:t> remote repository</a:t>
            </a:r>
            <a:r>
              <a:rPr lang="en-US" sz="1200" dirty="0" smtClean="0"/>
              <a:t>.</a:t>
            </a:r>
            <a:endParaRPr lang="id-ID" sz="1200" dirty="0" smtClean="0"/>
          </a:p>
          <a:p>
            <a:pPr marL="1225550" lvl="2" indent="-171450">
              <a:buFont typeface="Wingdings" panose="05000000000000000000" pitchFamily="2" charset="2"/>
              <a:buChar char="§"/>
            </a:pPr>
            <a:r>
              <a:rPr lang="id-ID" sz="1200" dirty="0" smtClean="0"/>
              <a:t>Contoh &gt;</a:t>
            </a:r>
            <a:r>
              <a:rPr lang="id-ID" sz="1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id-ID" sz="1200" dirty="0" smtClean="0">
                <a:solidFill>
                  <a:schemeClr val="tx2">
                    <a:lumMod val="75000"/>
                  </a:schemeClr>
                </a:solidFill>
                <a:latin typeface="IBM Plex Mono" panose="020B0604020202020204" charset="0"/>
              </a:rPr>
              <a:t>git remote -v</a:t>
            </a:r>
            <a:endParaRPr lang="en-US" sz="1200" dirty="0">
              <a:solidFill>
                <a:schemeClr val="tx2">
                  <a:lumMod val="75000"/>
                </a:schemeClr>
              </a:solidFill>
              <a:latin typeface="IBM Plex Mono" panose="020B0604020202020204" charset="0"/>
            </a:endParaRPr>
          </a:p>
          <a:p>
            <a:pPr marL="768350" lvl="1" indent="-171450">
              <a:buFont typeface="Wingdings" panose="05000000000000000000" pitchFamily="2" charset="2"/>
              <a:buChar char="§"/>
            </a:pPr>
            <a:r>
              <a:rPr lang="en-US" sz="1200" b="1" dirty="0" err="1"/>
              <a:t>Git</a:t>
            </a:r>
            <a:r>
              <a:rPr lang="en-US" sz="1200" b="1" dirty="0"/>
              <a:t> </a:t>
            </a:r>
            <a:r>
              <a:rPr lang="en-US" sz="1200" b="1" dirty="0" smtClean="0"/>
              <a:t>push</a:t>
            </a:r>
            <a:r>
              <a:rPr lang="id-ID" sz="1200" dirty="0" smtClean="0"/>
              <a:t>	</a:t>
            </a:r>
            <a:r>
              <a:rPr lang="en-US" sz="1200" dirty="0" smtClean="0"/>
              <a:t>: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mengirimkan</a:t>
            </a:r>
            <a:r>
              <a:rPr lang="en-US" sz="1200" dirty="0"/>
              <a:t> </a:t>
            </a:r>
            <a:r>
              <a:rPr lang="en-US" sz="1200" dirty="0" err="1"/>
              <a:t>perubahan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remote repository</a:t>
            </a:r>
            <a:r>
              <a:rPr lang="en-US" sz="1200" dirty="0" smtClean="0"/>
              <a:t>.</a:t>
            </a:r>
            <a:endParaRPr lang="id-ID" sz="1200" dirty="0" smtClean="0"/>
          </a:p>
          <a:p>
            <a:pPr marL="1225550" lvl="2" indent="-171450">
              <a:buFont typeface="Wingdings" panose="05000000000000000000" pitchFamily="2" charset="2"/>
              <a:buChar char="§"/>
            </a:pPr>
            <a:r>
              <a:rPr lang="id-ID" sz="1200" dirty="0" smtClean="0"/>
              <a:t>Contoh &gt; </a:t>
            </a:r>
            <a:r>
              <a:rPr lang="id-ID" sz="1200" dirty="0" smtClean="0">
                <a:solidFill>
                  <a:schemeClr val="tx2">
                    <a:lumMod val="75000"/>
                  </a:schemeClr>
                </a:solidFill>
                <a:latin typeface="IBM Plex Mono" panose="020B0604020202020204" charset="0"/>
              </a:rPr>
              <a:t>git push origin master</a:t>
            </a:r>
            <a:endParaRPr lang="en-US" sz="1200" dirty="0">
              <a:solidFill>
                <a:schemeClr val="tx2">
                  <a:lumMod val="75000"/>
                </a:schemeClr>
              </a:solidFill>
              <a:latin typeface="IBM Plex Mono" panose="020B0604020202020204" charset="0"/>
            </a:endParaRPr>
          </a:p>
          <a:p>
            <a:pPr marL="768350" lvl="1" indent="-171450">
              <a:buFont typeface="Wingdings" panose="05000000000000000000" pitchFamily="2" charset="2"/>
              <a:buChar char="§"/>
            </a:pPr>
            <a:r>
              <a:rPr lang="en-US" sz="1200" b="1" dirty="0" err="1"/>
              <a:t>Git</a:t>
            </a:r>
            <a:r>
              <a:rPr lang="en-US" sz="1200" b="1" dirty="0"/>
              <a:t> </a:t>
            </a:r>
            <a:r>
              <a:rPr lang="en-US" sz="1200" b="1" dirty="0" smtClean="0"/>
              <a:t>pull</a:t>
            </a:r>
            <a:r>
              <a:rPr lang="id-ID" sz="1200" dirty="0" smtClean="0"/>
              <a:t>	</a:t>
            </a:r>
            <a:r>
              <a:rPr lang="en-US" sz="1200" dirty="0" smtClean="0"/>
              <a:t>: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mengambil</a:t>
            </a:r>
            <a:r>
              <a:rPr lang="en-US" sz="1200" dirty="0"/>
              <a:t> </a:t>
            </a:r>
            <a:r>
              <a:rPr lang="en-US" sz="1200" dirty="0" err="1"/>
              <a:t>perubahan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remote repository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repositori</a:t>
            </a:r>
            <a:r>
              <a:rPr lang="en-US" sz="1200" dirty="0"/>
              <a:t> </a:t>
            </a:r>
            <a:r>
              <a:rPr lang="en-US" sz="1200" dirty="0" err="1"/>
              <a:t>lokal</a:t>
            </a:r>
            <a:r>
              <a:rPr lang="en-US" sz="1200" dirty="0" smtClean="0"/>
              <a:t>.</a:t>
            </a:r>
            <a:endParaRPr lang="id-ID" sz="1200" dirty="0" smtClean="0"/>
          </a:p>
          <a:p>
            <a:pPr marL="1225550" lvl="2" indent="-171450">
              <a:buFont typeface="Wingdings" panose="05000000000000000000" pitchFamily="2" charset="2"/>
              <a:buChar char="§"/>
            </a:pPr>
            <a:r>
              <a:rPr lang="id-ID" sz="1200" dirty="0" smtClean="0"/>
              <a:t>Contoh &gt; </a:t>
            </a:r>
            <a:r>
              <a:rPr lang="id-ID" sz="1200" dirty="0" smtClean="0">
                <a:solidFill>
                  <a:schemeClr val="tx2">
                    <a:lumMod val="75000"/>
                  </a:schemeClr>
                </a:solidFill>
                <a:latin typeface="IBM Plex Mono" panose="020B0604020202020204" charset="0"/>
              </a:rPr>
              <a:t>git pull origin izat</a:t>
            </a:r>
            <a:endParaRPr lang="en-US" sz="1200" dirty="0">
              <a:solidFill>
                <a:schemeClr val="tx2">
                  <a:lumMod val="75000"/>
                </a:schemeClr>
              </a:solidFill>
              <a:latin typeface="IBM Plex Mono" panose="020B060402020202020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sz="1200" dirty="0"/>
          </a:p>
          <a:p>
            <a:pPr marL="742950" lvl="0" indent="-2857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/>
          </a:p>
          <a:p>
            <a:pPr marL="742950" lvl="0" indent="-2857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/>
          </a:p>
          <a:p>
            <a:pPr marL="742950" lvl="0" indent="-2857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/>
          </a:p>
          <a:p>
            <a:pPr marL="742950" lvl="0" indent="-285750" algn="l" rtl="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279241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Fundamental – Manfaat &amp; Kegunaan</a:t>
            </a:r>
            <a:endParaRPr dirty="0"/>
          </a:p>
        </p:txBody>
      </p:sp>
      <p:sp>
        <p:nvSpPr>
          <p:cNvPr id="1505" name="Google Shape;1505;p37"/>
          <p:cNvSpPr txBox="1">
            <a:spLocks noGrp="1"/>
          </p:cNvSpPr>
          <p:nvPr>
            <p:ph type="subTitle" idx="1"/>
          </p:nvPr>
        </p:nvSpPr>
        <p:spPr>
          <a:xfrm>
            <a:off x="4661100" y="1417975"/>
            <a:ext cx="4129500" cy="17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Perintah-perintah</a:t>
            </a:r>
            <a:r>
              <a:rPr lang="en-US" dirty="0"/>
              <a:t> GIT ini </a:t>
            </a:r>
            <a:r>
              <a:rPr lang="en-US" b="1" dirty="0" err="1" smtClean="0"/>
              <a:t>dibutuhkan</a:t>
            </a:r>
            <a:r>
              <a:rPr lang="en-US" b="1" dirty="0" smtClean="0"/>
              <a:t> </a:t>
            </a:r>
            <a:r>
              <a:rPr lang="en-US" b="1" dirty="0" err="1" smtClean="0"/>
              <a:t>saat</a:t>
            </a:r>
            <a:r>
              <a:rPr lang="en-US" b="1" dirty="0" smtClean="0"/>
              <a:t> </a:t>
            </a:r>
            <a:r>
              <a:rPr lang="en-US" b="1" dirty="0" err="1" smtClean="0"/>
              <a:t>mengerjakan</a:t>
            </a:r>
            <a:r>
              <a:rPr lang="en-US" b="1" dirty="0" smtClean="0"/>
              <a:t> </a:t>
            </a:r>
            <a:r>
              <a:rPr lang="en-US" b="1" dirty="0" err="1" smtClean="0"/>
              <a:t>proyek</a:t>
            </a:r>
            <a:r>
              <a:rPr lang="en-US" dirty="0" smtClean="0"/>
              <a:t>,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berkolaborasi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remote repository.</a:t>
            </a:r>
            <a:r>
              <a:rPr lang="en" dirty="0" smtClean="0"/>
              <a:t> </a:t>
            </a:r>
            <a:endParaRPr dirty="0"/>
          </a:p>
        </p:txBody>
      </p:sp>
      <p:sp>
        <p:nvSpPr>
          <p:cNvPr id="1506" name="Google Shape;1506;p37"/>
          <p:cNvSpPr txBox="1">
            <a:spLocks noGrp="1"/>
          </p:cNvSpPr>
          <p:nvPr>
            <p:ph type="subTitle" idx="2"/>
          </p:nvPr>
        </p:nvSpPr>
        <p:spPr>
          <a:xfrm>
            <a:off x="720000" y="14179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menguasai</a:t>
            </a:r>
            <a:r>
              <a:rPr lang="en-US" dirty="0"/>
              <a:t> </a:t>
            </a:r>
            <a:r>
              <a:rPr lang="en-US" dirty="0" err="1"/>
              <a:t>perintah-perintah</a:t>
            </a:r>
            <a:r>
              <a:rPr lang="en-US" dirty="0"/>
              <a:t> ini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 err="1"/>
              <a:t>menjadi</a:t>
            </a:r>
            <a:r>
              <a:rPr lang="en-US" b="1" dirty="0"/>
              <a:t> </a:t>
            </a:r>
            <a:r>
              <a:rPr lang="en-US" b="1" dirty="0" err="1"/>
              <a:t>terbiasa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proyek</a:t>
            </a:r>
            <a:r>
              <a:rPr lang="en-US" b="1" dirty="0"/>
              <a:t> yang </a:t>
            </a:r>
            <a:r>
              <a:rPr lang="en-US" b="1" dirty="0" err="1"/>
              <a:t>terdokumentasi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baik</a:t>
            </a:r>
            <a:r>
              <a:rPr lang="en-US" dirty="0"/>
              <a:t>,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fleksibilitas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mengeksplorasi</a:t>
            </a:r>
            <a:r>
              <a:rPr lang="en-US" dirty="0"/>
              <a:t> </a:t>
            </a:r>
            <a:r>
              <a:rPr lang="en-US" dirty="0" err="1"/>
              <a:t>fitur-fitur</a:t>
            </a:r>
            <a:r>
              <a:rPr lang="en-US" dirty="0"/>
              <a:t> GIT,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mempercepat</a:t>
            </a:r>
            <a:r>
              <a:rPr lang="en-US" b="1" dirty="0"/>
              <a:t> </a:t>
            </a:r>
            <a:r>
              <a:rPr lang="en-US" b="1" dirty="0" err="1"/>
              <a:t>kemajuan</a:t>
            </a:r>
            <a:r>
              <a:rPr lang="en-US" b="1" dirty="0"/>
              <a:t> </a:t>
            </a:r>
            <a:r>
              <a:rPr lang="en-US" b="1" dirty="0" err="1"/>
              <a:t>proyek</a:t>
            </a:r>
            <a:r>
              <a:rPr lang="en-US" dirty="0"/>
              <a:t>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kolaboratif</a:t>
            </a:r>
            <a:r>
              <a:rPr lang="en-US" dirty="0"/>
              <a:t>.</a:t>
            </a:r>
            <a:endParaRPr dirty="0"/>
          </a:p>
        </p:txBody>
      </p:sp>
      <p:grpSp>
        <p:nvGrpSpPr>
          <p:cNvPr id="1507" name="Google Shape;1507;p37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08" name="Google Shape;1508;p37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09" name="Google Shape;1509;p37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7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1" name="Google Shape;1511;p37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12" name="Google Shape;1512;p3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13" name="Google Shape;1513;p3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14" name="Google Shape;1514;p3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6098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36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id-ID" dirty="0"/>
              <a:t>3</a:t>
            </a:r>
            <a:endParaRPr dirty="0"/>
          </a:p>
        </p:txBody>
      </p:sp>
      <p:grpSp>
        <p:nvGrpSpPr>
          <p:cNvPr id="1459" name="Google Shape;1459;p36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60" name="Google Shape;1460;p36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61" name="Google Shape;1461;p36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62" name="Google Shape;1462;p3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65" name="Google Shape;1465;p36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Branch</a:t>
            </a:r>
            <a:endParaRPr dirty="0"/>
          </a:p>
        </p:txBody>
      </p:sp>
      <p:grpSp>
        <p:nvGrpSpPr>
          <p:cNvPr id="1466" name="Google Shape;1466;p36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67" name="Google Shape;1467;p36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6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6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6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6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72" name="Google Shape;1472;p36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3" name="Google Shape;1473;p36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474" name="Google Shape;1474;p36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6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6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6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6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6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6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1" name="Google Shape;1481;p36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482" name="Google Shape;1482;p36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6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36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6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6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6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6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9" name="Google Shape;1489;p36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490" name="Google Shape;1490;p36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6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2" name="Google Shape;1492;p36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493" name="Google Shape;1493;p36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6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95" name="Google Shape;1495;p36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6" name="Google Shape;1496;p36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497" name="Google Shape;1497;p36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98" name="Google Shape;1498;p36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99" name="Google Shape;1499;p36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58857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Branch</a:t>
            </a:r>
            <a:endParaRPr dirty="0"/>
          </a:p>
        </p:txBody>
      </p:sp>
      <p:sp>
        <p:nvSpPr>
          <p:cNvPr id="2074" name="Google Shape;2074;p51"/>
          <p:cNvSpPr txBox="1">
            <a:spLocks noGrp="1"/>
          </p:cNvSpPr>
          <p:nvPr>
            <p:ph type="subTitle" idx="1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200" dirty="0"/>
              <a:t>Ini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daftar</a:t>
            </a:r>
            <a:r>
              <a:rPr lang="en-US" sz="1200" dirty="0"/>
              <a:t> </a:t>
            </a:r>
            <a:r>
              <a:rPr lang="en-US" sz="1200" dirty="0" err="1"/>
              <a:t>perintah</a:t>
            </a:r>
            <a:r>
              <a:rPr lang="en-US" sz="1200" dirty="0"/>
              <a:t> </a:t>
            </a:r>
            <a:r>
              <a:rPr lang="en-US" sz="1200" dirty="0" err="1"/>
              <a:t>dasar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mengoperasikan</a:t>
            </a:r>
            <a:r>
              <a:rPr lang="en-US" sz="1200" dirty="0"/>
              <a:t> GIT yang </a:t>
            </a:r>
            <a:r>
              <a:rPr lang="en-US" sz="1200" dirty="0" err="1"/>
              <a:t>sering</a:t>
            </a:r>
            <a:r>
              <a:rPr lang="en-US" sz="1200" dirty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proyek</a:t>
            </a:r>
            <a:r>
              <a:rPr lang="en-US" sz="1200" dirty="0" smtClean="0"/>
              <a:t>:</a:t>
            </a:r>
            <a:endParaRPr lang="id-ID" sz="1200" dirty="0"/>
          </a:p>
          <a:p>
            <a:pPr marL="139700" indent="0">
              <a:buNone/>
            </a:pPr>
            <a:endParaRPr lang="en-US" sz="1200" dirty="0"/>
          </a:p>
          <a:p>
            <a:pPr marL="768350" lvl="1" indent="-171450">
              <a:buFont typeface="Wingdings" panose="05000000000000000000" pitchFamily="2" charset="2"/>
              <a:buChar char="§"/>
            </a:pPr>
            <a:r>
              <a:rPr lang="en-US" sz="1200" b="1" dirty="0" err="1"/>
              <a:t>Git</a:t>
            </a:r>
            <a:r>
              <a:rPr lang="en-US" sz="1200" b="1" dirty="0"/>
              <a:t> </a:t>
            </a:r>
            <a:r>
              <a:rPr lang="id-ID" sz="1200" b="1" dirty="0" smtClean="0"/>
              <a:t>branch</a:t>
            </a:r>
            <a:r>
              <a:rPr lang="id-ID" sz="1200" dirty="0" smtClean="0"/>
              <a:t>			</a:t>
            </a:r>
            <a:r>
              <a:rPr lang="en-US" sz="1200" dirty="0" smtClean="0"/>
              <a:t>: </a:t>
            </a:r>
            <a:r>
              <a:rPr lang="id-ID" sz="1200" dirty="0" smtClean="0"/>
              <a:t>Melihat semua branch (local)</a:t>
            </a:r>
            <a:endParaRPr lang="en-US" sz="1200" dirty="0"/>
          </a:p>
          <a:p>
            <a:pPr marL="768350" lvl="1" indent="-171450">
              <a:buFont typeface="Wingdings" panose="05000000000000000000" pitchFamily="2" charset="2"/>
              <a:buChar char="§"/>
            </a:pPr>
            <a:r>
              <a:rPr lang="en-US" sz="1200" b="1" dirty="0" err="1"/>
              <a:t>Git</a:t>
            </a:r>
            <a:r>
              <a:rPr lang="en-US" sz="1200" b="1" dirty="0"/>
              <a:t> </a:t>
            </a:r>
            <a:r>
              <a:rPr lang="id-ID" sz="1200" b="1" dirty="0" smtClean="0"/>
              <a:t>branch --all</a:t>
            </a:r>
            <a:r>
              <a:rPr lang="id-ID" sz="1200" dirty="0" smtClean="0"/>
              <a:t>		</a:t>
            </a:r>
            <a:r>
              <a:rPr lang="en-US" sz="1200" dirty="0" smtClean="0"/>
              <a:t>:</a:t>
            </a:r>
            <a:r>
              <a:rPr lang="id-ID" sz="1200" dirty="0" smtClean="0"/>
              <a:t> Melihat semua branch (public)</a:t>
            </a:r>
          </a:p>
          <a:p>
            <a:pPr marL="768350" lvl="1" indent="-171450">
              <a:buFont typeface="Wingdings" panose="05000000000000000000" pitchFamily="2" charset="2"/>
              <a:buChar char="§"/>
            </a:pPr>
            <a:r>
              <a:rPr lang="en-US" sz="1200" b="1" dirty="0" err="1" smtClean="0"/>
              <a:t>Git</a:t>
            </a:r>
            <a:r>
              <a:rPr lang="en-US" sz="1200" b="1" dirty="0" smtClean="0"/>
              <a:t> </a:t>
            </a:r>
            <a:r>
              <a:rPr lang="id-ID" sz="1200" b="1" dirty="0" smtClean="0"/>
              <a:t>branch nama_branch</a:t>
            </a:r>
            <a:r>
              <a:rPr lang="id-ID" sz="1200" dirty="0" smtClean="0"/>
              <a:t>	</a:t>
            </a:r>
            <a:r>
              <a:rPr lang="en-US" sz="1200" dirty="0" smtClean="0"/>
              <a:t>: </a:t>
            </a:r>
            <a:r>
              <a:rPr lang="id-ID" sz="1200" dirty="0" smtClean="0"/>
              <a:t>Membuat branch baru</a:t>
            </a:r>
            <a:endParaRPr lang="en-US" sz="1200" dirty="0"/>
          </a:p>
          <a:p>
            <a:pPr marL="768350" lvl="1" indent="-171450">
              <a:buFont typeface="Wingdings" panose="05000000000000000000" pitchFamily="2" charset="2"/>
              <a:buChar char="§"/>
            </a:pPr>
            <a:r>
              <a:rPr lang="en-US" sz="1200" b="1" dirty="0" err="1"/>
              <a:t>Git</a:t>
            </a:r>
            <a:r>
              <a:rPr lang="en-US" sz="1200" b="1" dirty="0"/>
              <a:t> </a:t>
            </a:r>
            <a:r>
              <a:rPr lang="id-ID" sz="1200" b="1" dirty="0" smtClean="0"/>
              <a:t>checkout nama_branch</a:t>
            </a:r>
            <a:r>
              <a:rPr lang="id-ID" sz="1200" dirty="0" smtClean="0"/>
              <a:t>	</a:t>
            </a:r>
            <a:r>
              <a:rPr lang="en-US" sz="1200" dirty="0" smtClean="0"/>
              <a:t>: </a:t>
            </a:r>
            <a:r>
              <a:rPr lang="id-ID" sz="1200" dirty="0" smtClean="0"/>
              <a:t>Berpindah ke branch</a:t>
            </a:r>
          </a:p>
          <a:p>
            <a:pPr marL="768350" lvl="1" indent="-171450">
              <a:buFont typeface="Wingdings" panose="05000000000000000000" pitchFamily="2" charset="2"/>
              <a:buChar char="§"/>
            </a:pPr>
            <a:r>
              <a:rPr lang="en-US" sz="1200" b="1" dirty="0" err="1" smtClean="0"/>
              <a:t>Git</a:t>
            </a:r>
            <a:r>
              <a:rPr lang="en-US" sz="1200" b="1" dirty="0" smtClean="0"/>
              <a:t> </a:t>
            </a:r>
            <a:r>
              <a:rPr lang="id-ID" sz="1200" b="1" dirty="0" smtClean="0"/>
              <a:t>branch –d nama_branch</a:t>
            </a:r>
            <a:r>
              <a:rPr lang="id-ID" sz="1200" dirty="0" smtClean="0"/>
              <a:t>	</a:t>
            </a:r>
            <a:r>
              <a:rPr lang="en-US" sz="1200" dirty="0" smtClean="0"/>
              <a:t>: </a:t>
            </a:r>
            <a:r>
              <a:rPr lang="id-ID" sz="1200" dirty="0" smtClean="0"/>
              <a:t>Menghapus branch</a:t>
            </a:r>
          </a:p>
          <a:p>
            <a:pPr marL="768350" lvl="1" indent="-171450">
              <a:buFont typeface="Wingdings" panose="05000000000000000000" pitchFamily="2" charset="2"/>
              <a:buChar char="§"/>
            </a:pPr>
            <a:r>
              <a:rPr lang="en-US" sz="1200" b="1" dirty="0" err="1" smtClean="0"/>
              <a:t>Git</a:t>
            </a:r>
            <a:r>
              <a:rPr lang="en-US" sz="1200" b="1" dirty="0" smtClean="0"/>
              <a:t> </a:t>
            </a:r>
            <a:r>
              <a:rPr lang="id-ID" sz="1200" b="1" dirty="0" smtClean="0"/>
              <a:t>merge nama_branch	</a:t>
            </a:r>
            <a:r>
              <a:rPr lang="id-ID" sz="1200" dirty="0" smtClean="0"/>
              <a:t>	</a:t>
            </a:r>
            <a:r>
              <a:rPr lang="en-US" sz="1200" dirty="0" smtClean="0"/>
              <a:t>: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id-ID" sz="1200" dirty="0" smtClean="0"/>
              <a:t>menggabungkan commit dari 2 branch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dirty="0"/>
          </a:p>
          <a:p>
            <a:pPr marL="742950" lvl="0" indent="-2857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/>
          </a:p>
          <a:p>
            <a:pPr marL="742950" lvl="0" indent="-2857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/>
          </a:p>
          <a:p>
            <a:pPr marL="742950" lvl="0" indent="-2857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/>
          </a:p>
          <a:p>
            <a:pPr marL="742950" lvl="0" indent="-285750" algn="l" rtl="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487298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Branch</a:t>
            </a:r>
            <a:endParaRPr dirty="0"/>
          </a:p>
        </p:txBody>
      </p:sp>
      <p:sp>
        <p:nvSpPr>
          <p:cNvPr id="1505" name="Google Shape;1505;p37"/>
          <p:cNvSpPr txBox="1">
            <a:spLocks noGrp="1"/>
          </p:cNvSpPr>
          <p:nvPr>
            <p:ph type="subTitle" idx="1"/>
          </p:nvPr>
        </p:nvSpPr>
        <p:spPr>
          <a:xfrm>
            <a:off x="4661099" y="1417974"/>
            <a:ext cx="4130475" cy="2544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Pembahasan</a:t>
            </a:r>
            <a:r>
              <a:rPr lang="en-US" dirty="0"/>
              <a:t> branch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perintah-perintah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id-ID" b="1" dirty="0" smtClean="0"/>
              <a:t>`</a:t>
            </a:r>
            <a:r>
              <a:rPr lang="en-US" b="1" dirty="0" err="1" smtClean="0">
                <a:latin typeface="IBM Plex Mono" panose="020B0604020202020204" charset="0"/>
              </a:rPr>
              <a:t>git</a:t>
            </a:r>
            <a:r>
              <a:rPr lang="en-US" b="1" dirty="0" smtClean="0">
                <a:latin typeface="IBM Plex Mono" panose="020B0604020202020204" charset="0"/>
              </a:rPr>
              <a:t> branch</a:t>
            </a:r>
            <a:r>
              <a:rPr lang="id-ID" b="1" dirty="0" smtClean="0"/>
              <a:t>`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branch, </a:t>
            </a:r>
            <a:r>
              <a:rPr lang="id-ID" b="1" dirty="0" smtClean="0"/>
              <a:t>`</a:t>
            </a:r>
            <a:r>
              <a:rPr lang="en-US" b="1" dirty="0" err="1" smtClean="0">
                <a:latin typeface="IBM Plex Mono" panose="020B0604020202020204" charset="0"/>
              </a:rPr>
              <a:t>git</a:t>
            </a:r>
            <a:r>
              <a:rPr lang="en-US" b="1" dirty="0" smtClean="0">
                <a:latin typeface="IBM Plex Mono" panose="020B0604020202020204" charset="0"/>
              </a:rPr>
              <a:t> checkout</a:t>
            </a:r>
            <a:r>
              <a:rPr lang="id-ID" b="1" dirty="0" smtClean="0"/>
              <a:t>`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berpindah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branch lain, </a:t>
            </a:r>
            <a:r>
              <a:rPr lang="id-ID" b="1" dirty="0" smtClean="0"/>
              <a:t>`</a:t>
            </a:r>
            <a:r>
              <a:rPr lang="en-US" b="1" dirty="0" err="1" smtClean="0">
                <a:latin typeface="IBM Plex Mono" panose="020B0604020202020204" charset="0"/>
              </a:rPr>
              <a:t>git</a:t>
            </a:r>
            <a:r>
              <a:rPr lang="en-US" b="1" dirty="0" smtClean="0">
                <a:latin typeface="IBM Plex Mono" panose="020B0604020202020204" charset="0"/>
              </a:rPr>
              <a:t> merge</a:t>
            </a:r>
            <a:r>
              <a:rPr lang="id-ID" b="1" dirty="0" smtClean="0"/>
              <a:t>`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menggabungkan</a:t>
            </a:r>
            <a:r>
              <a:rPr lang="en-US" dirty="0"/>
              <a:t> commit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branch,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penanganan</a:t>
            </a:r>
            <a:r>
              <a:rPr lang="en-US" dirty="0"/>
              <a:t> conflict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menggabungkan</a:t>
            </a:r>
            <a:r>
              <a:rPr lang="en-US" dirty="0"/>
              <a:t> branch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file yang </a:t>
            </a:r>
            <a:r>
              <a:rPr lang="en-US" dirty="0" err="1"/>
              <a:t>sama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506" name="Google Shape;1506;p37"/>
          <p:cNvSpPr txBox="1">
            <a:spLocks noGrp="1"/>
          </p:cNvSpPr>
          <p:nvPr>
            <p:ph type="subTitle" idx="2"/>
          </p:nvPr>
        </p:nvSpPr>
        <p:spPr>
          <a:xfrm>
            <a:off x="720000" y="14179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Branch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b="1" dirty="0"/>
              <a:t>GIT </a:t>
            </a:r>
            <a:r>
              <a:rPr lang="en-US" b="1" dirty="0" err="1"/>
              <a:t>adalah</a:t>
            </a:r>
            <a:r>
              <a:rPr lang="en-US" b="1" dirty="0"/>
              <a:t> </a:t>
            </a:r>
            <a:r>
              <a:rPr lang="en-US" b="1" dirty="0" err="1"/>
              <a:t>salinan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cabang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repositori</a:t>
            </a:r>
            <a:r>
              <a:rPr lang="en-US" b="1" dirty="0"/>
              <a:t> </a:t>
            </a:r>
            <a:r>
              <a:rPr lang="en-US" b="1" dirty="0" err="1"/>
              <a:t>utama</a:t>
            </a:r>
            <a:r>
              <a:rPr lang="en-US" dirty="0"/>
              <a:t>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paralel</a:t>
            </a:r>
            <a:r>
              <a:rPr lang="en-US" dirty="0"/>
              <a:t>. </a:t>
            </a:r>
            <a:r>
              <a:rPr lang="en-US" dirty="0" err="1"/>
              <a:t>Manfaatnya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b="1" dirty="0" err="1"/>
              <a:t>pengembangan</a:t>
            </a:r>
            <a:r>
              <a:rPr lang="en-US" b="1" dirty="0"/>
              <a:t> </a:t>
            </a:r>
            <a:r>
              <a:rPr lang="en-US" b="1" dirty="0" err="1"/>
              <a:t>paralel</a:t>
            </a:r>
            <a:r>
              <a:rPr lang="en-US" b="1" dirty="0"/>
              <a:t>, </a:t>
            </a:r>
            <a:r>
              <a:rPr lang="en-US" b="1" dirty="0" err="1"/>
              <a:t>pengelolaan</a:t>
            </a:r>
            <a:r>
              <a:rPr lang="en-US" b="1" dirty="0"/>
              <a:t> </a:t>
            </a:r>
            <a:r>
              <a:rPr lang="en-US" b="1" dirty="0" err="1"/>
              <a:t>pengembangan</a:t>
            </a:r>
            <a:r>
              <a:rPr lang="en-US" b="1" dirty="0"/>
              <a:t> </a:t>
            </a:r>
            <a:r>
              <a:rPr lang="en-US" b="1" dirty="0" err="1"/>
              <a:t>seperti</a:t>
            </a:r>
            <a:r>
              <a:rPr lang="en-US" b="1" dirty="0"/>
              <a:t> </a:t>
            </a:r>
            <a:r>
              <a:rPr lang="en-US" b="1" dirty="0" err="1"/>
              <a:t>uji</a:t>
            </a:r>
            <a:r>
              <a:rPr lang="en-US" b="1" dirty="0"/>
              <a:t> </a:t>
            </a:r>
            <a:r>
              <a:rPr lang="en-US" b="1" dirty="0" err="1"/>
              <a:t>coba</a:t>
            </a:r>
            <a:r>
              <a:rPr lang="en-US" b="1" dirty="0"/>
              <a:t>,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stabil</a:t>
            </a:r>
            <a:r>
              <a:rPr lang="en-US" b="1" dirty="0"/>
              <a:t>,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stabil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.</a:t>
            </a:r>
            <a:endParaRPr dirty="0"/>
          </a:p>
        </p:txBody>
      </p:sp>
      <p:grpSp>
        <p:nvGrpSpPr>
          <p:cNvPr id="1507" name="Google Shape;1507;p37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08" name="Google Shape;1508;p37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09" name="Google Shape;1509;p37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7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1" name="Google Shape;1511;p37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12" name="Google Shape;1512;p3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13" name="Google Shape;1513;p3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14" name="Google Shape;1514;p3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8881736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275</Words>
  <Application>Microsoft Office PowerPoint</Application>
  <PresentationFormat>On-screen Show (16:9)</PresentationFormat>
  <Paragraphs>51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IBM Plex Mono</vt:lpstr>
      <vt:lpstr>Arial</vt:lpstr>
      <vt:lpstr>Poppins</vt:lpstr>
      <vt:lpstr>Open Sans</vt:lpstr>
      <vt:lpstr>Wingdings</vt:lpstr>
      <vt:lpstr>Introduction to Coding Workshop by Slidesgo</vt:lpstr>
      <vt:lpstr>GIT</vt:lpstr>
      <vt:lpstr>01</vt:lpstr>
      <vt:lpstr>Apa itu GIT ?</vt:lpstr>
      <vt:lpstr>02</vt:lpstr>
      <vt:lpstr>Fundamental – Perintah Dasar GIT</vt:lpstr>
      <vt:lpstr>Fundamental – Manfaat &amp; Kegunaan</vt:lpstr>
      <vt:lpstr>03</vt:lpstr>
      <vt:lpstr>Branch</vt:lpstr>
      <vt:lpstr>Branch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cp:lastModifiedBy>Microsoft account</cp:lastModifiedBy>
  <cp:revision>6</cp:revision>
  <dcterms:modified xsi:type="dcterms:W3CDTF">2023-09-13T07:02:03Z</dcterms:modified>
</cp:coreProperties>
</file>