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399" y="-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1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7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3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4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4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AB92-A89B-4118-ABCC-146211125CAD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D0BA-CF06-4943-81EE-5D40F2E14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5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A9C206-1417-9A2B-F7BE-E82F75AE1DE0}"/>
              </a:ext>
            </a:extLst>
          </p:cNvPr>
          <p:cNvSpPr/>
          <p:nvPr/>
        </p:nvSpPr>
        <p:spPr>
          <a:xfrm>
            <a:off x="560567" y="894522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A37A17-C973-DA82-9E35-92C338725348}"/>
              </a:ext>
            </a:extLst>
          </p:cNvPr>
          <p:cNvSpPr txBox="1"/>
          <p:nvPr/>
        </p:nvSpPr>
        <p:spPr>
          <a:xfrm>
            <a:off x="560567" y="942609"/>
            <a:ext cx="652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取指周期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79E6AB-B9AE-4AB2-88E0-57E617736A70}"/>
              </a:ext>
            </a:extLst>
          </p:cNvPr>
          <p:cNvCxnSpPr/>
          <p:nvPr/>
        </p:nvCxnSpPr>
        <p:spPr>
          <a:xfrm>
            <a:off x="560567" y="1200647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4273966-FD5C-ADDE-07F3-4C6C6C4A1C41}"/>
              </a:ext>
            </a:extLst>
          </p:cNvPr>
          <p:cNvSpPr txBox="1"/>
          <p:nvPr/>
        </p:nvSpPr>
        <p:spPr>
          <a:xfrm>
            <a:off x="560567" y="1248734"/>
            <a:ext cx="230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存储器读信号</a:t>
            </a:r>
            <a:r>
              <a:rPr lang="en-US" altLang="zh-CN" sz="800"/>
              <a:t>memread</a:t>
            </a:r>
            <a:r>
              <a:rPr lang="zh-CN" altLang="en-US" sz="800"/>
              <a:t>有效，取出指令。</a:t>
            </a:r>
            <a:endParaRPr lang="en-US" altLang="zh-CN" sz="800"/>
          </a:p>
          <a:p>
            <a:r>
              <a:rPr lang="zh-CN" altLang="en-US" sz="800"/>
              <a:t>实际上设计中并未实现</a:t>
            </a:r>
            <a:r>
              <a:rPr lang="en-US" altLang="zh-CN" sz="800"/>
              <a:t>memread</a:t>
            </a:r>
            <a:r>
              <a:rPr lang="zh-CN" altLang="en-US" sz="800"/>
              <a:t>这一 信号，存储器的读永远有效，只要地址发生变化，存储器就会在两个</a:t>
            </a:r>
            <a:r>
              <a:rPr lang="en-US" altLang="zh-CN" sz="800"/>
              <a:t>clk</a:t>
            </a:r>
            <a:r>
              <a:rPr lang="zh-CN" altLang="en-US" sz="800"/>
              <a:t>上升沿后将对应数据读出。取指周期存在的意义在于延长存储器读时间，确保能读出地址对应数据。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54C59D-8830-EB63-3250-874A3E9C9BE4}"/>
              </a:ext>
            </a:extLst>
          </p:cNvPr>
          <p:cNvSpPr/>
          <p:nvPr/>
        </p:nvSpPr>
        <p:spPr>
          <a:xfrm>
            <a:off x="3991555" y="858738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98358-D3D9-975A-FFBE-3D97E9671251}"/>
              </a:ext>
            </a:extLst>
          </p:cNvPr>
          <p:cNvSpPr txBox="1"/>
          <p:nvPr/>
        </p:nvSpPr>
        <p:spPr>
          <a:xfrm>
            <a:off x="3991555" y="906825"/>
            <a:ext cx="652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译码周期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1E02E06-4611-ECB5-6F37-F10AA1B9E397}"/>
              </a:ext>
            </a:extLst>
          </p:cNvPr>
          <p:cNvCxnSpPr/>
          <p:nvPr/>
        </p:nvCxnSpPr>
        <p:spPr>
          <a:xfrm>
            <a:off x="3991555" y="1164863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D5B7A2E-4FC9-724A-D88A-139645C57240}"/>
              </a:ext>
            </a:extLst>
          </p:cNvPr>
          <p:cNvSpPr txBox="1"/>
          <p:nvPr/>
        </p:nvSpPr>
        <p:spPr>
          <a:xfrm>
            <a:off x="3991555" y="1212950"/>
            <a:ext cx="230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分析指令</a:t>
            </a:r>
            <a:r>
              <a:rPr lang="en-US" altLang="zh-CN" sz="800"/>
              <a:t>op</a:t>
            </a:r>
            <a:r>
              <a:rPr lang="zh-CN" altLang="en-US" sz="800"/>
              <a:t>字段。</a:t>
            </a:r>
            <a:endParaRPr lang="en-US" altLang="zh-CN" sz="800"/>
          </a:p>
          <a:p>
            <a:r>
              <a:rPr lang="en-US" altLang="zh-CN" sz="800"/>
              <a:t>alusrca&lt;=2’b00</a:t>
            </a:r>
            <a:r>
              <a:rPr lang="zh-CN" altLang="en-US" sz="800"/>
              <a:t>，</a:t>
            </a:r>
            <a:r>
              <a:rPr lang="en-US" altLang="zh-CN" sz="800"/>
              <a:t>alusrcb&lt;=3’b011</a:t>
            </a:r>
            <a:r>
              <a:rPr lang="zh-CN" altLang="en-US" sz="800"/>
              <a:t>控制多路选择器选择寄存器</a:t>
            </a:r>
            <a:r>
              <a:rPr lang="en-US" altLang="zh-CN" sz="800"/>
              <a:t>A</a:t>
            </a:r>
            <a:r>
              <a:rPr lang="zh-CN" altLang="en-US" sz="800"/>
              <a:t>、</a:t>
            </a:r>
            <a:r>
              <a:rPr lang="en-US" altLang="zh-CN" sz="800"/>
              <a:t>B</a:t>
            </a:r>
            <a:r>
              <a:rPr lang="zh-CN" altLang="en-US" sz="800"/>
              <a:t>的值，计算跳转地址。（计算跳转地址并不一定会在后面用到，只是在译码阶段充分利用</a:t>
            </a:r>
            <a:r>
              <a:rPr lang="en-US" altLang="zh-CN" sz="800"/>
              <a:t>cpu</a:t>
            </a:r>
            <a:r>
              <a:rPr lang="zh-CN" altLang="en-US" sz="800"/>
              <a:t>资源的一个额外工作）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2EADF1-2DCA-C9EA-D940-057C80E69783}"/>
              </a:ext>
            </a:extLst>
          </p:cNvPr>
          <p:cNvSpPr/>
          <p:nvPr/>
        </p:nvSpPr>
        <p:spPr>
          <a:xfrm>
            <a:off x="560567" y="2808136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6AE6B8-4BC4-8FD8-B39C-55FB866E6C59}"/>
              </a:ext>
            </a:extLst>
          </p:cNvPr>
          <p:cNvSpPr txBox="1"/>
          <p:nvPr/>
        </p:nvSpPr>
        <p:spPr>
          <a:xfrm>
            <a:off x="560566" y="2856223"/>
            <a:ext cx="1514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addi</a:t>
            </a:r>
            <a:r>
              <a:rPr lang="zh-CN" altLang="en-US" sz="800"/>
              <a:t>、</a:t>
            </a:r>
            <a:r>
              <a:rPr lang="en-US" altLang="zh-CN" sz="800"/>
              <a:t>andi</a:t>
            </a:r>
            <a:r>
              <a:rPr lang="zh-CN" altLang="en-US" sz="800"/>
              <a:t>、</a:t>
            </a:r>
            <a:r>
              <a:rPr lang="en-US" altLang="zh-CN" sz="800"/>
              <a:t>ori</a:t>
            </a:r>
            <a:r>
              <a:rPr lang="zh-CN" altLang="en-US" sz="800"/>
              <a:t>计算周期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FD7E73-C937-B265-58BF-EC291D01D1C3}"/>
              </a:ext>
            </a:extLst>
          </p:cNvPr>
          <p:cNvCxnSpPr/>
          <p:nvPr/>
        </p:nvCxnSpPr>
        <p:spPr>
          <a:xfrm>
            <a:off x="560567" y="311426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47EEC59-DA96-D819-64DA-026C985C334F}"/>
              </a:ext>
            </a:extLst>
          </p:cNvPr>
          <p:cNvSpPr txBox="1"/>
          <p:nvPr/>
        </p:nvSpPr>
        <p:spPr>
          <a:xfrm>
            <a:off x="560567" y="3162348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alusrca&lt;=2’b01</a:t>
            </a:r>
            <a:r>
              <a:rPr lang="zh-CN" altLang="en-US" sz="800"/>
              <a:t>，</a:t>
            </a:r>
            <a:r>
              <a:rPr lang="en-US" altLang="zh-CN" sz="800"/>
              <a:t>alusrcb</a:t>
            </a:r>
            <a:r>
              <a:rPr lang="zh-CN" altLang="en-US" sz="800"/>
              <a:t>为对应立即数所在数据通路。</a:t>
            </a:r>
            <a:r>
              <a:rPr lang="en-US" altLang="zh-CN" sz="800"/>
              <a:t>op</a:t>
            </a:r>
            <a:r>
              <a:rPr lang="zh-CN" altLang="en-US" sz="800"/>
              <a:t>为对应指令操作码。计算得到</a:t>
            </a:r>
            <a:r>
              <a:rPr lang="en-US" altLang="zh-CN" sz="800"/>
              <a:t>aluout&lt;=A op B</a:t>
            </a:r>
            <a:r>
              <a:rPr lang="zh-CN" altLang="en-US" sz="800"/>
              <a:t>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3E3542-CC4D-8E9D-CDAD-3C84AD412090}"/>
              </a:ext>
            </a:extLst>
          </p:cNvPr>
          <p:cNvSpPr/>
          <p:nvPr/>
        </p:nvSpPr>
        <p:spPr>
          <a:xfrm>
            <a:off x="2266122" y="4721750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6ABE03-F533-51C3-1F36-EB9D4D1F8C77}"/>
              </a:ext>
            </a:extLst>
          </p:cNvPr>
          <p:cNvSpPr txBox="1"/>
          <p:nvPr/>
        </p:nvSpPr>
        <p:spPr>
          <a:xfrm>
            <a:off x="2266122" y="4769837"/>
            <a:ext cx="116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lw</a:t>
            </a:r>
            <a:r>
              <a:rPr lang="zh-CN" altLang="en-US" sz="800"/>
              <a:t>、</a:t>
            </a:r>
            <a:r>
              <a:rPr lang="en-US" altLang="zh-CN" sz="800"/>
              <a:t>sw</a:t>
            </a:r>
            <a:r>
              <a:rPr lang="zh-CN" altLang="en-US" sz="800"/>
              <a:t>访问地址计算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0AA2B2B-E986-7303-B724-EFB6B9772483}"/>
              </a:ext>
            </a:extLst>
          </p:cNvPr>
          <p:cNvCxnSpPr/>
          <p:nvPr/>
        </p:nvCxnSpPr>
        <p:spPr>
          <a:xfrm>
            <a:off x="2266122" y="5027875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532426D-E03D-82FD-7B10-DE47D5D4CB7B}"/>
              </a:ext>
            </a:extLst>
          </p:cNvPr>
          <p:cNvSpPr txBox="1"/>
          <p:nvPr/>
        </p:nvSpPr>
        <p:spPr>
          <a:xfrm>
            <a:off x="2266122" y="5075962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alusrca&lt;=2’b01</a:t>
            </a:r>
            <a:r>
              <a:rPr lang="zh-CN" altLang="en-US" sz="800"/>
              <a:t>，</a:t>
            </a:r>
            <a:r>
              <a:rPr lang="en-US" altLang="zh-CN" sz="800"/>
              <a:t>alusrcb&lt;=3’b010</a:t>
            </a:r>
            <a:r>
              <a:rPr lang="zh-CN" altLang="en-US" sz="800"/>
              <a:t>。</a:t>
            </a:r>
            <a:endParaRPr lang="en-US" altLang="zh-CN" sz="800"/>
          </a:p>
          <a:p>
            <a:r>
              <a:rPr lang="zh-CN" altLang="en-US" sz="800"/>
              <a:t>计算访存地址，下一个</a:t>
            </a:r>
            <a:r>
              <a:rPr lang="en-US" altLang="zh-CN" sz="800"/>
              <a:t>clk</a:t>
            </a:r>
            <a:r>
              <a:rPr lang="zh-CN" altLang="en-US" sz="800"/>
              <a:t>上升沿到来结果放到</a:t>
            </a:r>
            <a:r>
              <a:rPr lang="en-US" altLang="zh-CN" sz="800"/>
              <a:t>aluout</a:t>
            </a:r>
            <a:r>
              <a:rPr lang="zh-CN" altLang="en-US" sz="800"/>
              <a:t>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16BD5B-B0FA-84A8-143A-0559E52A11DA}"/>
              </a:ext>
            </a:extLst>
          </p:cNvPr>
          <p:cNvSpPr/>
          <p:nvPr/>
        </p:nvSpPr>
        <p:spPr>
          <a:xfrm>
            <a:off x="3991555" y="2808136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350F26-0599-5DCE-8580-3EAA391485B0}"/>
              </a:ext>
            </a:extLst>
          </p:cNvPr>
          <p:cNvSpPr txBox="1"/>
          <p:nvPr/>
        </p:nvSpPr>
        <p:spPr>
          <a:xfrm>
            <a:off x="3991555" y="2856223"/>
            <a:ext cx="759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Itype</a:t>
            </a:r>
            <a:r>
              <a:rPr lang="zh-CN" altLang="en-US" sz="800"/>
              <a:t>写周期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0AD0F50-9CF2-74A3-7B42-0693840BA6DE}"/>
              </a:ext>
            </a:extLst>
          </p:cNvPr>
          <p:cNvCxnSpPr/>
          <p:nvPr/>
        </p:nvCxnSpPr>
        <p:spPr>
          <a:xfrm>
            <a:off x="3991555" y="311426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7E144B5-6678-A669-A59B-7E0B44EA6884}"/>
              </a:ext>
            </a:extLst>
          </p:cNvPr>
          <p:cNvSpPr txBox="1"/>
          <p:nvPr/>
        </p:nvSpPr>
        <p:spPr>
          <a:xfrm>
            <a:off x="3991555" y="3162348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regwrite</a:t>
            </a:r>
            <a:r>
              <a:rPr lang="zh-CN" altLang="en-US" sz="800"/>
              <a:t>信号有效，</a:t>
            </a:r>
            <a:r>
              <a:rPr lang="en-US" altLang="zh-CN" sz="800"/>
              <a:t>reg[ir[15:11]]&lt;=aluout</a:t>
            </a:r>
            <a:r>
              <a:rPr lang="zh-CN" altLang="en-US" sz="800"/>
              <a:t>，将计算结果</a:t>
            </a:r>
            <a:r>
              <a:rPr lang="en-US" altLang="zh-CN" sz="800"/>
              <a:t>aluout</a:t>
            </a:r>
            <a:r>
              <a:rPr lang="zh-CN" altLang="en-US" sz="800"/>
              <a:t>写入对应寄存器。</a:t>
            </a:r>
            <a:endParaRPr lang="en-US" altLang="zh-CN" sz="800"/>
          </a:p>
          <a:p>
            <a:endParaRPr lang="zh-CN" altLang="en-US" sz="8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5BE21D-B69C-9D90-26B0-714CD99D0280}"/>
              </a:ext>
            </a:extLst>
          </p:cNvPr>
          <p:cNvSpPr/>
          <p:nvPr/>
        </p:nvSpPr>
        <p:spPr>
          <a:xfrm>
            <a:off x="441297" y="6591909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4E0975-F0B4-7A30-EE98-006F8EC633A2}"/>
              </a:ext>
            </a:extLst>
          </p:cNvPr>
          <p:cNvSpPr txBox="1"/>
          <p:nvPr/>
        </p:nvSpPr>
        <p:spPr>
          <a:xfrm>
            <a:off x="441297" y="6639996"/>
            <a:ext cx="834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lw</a:t>
            </a:r>
            <a:r>
              <a:rPr lang="zh-CN" altLang="en-US" sz="800"/>
              <a:t>读</a:t>
            </a: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2</a:t>
            </a:r>
            <a:r>
              <a:rPr lang="zh-CN" altLang="en-US" sz="800"/>
              <a:t>、</a:t>
            </a:r>
            <a:r>
              <a:rPr lang="en-US" altLang="zh-CN" sz="800"/>
              <a:t>3</a:t>
            </a:r>
            <a:endParaRPr lang="zh-CN" altLang="en-US" sz="8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E03E366-46C1-3C4B-1A50-B66CF1E41F64}"/>
              </a:ext>
            </a:extLst>
          </p:cNvPr>
          <p:cNvCxnSpPr/>
          <p:nvPr/>
        </p:nvCxnSpPr>
        <p:spPr>
          <a:xfrm>
            <a:off x="441297" y="6898034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76BA39C-55E7-57BF-ECA4-B7C977D2F3FC}"/>
              </a:ext>
            </a:extLst>
          </p:cNvPr>
          <p:cNvSpPr txBox="1"/>
          <p:nvPr/>
        </p:nvSpPr>
        <p:spPr>
          <a:xfrm>
            <a:off x="441297" y="6946121"/>
            <a:ext cx="230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存储器读信号</a:t>
            </a:r>
            <a:r>
              <a:rPr lang="en-US" altLang="zh-CN" sz="800"/>
              <a:t>memread</a:t>
            </a:r>
            <a:r>
              <a:rPr lang="zh-CN" altLang="en-US" sz="800"/>
              <a:t>默认有效，</a:t>
            </a:r>
            <a:r>
              <a:rPr lang="en-US" altLang="zh-CN" sz="800"/>
              <a:t>iord&lt;=1</a:t>
            </a:r>
            <a:r>
              <a:rPr lang="zh-CN" altLang="en-US" sz="800"/>
              <a:t>。</a:t>
            </a:r>
            <a:endParaRPr lang="en-US" altLang="zh-CN" sz="800"/>
          </a:p>
          <a:p>
            <a:r>
              <a:rPr lang="en-US" altLang="zh-CN" sz="800"/>
              <a:t>lw</a:t>
            </a:r>
            <a:r>
              <a:rPr lang="zh-CN" altLang="en-US" sz="800"/>
              <a:t>读</a:t>
            </a: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2</a:t>
            </a:r>
            <a:r>
              <a:rPr lang="zh-CN" altLang="en-US" sz="800"/>
              <a:t>节拍内持续令</a:t>
            </a:r>
            <a:r>
              <a:rPr lang="en-US" altLang="zh-CN" sz="800"/>
              <a:t>alusrca&lt;=2’b01</a:t>
            </a:r>
            <a:r>
              <a:rPr lang="zh-CN" altLang="en-US" sz="800"/>
              <a:t>，</a:t>
            </a:r>
            <a:r>
              <a:rPr lang="en-US" altLang="zh-CN" sz="800"/>
              <a:t>alusrcb&lt;=3’b010</a:t>
            </a:r>
            <a:r>
              <a:rPr lang="zh-CN" altLang="en-US" sz="800"/>
              <a:t>，保证地址值不变，使得能在两个</a:t>
            </a:r>
            <a:r>
              <a:rPr lang="en-US" altLang="zh-CN" sz="800"/>
              <a:t>clk</a:t>
            </a:r>
            <a:r>
              <a:rPr lang="zh-CN" altLang="en-US" sz="800"/>
              <a:t>上升沿后将对应存储器数据读出。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0C99620-DAB5-6228-CC0F-A092729A74E0}"/>
              </a:ext>
            </a:extLst>
          </p:cNvPr>
          <p:cNvSpPr/>
          <p:nvPr/>
        </p:nvSpPr>
        <p:spPr>
          <a:xfrm>
            <a:off x="4086971" y="6591909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1128A1-F24F-E72E-4F15-849FFC0E2A58}"/>
              </a:ext>
            </a:extLst>
          </p:cNvPr>
          <p:cNvSpPr txBox="1"/>
          <p:nvPr/>
        </p:nvSpPr>
        <p:spPr>
          <a:xfrm>
            <a:off x="4086971" y="6639996"/>
            <a:ext cx="974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sw</a:t>
            </a:r>
            <a:r>
              <a:rPr lang="zh-CN" altLang="en-US" sz="800"/>
              <a:t>写入</a:t>
            </a: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2</a:t>
            </a:r>
            <a:r>
              <a:rPr lang="zh-CN" altLang="en-US" sz="800"/>
              <a:t>、</a:t>
            </a:r>
            <a:r>
              <a:rPr lang="en-US" altLang="zh-CN" sz="800"/>
              <a:t>3</a:t>
            </a:r>
            <a:endParaRPr lang="zh-CN" altLang="en-US" sz="8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1619BA9-6710-47CE-678D-40AC88509E90}"/>
              </a:ext>
            </a:extLst>
          </p:cNvPr>
          <p:cNvCxnSpPr/>
          <p:nvPr/>
        </p:nvCxnSpPr>
        <p:spPr>
          <a:xfrm>
            <a:off x="4086971" y="6898034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2890DC2-C436-505A-4268-F5F2809A4C26}"/>
              </a:ext>
            </a:extLst>
          </p:cNvPr>
          <p:cNvSpPr txBox="1"/>
          <p:nvPr/>
        </p:nvSpPr>
        <p:spPr>
          <a:xfrm>
            <a:off x="4086971" y="6946121"/>
            <a:ext cx="230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存储器写信号</a:t>
            </a:r>
            <a:r>
              <a:rPr lang="en-US" altLang="zh-CN" sz="800"/>
              <a:t>memwrite&lt;=1</a:t>
            </a:r>
            <a:r>
              <a:rPr lang="zh-CN" altLang="en-US" sz="800"/>
              <a:t>，</a:t>
            </a:r>
            <a:r>
              <a:rPr lang="en-US" altLang="zh-CN" sz="800"/>
              <a:t>iord&lt;=1</a:t>
            </a:r>
            <a:r>
              <a:rPr lang="zh-CN" altLang="en-US" sz="800"/>
              <a:t>。</a:t>
            </a:r>
            <a:endParaRPr lang="en-US" altLang="zh-CN" sz="800"/>
          </a:p>
          <a:p>
            <a:r>
              <a:rPr lang="en-US" altLang="zh-CN" sz="800"/>
              <a:t>sw</a:t>
            </a:r>
            <a:r>
              <a:rPr lang="zh-CN" altLang="en-US" sz="800"/>
              <a:t>写</a:t>
            </a:r>
            <a:r>
              <a:rPr lang="en-US" altLang="zh-CN" sz="800"/>
              <a:t>1</a:t>
            </a:r>
            <a:r>
              <a:rPr lang="zh-CN" altLang="en-US" sz="800"/>
              <a:t>、</a:t>
            </a:r>
            <a:r>
              <a:rPr lang="en-US" altLang="zh-CN" sz="800"/>
              <a:t>2</a:t>
            </a:r>
            <a:r>
              <a:rPr lang="zh-CN" altLang="en-US" sz="800"/>
              <a:t>节拍内持续令</a:t>
            </a:r>
            <a:r>
              <a:rPr lang="en-US" altLang="zh-CN" sz="800"/>
              <a:t>alusrca&lt;=2’b01</a:t>
            </a:r>
            <a:r>
              <a:rPr lang="zh-CN" altLang="en-US" sz="800"/>
              <a:t>，</a:t>
            </a:r>
            <a:r>
              <a:rPr lang="en-US" altLang="zh-CN" sz="800"/>
              <a:t>alusrcb&lt;=3’b010</a:t>
            </a:r>
            <a:r>
              <a:rPr lang="zh-CN" altLang="en-US" sz="800"/>
              <a:t>，保证地址值不变，使得能在两个</a:t>
            </a:r>
            <a:r>
              <a:rPr lang="en-US" altLang="zh-CN" sz="800"/>
              <a:t>clk</a:t>
            </a:r>
            <a:r>
              <a:rPr lang="zh-CN" altLang="en-US" sz="800"/>
              <a:t>上升沿后将数据写入对应存储器地址空间。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F9B200D-F1E8-796A-C2B1-CB79ADF78381}"/>
              </a:ext>
            </a:extLst>
          </p:cNvPr>
          <p:cNvSpPr/>
          <p:nvPr/>
        </p:nvSpPr>
        <p:spPr>
          <a:xfrm>
            <a:off x="441297" y="8424130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D56A8C7-53F2-71CF-7A3B-C8D9D7CC0E62}"/>
              </a:ext>
            </a:extLst>
          </p:cNvPr>
          <p:cNvSpPr txBox="1"/>
          <p:nvPr/>
        </p:nvSpPr>
        <p:spPr>
          <a:xfrm>
            <a:off x="441297" y="8472217"/>
            <a:ext cx="95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lw</a:t>
            </a:r>
            <a:r>
              <a:rPr lang="zh-CN" altLang="en-US" sz="800"/>
              <a:t>写入寄存器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9E52F96-083E-52B3-F135-65F7CE0DFFBF}"/>
              </a:ext>
            </a:extLst>
          </p:cNvPr>
          <p:cNvCxnSpPr/>
          <p:nvPr/>
        </p:nvCxnSpPr>
        <p:spPr>
          <a:xfrm>
            <a:off x="441297" y="8730255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EF4A5B3-004D-1F8F-084A-2496FB1C08BB}"/>
              </a:ext>
            </a:extLst>
          </p:cNvPr>
          <p:cNvSpPr txBox="1"/>
          <p:nvPr/>
        </p:nvSpPr>
        <p:spPr>
          <a:xfrm>
            <a:off x="441297" y="8778342"/>
            <a:ext cx="23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regwrite&lt;=1</a:t>
            </a:r>
            <a:r>
              <a:rPr lang="zh-CN" altLang="en-US" sz="800"/>
              <a:t>，</a:t>
            </a:r>
            <a:r>
              <a:rPr lang="en-US" altLang="zh-CN" sz="800"/>
              <a:t>memtoreg&lt;=1</a:t>
            </a:r>
            <a:r>
              <a:rPr lang="zh-CN" altLang="en-US" sz="800"/>
              <a:t>，将存储器读出数据写入对应寄存器。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399BBAA-D99B-0D02-9617-61623D8B8086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2938007" y="1556468"/>
            <a:ext cx="1053548" cy="1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C9585AD-9B27-8E6F-30A0-DBD809A559D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938007" y="3470082"/>
            <a:ext cx="1053548" cy="2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34BF4E-70D6-3F89-A5FC-1ACB51D7A1A4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 flipH="1">
            <a:off x="1630017" y="6045642"/>
            <a:ext cx="1824825" cy="54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D5FA6E3-4520-3B84-8D01-84FB78D6DA13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3454842" y="6045642"/>
            <a:ext cx="1820849" cy="54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C32959C-B636-949D-2E1A-9BB34A7CBD6A}"/>
              </a:ext>
            </a:extLst>
          </p:cNvPr>
          <p:cNvCxnSpPr>
            <a:endCxn id="35" idx="0"/>
          </p:cNvCxnSpPr>
          <p:nvPr/>
        </p:nvCxnSpPr>
        <p:spPr>
          <a:xfrm>
            <a:off x="1630017" y="7987085"/>
            <a:ext cx="0" cy="43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1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F08DC2-AB30-41F8-35B1-3816D7E04A9B}"/>
              </a:ext>
            </a:extLst>
          </p:cNvPr>
          <p:cNvSpPr/>
          <p:nvPr/>
        </p:nvSpPr>
        <p:spPr>
          <a:xfrm>
            <a:off x="560567" y="894522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075FCE-6737-5320-3159-48EF05C5956D}"/>
              </a:ext>
            </a:extLst>
          </p:cNvPr>
          <p:cNvSpPr txBox="1"/>
          <p:nvPr/>
        </p:nvSpPr>
        <p:spPr>
          <a:xfrm>
            <a:off x="560567" y="942609"/>
            <a:ext cx="652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J</a:t>
            </a:r>
            <a:r>
              <a:rPr lang="zh-CN" altLang="en-US" sz="800"/>
              <a:t>指令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C493C67-8B48-06FD-0031-4E3451F56EE0}"/>
              </a:ext>
            </a:extLst>
          </p:cNvPr>
          <p:cNvCxnSpPr/>
          <p:nvPr/>
        </p:nvCxnSpPr>
        <p:spPr>
          <a:xfrm>
            <a:off x="560567" y="1200647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9806358-1428-DE87-D094-848122C0973D}"/>
              </a:ext>
            </a:extLst>
          </p:cNvPr>
          <p:cNvSpPr txBox="1"/>
          <p:nvPr/>
        </p:nvSpPr>
        <p:spPr>
          <a:xfrm>
            <a:off x="560567" y="1248734"/>
            <a:ext cx="23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pcwrite&lt;=1</a:t>
            </a:r>
            <a:r>
              <a:rPr lang="zh-CN" altLang="en-US" sz="800"/>
              <a:t>、</a:t>
            </a:r>
            <a:r>
              <a:rPr lang="en-US" altLang="zh-CN" sz="800"/>
              <a:t>pcsource&lt;=2’b10</a:t>
            </a:r>
            <a:r>
              <a:rPr lang="zh-CN" altLang="en-US" sz="800"/>
              <a:t>，将计算得到的新地址值赋给</a:t>
            </a:r>
            <a:r>
              <a:rPr lang="en-US" altLang="zh-CN" sz="800"/>
              <a:t>pc</a:t>
            </a:r>
            <a:r>
              <a:rPr lang="zh-CN" altLang="en-US" sz="800"/>
              <a:t>。</a:t>
            </a:r>
            <a:endParaRPr lang="en-US" altLang="zh-CN" sz="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402C25-75B6-8541-E535-6AED6752DCB8}"/>
              </a:ext>
            </a:extLst>
          </p:cNvPr>
          <p:cNvSpPr/>
          <p:nvPr/>
        </p:nvSpPr>
        <p:spPr>
          <a:xfrm>
            <a:off x="3987579" y="890546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376B85-51B7-5B00-C12C-BB70938A203B}"/>
              </a:ext>
            </a:extLst>
          </p:cNvPr>
          <p:cNvSpPr txBox="1"/>
          <p:nvPr/>
        </p:nvSpPr>
        <p:spPr>
          <a:xfrm>
            <a:off x="3987579" y="938633"/>
            <a:ext cx="652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JAL1</a:t>
            </a:r>
            <a:endParaRPr lang="zh-CN" altLang="en-US" sz="8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94604A-2445-6A45-7123-6C3FFD161432}"/>
              </a:ext>
            </a:extLst>
          </p:cNvPr>
          <p:cNvCxnSpPr/>
          <p:nvPr/>
        </p:nvCxnSpPr>
        <p:spPr>
          <a:xfrm>
            <a:off x="3987579" y="119667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0DFA0E-DB61-C152-BFE6-C399931D2494}"/>
              </a:ext>
            </a:extLst>
          </p:cNvPr>
          <p:cNvSpPr txBox="1"/>
          <p:nvPr/>
        </p:nvSpPr>
        <p:spPr>
          <a:xfrm>
            <a:off x="3987579" y="1244758"/>
            <a:ext cx="2305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alusrcb&lt;=3’b001</a:t>
            </a:r>
            <a:r>
              <a:rPr lang="zh-CN" altLang="en-US" sz="800"/>
              <a:t>，</a:t>
            </a:r>
            <a:r>
              <a:rPr lang="en-US" altLang="zh-CN" sz="800"/>
              <a:t>aluop&lt;=3’b000</a:t>
            </a:r>
            <a:r>
              <a:rPr lang="zh-CN" altLang="en-US" sz="800"/>
              <a:t>，计算</a:t>
            </a:r>
            <a:r>
              <a:rPr lang="en-US" altLang="zh-CN" sz="800"/>
              <a:t>pc+4</a:t>
            </a:r>
            <a:r>
              <a:rPr lang="zh-CN" altLang="en-US" sz="800"/>
              <a:t>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03A1F7-98A5-7332-E95E-225B95102727}"/>
              </a:ext>
            </a:extLst>
          </p:cNvPr>
          <p:cNvSpPr/>
          <p:nvPr/>
        </p:nvSpPr>
        <p:spPr>
          <a:xfrm>
            <a:off x="3987579" y="2676938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1C3851-E671-7AAE-CC11-ACCAC9587881}"/>
              </a:ext>
            </a:extLst>
          </p:cNvPr>
          <p:cNvSpPr txBox="1"/>
          <p:nvPr/>
        </p:nvSpPr>
        <p:spPr>
          <a:xfrm>
            <a:off x="3987579" y="2725025"/>
            <a:ext cx="652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JAL2</a:t>
            </a:r>
            <a:endParaRPr lang="zh-CN" altLang="en-US" sz="8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FE8506B-B2B0-5351-131D-F36FB7391C19}"/>
              </a:ext>
            </a:extLst>
          </p:cNvPr>
          <p:cNvCxnSpPr/>
          <p:nvPr/>
        </p:nvCxnSpPr>
        <p:spPr>
          <a:xfrm>
            <a:off x="3987579" y="2983063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3F6BCEC-84D2-7083-CFCF-38A46772F8AD}"/>
              </a:ext>
            </a:extLst>
          </p:cNvPr>
          <p:cNvSpPr txBox="1"/>
          <p:nvPr/>
        </p:nvSpPr>
        <p:spPr>
          <a:xfrm>
            <a:off x="3987579" y="3031150"/>
            <a:ext cx="230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regdst&lt;=2’b10</a:t>
            </a:r>
            <a:r>
              <a:rPr lang="zh-CN" altLang="en-US" sz="800"/>
              <a:t>，</a:t>
            </a:r>
            <a:r>
              <a:rPr lang="en-US" altLang="zh-CN" sz="800"/>
              <a:t>regwrite&lt;=1</a:t>
            </a:r>
            <a:r>
              <a:rPr lang="zh-CN" altLang="en-US" sz="800"/>
              <a:t>，</a:t>
            </a:r>
            <a:endParaRPr lang="en-US" altLang="zh-CN" sz="800"/>
          </a:p>
          <a:p>
            <a:r>
              <a:rPr lang="en-US" altLang="zh-CN" sz="800"/>
              <a:t>pcwrite&lt;=1</a:t>
            </a:r>
            <a:r>
              <a:rPr lang="zh-CN" altLang="en-US" sz="800"/>
              <a:t>，</a:t>
            </a:r>
            <a:r>
              <a:rPr lang="en-US" altLang="zh-CN" sz="800"/>
              <a:t>pcsource&lt;=2’b10</a:t>
            </a:r>
          </a:p>
          <a:p>
            <a:r>
              <a:rPr lang="zh-CN" altLang="en-US" sz="800"/>
              <a:t>将</a:t>
            </a:r>
            <a:r>
              <a:rPr lang="en-US" altLang="zh-CN" sz="800"/>
              <a:t>pc+4</a:t>
            </a:r>
            <a:r>
              <a:rPr lang="zh-CN" altLang="en-US" sz="800"/>
              <a:t>的结果写入</a:t>
            </a:r>
            <a:r>
              <a:rPr lang="en-US" altLang="zh-CN" sz="800"/>
              <a:t>$31</a:t>
            </a:r>
            <a:r>
              <a:rPr lang="zh-CN" altLang="en-US" sz="800"/>
              <a:t>寄存器，并将计算得到的新地址值赋给</a:t>
            </a:r>
            <a:r>
              <a:rPr lang="en-US" altLang="zh-CN" sz="800"/>
              <a:t>pc</a:t>
            </a:r>
            <a:r>
              <a:rPr lang="zh-CN" altLang="en-US" sz="800"/>
              <a:t>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2ED733-81F1-FA8A-ADC2-21929939B246}"/>
              </a:ext>
            </a:extLst>
          </p:cNvPr>
          <p:cNvSpPr/>
          <p:nvPr/>
        </p:nvSpPr>
        <p:spPr>
          <a:xfrm>
            <a:off x="560567" y="3195096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EFE236-B484-C22D-041D-A35A9FEFBF3E}"/>
              </a:ext>
            </a:extLst>
          </p:cNvPr>
          <p:cNvSpPr txBox="1"/>
          <p:nvPr/>
        </p:nvSpPr>
        <p:spPr>
          <a:xfrm>
            <a:off x="560567" y="3243183"/>
            <a:ext cx="652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JWAIT1</a:t>
            </a:r>
            <a:r>
              <a:rPr lang="zh-CN" altLang="en-US" sz="800"/>
              <a:t>、</a:t>
            </a:r>
            <a:r>
              <a:rPr lang="en-US" altLang="zh-CN" sz="800"/>
              <a:t>2</a:t>
            </a:r>
            <a:endParaRPr lang="zh-CN" altLang="en-US" sz="8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6F709AF-D54C-8801-275A-5751D2E35999}"/>
              </a:ext>
            </a:extLst>
          </p:cNvPr>
          <p:cNvCxnSpPr/>
          <p:nvPr/>
        </p:nvCxnSpPr>
        <p:spPr>
          <a:xfrm>
            <a:off x="560567" y="350122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6879856-94D0-0C16-EB62-3ECDD5C089B4}"/>
              </a:ext>
            </a:extLst>
          </p:cNvPr>
          <p:cNvSpPr txBox="1"/>
          <p:nvPr/>
        </p:nvSpPr>
        <p:spPr>
          <a:xfrm>
            <a:off x="560567" y="3549308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存储器读信号</a:t>
            </a:r>
            <a:r>
              <a:rPr lang="en-US" altLang="zh-CN" sz="800"/>
              <a:t>memread</a:t>
            </a:r>
            <a:r>
              <a:rPr lang="zh-CN" altLang="en-US" sz="800"/>
              <a:t>默认有效。</a:t>
            </a:r>
            <a:endParaRPr lang="en-US" altLang="zh-CN" sz="800"/>
          </a:p>
          <a:p>
            <a:r>
              <a:rPr lang="zh-CN" altLang="en-US" sz="800"/>
              <a:t>存储器地址发生变化后，需要有一定的节拍时间来保证指令的读出。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CF7362-5200-B98E-6CE9-7736F2DCD960}"/>
              </a:ext>
            </a:extLst>
          </p:cNvPr>
          <p:cNvSpPr/>
          <p:nvPr/>
        </p:nvSpPr>
        <p:spPr>
          <a:xfrm>
            <a:off x="3134144" y="5076918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4A31D9-9D39-8C29-202E-A1ABABFA5F35}"/>
              </a:ext>
            </a:extLst>
          </p:cNvPr>
          <p:cNvSpPr txBox="1"/>
          <p:nvPr/>
        </p:nvSpPr>
        <p:spPr>
          <a:xfrm>
            <a:off x="3134144" y="5125005"/>
            <a:ext cx="1175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bne</a:t>
            </a:r>
            <a:r>
              <a:rPr lang="zh-CN" altLang="en-US" sz="800"/>
              <a:t>、</a:t>
            </a:r>
            <a:r>
              <a:rPr lang="en-US" altLang="zh-CN" sz="800"/>
              <a:t>beq</a:t>
            </a:r>
            <a:r>
              <a:rPr lang="zh-CN" altLang="en-US" sz="800"/>
              <a:t>分支指令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A18E4DC-4FEF-6532-A034-3F0C1C75CAA5}"/>
              </a:ext>
            </a:extLst>
          </p:cNvPr>
          <p:cNvCxnSpPr/>
          <p:nvPr/>
        </p:nvCxnSpPr>
        <p:spPr>
          <a:xfrm>
            <a:off x="3134144" y="5383043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84E1819-2E4E-C60E-3028-F8EDA611BE5B}"/>
              </a:ext>
            </a:extLst>
          </p:cNvPr>
          <p:cNvSpPr txBox="1"/>
          <p:nvPr/>
        </p:nvSpPr>
        <p:spPr>
          <a:xfrm>
            <a:off x="3134144" y="5431130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alusrca&lt;=2‘b01</a:t>
            </a:r>
            <a:r>
              <a:rPr lang="zh-CN" altLang="en-US" sz="800"/>
              <a:t>，</a:t>
            </a:r>
            <a:r>
              <a:rPr lang="en-US" altLang="zh-CN" sz="800"/>
              <a:t>aluop</a:t>
            </a:r>
            <a:r>
              <a:rPr lang="zh-CN" altLang="en-US" sz="800"/>
              <a:t>为对应值，</a:t>
            </a:r>
            <a:r>
              <a:rPr lang="en-US" altLang="zh-CN" sz="800"/>
              <a:t>pcwritecond&lt;=1</a:t>
            </a:r>
            <a:r>
              <a:rPr lang="zh-CN" altLang="en-US" sz="800"/>
              <a:t>，</a:t>
            </a:r>
            <a:r>
              <a:rPr lang="en-US" altLang="zh-CN" sz="800"/>
              <a:t>pcsource &lt;= 2‘b01</a:t>
            </a:r>
            <a:r>
              <a:rPr lang="zh-CN" altLang="en-US" sz="800"/>
              <a:t>，</a:t>
            </a:r>
            <a:endParaRPr lang="en-US" altLang="zh-CN" sz="800"/>
          </a:p>
          <a:p>
            <a:r>
              <a:rPr lang="zh-CN" altLang="en-US" sz="800"/>
              <a:t>将计算得到的新地址值赋给</a:t>
            </a:r>
            <a:r>
              <a:rPr lang="en-US" altLang="zh-CN" sz="800"/>
              <a:t>pc</a:t>
            </a:r>
            <a:r>
              <a:rPr lang="zh-CN" altLang="en-US" sz="800"/>
              <a:t>。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A03C822-B9E2-EBAD-E8A9-2791E463AA54}"/>
              </a:ext>
            </a:extLst>
          </p:cNvPr>
          <p:cNvCxnSpPr>
            <a:stCxn id="4" idx="2"/>
            <a:endCxn id="25" idx="0"/>
          </p:cNvCxnSpPr>
          <p:nvPr/>
        </p:nvCxnSpPr>
        <p:spPr>
          <a:xfrm>
            <a:off x="1749287" y="2218414"/>
            <a:ext cx="0" cy="97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B4694E6-A0DB-74A3-FCB8-12D7DDD52952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5176299" y="2214438"/>
            <a:ext cx="0" cy="46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29D04D41-E682-7F40-2D3C-F6E0815B269A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rot="5400000" flipH="1">
            <a:off x="3059926" y="1884457"/>
            <a:ext cx="805734" cy="3427012"/>
          </a:xfrm>
          <a:prstGeom prst="bentConnector5">
            <a:avLst>
              <a:gd name="adj1" fmla="val -28372"/>
              <a:gd name="adj2" fmla="val 50000"/>
              <a:gd name="adj3" fmla="val 1283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35366A0B-0F4A-0601-B280-1F571A32C08D}"/>
              </a:ext>
            </a:extLst>
          </p:cNvPr>
          <p:cNvCxnSpPr>
            <a:stCxn id="45" idx="0"/>
            <a:endCxn id="25" idx="2"/>
          </p:cNvCxnSpPr>
          <p:nvPr/>
        </p:nvCxnSpPr>
        <p:spPr>
          <a:xfrm rot="16200000" flipV="1">
            <a:off x="2757111" y="3511164"/>
            <a:ext cx="557930" cy="2573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74552D-80AF-8636-12F3-9F0079485FDA}"/>
              </a:ext>
            </a:extLst>
          </p:cNvPr>
          <p:cNvSpPr/>
          <p:nvPr/>
        </p:nvSpPr>
        <p:spPr>
          <a:xfrm>
            <a:off x="560567" y="894522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077A0E-DB1E-BF9D-F9AA-1004B497CF28}"/>
              </a:ext>
            </a:extLst>
          </p:cNvPr>
          <p:cNvSpPr txBox="1"/>
          <p:nvPr/>
        </p:nvSpPr>
        <p:spPr>
          <a:xfrm>
            <a:off x="560566" y="942609"/>
            <a:ext cx="1705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add</a:t>
            </a:r>
            <a:r>
              <a:rPr lang="zh-CN" altLang="en-US" sz="800"/>
              <a:t>、</a:t>
            </a:r>
            <a:r>
              <a:rPr lang="en-US" altLang="zh-CN" sz="800"/>
              <a:t>addu</a:t>
            </a:r>
            <a:r>
              <a:rPr lang="zh-CN" altLang="en-US" sz="800"/>
              <a:t>、</a:t>
            </a:r>
            <a:r>
              <a:rPr lang="en-US" altLang="zh-CN" sz="800"/>
              <a:t>slt</a:t>
            </a:r>
            <a:r>
              <a:rPr lang="zh-CN" altLang="en-US" sz="800"/>
              <a:t>指令指令执行周期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000AA2-D3F9-D036-DF04-D65D911894BD}"/>
              </a:ext>
            </a:extLst>
          </p:cNvPr>
          <p:cNvCxnSpPr/>
          <p:nvPr/>
        </p:nvCxnSpPr>
        <p:spPr>
          <a:xfrm>
            <a:off x="560567" y="1200647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35721F8-FE4C-CDB2-45C2-60DBBDB9386C}"/>
              </a:ext>
            </a:extLst>
          </p:cNvPr>
          <p:cNvSpPr txBox="1"/>
          <p:nvPr/>
        </p:nvSpPr>
        <p:spPr>
          <a:xfrm>
            <a:off x="560567" y="1248734"/>
            <a:ext cx="230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alusrca&lt;=2’b01</a:t>
            </a:r>
            <a:r>
              <a:rPr lang="zh-CN" altLang="en-US" sz="800"/>
              <a:t>，</a:t>
            </a:r>
            <a:r>
              <a:rPr lang="en-US" altLang="zh-CN" sz="800"/>
              <a:t>alusrcb&lt;=3’b000</a:t>
            </a:r>
            <a:r>
              <a:rPr lang="zh-CN" altLang="en-US" sz="800"/>
              <a:t>，</a:t>
            </a:r>
            <a:endParaRPr lang="en-US" altLang="zh-CN" sz="800"/>
          </a:p>
          <a:p>
            <a:r>
              <a:rPr lang="en-US" altLang="zh-CN" sz="800"/>
              <a:t>aluop&lt;=3’b111</a:t>
            </a:r>
            <a:r>
              <a:rPr lang="zh-CN" altLang="en-US" sz="800"/>
              <a:t>，</a:t>
            </a:r>
            <a:endParaRPr lang="en-US" altLang="zh-CN" sz="800"/>
          </a:p>
          <a:p>
            <a:r>
              <a:rPr lang="en-US" altLang="zh-CN" sz="800"/>
              <a:t>alu</a:t>
            </a:r>
            <a:r>
              <a:rPr lang="zh-CN" altLang="en-US" sz="800"/>
              <a:t>对</a:t>
            </a:r>
            <a:r>
              <a:rPr lang="en-US" altLang="zh-CN" sz="800"/>
              <a:t>A</a:t>
            </a:r>
            <a:r>
              <a:rPr lang="zh-CN" altLang="en-US" sz="800"/>
              <a:t>、</a:t>
            </a:r>
            <a:r>
              <a:rPr lang="en-US" altLang="zh-CN" sz="800"/>
              <a:t>B</a:t>
            </a:r>
            <a:r>
              <a:rPr lang="zh-CN" altLang="en-US" sz="800"/>
              <a:t>寄存器内容进行运算，运算结果在下一个</a:t>
            </a:r>
            <a:r>
              <a:rPr lang="en-US" altLang="zh-CN" sz="800"/>
              <a:t>clk</a:t>
            </a:r>
            <a:r>
              <a:rPr lang="zh-CN" altLang="en-US" sz="800"/>
              <a:t>上升沿到来后写入</a:t>
            </a:r>
            <a:r>
              <a:rPr lang="en-US" altLang="zh-CN" sz="800"/>
              <a:t>aluout</a:t>
            </a:r>
            <a:r>
              <a:rPr lang="zh-CN" altLang="en-US" sz="800"/>
              <a:t>。</a:t>
            </a:r>
            <a:endParaRPr lang="en-US" altLang="zh-CN" sz="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7A7BE9-FFE5-7F22-E716-FF1A3F4A0DE1}"/>
              </a:ext>
            </a:extLst>
          </p:cNvPr>
          <p:cNvSpPr/>
          <p:nvPr/>
        </p:nvSpPr>
        <p:spPr>
          <a:xfrm>
            <a:off x="3987579" y="890546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F21D1-8772-B7EE-1F1B-6D2503B7E3BD}"/>
              </a:ext>
            </a:extLst>
          </p:cNvPr>
          <p:cNvSpPr txBox="1"/>
          <p:nvPr/>
        </p:nvSpPr>
        <p:spPr>
          <a:xfrm>
            <a:off x="3987579" y="938633"/>
            <a:ext cx="1844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sll</a:t>
            </a:r>
            <a:r>
              <a:rPr lang="zh-CN" altLang="en-US" sz="800"/>
              <a:t>、</a:t>
            </a:r>
            <a:r>
              <a:rPr lang="en-US" altLang="zh-CN" sz="800"/>
              <a:t>jr</a:t>
            </a:r>
            <a:r>
              <a:rPr lang="zh-CN" altLang="en-US" sz="800"/>
              <a:t>指令指令执行周期</a:t>
            </a:r>
          </a:p>
          <a:p>
            <a:endParaRPr lang="zh-CN" altLang="en-US" sz="8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4EADF0-0DA4-3E1B-FBE8-8E964E80545B}"/>
              </a:ext>
            </a:extLst>
          </p:cNvPr>
          <p:cNvCxnSpPr/>
          <p:nvPr/>
        </p:nvCxnSpPr>
        <p:spPr>
          <a:xfrm>
            <a:off x="3987579" y="119667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BD783CB-A5D8-E44D-36C1-91F10C7E5FF9}"/>
              </a:ext>
            </a:extLst>
          </p:cNvPr>
          <p:cNvSpPr txBox="1"/>
          <p:nvPr/>
        </p:nvSpPr>
        <p:spPr>
          <a:xfrm>
            <a:off x="3987579" y="1244758"/>
            <a:ext cx="230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sll</a:t>
            </a:r>
            <a:r>
              <a:rPr lang="zh-CN" altLang="en-US" sz="800"/>
              <a:t>：</a:t>
            </a:r>
            <a:r>
              <a:rPr lang="en-US" altLang="zh-CN" sz="800"/>
              <a:t>alusrca&lt;=2’b10</a:t>
            </a:r>
            <a:r>
              <a:rPr lang="zh-CN" altLang="en-US" sz="800"/>
              <a:t>，</a:t>
            </a:r>
            <a:r>
              <a:rPr lang="en-US" altLang="zh-CN" sz="800"/>
              <a:t>aluop&lt;=3’b111</a:t>
            </a:r>
            <a:r>
              <a:rPr lang="zh-CN" altLang="en-US" sz="800"/>
              <a:t>；</a:t>
            </a:r>
            <a:endParaRPr lang="en-US" altLang="zh-CN" sz="800"/>
          </a:p>
          <a:p>
            <a:r>
              <a:rPr lang="en-US" altLang="zh-CN" sz="800"/>
              <a:t>jr</a:t>
            </a:r>
            <a:r>
              <a:rPr lang="zh-CN" altLang="en-US" sz="800"/>
              <a:t>：  </a:t>
            </a:r>
            <a:r>
              <a:rPr lang="en-US" altLang="zh-CN" sz="800"/>
              <a:t>alusrca&lt;=2’b01</a:t>
            </a:r>
            <a:r>
              <a:rPr lang="zh-CN" altLang="en-US" sz="800"/>
              <a:t>，</a:t>
            </a:r>
            <a:r>
              <a:rPr lang="en-US" altLang="zh-CN" sz="800"/>
              <a:t>alusrcb&lt;=3’b110</a:t>
            </a:r>
            <a:r>
              <a:rPr lang="zh-CN" altLang="en-US" sz="800"/>
              <a:t>，</a:t>
            </a:r>
            <a:endParaRPr lang="en-US" altLang="zh-CN" sz="800"/>
          </a:p>
          <a:p>
            <a:r>
              <a:rPr lang="en-US" altLang="zh-CN" sz="800"/>
              <a:t>aluop&lt;=3’b111</a:t>
            </a:r>
            <a:r>
              <a:rPr lang="zh-CN" altLang="en-US" sz="800"/>
              <a:t>，</a:t>
            </a:r>
            <a:r>
              <a:rPr lang="en-US" altLang="zh-CN" sz="800"/>
              <a:t>pcwrite&lt;=1</a:t>
            </a:r>
            <a:r>
              <a:rPr lang="zh-CN" altLang="en-US" sz="800"/>
              <a:t>，将计算结果</a:t>
            </a:r>
            <a:r>
              <a:rPr lang="en-US" altLang="zh-CN" sz="800"/>
              <a:t>aluresult</a:t>
            </a:r>
            <a:r>
              <a:rPr lang="zh-CN" altLang="en-US" sz="800"/>
              <a:t>直接赋给</a:t>
            </a:r>
            <a:r>
              <a:rPr lang="en-US" altLang="zh-CN" sz="800"/>
              <a:t>pc</a:t>
            </a:r>
            <a:r>
              <a:rPr lang="zh-CN" altLang="en-US" sz="800"/>
              <a:t>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73A324-A063-7D47-2B8B-0F1C489FF629}"/>
              </a:ext>
            </a:extLst>
          </p:cNvPr>
          <p:cNvSpPr/>
          <p:nvPr/>
        </p:nvSpPr>
        <p:spPr>
          <a:xfrm>
            <a:off x="2234331" y="3195096"/>
            <a:ext cx="2377440" cy="132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3C3AE1-A96A-85AF-6905-393C6334389E}"/>
              </a:ext>
            </a:extLst>
          </p:cNvPr>
          <p:cNvSpPr txBox="1"/>
          <p:nvPr/>
        </p:nvSpPr>
        <p:spPr>
          <a:xfrm>
            <a:off x="2234331" y="3243183"/>
            <a:ext cx="814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RTYPE</a:t>
            </a:r>
            <a:r>
              <a:rPr lang="zh-CN" altLang="en-US" sz="800"/>
              <a:t>指令写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5ABDA-2CA7-6A0C-FD13-2B1BB0839218}"/>
              </a:ext>
            </a:extLst>
          </p:cNvPr>
          <p:cNvCxnSpPr/>
          <p:nvPr/>
        </p:nvCxnSpPr>
        <p:spPr>
          <a:xfrm>
            <a:off x="2234331" y="350122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E417B3-7AEF-9242-DF3B-29DB728F3D9D}"/>
              </a:ext>
            </a:extLst>
          </p:cNvPr>
          <p:cNvSpPr txBox="1"/>
          <p:nvPr/>
        </p:nvSpPr>
        <p:spPr>
          <a:xfrm>
            <a:off x="2234331" y="3549308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regwrite&lt;=2’b01</a:t>
            </a:r>
            <a:r>
              <a:rPr lang="zh-CN" altLang="en-US" sz="800"/>
              <a:t>，</a:t>
            </a:r>
            <a:r>
              <a:rPr lang="en-US" altLang="zh-CN" sz="800"/>
              <a:t>regwrite&lt;=1</a:t>
            </a:r>
            <a:r>
              <a:rPr lang="zh-CN" altLang="en-US" sz="800"/>
              <a:t>，将</a:t>
            </a:r>
            <a:r>
              <a:rPr lang="en-US" altLang="zh-CN" sz="800"/>
              <a:t>R</a:t>
            </a:r>
            <a:r>
              <a:rPr lang="zh-CN" altLang="en-US" sz="800"/>
              <a:t>型指令计算结果写入对应结果寄存器，其中</a:t>
            </a:r>
            <a:r>
              <a:rPr lang="en-US" altLang="zh-CN" sz="800"/>
              <a:t>jr</a:t>
            </a:r>
            <a:r>
              <a:rPr lang="zh-CN" altLang="en-US" sz="800"/>
              <a:t>作用为跳转，故其在这一节拍周期向</a:t>
            </a:r>
            <a:r>
              <a:rPr lang="en-US" altLang="zh-CN" sz="800"/>
              <a:t>$zero</a:t>
            </a:r>
            <a:r>
              <a:rPr lang="zh-CN" altLang="en-US" sz="800"/>
              <a:t>写入数据。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AE52BE-7899-A52C-F4D1-5F02BFB99AD7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1749287" y="2218414"/>
            <a:ext cx="1673764" cy="97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2D0D64A-DE2F-7084-80C6-3EA340CC124C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3423051" y="2214438"/>
            <a:ext cx="1753248" cy="98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9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606</Words>
  <Application>Microsoft Office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昊</dc:creator>
  <cp:lastModifiedBy>王 昊</cp:lastModifiedBy>
  <cp:revision>2</cp:revision>
  <dcterms:created xsi:type="dcterms:W3CDTF">2022-07-03T01:50:08Z</dcterms:created>
  <dcterms:modified xsi:type="dcterms:W3CDTF">2022-07-03T07:13:04Z</dcterms:modified>
</cp:coreProperties>
</file>