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60" r:id="rId5"/>
    <p:sldId id="261" r:id="rId6"/>
    <p:sldId id="259" r:id="rId8"/>
    <p:sldId id="262" r:id="rId9"/>
    <p:sldId id="263" r:id="rId10"/>
    <p:sldId id="264" r:id="rId11"/>
    <p:sldId id="265" r:id="rId12"/>
    <p:sldId id="266" r:id="rId13"/>
    <p:sldId id="274" r:id="rId14"/>
    <p:sldId id="268" r:id="rId15"/>
    <p:sldId id="269" r:id="rId16"/>
    <p:sldId id="270" r:id="rId17"/>
    <p:sldId id="271" r:id="rId18"/>
    <p:sldId id="272"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ục chưa có tên" id="{11010B3E-4089-469C-8B61-FF533734B810}">
          <p14:sldIdLst>
            <p14:sldId id="256"/>
            <p14:sldId id="257"/>
            <p14:sldId id="260"/>
            <p14:sldId id="261"/>
            <p14:sldId id="259"/>
            <p14:sldId id="262"/>
            <p14:sldId id="263"/>
            <p14:sldId id="264"/>
            <p14:sldId id="265"/>
            <p14:sldId id="266"/>
            <p14:sldId id="274"/>
            <p14:sldId id="268"/>
            <p14:sldId id="269"/>
            <p14:sldId id="270"/>
            <p14:sldId id="271"/>
            <p14:sldId id="272"/>
            <p14:sldId id="275"/>
            <p14:sldId id="276"/>
            <p14:sldId id="277"/>
            <p14:sldId id="278"/>
            <p14:sldId id="279"/>
            <p14:sldId id="280"/>
            <p14:sldId id="281"/>
            <p14:sldId id="282"/>
            <p14:sldId id="2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09928" y="987552"/>
            <a:ext cx="8385048" cy="3081528"/>
          </a:xfrm>
        </p:spPr>
        <p:txBody>
          <a:bodyPr anchor="b"/>
          <a:lstStyle>
            <a:lvl1pPr algn="ctr">
              <a:defRPr sz="5400"/>
            </a:lvl1pPr>
          </a:lstStyle>
          <a:p>
            <a:r>
              <a:rPr lang="en-US"/>
              <a:t>Click to edit Master title style</a:t>
            </a:r>
            <a:endParaRPr lang="en-US"/>
          </a:p>
        </p:txBody>
      </p:sp>
      <p:sp>
        <p:nvSpPr>
          <p:cNvPr id="3" name="Subtitle 2"/>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5898F52-2787-4BA2-BBBC-9395E9F86D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5898F52-2787-4BA2-BBBC-9395E9F86D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5898F52-2787-4BA2-BBBC-9395E9F86D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5898F52-2787-4BA2-BBBC-9395E9F86D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endParaRPr lang="en-US"/>
          </a:p>
        </p:txBody>
      </p:sp>
      <p:sp>
        <p:nvSpPr>
          <p:cNvPr id="3" name="Text Placeholder 2"/>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5898F52-2787-4BA2-BBBC-9395E9F86D5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69848" y="1825625"/>
            <a:ext cx="4684057"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019802" y="1825625"/>
            <a:ext cx="4684058"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5898F52-2787-4BA2-BBBC-9395E9F86D5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989993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5898F52-2787-4BA2-BBBC-9395E9F86D5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5898F52-2787-4BA2-BBBC-9395E9F86D5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898F52-2787-4BA2-BBBC-9395E9F86D5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5898F52-2787-4BA2-BBBC-9395E9F86D5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5898F52-2787-4BA2-BBBC-9395E9F86D5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8B8A27-DF03-4546-BA93-21C967D57E5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11096450" y="13394"/>
            <a:ext cx="494218" cy="6814823"/>
            <a:chOff x="11096450" y="13394"/>
            <a:chExt cx="494218" cy="6814823"/>
          </a:xfrm>
          <a:solidFill>
            <a:schemeClr val="bg2">
              <a:lumMod val="90000"/>
            </a:schemeClr>
          </a:solidFill>
        </p:grpSpPr>
        <p:sp>
          <p:nvSpPr>
            <p:cNvPr id="8"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9"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0"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1"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2"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3"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4"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5"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6"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7"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8"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9"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0"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1"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2"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3"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4"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5"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6"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7"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8"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9"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0"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1"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2"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3"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4"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5"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6"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7"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8"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9"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0"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1"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2"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3"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4"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5"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6"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7"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8"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9"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0"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1"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8"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9"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0"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1"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2"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3"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4"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grpSp>
      <p:sp>
        <p:nvSpPr>
          <p:cNvPr id="2" name="Title Placeholder 1"/>
          <p:cNvSpPr>
            <a:spLocks noGrp="1"/>
          </p:cNvSpPr>
          <p:nvPr>
            <p:ph type="title"/>
          </p:nvPr>
        </p:nvSpPr>
        <p:spPr>
          <a:xfrm>
            <a:off x="1069848" y="502920"/>
            <a:ext cx="9634011" cy="1325563"/>
          </a:xfrm>
          <a:prstGeom prst="rect">
            <a:avLst/>
          </a:prstGeom>
        </p:spPr>
        <p:txBody>
          <a:bodyPr lIns="109728" tIns="109728" rIns="109728" bIns="91440" anchor="ctr"/>
          <a:lstStyle/>
          <a:p>
            <a:r>
              <a:rPr lang="en-US"/>
              <a:t>Click to edit Master title style</a:t>
            </a:r>
            <a:endParaRPr lang="en-US"/>
          </a:p>
        </p:txBody>
      </p:sp>
      <p:sp>
        <p:nvSpPr>
          <p:cNvPr id="3" name="Text Placeholder 2"/>
          <p:cNvSpPr>
            <a:spLocks noGrp="1"/>
          </p:cNvSpPr>
          <p:nvPr>
            <p:ph type="body" idx="1"/>
          </p:nvPr>
        </p:nvSpPr>
        <p:spPr>
          <a:xfrm>
            <a:off x="1069848" y="1874520"/>
            <a:ext cx="9634011" cy="4351338"/>
          </a:xfrm>
          <a:prstGeom prst="rect">
            <a:avLst/>
          </a:prstGeom>
        </p:spPr>
        <p:txBody>
          <a:bodyPr lIns="109728" tIns="109728" rIns="109728" bIns="9144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73736" y="6382512"/>
            <a:ext cx="2845901" cy="365125"/>
          </a:xfrm>
          <a:prstGeom prst="rect">
            <a:avLst/>
          </a:prstGeom>
        </p:spPr>
        <p:txBody>
          <a:bodyPr lIns="109728" tIns="109728" rIns="109728" bIns="91440" anchor="ctr"/>
          <a:lstStyle>
            <a:lvl1pPr algn="l">
              <a:defRPr sz="1050">
                <a:solidFill>
                  <a:schemeClr val="tx2"/>
                </a:solidFill>
              </a:defRPr>
            </a:lvl1pPr>
          </a:lstStyle>
          <a:p>
            <a:fld id="{B5898F52-2787-4BA2-BBBC-9395E9F86D50}" type="datetimeFigureOut">
              <a:rPr lang="en-US" smtClean="0"/>
            </a:fld>
            <a:endParaRPr lang="en-US"/>
          </a:p>
        </p:txBody>
      </p:sp>
      <p:sp>
        <p:nvSpPr>
          <p:cNvPr id="5" name="Footer Placeholder 4"/>
          <p:cNvSpPr>
            <a:spLocks noGrp="1"/>
          </p:cNvSpPr>
          <p:nvPr>
            <p:ph type="ftr" sz="quarter" idx="3"/>
          </p:nvPr>
        </p:nvSpPr>
        <p:spPr>
          <a:xfrm rot="5400000">
            <a:off x="-1754871" y="2093199"/>
            <a:ext cx="4157472" cy="416082"/>
          </a:xfrm>
          <a:prstGeom prst="rect">
            <a:avLst/>
          </a:prstGeom>
        </p:spPr>
        <p:txBody>
          <a:bodyPr lIns="109728" tIns="109728" rIns="109728" bIns="91440" anchor="ctr"/>
          <a:lstStyle>
            <a:lvl1pPr algn="l">
              <a:defRPr sz="1050">
                <a:solidFill>
                  <a:schemeClr val="tx2"/>
                </a:solidFill>
              </a:defRPr>
            </a:lvl1pPr>
          </a:lstStyle>
          <a:p>
            <a:endParaRPr lang="en-US"/>
          </a:p>
        </p:txBody>
      </p:sp>
      <p:sp>
        <p:nvSpPr>
          <p:cNvPr id="6" name="Slide Number Placeholder 5"/>
          <p:cNvSpPr>
            <a:spLocks noGrp="1"/>
          </p:cNvSpPr>
          <p:nvPr>
            <p:ph type="sldNum" sz="quarter" idx="4"/>
          </p:nvPr>
        </p:nvSpPr>
        <p:spPr>
          <a:xfrm>
            <a:off x="11457919" y="6382512"/>
            <a:ext cx="500997" cy="365125"/>
          </a:xfrm>
          <a:prstGeom prst="rect">
            <a:avLst/>
          </a:prstGeom>
        </p:spPr>
        <p:txBody>
          <a:bodyPr lIns="109728" tIns="109728" rIns="109728" bIns="91440" anchor="ctr"/>
          <a:lstStyle>
            <a:lvl1pPr algn="r">
              <a:defRPr sz="1050">
                <a:solidFill>
                  <a:schemeClr val="tx2"/>
                </a:solidFill>
              </a:defRPr>
            </a:lvl1pPr>
          </a:lstStyle>
          <a:p>
            <a:fld id="{4C8B8A27-DF03-4546-BA93-21C967D57E5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10000"/>
        </a:lnSpc>
        <a:spcBef>
          <a:spcPct val="0"/>
        </a:spcBef>
        <a:buNone/>
        <a:defRPr sz="4000" b="0" i="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jpeg"/><Relationship Id="rId1"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jpeg"/><Relationship Id="rId1"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3.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13.jpe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0" name="Group 519"/>
          <p:cNvGrpSpPr>
            <a:grpSpLocks noGrp="1" noRot="1" noChangeAspect="1" noMove="1" noResize="1" noUngrp="1"/>
          </p:cNvGrpSpPr>
          <p:nvPr/>
        </p:nvGrpSpPr>
        <p:grpSpPr>
          <a:xfrm>
            <a:off x="11096450" y="13394"/>
            <a:ext cx="494218" cy="6814823"/>
            <a:chOff x="11096450" y="13394"/>
            <a:chExt cx="494218" cy="6814823"/>
          </a:xfrm>
          <a:solidFill>
            <a:schemeClr val="bg2">
              <a:lumMod val="90000"/>
            </a:schemeClr>
          </a:solidFill>
        </p:grpSpPr>
        <p:sp>
          <p:nvSpPr>
            <p:cNvPr id="521"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2"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3"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4"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5"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6"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7"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8"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9"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0"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1"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2"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3"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4"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5"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6"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7"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8"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9"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0"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1"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2"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3"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4"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5"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6"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7"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8"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9"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0"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1"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2"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3"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4"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5"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6"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7"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8"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9"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0"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1"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2"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3"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4"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5"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6"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7"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8"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9"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0"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1"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2"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3"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4"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5"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56"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17"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grpSp>
      <p:sp useBgFill="1">
        <p:nvSpPr>
          <p:cNvPr id="577" name="Rectangle 576"/>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micrô, ánh sáng&#10;&#10;Mô tả được tự động tạo"/>
          <p:cNvPicPr>
            <a:picLocks noChangeAspect="1"/>
          </p:cNvPicPr>
          <p:nvPr/>
        </p:nvPicPr>
        <p:blipFill rotWithShape="1">
          <a:blip r:embed="rId1"/>
          <a:srcRect t="7017" b="3342"/>
          <a:stretch>
            <a:fillRect/>
          </a:stretch>
        </p:blipFill>
        <p:spPr>
          <a:xfrm>
            <a:off x="20" y="-1"/>
            <a:ext cx="12191980" cy="68579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18"/>
          <p:cNvSpPr>
            <a:spLocks noGrp="1" noRot="1" noChangeAspect="1" noMove="1" noResize="1" noEditPoints="1" noAdjustHandles="1" noChangeArrowheads="1" noChangeShapeType="1" noTextEdit="1"/>
          </p:cNvSpPr>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 name="Rectangle 12"/>
          <p:cNvSpPr>
            <a:spLocks noGrp="1" noRot="1" noChangeAspect="1" noMove="1" noResize="1" noEditPoints="1" noAdjustHandles="1" noChangeArrowheads="1" noChangeShapeType="1" noTextEdit="1"/>
          </p:cNvSpPr>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118885" y="1338472"/>
            <a:ext cx="5038394" cy="4147929"/>
          </a:xfrm>
        </p:spPr>
        <p:txBody>
          <a:bodyPr>
            <a:normAutofit/>
          </a:bodyPr>
          <a:lstStyle/>
          <a:p>
            <a:pPr algn="ctr"/>
            <a:r>
              <a:rPr lang="en-US" b="1">
                <a:ea typeface="+mj-lt"/>
                <a:cs typeface="+mj-lt"/>
              </a:rPr>
              <a:t>YÊU CẦU PHẦM MỀM PHẦN CỨNG</a:t>
            </a:r>
            <a:endParaRPr lang="en-US" b="1">
              <a:ea typeface="+mj-lt"/>
              <a:cs typeface="+mj-lt"/>
            </a:endParaRPr>
          </a:p>
          <a:p>
            <a:pPr algn="ctr"/>
            <a:endParaRPr lang="vi-VN">
              <a:ea typeface="Source Sans Pro Black"/>
            </a:endParaRPr>
          </a:p>
        </p:txBody>
      </p:sp>
      <p:pic>
        <p:nvPicPr>
          <p:cNvPr id="4" name="Hình ảnh 3" descr="Ảnh có chứa micrô, ánh sáng&#10;&#10;Mô tả được tự động tạo"/>
          <p:cNvPicPr>
            <a:picLocks noChangeAspect="1"/>
          </p:cNvPicPr>
          <p:nvPr/>
        </p:nvPicPr>
        <p:blipFill>
          <a:blip r:embed="rId1"/>
          <a:stretch>
            <a:fillRect/>
          </a:stretch>
        </p:blipFill>
        <p:spPr>
          <a:xfrm>
            <a:off x="5311052" y="1309"/>
            <a:ext cx="6884206" cy="2670100"/>
          </a:xfrm>
          <a:prstGeom prst="rect">
            <a:avLst/>
          </a:prstGeom>
        </p:spPr>
      </p:pic>
      <p:sp>
        <p:nvSpPr>
          <p:cNvPr id="3" name="Chỗ dành sẵn cho Nội dung 2"/>
          <p:cNvSpPr>
            <a:spLocks noGrp="1"/>
          </p:cNvSpPr>
          <p:nvPr>
            <p:ph idx="1"/>
          </p:nvPr>
        </p:nvSpPr>
        <p:spPr>
          <a:xfrm>
            <a:off x="5304625" y="2768594"/>
            <a:ext cx="6773074" cy="4091518"/>
          </a:xfrm>
        </p:spPr>
        <p:txBody>
          <a:bodyPr lIns="109728" tIns="109728" rIns="109728" bIns="91440" anchor="t">
            <a:normAutofit fontScale="87500"/>
          </a:bodyPr>
          <a:lstStyle/>
          <a:p>
            <a:pPr>
              <a:lnSpc>
                <a:spcPct val="140000"/>
              </a:lnSpc>
            </a:pPr>
            <a:r>
              <a:rPr lang="en-US" sz="1600" b="1" dirty="0">
                <a:solidFill>
                  <a:srgbClr val="00B050"/>
                </a:solidFill>
                <a:ea typeface="Calibri" panose="020F0502020204030204"/>
                <a:cs typeface="Calibri" panose="020F0502020204030204"/>
              </a:rPr>
              <a:t>Phần Cứng:</a:t>
            </a:r>
            <a:endParaRPr lang="en-US" sz="1600" b="1" dirty="0">
              <a:solidFill>
                <a:srgbClr val="00B050"/>
              </a:solidFill>
              <a:ea typeface="Calibri" panose="020F0502020204030204"/>
              <a:cs typeface="Calibri" panose="020F0502020204030204"/>
            </a:endParaRPr>
          </a:p>
          <a:p>
            <a:pPr>
              <a:lnSpc>
                <a:spcPct val="140000"/>
              </a:lnSpc>
              <a:buClr>
                <a:srgbClr val="C3B2A7"/>
              </a:buClr>
            </a:pPr>
            <a:r>
              <a:rPr lang="en-US" sz="1600" b="1" dirty="0">
                <a:solidFill>
                  <a:schemeClr val="tx1"/>
                </a:solidFill>
                <a:latin typeface="Times New Roman" panose="02020603050405020304"/>
                <a:ea typeface="+mn-lt"/>
                <a:cs typeface="+mn-lt"/>
              </a:rPr>
              <a:t>Máy tính có kết nối mạng
Hệ điều hành: Windows 7, 10​
Bộ xử lý: Bộ xử lý lõi kép 2,4 G </a:t>
            </a:r>
            <a:r>
              <a:rPr lang="en-US" sz="1600" b="1" dirty="0" err="1">
                <a:solidFill>
                  <a:schemeClr val="tx1"/>
                </a:solidFill>
                <a:latin typeface="Times New Roman" panose="02020603050405020304"/>
                <a:ea typeface="+mn-lt"/>
                <a:cs typeface="+mn-lt"/>
              </a:rPr>
              <a:t>Hz</a:t>
            </a:r>
            <a:r>
              <a:rPr lang="en-US" sz="1600" b="1" dirty="0">
                <a:solidFill>
                  <a:schemeClr val="tx1"/>
                </a:solidFill>
                <a:latin typeface="Times New Roman" panose="02020603050405020304"/>
                <a:ea typeface="+mn-lt"/>
                <a:cs typeface="+mn-lt"/>
              </a:rPr>
              <a:t> hoặc 3 G </a:t>
            </a:r>
            <a:r>
              <a:rPr lang="en-US" sz="1600" b="1" dirty="0" err="1">
                <a:solidFill>
                  <a:schemeClr val="tx1"/>
                </a:solidFill>
                <a:latin typeface="Times New Roman" panose="02020603050405020304"/>
                <a:ea typeface="+mn-lt"/>
                <a:cs typeface="+mn-lt"/>
              </a:rPr>
              <a:t>Hz</a:t>
            </a:r>
            <a:r>
              <a:rPr lang="en-US" sz="1600" b="1" dirty="0">
                <a:solidFill>
                  <a:schemeClr val="tx1"/>
                </a:solidFill>
                <a:latin typeface="Times New Roman" panose="02020603050405020304"/>
                <a:ea typeface="+mn-lt"/>
                <a:cs typeface="+mn-lt"/>
              </a:rPr>
              <a:t> ​
RAM: 2GB​
</a:t>
            </a:r>
            <a:r>
              <a:rPr lang="en-US" sz="1600" b="1" dirty="0" err="1">
                <a:solidFill>
                  <a:schemeClr val="tx1"/>
                </a:solidFill>
                <a:latin typeface="Times New Roman" panose="02020603050405020304"/>
                <a:ea typeface="+mn-lt"/>
                <a:cs typeface="+mn-lt"/>
              </a:rPr>
              <a:t>Card</a:t>
            </a:r>
            <a:r>
              <a:rPr lang="en-US" sz="1600" b="1" dirty="0">
                <a:solidFill>
                  <a:schemeClr val="tx1"/>
                </a:solidFill>
                <a:latin typeface="Times New Roman" panose="02020603050405020304"/>
                <a:ea typeface="+mn-lt"/>
                <a:cs typeface="+mn-lt"/>
              </a:rPr>
              <a:t> đồ họa: NVIDIA </a:t>
            </a:r>
            <a:r>
              <a:rPr lang="en-US" sz="1600" b="1" dirty="0" err="1">
                <a:solidFill>
                  <a:schemeClr val="tx1"/>
                </a:solidFill>
                <a:latin typeface="Times New Roman" panose="02020603050405020304"/>
                <a:ea typeface="+mn-lt"/>
                <a:cs typeface="+mn-lt"/>
              </a:rPr>
              <a:t>GeForce</a:t>
            </a:r>
            <a:r>
              <a:rPr lang="en-US" sz="1600" b="1" dirty="0">
                <a:solidFill>
                  <a:schemeClr val="tx1"/>
                </a:solidFill>
                <a:latin typeface="Times New Roman" panose="02020603050405020304"/>
                <a:ea typeface="+mn-lt"/>
                <a:cs typeface="+mn-lt"/>
              </a:rPr>
              <a:t> 8800/AMD </a:t>
            </a:r>
            <a:r>
              <a:rPr lang="en-US" sz="1600" b="1" dirty="0" err="1">
                <a:solidFill>
                  <a:schemeClr val="tx1"/>
                </a:solidFill>
                <a:latin typeface="Times New Roman" panose="02020603050405020304"/>
                <a:ea typeface="+mn-lt"/>
                <a:cs typeface="+mn-lt"/>
              </a:rPr>
              <a:t>Radeon</a:t>
            </a:r>
            <a:r>
              <a:rPr lang="en-US" sz="1600" b="1" dirty="0">
                <a:solidFill>
                  <a:schemeClr val="tx1"/>
                </a:solidFill>
                <a:latin typeface="Times New Roman" panose="02020603050405020304"/>
                <a:ea typeface="+mn-lt"/>
                <a:cs typeface="+mn-lt"/>
              </a:rPr>
              <a:t> HD 5670 hoặc đồ họa tương đương (512 MB)​
Dung lượng ổ cứng trống: 1GB</a:t>
            </a:r>
            <a:endParaRPr lang="en-US" sz="1600" b="1" dirty="0">
              <a:solidFill>
                <a:schemeClr val="tx1"/>
              </a:solidFill>
              <a:latin typeface="Calibri" panose="020F0502020204030204"/>
              <a:ea typeface="+mn-lt"/>
              <a:cs typeface="+mn-lt"/>
            </a:endParaRPr>
          </a:p>
          <a:p>
            <a:pPr>
              <a:lnSpc>
                <a:spcPct val="140000"/>
              </a:lnSpc>
              <a:buClr>
                <a:srgbClr val="C3B2A7"/>
              </a:buClr>
            </a:pPr>
            <a:r>
              <a:rPr lang="en-US" sz="1600" b="1" dirty="0">
                <a:solidFill>
                  <a:srgbClr val="00B050"/>
                </a:solidFill>
                <a:latin typeface="Calibri" panose="020F0502020204030204"/>
                <a:ea typeface="+mn-lt"/>
                <a:cs typeface="+mn-lt"/>
              </a:rPr>
              <a:t>Phần</a:t>
            </a:r>
            <a:r>
              <a:rPr lang="en-US" sz="1600" b="1" dirty="0">
                <a:solidFill>
                  <a:srgbClr val="00B050"/>
                </a:solidFill>
                <a:ea typeface="Calibri" panose="020F0502020204030204"/>
                <a:cs typeface="Calibri" panose="020F0502020204030204"/>
              </a:rPr>
              <a:t> Mềm</a:t>
            </a:r>
            <a:endParaRPr lang="en-US" sz="1600" dirty="0">
              <a:solidFill>
                <a:srgbClr val="323232"/>
              </a:solidFill>
              <a:ea typeface="Calibri" panose="020F0502020204030204"/>
              <a:cs typeface="Calibri" panose="020F0502020204030204"/>
            </a:endParaRPr>
          </a:p>
          <a:p>
            <a:pPr>
              <a:lnSpc>
                <a:spcPct val="140000"/>
              </a:lnSpc>
              <a:buClr>
                <a:srgbClr val="C3B2A7"/>
              </a:buClr>
            </a:pPr>
            <a:r>
              <a:rPr lang="en-US" sz="1600" b="1" dirty="0">
                <a:solidFill>
                  <a:schemeClr val="tx1"/>
                </a:solidFill>
                <a:latin typeface="Times New Roman" panose="02020603050405020304"/>
                <a:ea typeface="Calibri" panose="020F0502020204030204"/>
                <a:cs typeface="Calibri" panose="020F0502020204030204"/>
              </a:rPr>
              <a:t>Máy tính đã cài đặt </a:t>
            </a:r>
            <a:r>
              <a:rPr lang="en-US" sz="1600" b="1" dirty="0" err="1">
                <a:solidFill>
                  <a:schemeClr val="tx1"/>
                </a:solidFill>
                <a:latin typeface="Times New Roman" panose="02020603050405020304"/>
                <a:ea typeface="Calibri" panose="020F0502020204030204"/>
                <a:cs typeface="Calibri" panose="020F0502020204030204"/>
              </a:rPr>
              <a:t>Eclipse</a:t>
            </a:r>
            <a:r>
              <a:rPr lang="en-US" sz="1600" b="1" dirty="0">
                <a:solidFill>
                  <a:schemeClr val="tx1"/>
                </a:solidFill>
                <a:latin typeface="Times New Roman" panose="02020603050405020304"/>
                <a:ea typeface="Calibri" panose="020F0502020204030204"/>
                <a:cs typeface="Calibri" panose="020F0502020204030204"/>
              </a:rPr>
              <a:t> IDE </a:t>
            </a:r>
            <a:r>
              <a:rPr lang="en-US" sz="1600" b="1" dirty="0" err="1">
                <a:solidFill>
                  <a:schemeClr val="tx1"/>
                </a:solidFill>
                <a:latin typeface="Times New Roman" panose="02020603050405020304"/>
                <a:ea typeface="Calibri" panose="020F0502020204030204"/>
                <a:cs typeface="Calibri" panose="020F0502020204030204"/>
              </a:rPr>
              <a:t>Enterprise</a:t>
            </a:r>
            <a:r>
              <a:rPr lang="en-US" sz="1600" b="1" dirty="0">
                <a:solidFill>
                  <a:schemeClr val="tx1"/>
                </a:solidFill>
                <a:latin typeface="Times New Roman" panose="02020603050405020304"/>
                <a:ea typeface="Calibri" panose="020F0502020204030204"/>
                <a:cs typeface="Calibri" panose="020F0502020204030204"/>
              </a:rPr>
              <a:t> </a:t>
            </a:r>
            <a:r>
              <a:rPr lang="en-US" sz="1600" b="1" dirty="0" err="1">
                <a:solidFill>
                  <a:schemeClr val="tx1"/>
                </a:solidFill>
                <a:latin typeface="Times New Roman" panose="02020603050405020304"/>
                <a:ea typeface="Calibri" panose="020F0502020204030204"/>
                <a:cs typeface="Calibri" panose="020F0502020204030204"/>
              </a:rPr>
              <a:t>Java</a:t>
            </a:r>
            <a:r>
              <a:rPr lang="en-US" sz="1600" b="1" dirty="0">
                <a:solidFill>
                  <a:schemeClr val="tx1"/>
                </a:solidFill>
                <a:latin typeface="Times New Roman" panose="02020603050405020304"/>
                <a:ea typeface="Calibri" panose="020F0502020204030204"/>
                <a:cs typeface="Calibri" panose="020F0502020204030204"/>
              </a:rPr>
              <a:t> </a:t>
            </a:r>
            <a:r>
              <a:rPr lang="en-US" sz="1600" b="1" dirty="0" err="1">
                <a:solidFill>
                  <a:schemeClr val="tx1"/>
                </a:solidFill>
                <a:latin typeface="Times New Roman" panose="02020603050405020304"/>
                <a:ea typeface="Calibri" panose="020F0502020204030204"/>
                <a:cs typeface="Calibri" panose="020F0502020204030204"/>
              </a:rPr>
              <a:t>Developers</a:t>
            </a:r>
            <a:r>
              <a:rPr lang="en-US" sz="1600" b="1" dirty="0">
                <a:solidFill>
                  <a:schemeClr val="tx1"/>
                </a:solidFill>
                <a:latin typeface="Times New Roman" panose="02020603050405020304"/>
                <a:ea typeface="Calibri" panose="020F0502020204030204"/>
                <a:cs typeface="Calibri" panose="020F0502020204030204"/>
              </a:rPr>
              <a:t> và SQL Server 2012.</a:t>
            </a:r>
            <a:r>
              <a:rPr lang="vi-VN" sz="1400" b="1" dirty="0">
                <a:cs typeface="Calibri" panose="020F0502020204030204"/>
              </a:rPr>
              <a:t>                                                                 </a:t>
            </a:r>
            <a:r>
              <a:rPr lang="vi-VN" b="1" dirty="0">
                <a:solidFill>
                  <a:srgbClr val="00B050"/>
                </a:solidFill>
                <a:cs typeface="Calibri" panose="020F0502020204030204"/>
              </a:rPr>
              <a:t>  </a:t>
            </a:r>
            <a:endParaRPr lang="vi-VN" b="1" dirty="0">
              <a:solidFill>
                <a:srgbClr val="00B050"/>
              </a:solidFill>
              <a:cs typeface="Calibri" panose="020F0502020204030204"/>
            </a:endParaRPr>
          </a:p>
          <a:p>
            <a:pPr>
              <a:lnSpc>
                <a:spcPct val="140000"/>
              </a:lnSpc>
              <a:buClr>
                <a:srgbClr val="C3B2A7"/>
              </a:buClr>
            </a:pPr>
            <a:endParaRPr lang="vi-VN" sz="500">
              <a:cs typeface="Calibri"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7"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118"/>
          <p:cNvSpPr>
            <a:spLocks noGrp="1" noRot="1" noChangeAspect="1" noMove="1" noResize="1" noEditPoints="1" noAdjustHandles="1" noChangeArrowheads="1" noChangeShapeType="1" noTextEdit="1"/>
          </p:cNvSpPr>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79" name="Rectangle 14"/>
          <p:cNvSpPr>
            <a:spLocks noGrp="1" noRot="1" noChangeAspect="1" noMove="1" noResize="1" noEditPoints="1" noAdjustHandles="1" noChangeArrowheads="1" noChangeShapeType="1" noTextEdit="1"/>
          </p:cNvSpPr>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118885" y="1371601"/>
            <a:ext cx="5016307" cy="4114800"/>
          </a:xfrm>
        </p:spPr>
        <p:txBody>
          <a:bodyPr>
            <a:normAutofit/>
          </a:bodyPr>
          <a:lstStyle/>
          <a:p>
            <a:pPr algn="ctr"/>
            <a:r>
              <a:rPr lang="vi-VN">
                <a:ea typeface="Source Sans Pro Black"/>
              </a:rPr>
              <a:t>BẢNG NHIỆM VỤ 1</a:t>
            </a:r>
            <a:endParaRPr lang="vi-VN">
              <a:ea typeface="Source Sans Pro Black"/>
            </a:endParaRPr>
          </a:p>
        </p:txBody>
      </p:sp>
      <p:pic>
        <p:nvPicPr>
          <p:cNvPr id="4" name="Chỗ dành sẵn cho Nội dung 3" descr="Ảnh có chứa văn bản, ảnh chụp màn hình, Phông chữ, số&#10;&#10;Mô tả được tự động tạo"/>
          <p:cNvPicPr>
            <a:picLocks noChangeAspect="1"/>
          </p:cNvPicPr>
          <p:nvPr/>
        </p:nvPicPr>
        <p:blipFill>
          <a:blip r:embed="rId1"/>
          <a:stretch>
            <a:fillRect/>
          </a:stretch>
        </p:blipFill>
        <p:spPr>
          <a:xfrm>
            <a:off x="5303454" y="806"/>
            <a:ext cx="6890869" cy="68616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11096450" y="13394"/>
            <a:ext cx="494218" cy="6814823"/>
            <a:chOff x="11096450" y="13394"/>
            <a:chExt cx="494218" cy="6814823"/>
          </a:xfrm>
          <a:solidFill>
            <a:schemeClr val="bg2">
              <a:lumMod val="90000"/>
            </a:schemeClr>
          </a:solidFill>
        </p:grpSpPr>
        <p:sp>
          <p:nvSpPr>
            <p:cNvPr id="10"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2"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7"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4"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7"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6"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7"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8"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9"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0"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1"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2"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3"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4"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5"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6"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7"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8"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9"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0"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1"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2"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3"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4"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5"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6"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7"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8"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9"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0"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1"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2"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3"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4"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5"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6"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7"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8"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9"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0"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1"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9"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8"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70"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0"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1"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2"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3"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4"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5"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6"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grpSp>
      <p:sp useBgFill="1">
        <p:nvSpPr>
          <p:cNvPr id="68" name="Rectangle 6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823708" y="307015"/>
            <a:ext cx="3563026" cy="948030"/>
          </a:xfrm>
        </p:spPr>
        <p:txBody>
          <a:bodyPr vert="horz" lIns="91440" tIns="45720" rIns="91440" bIns="45720" rtlCol="0" anchor="ctr">
            <a:normAutofit/>
          </a:bodyPr>
          <a:lstStyle/>
          <a:p>
            <a:pPr algn="ctr">
              <a:lnSpc>
                <a:spcPct val="100000"/>
              </a:lnSpc>
            </a:pPr>
            <a:r>
              <a:rPr lang="en-US" sz="2400" b="1">
                <a:ea typeface="Source Sans Pro Black"/>
              </a:rPr>
              <a:t>BẢNG ĐỒ TRANG WEB</a:t>
            </a:r>
            <a:endParaRPr lang="en-US" sz="2400" b="1">
              <a:ea typeface="Source Sans Pro Black"/>
            </a:endParaRPr>
          </a:p>
          <a:p>
            <a:pPr algn="ctr">
              <a:lnSpc>
                <a:spcPct val="100000"/>
              </a:lnSpc>
            </a:pPr>
            <a:endParaRPr lang="en-US"/>
          </a:p>
        </p:txBody>
      </p:sp>
      <p:pic>
        <p:nvPicPr>
          <p:cNvPr id="4" name="Chỗ dành sẵn cho Nội dung 3" descr="Ảnh có chứa hình vẽ, biểu đồ, bản phác thảo, mẫu&#10;&#10;Mô tả được tự động tạo"/>
          <p:cNvPicPr>
            <a:picLocks noGrp="1" noChangeAspect="1"/>
          </p:cNvPicPr>
          <p:nvPr>
            <p:ph idx="1"/>
          </p:nvPr>
        </p:nvPicPr>
        <p:blipFill>
          <a:blip r:embed="rId1"/>
          <a:stretch>
            <a:fillRect/>
          </a:stretch>
        </p:blipFill>
        <p:spPr>
          <a:xfrm>
            <a:off x="5078043" y="12664"/>
            <a:ext cx="7115913" cy="6851108"/>
          </a:xfrm>
          <a:prstGeom prst="rect">
            <a:avLst/>
          </a:prstGeom>
        </p:spPr>
      </p:pic>
      <p:pic>
        <p:nvPicPr>
          <p:cNvPr id="5" name="Hình ảnh 4" descr="Ảnh có chứa phim hoạt hình&#10;&#10;Mô tả được tự động tạo"/>
          <p:cNvPicPr>
            <a:picLocks noChangeAspect="1"/>
          </p:cNvPicPr>
          <p:nvPr/>
        </p:nvPicPr>
        <p:blipFill>
          <a:blip r:embed="rId2"/>
          <a:stretch>
            <a:fillRect/>
          </a:stretch>
        </p:blipFill>
        <p:spPr>
          <a:xfrm>
            <a:off x="1431636" y="1039093"/>
            <a:ext cx="1824182" cy="1581726"/>
          </a:xfrm>
          <a:prstGeom prst="rect">
            <a:avLst/>
          </a:prstGeom>
        </p:spPr>
      </p:pic>
      <p:pic>
        <p:nvPicPr>
          <p:cNvPr id="82" name="Hình ảnh 81" descr="Ảnh có chứa micrô, ánh sáng&#10;&#10;Mô tả được tự động tạo"/>
          <p:cNvPicPr>
            <a:picLocks noChangeAspect="1"/>
          </p:cNvPicPr>
          <p:nvPr/>
        </p:nvPicPr>
        <p:blipFill>
          <a:blip r:embed="rId3"/>
          <a:stretch>
            <a:fillRect/>
          </a:stretch>
        </p:blipFill>
        <p:spPr>
          <a:xfrm>
            <a:off x="0" y="3030105"/>
            <a:ext cx="5080000" cy="3822700"/>
          </a:xfrm>
          <a:prstGeom prst="rect">
            <a:avLst/>
          </a:prstGeom>
        </p:spPr>
      </p:pic>
      <p:pic>
        <p:nvPicPr>
          <p:cNvPr id="85" name="Hình ảnh 84" descr="Ảnh có chứa biểu đồ, hình vẽ, bản phác thảo, nghệ thuật gấp giấy origami&#10;&#10;Mô tả được tự động tạo"/>
          <p:cNvPicPr>
            <a:picLocks noChangeAspect="1"/>
          </p:cNvPicPr>
          <p:nvPr/>
        </p:nvPicPr>
        <p:blipFill>
          <a:blip r:embed="rId4"/>
          <a:stretch>
            <a:fillRect/>
          </a:stretch>
        </p:blipFill>
        <p:spPr>
          <a:xfrm>
            <a:off x="5080001" y="1804"/>
            <a:ext cx="7111999" cy="68543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8"/>
          <p:cNvGrpSpPr>
            <a:grpSpLocks noGrp="1" noRot="1" noChangeAspect="1" noMove="1" noResize="1" noUngrp="1"/>
          </p:cNvGrpSpPr>
          <p:nvPr/>
        </p:nvGrpSpPr>
        <p:grpSpPr>
          <a:xfrm>
            <a:off x="11096450" y="13394"/>
            <a:ext cx="494218" cy="6814823"/>
            <a:chOff x="11096450" y="13394"/>
            <a:chExt cx="494218" cy="6814823"/>
          </a:xfrm>
          <a:solidFill>
            <a:schemeClr val="bg2">
              <a:lumMod val="90000"/>
            </a:schemeClr>
          </a:solidFill>
        </p:grpSpPr>
        <p:sp>
          <p:nvSpPr>
            <p:cNvPr id="10"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1"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2"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3"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4"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5"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6"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7"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8"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9"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0"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1"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2"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3"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4"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5"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6"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7"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8"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9"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0"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1"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2"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3"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4"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5"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6"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7"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8"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9"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0"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1"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2"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3"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4"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5"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6"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7"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8"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9"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0"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1"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8"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9"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0"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1"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2"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3"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4"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5"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6"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grpSp>
      <p:sp useBgFill="1">
        <p:nvSpPr>
          <p:cNvPr id="172" name="Rectangle 67"/>
          <p:cNvSpPr>
            <a:spLocks noGrp="1" noRot="1" noChangeAspect="1" noMove="1" noResize="1" noEditPoints="1" noAdjustHandles="1" noChangeArrowheads="1" noChangeShapeType="1" noTextEdit="1"/>
          </p:cNvSpPr>
          <p:nvPr/>
        </p:nvSpPr>
        <p:spPr>
          <a:xfrm>
            <a:off x="-6768"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a:spLocks noGrp="1" noRot="1" noChangeAspect="1" noMove="1" noResize="1" noEditPoints="1" noAdjustHandles="1" noChangeArrowheads="1" noChangeShapeType="1" noTextEdit="1"/>
          </p:cNvSpPr>
          <p:nvPr/>
        </p:nvSpPr>
        <p:spPr>
          <a:xfrm>
            <a:off x="-18980" y="4519947"/>
            <a:ext cx="12208582" cy="23356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3052201" y="5243818"/>
            <a:ext cx="5878483" cy="882398"/>
          </a:xfrm>
        </p:spPr>
        <p:txBody>
          <a:bodyPr vert="horz" lIns="91440" tIns="45720" rIns="91440" bIns="45720" rtlCol="0" anchor="b">
            <a:normAutofit fontScale="90000"/>
          </a:bodyPr>
          <a:lstStyle/>
          <a:p>
            <a:pPr algn="ctr">
              <a:lnSpc>
                <a:spcPct val="100000"/>
              </a:lnSpc>
            </a:pPr>
            <a:r>
              <a:rPr lang="en-US" sz="4400">
                <a:ea typeface="Source Sans Pro Black"/>
              </a:rPr>
              <a:t>BẢN ĐỒ SỬ DỤNG CỦA QUẢN TRỊ VIÊN</a:t>
            </a:r>
            <a:endParaRPr lang="en-US" sz="4400"/>
          </a:p>
        </p:txBody>
      </p:sp>
      <p:pic>
        <p:nvPicPr>
          <p:cNvPr id="4" name="Chỗ dành sẵn cho Nội dung 3" descr="Ảnh có chứa văn bản, biểu đồ, ảnh chụp màn hình, Phông chữ&#10;&#10;Mô tả được tự động tạo"/>
          <p:cNvPicPr>
            <a:picLocks noGrp="1" noChangeAspect="1"/>
          </p:cNvPicPr>
          <p:nvPr>
            <p:ph idx="1"/>
          </p:nvPr>
        </p:nvPicPr>
        <p:blipFill rotWithShape="1">
          <a:blip r:embed="rId1"/>
          <a:srcRect l="1265" r="1" b="1"/>
          <a:stretch>
            <a:fillRect/>
          </a:stretch>
        </p:blipFill>
        <p:spPr>
          <a:xfrm>
            <a:off x="-15059" y="1"/>
            <a:ext cx="12200741" cy="4510316"/>
          </a:xfrm>
          <a:prstGeom prst="rect">
            <a:avLst/>
          </a:prstGeom>
        </p:spPr>
      </p:pic>
      <p:grpSp>
        <p:nvGrpSpPr>
          <p:cNvPr id="72" name="Group 71"/>
          <p:cNvGrpSpPr>
            <a:grpSpLocks noGrp="1" noRot="1" noChangeAspect="1" noMove="1" noResize="1" noUngrp="1"/>
          </p:cNvGrpSpPr>
          <p:nvPr/>
        </p:nvGrpSpPr>
        <p:grpSpPr>
          <a:xfrm>
            <a:off x="29432" y="4252353"/>
            <a:ext cx="12157773" cy="494218"/>
            <a:chOff x="18956" y="5952517"/>
            <a:chExt cx="12157773" cy="494218"/>
          </a:xfrm>
          <a:solidFill>
            <a:schemeClr val="bg1"/>
          </a:solidFill>
        </p:grpSpPr>
        <p:sp>
          <p:nvSpPr>
            <p:cNvPr id="73" name="Freeform 10"/>
            <p:cNvSpPr/>
            <p:nvPr/>
          </p:nvSpPr>
          <p:spPr bwMode="auto">
            <a:xfrm rot="10800000">
              <a:off x="6637219" y="6356157"/>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74" name="Freeform 15"/>
            <p:cNvSpPr/>
            <p:nvPr/>
          </p:nvSpPr>
          <p:spPr bwMode="auto">
            <a:xfrm rot="10800000">
              <a:off x="6139192" y="635942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75" name="Freeform 18"/>
            <p:cNvSpPr/>
            <p:nvPr/>
          </p:nvSpPr>
          <p:spPr bwMode="auto">
            <a:xfrm rot="10800000">
              <a:off x="6384660" y="6368396"/>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76" name="Freeform 22"/>
            <p:cNvSpPr/>
            <p:nvPr/>
          </p:nvSpPr>
          <p:spPr bwMode="auto">
            <a:xfrm rot="10800000">
              <a:off x="5653573" y="6308012"/>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77" name="Freeform 8"/>
            <p:cNvSpPr/>
            <p:nvPr/>
          </p:nvSpPr>
          <p:spPr bwMode="auto">
            <a:xfrm rot="10800000">
              <a:off x="18956" y="595659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78" name="Freeform 19"/>
            <p:cNvSpPr/>
            <p:nvPr/>
          </p:nvSpPr>
          <p:spPr bwMode="auto">
            <a:xfrm rot="10800000">
              <a:off x="4709370" y="6291575"/>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79" name="Freeform 20"/>
            <p:cNvSpPr/>
            <p:nvPr/>
          </p:nvSpPr>
          <p:spPr bwMode="auto">
            <a:xfrm rot="10800000">
              <a:off x="4452381" y="6295774"/>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0" name="Freeform 23"/>
            <p:cNvSpPr/>
            <p:nvPr/>
          </p:nvSpPr>
          <p:spPr bwMode="auto">
            <a:xfrm rot="10800000">
              <a:off x="5883090" y="6322699"/>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1" name="Freeform 26"/>
            <p:cNvSpPr/>
            <p:nvPr/>
          </p:nvSpPr>
          <p:spPr bwMode="auto">
            <a:xfrm rot="10800000">
              <a:off x="5404559" y="6308010"/>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2" name="Freeform 27"/>
            <p:cNvSpPr/>
            <p:nvPr/>
          </p:nvSpPr>
          <p:spPr bwMode="auto">
            <a:xfrm rot="10800000">
              <a:off x="4937280" y="6282192"/>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3" name="Freeform 28"/>
            <p:cNvSpPr/>
            <p:nvPr/>
          </p:nvSpPr>
          <p:spPr bwMode="auto">
            <a:xfrm rot="10800000">
              <a:off x="5194538" y="62900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4" name="Freeform 30"/>
            <p:cNvSpPr/>
            <p:nvPr/>
          </p:nvSpPr>
          <p:spPr bwMode="auto">
            <a:xfrm rot="10800000">
              <a:off x="5742191" y="6338204"/>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5" name="Freeform 43"/>
            <p:cNvSpPr/>
            <p:nvPr/>
          </p:nvSpPr>
          <p:spPr bwMode="auto">
            <a:xfrm rot="10800000">
              <a:off x="5902106" y="6043523"/>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6" name="Freeform 51"/>
            <p:cNvSpPr/>
            <p:nvPr/>
          </p:nvSpPr>
          <p:spPr bwMode="auto">
            <a:xfrm rot="10800000">
              <a:off x="5710297" y="603545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7" name="Freeform 52"/>
            <p:cNvSpPr/>
            <p:nvPr/>
          </p:nvSpPr>
          <p:spPr bwMode="auto">
            <a:xfrm rot="10800000">
              <a:off x="6277444" y="6038724"/>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8" name="Freeform 53"/>
            <p:cNvSpPr/>
            <p:nvPr/>
          </p:nvSpPr>
          <p:spPr bwMode="auto">
            <a:xfrm rot="10800000">
              <a:off x="5471034" y="603546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89" name="Freeform 54"/>
            <p:cNvSpPr/>
            <p:nvPr/>
          </p:nvSpPr>
          <p:spPr bwMode="auto">
            <a:xfrm rot="10800000">
              <a:off x="6094009" y="601179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0" name="Freeform 55"/>
            <p:cNvSpPr/>
            <p:nvPr/>
          </p:nvSpPr>
          <p:spPr bwMode="auto">
            <a:xfrm rot="10800000">
              <a:off x="5264556" y="604198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1" name="Freeform 56"/>
            <p:cNvSpPr/>
            <p:nvPr/>
          </p:nvSpPr>
          <p:spPr bwMode="auto">
            <a:xfrm rot="10800000">
              <a:off x="4392340" y="5985586"/>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2" name="Freeform 57"/>
            <p:cNvSpPr/>
            <p:nvPr/>
          </p:nvSpPr>
          <p:spPr bwMode="auto">
            <a:xfrm rot="10800000">
              <a:off x="5037697" y="6020771"/>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3" name="Freeform 59"/>
            <p:cNvSpPr/>
            <p:nvPr/>
          </p:nvSpPr>
          <p:spPr bwMode="auto">
            <a:xfrm rot="10800000">
              <a:off x="6473186" y="60520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4" name="Freeform 60"/>
            <p:cNvSpPr/>
            <p:nvPr/>
          </p:nvSpPr>
          <p:spPr bwMode="auto">
            <a:xfrm rot="10800000">
              <a:off x="4825017" y="6002818"/>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5" name="Freeform 61"/>
            <p:cNvSpPr/>
            <p:nvPr/>
          </p:nvSpPr>
          <p:spPr bwMode="auto">
            <a:xfrm rot="10800000">
              <a:off x="4572460" y="5957121"/>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6" name="Freeform 5"/>
            <p:cNvSpPr/>
            <p:nvPr/>
          </p:nvSpPr>
          <p:spPr bwMode="auto">
            <a:xfrm rot="10800000">
              <a:off x="3908414" y="6286792"/>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7" name="Freeform 6"/>
            <p:cNvSpPr/>
            <p:nvPr/>
          </p:nvSpPr>
          <p:spPr bwMode="auto">
            <a:xfrm rot="10800000">
              <a:off x="1634353" y="62661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8" name="Freeform 7"/>
            <p:cNvSpPr/>
            <p:nvPr/>
          </p:nvSpPr>
          <p:spPr bwMode="auto">
            <a:xfrm rot="10800000">
              <a:off x="4177783" y="6246129"/>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99" name="Freeform 8"/>
            <p:cNvSpPr/>
            <p:nvPr/>
          </p:nvSpPr>
          <p:spPr bwMode="auto">
            <a:xfrm rot="10800000">
              <a:off x="1982245" y="624294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0" name="Freeform 9"/>
            <p:cNvSpPr/>
            <p:nvPr/>
          </p:nvSpPr>
          <p:spPr bwMode="auto">
            <a:xfrm rot="10800000">
              <a:off x="2268040" y="6282192"/>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1" name="Freeform 11"/>
            <p:cNvSpPr/>
            <p:nvPr/>
          </p:nvSpPr>
          <p:spPr bwMode="auto">
            <a:xfrm rot="10800000">
              <a:off x="2510851" y="6246285"/>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2" name="Freeform 12"/>
            <p:cNvSpPr/>
            <p:nvPr/>
          </p:nvSpPr>
          <p:spPr bwMode="auto">
            <a:xfrm rot="10800000">
              <a:off x="3028371" y="6264238"/>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3" name="Freeform 13"/>
            <p:cNvSpPr/>
            <p:nvPr/>
          </p:nvSpPr>
          <p:spPr bwMode="auto">
            <a:xfrm rot="10800000">
              <a:off x="3656011" y="6301648"/>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4" name="Freeform 14"/>
            <p:cNvSpPr/>
            <p:nvPr/>
          </p:nvSpPr>
          <p:spPr bwMode="auto">
            <a:xfrm rot="10800000">
              <a:off x="3333279" y="6267101"/>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5" name="Freeform 16"/>
            <p:cNvSpPr/>
            <p:nvPr/>
          </p:nvSpPr>
          <p:spPr bwMode="auto">
            <a:xfrm rot="10800000">
              <a:off x="2773156" y="6239757"/>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6" name="Freeform 17"/>
            <p:cNvSpPr/>
            <p:nvPr/>
          </p:nvSpPr>
          <p:spPr bwMode="auto">
            <a:xfrm rot="10800000">
              <a:off x="1398709" y="6264239"/>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7" name="Freeform 21"/>
            <p:cNvSpPr/>
            <p:nvPr/>
          </p:nvSpPr>
          <p:spPr bwMode="auto">
            <a:xfrm rot="10800000">
              <a:off x="1047787" y="6218542"/>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8" name="Freeform 25"/>
            <p:cNvSpPr/>
            <p:nvPr/>
          </p:nvSpPr>
          <p:spPr bwMode="auto">
            <a:xfrm rot="10800000">
              <a:off x="290115" y="6200589"/>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09" name="Freeform 29"/>
            <p:cNvSpPr/>
            <p:nvPr/>
          </p:nvSpPr>
          <p:spPr bwMode="auto">
            <a:xfrm rot="10800000">
              <a:off x="811181" y="6179372"/>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0" name="Freeform 31"/>
            <p:cNvSpPr/>
            <p:nvPr/>
          </p:nvSpPr>
          <p:spPr bwMode="auto">
            <a:xfrm rot="10800000">
              <a:off x="543201" y="6241343"/>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1" name="Freeform 32"/>
            <p:cNvSpPr/>
            <p:nvPr/>
          </p:nvSpPr>
          <p:spPr bwMode="auto">
            <a:xfrm rot="10800000">
              <a:off x="3406775" y="5979446"/>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2" name="Freeform 33"/>
            <p:cNvSpPr/>
            <p:nvPr/>
          </p:nvSpPr>
          <p:spPr bwMode="auto">
            <a:xfrm rot="10800000">
              <a:off x="2327423" y="6028408"/>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3" name="Freeform 34"/>
            <p:cNvSpPr/>
            <p:nvPr/>
          </p:nvSpPr>
          <p:spPr bwMode="auto">
            <a:xfrm rot="10800000">
              <a:off x="1334031" y="6019431"/>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4" name="Freeform 35"/>
            <p:cNvSpPr/>
            <p:nvPr/>
          </p:nvSpPr>
          <p:spPr bwMode="auto">
            <a:xfrm rot="10800000">
              <a:off x="2124491" y="601290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5" name="Freeform 36"/>
            <p:cNvSpPr/>
            <p:nvPr/>
          </p:nvSpPr>
          <p:spPr bwMode="auto">
            <a:xfrm rot="10800000">
              <a:off x="657884" y="598271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6" name="Freeform 37"/>
            <p:cNvSpPr/>
            <p:nvPr/>
          </p:nvSpPr>
          <p:spPr bwMode="auto">
            <a:xfrm rot="10800000">
              <a:off x="3649584" y="5970470"/>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7" name="Freeform 38"/>
            <p:cNvSpPr/>
            <p:nvPr/>
          </p:nvSpPr>
          <p:spPr bwMode="auto">
            <a:xfrm rot="10800000">
              <a:off x="1829398" y="601045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8" name="Freeform 39"/>
            <p:cNvSpPr/>
            <p:nvPr/>
          </p:nvSpPr>
          <p:spPr bwMode="auto">
            <a:xfrm rot="10800000">
              <a:off x="1580384" y="5998215"/>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19" name="Freeform 40"/>
            <p:cNvSpPr/>
            <p:nvPr/>
          </p:nvSpPr>
          <p:spPr bwMode="auto">
            <a:xfrm rot="10800000">
              <a:off x="4121911" y="5994951"/>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0" name="Freeform 41"/>
            <p:cNvSpPr/>
            <p:nvPr/>
          </p:nvSpPr>
          <p:spPr bwMode="auto">
            <a:xfrm rot="10800000">
              <a:off x="438116" y="59949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1" name="Freeform 42"/>
            <p:cNvSpPr/>
            <p:nvPr/>
          </p:nvSpPr>
          <p:spPr bwMode="auto">
            <a:xfrm rot="10800000">
              <a:off x="1110716" y="5973734"/>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2" name="Freeform 44"/>
            <p:cNvSpPr/>
            <p:nvPr/>
          </p:nvSpPr>
          <p:spPr bwMode="auto">
            <a:xfrm rot="10800000">
              <a:off x="2639354" y="5976998"/>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3" name="Freeform 45"/>
            <p:cNvSpPr/>
            <p:nvPr/>
          </p:nvSpPr>
          <p:spPr bwMode="auto">
            <a:xfrm rot="10800000">
              <a:off x="867906" y="5952517"/>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4" name="Freeform 46"/>
            <p:cNvSpPr/>
            <p:nvPr/>
          </p:nvSpPr>
          <p:spPr bwMode="auto">
            <a:xfrm rot="10800000">
              <a:off x="3895937" y="6000664"/>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5" name="Freeform 47"/>
            <p:cNvSpPr/>
            <p:nvPr/>
          </p:nvSpPr>
          <p:spPr bwMode="auto">
            <a:xfrm rot="10800000">
              <a:off x="2865326" y="5973733"/>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6" name="Freeform 48"/>
            <p:cNvSpPr/>
            <p:nvPr/>
          </p:nvSpPr>
          <p:spPr bwMode="auto">
            <a:xfrm rot="10800000">
              <a:off x="3115444" y="5992749"/>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7" name="Freeform 49"/>
            <p:cNvSpPr/>
            <p:nvPr/>
          </p:nvSpPr>
          <p:spPr bwMode="auto">
            <a:xfrm rot="10800000">
              <a:off x="215687" y="5955781"/>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8" name="Freeform 8"/>
            <p:cNvSpPr/>
            <p:nvPr/>
          </p:nvSpPr>
          <p:spPr bwMode="auto">
            <a:xfrm rot="10800000">
              <a:off x="6683670" y="601943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29" name="Freeform 106"/>
            <p:cNvSpPr/>
            <p:nvPr/>
          </p:nvSpPr>
          <p:spPr bwMode="auto">
            <a:xfrm rot="10800000">
              <a:off x="19451" y="6204541"/>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0" name="Freeform 19"/>
            <p:cNvSpPr/>
            <p:nvPr/>
          </p:nvSpPr>
          <p:spPr bwMode="auto">
            <a:xfrm rot="10800000">
              <a:off x="11397390" y="6351960"/>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1" name="Freeform 20"/>
            <p:cNvSpPr/>
            <p:nvPr/>
          </p:nvSpPr>
          <p:spPr bwMode="auto">
            <a:xfrm rot="10800000">
              <a:off x="11140401" y="6356159"/>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2" name="Freeform 26"/>
            <p:cNvSpPr/>
            <p:nvPr/>
          </p:nvSpPr>
          <p:spPr bwMode="auto">
            <a:xfrm rot="10800000">
              <a:off x="12049121" y="6351959"/>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3" name="Freeform 27"/>
            <p:cNvSpPr/>
            <p:nvPr/>
          </p:nvSpPr>
          <p:spPr bwMode="auto">
            <a:xfrm rot="10800000">
              <a:off x="11625300" y="6342577"/>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4" name="Freeform 28"/>
            <p:cNvSpPr/>
            <p:nvPr/>
          </p:nvSpPr>
          <p:spPr bwMode="auto">
            <a:xfrm rot="10800000">
              <a:off x="11851300" y="6351959"/>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5" name="Freeform 55"/>
            <p:cNvSpPr/>
            <p:nvPr/>
          </p:nvSpPr>
          <p:spPr bwMode="auto">
            <a:xfrm rot="10800000">
              <a:off x="11988188" y="608391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6" name="Freeform 56"/>
            <p:cNvSpPr/>
            <p:nvPr/>
          </p:nvSpPr>
          <p:spPr bwMode="auto">
            <a:xfrm rot="10800000">
              <a:off x="11080360" y="6045971"/>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7" name="Freeform 57"/>
            <p:cNvSpPr/>
            <p:nvPr/>
          </p:nvSpPr>
          <p:spPr bwMode="auto">
            <a:xfrm rot="10800000">
              <a:off x="11725717" y="6081156"/>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8" name="Freeform 60"/>
            <p:cNvSpPr/>
            <p:nvPr/>
          </p:nvSpPr>
          <p:spPr bwMode="auto">
            <a:xfrm rot="10800000">
              <a:off x="11513037" y="606320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39" name="Freeform 61"/>
            <p:cNvSpPr/>
            <p:nvPr/>
          </p:nvSpPr>
          <p:spPr bwMode="auto">
            <a:xfrm rot="10800000">
              <a:off x="11260480" y="6017506"/>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0" name="Freeform 5"/>
            <p:cNvSpPr/>
            <p:nvPr/>
          </p:nvSpPr>
          <p:spPr bwMode="auto">
            <a:xfrm rot="10800000">
              <a:off x="10596434" y="6347177"/>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1" name="Freeform 6"/>
            <p:cNvSpPr/>
            <p:nvPr/>
          </p:nvSpPr>
          <p:spPr bwMode="auto">
            <a:xfrm rot="10800000">
              <a:off x="8310592" y="6345841"/>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2" name="Freeform 7"/>
            <p:cNvSpPr/>
            <p:nvPr/>
          </p:nvSpPr>
          <p:spPr bwMode="auto">
            <a:xfrm rot="10800000">
              <a:off x="10865803" y="6306514"/>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3" name="Freeform 8"/>
            <p:cNvSpPr/>
            <p:nvPr/>
          </p:nvSpPr>
          <p:spPr bwMode="auto">
            <a:xfrm rot="10800000">
              <a:off x="8670714" y="633931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4" name="Freeform 9"/>
            <p:cNvSpPr/>
            <p:nvPr/>
          </p:nvSpPr>
          <p:spPr bwMode="auto">
            <a:xfrm rot="10800000">
              <a:off x="8956060" y="6342577"/>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5" name="Freeform 11"/>
            <p:cNvSpPr/>
            <p:nvPr/>
          </p:nvSpPr>
          <p:spPr bwMode="auto">
            <a:xfrm rot="10800000">
              <a:off x="9198871" y="6306670"/>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6" name="Freeform 12"/>
            <p:cNvSpPr/>
            <p:nvPr/>
          </p:nvSpPr>
          <p:spPr bwMode="auto">
            <a:xfrm rot="10800000">
              <a:off x="9716391" y="6324623"/>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7" name="Freeform 13"/>
            <p:cNvSpPr/>
            <p:nvPr/>
          </p:nvSpPr>
          <p:spPr bwMode="auto">
            <a:xfrm rot="10800000">
              <a:off x="10344031" y="6362033"/>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8" name="Freeform 14"/>
            <p:cNvSpPr/>
            <p:nvPr/>
          </p:nvSpPr>
          <p:spPr bwMode="auto">
            <a:xfrm rot="10800000">
              <a:off x="10070859" y="6318096"/>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49" name="Freeform 16"/>
            <p:cNvSpPr/>
            <p:nvPr/>
          </p:nvSpPr>
          <p:spPr bwMode="auto">
            <a:xfrm rot="10800000">
              <a:off x="9461176" y="6300142"/>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0" name="Freeform 17"/>
            <p:cNvSpPr/>
            <p:nvPr/>
          </p:nvSpPr>
          <p:spPr bwMode="auto">
            <a:xfrm rot="10800000">
              <a:off x="8039205" y="6341355"/>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1" name="Freeform 21"/>
            <p:cNvSpPr/>
            <p:nvPr/>
          </p:nvSpPr>
          <p:spPr bwMode="auto">
            <a:xfrm rot="10800000">
              <a:off x="7730057" y="6318096"/>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2" name="Freeform 25"/>
            <p:cNvSpPr/>
            <p:nvPr/>
          </p:nvSpPr>
          <p:spPr bwMode="auto">
            <a:xfrm rot="10800000">
              <a:off x="6930591" y="6309120"/>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3" name="Freeform 29"/>
            <p:cNvSpPr/>
            <p:nvPr/>
          </p:nvSpPr>
          <p:spPr bwMode="auto">
            <a:xfrm rot="10800000">
              <a:off x="7497041" y="6299934"/>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4" name="Freeform 31"/>
            <p:cNvSpPr/>
            <p:nvPr/>
          </p:nvSpPr>
          <p:spPr bwMode="auto">
            <a:xfrm rot="10800000">
              <a:off x="7207517" y="6336989"/>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5" name="Freeform 32"/>
            <p:cNvSpPr/>
            <p:nvPr/>
          </p:nvSpPr>
          <p:spPr bwMode="auto">
            <a:xfrm rot="10800000">
              <a:off x="10094795" y="6039831"/>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6" name="Freeform 33"/>
            <p:cNvSpPr/>
            <p:nvPr/>
          </p:nvSpPr>
          <p:spPr bwMode="auto">
            <a:xfrm rot="10800000">
              <a:off x="9015443" y="608879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7" name="Freeform 34"/>
            <p:cNvSpPr/>
            <p:nvPr/>
          </p:nvSpPr>
          <p:spPr bwMode="auto">
            <a:xfrm rot="10800000">
              <a:off x="8022051" y="607981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8" name="Freeform 35"/>
            <p:cNvSpPr/>
            <p:nvPr/>
          </p:nvSpPr>
          <p:spPr bwMode="auto">
            <a:xfrm rot="10800000">
              <a:off x="8806684" y="6076799"/>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59" name="Freeform 36"/>
            <p:cNvSpPr/>
            <p:nvPr/>
          </p:nvSpPr>
          <p:spPr bwMode="auto">
            <a:xfrm rot="10800000">
              <a:off x="7345904" y="60430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0" name="Freeform 37"/>
            <p:cNvSpPr/>
            <p:nvPr/>
          </p:nvSpPr>
          <p:spPr bwMode="auto">
            <a:xfrm rot="10800000">
              <a:off x="10337604" y="6030855"/>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1" name="Freeform 38"/>
            <p:cNvSpPr/>
            <p:nvPr/>
          </p:nvSpPr>
          <p:spPr bwMode="auto">
            <a:xfrm rot="10800000">
              <a:off x="8517418" y="6070840"/>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2" name="Freeform 39"/>
            <p:cNvSpPr/>
            <p:nvPr/>
          </p:nvSpPr>
          <p:spPr bwMode="auto">
            <a:xfrm rot="10800000">
              <a:off x="8268404" y="6058600"/>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3" name="Freeform 40"/>
            <p:cNvSpPr/>
            <p:nvPr/>
          </p:nvSpPr>
          <p:spPr bwMode="auto">
            <a:xfrm rot="10800000">
              <a:off x="10809931" y="6055336"/>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4" name="Freeform 41"/>
            <p:cNvSpPr/>
            <p:nvPr/>
          </p:nvSpPr>
          <p:spPr bwMode="auto">
            <a:xfrm rot="10800000">
              <a:off x="7126136" y="6055335"/>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5" name="Freeform 42"/>
            <p:cNvSpPr/>
            <p:nvPr/>
          </p:nvSpPr>
          <p:spPr bwMode="auto">
            <a:xfrm rot="10800000">
              <a:off x="7798736" y="60341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6" name="Freeform 44"/>
            <p:cNvSpPr/>
            <p:nvPr/>
          </p:nvSpPr>
          <p:spPr bwMode="auto">
            <a:xfrm rot="10800000">
              <a:off x="9327374" y="6037383"/>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7" name="Freeform 45"/>
            <p:cNvSpPr/>
            <p:nvPr/>
          </p:nvSpPr>
          <p:spPr bwMode="auto">
            <a:xfrm rot="10800000">
              <a:off x="7555926" y="6012902"/>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8" name="Freeform 46"/>
            <p:cNvSpPr/>
            <p:nvPr/>
          </p:nvSpPr>
          <p:spPr bwMode="auto">
            <a:xfrm rot="10800000">
              <a:off x="10583957" y="606104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69" name="Freeform 47"/>
            <p:cNvSpPr/>
            <p:nvPr/>
          </p:nvSpPr>
          <p:spPr bwMode="auto">
            <a:xfrm rot="10800000">
              <a:off x="9553346" y="6034118"/>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70" name="Freeform 48"/>
            <p:cNvSpPr/>
            <p:nvPr/>
          </p:nvSpPr>
          <p:spPr bwMode="auto">
            <a:xfrm rot="10800000">
              <a:off x="9804575" y="6052072"/>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sp>
          <p:nvSpPr>
            <p:cNvPr id="171" name="Freeform 49"/>
            <p:cNvSpPr/>
            <p:nvPr/>
          </p:nvSpPr>
          <p:spPr bwMode="auto">
            <a:xfrm rot="10800000">
              <a:off x="6903707" y="6016166"/>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rgbClr val="FFFFFF"/>
                </a:solidFill>
              </a:endParaRPr>
            </a:p>
          </p:txBody>
        </p:sp>
      </p:grpSp>
      <p:pic>
        <p:nvPicPr>
          <p:cNvPr id="3" name="Hình ảnh 2" descr="Ảnh có chứa biểu đồ, văn bản, Kế hoạch, Bản vẽ kỹ thuật&#10;&#10;Mô tả được tự động tạo"/>
          <p:cNvPicPr>
            <a:picLocks noChangeAspect="1"/>
          </p:cNvPicPr>
          <p:nvPr/>
        </p:nvPicPr>
        <p:blipFill>
          <a:blip r:embed="rId2"/>
          <a:stretch>
            <a:fillRect/>
          </a:stretch>
        </p:blipFill>
        <p:spPr>
          <a:xfrm>
            <a:off x="1" y="16340"/>
            <a:ext cx="12191998" cy="44931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9"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18"/>
          <p:cNvSpPr>
            <a:spLocks noGrp="1" noRot="1" noChangeAspect="1" noMove="1" noResize="1" noEditPoints="1" noAdjustHandles="1" noChangeArrowheads="1" noChangeShapeType="1" noTextEdit="1"/>
          </p:cNvSpPr>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1" name="Rectangle 14"/>
          <p:cNvSpPr>
            <a:spLocks noGrp="1" noRot="1" noChangeAspect="1" noMove="1" noResize="1" noEditPoints="1" noAdjustHandles="1" noChangeArrowheads="1" noChangeShapeType="1" noTextEdit="1"/>
          </p:cNvSpPr>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494363" y="1570383"/>
            <a:ext cx="4309525" cy="4114800"/>
          </a:xfrm>
        </p:spPr>
        <p:txBody>
          <a:bodyPr>
            <a:normAutofit/>
          </a:bodyPr>
          <a:lstStyle/>
          <a:p>
            <a:pPr algn="ctr"/>
            <a:r>
              <a:rPr lang="vi-VN">
                <a:ea typeface="Source Sans Pro Black"/>
              </a:rPr>
              <a:t>BẢN ĐỒ SỬ DỤNG CỦA KHÁCH</a:t>
            </a:r>
            <a:endParaRPr lang="vi-VN">
              <a:ea typeface="Source Sans Pro Black"/>
            </a:endParaRPr>
          </a:p>
        </p:txBody>
      </p:sp>
      <p:pic>
        <p:nvPicPr>
          <p:cNvPr id="4" name="Chỗ dành sẵn cho Nội dung 3" descr="Ảnh có chứa biểu đồ, văn bản, Kế hoạch, Hình chữ nhật&#10;&#10;Mô tả được tự động tạo"/>
          <p:cNvPicPr>
            <a:picLocks noChangeAspect="1"/>
          </p:cNvPicPr>
          <p:nvPr/>
        </p:nvPicPr>
        <p:blipFill>
          <a:blip r:embed="rId1"/>
          <a:stretch>
            <a:fillRect/>
          </a:stretch>
        </p:blipFill>
        <p:spPr>
          <a:xfrm>
            <a:off x="5307134" y="907088"/>
            <a:ext cx="6881000" cy="457689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a:spLocks noGrp="1" noRot="1" noChangeAspect="1" noMove="1" noResize="1" noEditPoints="1" noAdjustHandles="1" noChangeArrowheads="1" noChangeShapeType="1" noTextEdit="1"/>
          </p:cNvSpPr>
          <p:nvPr/>
        </p:nvSpPr>
        <p:spPr>
          <a:xfrm>
            <a:off x="0" y="-8283"/>
            <a:ext cx="12192000" cy="186409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1073811" y="273279"/>
            <a:ext cx="10492667" cy="1142625"/>
          </a:xfrm>
        </p:spPr>
        <p:txBody>
          <a:bodyPr>
            <a:normAutofit/>
          </a:bodyPr>
          <a:lstStyle/>
          <a:p>
            <a:r>
              <a:rPr lang="vi-VN">
                <a:ea typeface="Source Sans Pro Black"/>
              </a:rPr>
              <a:t>DFD</a:t>
            </a:r>
            <a:endParaRPr lang="vi-VN"/>
          </a:p>
        </p:txBody>
      </p:sp>
      <p:pic>
        <p:nvPicPr>
          <p:cNvPr id="5" name="Chỗ dành sẵn cho Nội dung 4" descr="Ảnh có chứa văn bản, biểu đồ, Kế hoạch, sơ đồ&#10;&#10;Mô tả được tự động tạo"/>
          <p:cNvPicPr>
            <a:picLocks noChangeAspect="1"/>
          </p:cNvPicPr>
          <p:nvPr/>
        </p:nvPicPr>
        <p:blipFill>
          <a:blip r:embed="rId1"/>
          <a:stretch>
            <a:fillRect/>
          </a:stretch>
        </p:blipFill>
        <p:spPr>
          <a:xfrm>
            <a:off x="803641" y="1858019"/>
            <a:ext cx="10339941" cy="4992476"/>
          </a:xfrm>
          <a:prstGeom prst="rect">
            <a:avLst/>
          </a:prstGeom>
        </p:spPr>
      </p:pic>
      <p:grpSp>
        <p:nvGrpSpPr>
          <p:cNvPr id="24" name="Group 23"/>
          <p:cNvGrpSpPr>
            <a:grpSpLocks noGrp="1" noRot="1" noChangeAspect="1" noMove="1" noResize="1" noUngrp="1"/>
          </p:cNvGrpSpPr>
          <p:nvPr/>
        </p:nvGrpSpPr>
        <p:grpSpPr>
          <a:xfrm>
            <a:off x="50951" y="5916267"/>
            <a:ext cx="12062645" cy="539682"/>
            <a:chOff x="50951" y="5916267"/>
            <a:chExt cx="12062645" cy="539682"/>
          </a:xfrm>
        </p:grpSpPr>
        <p:sp>
          <p:nvSpPr>
            <p:cNvPr id="25" name="Freeform 6"/>
            <p:cNvSpPr/>
            <p:nvPr/>
          </p:nvSpPr>
          <p:spPr bwMode="auto">
            <a:xfrm>
              <a:off x="6374587" y="6001132"/>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6" name="Freeform 22"/>
            <p:cNvSpPr/>
            <p:nvPr/>
          </p:nvSpPr>
          <p:spPr bwMode="auto">
            <a:xfrm>
              <a:off x="6629334" y="5964936"/>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7" name="Freeform 27"/>
            <p:cNvSpPr/>
            <p:nvPr/>
          </p:nvSpPr>
          <p:spPr bwMode="auto">
            <a:xfrm>
              <a:off x="6459830" y="6286449"/>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8" name="Freeform 79"/>
            <p:cNvSpPr/>
            <p:nvPr/>
          </p:nvSpPr>
          <p:spPr bwMode="auto">
            <a:xfrm>
              <a:off x="179871" y="620636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9" name="Freeform 80"/>
            <p:cNvSpPr/>
            <p:nvPr/>
          </p:nvSpPr>
          <p:spPr bwMode="auto">
            <a:xfrm>
              <a:off x="473557" y="5938924"/>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0" name="Freeform 81"/>
            <p:cNvSpPr/>
            <p:nvPr/>
          </p:nvSpPr>
          <p:spPr bwMode="auto">
            <a:xfrm>
              <a:off x="1564487" y="5925243"/>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1" name="Freeform 82"/>
            <p:cNvSpPr/>
            <p:nvPr/>
          </p:nvSpPr>
          <p:spPr bwMode="auto">
            <a:xfrm>
              <a:off x="1337629" y="5934219"/>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2" name="Freeform 83"/>
            <p:cNvSpPr/>
            <p:nvPr/>
          </p:nvSpPr>
          <p:spPr bwMode="auto">
            <a:xfrm>
              <a:off x="1065577" y="5916267"/>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3" name="Freeform 89"/>
            <p:cNvSpPr/>
            <p:nvPr/>
          </p:nvSpPr>
          <p:spPr bwMode="auto">
            <a:xfrm>
              <a:off x="752839" y="5933571"/>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4" name="Freeform 90"/>
            <p:cNvSpPr/>
            <p:nvPr/>
          </p:nvSpPr>
          <p:spPr bwMode="auto">
            <a:xfrm>
              <a:off x="1466124" y="6001132"/>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5" name="Freeform 105"/>
            <p:cNvSpPr/>
            <p:nvPr/>
          </p:nvSpPr>
          <p:spPr bwMode="auto">
            <a:xfrm>
              <a:off x="1297089" y="6176579"/>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6" name="Freeform 107"/>
            <p:cNvSpPr/>
            <p:nvPr/>
          </p:nvSpPr>
          <p:spPr bwMode="auto">
            <a:xfrm>
              <a:off x="1571801" y="6200243"/>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7" name="Freeform 108"/>
            <p:cNvSpPr/>
            <p:nvPr/>
          </p:nvSpPr>
          <p:spPr bwMode="auto">
            <a:xfrm>
              <a:off x="503527" y="6200243"/>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8" name="Freeform 109"/>
            <p:cNvSpPr/>
            <p:nvPr/>
          </p:nvSpPr>
          <p:spPr bwMode="auto">
            <a:xfrm>
              <a:off x="1004654" y="6203509"/>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9" name="Freeform 111"/>
            <p:cNvSpPr/>
            <p:nvPr/>
          </p:nvSpPr>
          <p:spPr bwMode="auto">
            <a:xfrm>
              <a:off x="745893" y="6215749"/>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0" name="Freeform 112"/>
            <p:cNvSpPr/>
            <p:nvPr/>
          </p:nvSpPr>
          <p:spPr bwMode="auto">
            <a:xfrm>
              <a:off x="285065" y="5966194"/>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1" name="Freeform 122"/>
            <p:cNvSpPr/>
            <p:nvPr/>
          </p:nvSpPr>
          <p:spPr bwMode="auto">
            <a:xfrm>
              <a:off x="6205488" y="6316001"/>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2" name="Freeform 62"/>
            <p:cNvSpPr/>
            <p:nvPr/>
          </p:nvSpPr>
          <p:spPr bwMode="auto">
            <a:xfrm>
              <a:off x="2299497" y="59510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3" name="Freeform 63"/>
            <p:cNvSpPr/>
            <p:nvPr/>
          </p:nvSpPr>
          <p:spPr bwMode="auto">
            <a:xfrm>
              <a:off x="3510552" y="5972713"/>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4" name="Freeform 64"/>
            <p:cNvSpPr/>
            <p:nvPr/>
          </p:nvSpPr>
          <p:spPr bwMode="auto">
            <a:xfrm>
              <a:off x="2050483" y="5965753"/>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5" name="Freeform 65"/>
            <p:cNvSpPr/>
            <p:nvPr/>
          </p:nvSpPr>
          <p:spPr bwMode="auto">
            <a:xfrm>
              <a:off x="3191864" y="5983705"/>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6" name="Freeform 66"/>
            <p:cNvSpPr/>
            <p:nvPr/>
          </p:nvSpPr>
          <p:spPr bwMode="auto">
            <a:xfrm>
              <a:off x="4749748" y="597472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7" name="Freeform 67"/>
            <p:cNvSpPr/>
            <p:nvPr/>
          </p:nvSpPr>
          <p:spPr bwMode="auto">
            <a:xfrm>
              <a:off x="3955742" y="5977993"/>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8" name="Freeform 68"/>
            <p:cNvSpPr/>
            <p:nvPr/>
          </p:nvSpPr>
          <p:spPr bwMode="auto">
            <a:xfrm>
              <a:off x="2637125" y="5969016"/>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9" name="Freeform 69"/>
            <p:cNvSpPr/>
            <p:nvPr/>
          </p:nvSpPr>
          <p:spPr bwMode="auto">
            <a:xfrm>
              <a:off x="5025347" y="5981258"/>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0" name="Freeform 70"/>
            <p:cNvSpPr/>
            <p:nvPr/>
          </p:nvSpPr>
          <p:spPr bwMode="auto">
            <a:xfrm>
              <a:off x="5605784" y="604164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1" name="Freeform 71"/>
            <p:cNvSpPr/>
            <p:nvPr/>
          </p:nvSpPr>
          <p:spPr bwMode="auto">
            <a:xfrm>
              <a:off x="4500734" y="5986969"/>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2" name="Freeform 72"/>
            <p:cNvSpPr/>
            <p:nvPr/>
          </p:nvSpPr>
          <p:spPr bwMode="auto">
            <a:xfrm>
              <a:off x="4273875" y="5990232"/>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3" name="Freeform 73"/>
            <p:cNvSpPr/>
            <p:nvPr/>
          </p:nvSpPr>
          <p:spPr bwMode="auto">
            <a:xfrm>
              <a:off x="3775850" y="5993497"/>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4" name="Freeform 74"/>
            <p:cNvSpPr/>
            <p:nvPr/>
          </p:nvSpPr>
          <p:spPr bwMode="auto">
            <a:xfrm>
              <a:off x="5366519" y="599921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5" name="Freeform 75"/>
            <p:cNvSpPr/>
            <p:nvPr/>
          </p:nvSpPr>
          <p:spPr bwMode="auto">
            <a:xfrm>
              <a:off x="1804129" y="5929847"/>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6" name="Freeform 77"/>
            <p:cNvSpPr/>
            <p:nvPr/>
          </p:nvSpPr>
          <p:spPr bwMode="auto">
            <a:xfrm>
              <a:off x="2955260" y="601471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7" name="Freeform 85"/>
            <p:cNvSpPr/>
            <p:nvPr/>
          </p:nvSpPr>
          <p:spPr bwMode="auto">
            <a:xfrm>
              <a:off x="5806059" y="6029402"/>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8" name="Freeform 87"/>
            <p:cNvSpPr/>
            <p:nvPr/>
          </p:nvSpPr>
          <p:spPr bwMode="auto">
            <a:xfrm>
              <a:off x="6022284" y="604164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9" name="Freeform 88"/>
            <p:cNvSpPr/>
            <p:nvPr/>
          </p:nvSpPr>
          <p:spPr bwMode="auto">
            <a:xfrm>
              <a:off x="5090921" y="604735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0" name="Freeform 91"/>
            <p:cNvSpPr/>
            <p:nvPr/>
          </p:nvSpPr>
          <p:spPr bwMode="auto">
            <a:xfrm>
              <a:off x="2084593" y="6214548"/>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1" name="Freeform 92"/>
            <p:cNvSpPr/>
            <p:nvPr/>
          </p:nvSpPr>
          <p:spPr bwMode="auto">
            <a:xfrm>
              <a:off x="1788834" y="622280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2" name="Freeform 93"/>
            <p:cNvSpPr/>
            <p:nvPr/>
          </p:nvSpPr>
          <p:spPr bwMode="auto">
            <a:xfrm>
              <a:off x="2600129" y="6222800"/>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3" name="Freeform 94"/>
            <p:cNvSpPr/>
            <p:nvPr/>
          </p:nvSpPr>
          <p:spPr bwMode="auto">
            <a:xfrm>
              <a:off x="4688824" y="6250545"/>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4" name="Freeform 95"/>
            <p:cNvSpPr/>
            <p:nvPr/>
          </p:nvSpPr>
          <p:spPr bwMode="auto">
            <a:xfrm>
              <a:off x="2338524" y="62456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5" name="Freeform 96"/>
            <p:cNvSpPr/>
            <p:nvPr/>
          </p:nvSpPr>
          <p:spPr bwMode="auto">
            <a:xfrm>
              <a:off x="2895222" y="6259521"/>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6" name="Freeform 97"/>
            <p:cNvSpPr/>
            <p:nvPr/>
          </p:nvSpPr>
          <p:spPr bwMode="auto">
            <a:xfrm>
              <a:off x="4088890" y="6261969"/>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7" name="Freeform 98"/>
            <p:cNvSpPr/>
            <p:nvPr/>
          </p:nvSpPr>
          <p:spPr bwMode="auto">
            <a:xfrm>
              <a:off x="3570482" y="6261969"/>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8" name="Freeform 99"/>
            <p:cNvSpPr/>
            <p:nvPr/>
          </p:nvSpPr>
          <p:spPr bwMode="auto">
            <a:xfrm>
              <a:off x="3839874" y="626074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9" name="Freeform 100"/>
            <p:cNvSpPr/>
            <p:nvPr/>
          </p:nvSpPr>
          <p:spPr bwMode="auto">
            <a:xfrm>
              <a:off x="3216015" y="6261968"/>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0" name="Freeform 101"/>
            <p:cNvSpPr/>
            <p:nvPr/>
          </p:nvSpPr>
          <p:spPr bwMode="auto">
            <a:xfrm>
              <a:off x="4413228" y="6268498"/>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1" name="Freeform 102"/>
            <p:cNvSpPr/>
            <p:nvPr/>
          </p:nvSpPr>
          <p:spPr bwMode="auto">
            <a:xfrm>
              <a:off x="4991006" y="6271761"/>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2" name="Freeform 103"/>
            <p:cNvSpPr/>
            <p:nvPr/>
          </p:nvSpPr>
          <p:spPr bwMode="auto">
            <a:xfrm>
              <a:off x="5253313" y="627747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3" name="Freeform 104"/>
            <p:cNvSpPr/>
            <p:nvPr/>
          </p:nvSpPr>
          <p:spPr bwMode="auto">
            <a:xfrm>
              <a:off x="1802579" y="6277473"/>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4" name="Freeform 113"/>
            <p:cNvSpPr/>
            <p:nvPr/>
          </p:nvSpPr>
          <p:spPr bwMode="auto">
            <a:xfrm>
              <a:off x="4190800" y="6323170"/>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5" name="Freeform 114"/>
            <p:cNvSpPr/>
            <p:nvPr/>
          </p:nvSpPr>
          <p:spPr bwMode="auto">
            <a:xfrm>
              <a:off x="2957254" y="6323170"/>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6" name="Freeform 115"/>
            <p:cNvSpPr/>
            <p:nvPr/>
          </p:nvSpPr>
          <p:spPr bwMode="auto">
            <a:xfrm>
              <a:off x="3620108" y="6328883"/>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7" name="Freeform 117"/>
            <p:cNvSpPr/>
            <p:nvPr/>
          </p:nvSpPr>
          <p:spPr bwMode="auto">
            <a:xfrm>
              <a:off x="5315345" y="6341124"/>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8" name="Freeform 118"/>
            <p:cNvSpPr/>
            <p:nvPr/>
          </p:nvSpPr>
          <p:spPr bwMode="auto">
            <a:xfrm>
              <a:off x="5905534" y="627747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8" name="Freeform 119"/>
            <p:cNvSpPr/>
            <p:nvPr/>
          </p:nvSpPr>
          <p:spPr bwMode="auto">
            <a:xfrm>
              <a:off x="5610731" y="624664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0" name="Freeform 100"/>
            <p:cNvSpPr/>
            <p:nvPr/>
          </p:nvSpPr>
          <p:spPr bwMode="auto">
            <a:xfrm>
              <a:off x="6767614" y="6261967"/>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1" name="Freeform 79"/>
            <p:cNvSpPr/>
            <p:nvPr/>
          </p:nvSpPr>
          <p:spPr bwMode="auto">
            <a:xfrm>
              <a:off x="6976945" y="6278756"/>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2" name="Freeform 80"/>
            <p:cNvSpPr/>
            <p:nvPr/>
          </p:nvSpPr>
          <p:spPr bwMode="auto">
            <a:xfrm>
              <a:off x="7270631" y="601131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3" name="Freeform 81"/>
            <p:cNvSpPr/>
            <p:nvPr/>
          </p:nvSpPr>
          <p:spPr bwMode="auto">
            <a:xfrm>
              <a:off x="8361561" y="5997635"/>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4" name="Freeform 82"/>
            <p:cNvSpPr/>
            <p:nvPr/>
          </p:nvSpPr>
          <p:spPr bwMode="auto">
            <a:xfrm>
              <a:off x="8134703" y="600661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5" name="Freeform 83"/>
            <p:cNvSpPr/>
            <p:nvPr/>
          </p:nvSpPr>
          <p:spPr bwMode="auto">
            <a:xfrm>
              <a:off x="7862651" y="5988659"/>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6" name="Freeform 89"/>
            <p:cNvSpPr/>
            <p:nvPr/>
          </p:nvSpPr>
          <p:spPr bwMode="auto">
            <a:xfrm>
              <a:off x="7549913" y="6005963"/>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7" name="Freeform 90"/>
            <p:cNvSpPr/>
            <p:nvPr/>
          </p:nvSpPr>
          <p:spPr bwMode="auto">
            <a:xfrm>
              <a:off x="8263198" y="6073524"/>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8" name="Freeform 105"/>
            <p:cNvSpPr/>
            <p:nvPr/>
          </p:nvSpPr>
          <p:spPr bwMode="auto">
            <a:xfrm>
              <a:off x="8094163" y="6248971"/>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9" name="Freeform 107"/>
            <p:cNvSpPr/>
            <p:nvPr/>
          </p:nvSpPr>
          <p:spPr bwMode="auto">
            <a:xfrm>
              <a:off x="8368875" y="6272635"/>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0" name="Freeform 108"/>
            <p:cNvSpPr/>
            <p:nvPr/>
          </p:nvSpPr>
          <p:spPr bwMode="auto">
            <a:xfrm>
              <a:off x="7300601" y="6272635"/>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1" name="Freeform 109"/>
            <p:cNvSpPr/>
            <p:nvPr/>
          </p:nvSpPr>
          <p:spPr bwMode="auto">
            <a:xfrm>
              <a:off x="7801728" y="6275901"/>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2" name="Freeform 111"/>
            <p:cNvSpPr/>
            <p:nvPr/>
          </p:nvSpPr>
          <p:spPr bwMode="auto">
            <a:xfrm>
              <a:off x="7542967" y="6288141"/>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3" name="Freeform 112"/>
            <p:cNvSpPr/>
            <p:nvPr/>
          </p:nvSpPr>
          <p:spPr bwMode="auto">
            <a:xfrm>
              <a:off x="7025342" y="599314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4" name="Freeform 62"/>
            <p:cNvSpPr/>
            <p:nvPr/>
          </p:nvSpPr>
          <p:spPr bwMode="auto">
            <a:xfrm>
              <a:off x="9096571" y="6023456"/>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5" name="Freeform 63"/>
            <p:cNvSpPr/>
            <p:nvPr/>
          </p:nvSpPr>
          <p:spPr bwMode="auto">
            <a:xfrm>
              <a:off x="10307626" y="6045105"/>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6" name="Freeform 64"/>
            <p:cNvSpPr/>
            <p:nvPr/>
          </p:nvSpPr>
          <p:spPr bwMode="auto">
            <a:xfrm>
              <a:off x="8847557" y="6038145"/>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7" name="Freeform 65"/>
            <p:cNvSpPr/>
            <p:nvPr/>
          </p:nvSpPr>
          <p:spPr bwMode="auto">
            <a:xfrm>
              <a:off x="9988938" y="6056097"/>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8" name="Freeform 66"/>
            <p:cNvSpPr/>
            <p:nvPr/>
          </p:nvSpPr>
          <p:spPr bwMode="auto">
            <a:xfrm>
              <a:off x="11546822" y="6047121"/>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9" name="Freeform 67"/>
            <p:cNvSpPr/>
            <p:nvPr/>
          </p:nvSpPr>
          <p:spPr bwMode="auto">
            <a:xfrm>
              <a:off x="10752816" y="6050385"/>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0" name="Freeform 68"/>
            <p:cNvSpPr/>
            <p:nvPr/>
          </p:nvSpPr>
          <p:spPr bwMode="auto">
            <a:xfrm>
              <a:off x="9434199" y="6041408"/>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1" name="Freeform 69"/>
            <p:cNvSpPr/>
            <p:nvPr/>
          </p:nvSpPr>
          <p:spPr bwMode="auto">
            <a:xfrm>
              <a:off x="11822421" y="6053650"/>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2" name="Freeform 71"/>
            <p:cNvSpPr/>
            <p:nvPr/>
          </p:nvSpPr>
          <p:spPr bwMode="auto">
            <a:xfrm>
              <a:off x="11297808" y="6059361"/>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3" name="Freeform 72"/>
            <p:cNvSpPr/>
            <p:nvPr/>
          </p:nvSpPr>
          <p:spPr bwMode="auto">
            <a:xfrm>
              <a:off x="11070949" y="6062624"/>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4" name="Freeform 73"/>
            <p:cNvSpPr/>
            <p:nvPr/>
          </p:nvSpPr>
          <p:spPr bwMode="auto">
            <a:xfrm>
              <a:off x="10572924" y="6065889"/>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5" name="Freeform 74"/>
            <p:cNvSpPr/>
            <p:nvPr/>
          </p:nvSpPr>
          <p:spPr bwMode="auto">
            <a:xfrm>
              <a:off x="50951" y="5947800"/>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6" name="Freeform 75"/>
            <p:cNvSpPr/>
            <p:nvPr/>
          </p:nvSpPr>
          <p:spPr bwMode="auto">
            <a:xfrm>
              <a:off x="8601203" y="6002239"/>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7" name="Freeform 77"/>
            <p:cNvSpPr/>
            <p:nvPr/>
          </p:nvSpPr>
          <p:spPr bwMode="auto">
            <a:xfrm>
              <a:off x="9752334" y="6087105"/>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8" name="Freeform 88"/>
            <p:cNvSpPr/>
            <p:nvPr/>
          </p:nvSpPr>
          <p:spPr bwMode="auto">
            <a:xfrm>
              <a:off x="11887995" y="6119746"/>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9" name="Freeform 91"/>
            <p:cNvSpPr/>
            <p:nvPr/>
          </p:nvSpPr>
          <p:spPr bwMode="auto">
            <a:xfrm>
              <a:off x="8881667" y="6286940"/>
              <a:ext cx="118747"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0" y="1"/>
                    <a:pt x="36" y="24"/>
                    <a:pt x="21" y="27"/>
                  </a:cubicBezTo>
                  <a:cubicBezTo>
                    <a:pt x="1" y="26"/>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0" name="Freeform 92"/>
            <p:cNvSpPr/>
            <p:nvPr/>
          </p:nvSpPr>
          <p:spPr bwMode="auto">
            <a:xfrm>
              <a:off x="8585908" y="6295192"/>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1" name="Freeform 93"/>
            <p:cNvSpPr/>
            <p:nvPr/>
          </p:nvSpPr>
          <p:spPr bwMode="auto">
            <a:xfrm>
              <a:off x="9397203" y="6295192"/>
              <a:ext cx="127608" cy="79154"/>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4"/>
                    <a:pt x="34" y="25"/>
                    <a:pt x="19" y="26"/>
                  </a:cubicBezTo>
                  <a:cubicBezTo>
                    <a:pt x="0" y="20"/>
                    <a:pt x="7" y="4"/>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2" name="Freeform 94"/>
            <p:cNvSpPr/>
            <p:nvPr/>
          </p:nvSpPr>
          <p:spPr bwMode="auto">
            <a:xfrm>
              <a:off x="11485898" y="6322937"/>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3" name="Freeform 95"/>
            <p:cNvSpPr/>
            <p:nvPr/>
          </p:nvSpPr>
          <p:spPr bwMode="auto">
            <a:xfrm>
              <a:off x="9135598" y="631804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2"/>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4" name="Freeform 96"/>
            <p:cNvSpPr/>
            <p:nvPr/>
          </p:nvSpPr>
          <p:spPr bwMode="auto">
            <a:xfrm>
              <a:off x="9692296" y="6331913"/>
              <a:ext cx="147104" cy="108531"/>
            </a:xfrm>
            <a:custGeom>
              <a:avLst/>
              <a:gdLst>
                <a:gd name="T0" fmla="*/ 28 w 45"/>
                <a:gd name="T1" fmla="*/ 0 h 36"/>
                <a:gd name="T2" fmla="*/ 41 w 45"/>
                <a:gd name="T3" fmla="*/ 20 h 36"/>
                <a:gd name="T4" fmla="*/ 28 w 45"/>
                <a:gd name="T5" fmla="*/ 0 h 36"/>
              </a:gdLst>
              <a:ahLst/>
              <a:cxnLst>
                <a:cxn ang="0">
                  <a:pos x="T0" y="T1"/>
                </a:cxn>
                <a:cxn ang="0">
                  <a:pos x="T2" y="T3"/>
                </a:cxn>
                <a:cxn ang="0">
                  <a:pos x="T4" y="T5"/>
                </a:cxn>
              </a:cxnLst>
              <a:rect l="0" t="0" r="r" b="b"/>
              <a:pathLst>
                <a:path w="45" h="36">
                  <a:moveTo>
                    <a:pt x="28" y="0"/>
                  </a:moveTo>
                  <a:cubicBezTo>
                    <a:pt x="32" y="0"/>
                    <a:pt x="45" y="13"/>
                    <a:pt x="41" y="20"/>
                  </a:cubicBezTo>
                  <a:cubicBezTo>
                    <a:pt x="24" y="36"/>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5" name="Freeform 97"/>
            <p:cNvSpPr/>
            <p:nvPr/>
          </p:nvSpPr>
          <p:spPr bwMode="auto">
            <a:xfrm>
              <a:off x="10885964" y="6334361"/>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6" name="Freeform 98"/>
            <p:cNvSpPr/>
            <p:nvPr/>
          </p:nvSpPr>
          <p:spPr bwMode="auto">
            <a:xfrm>
              <a:off x="10367556" y="6334361"/>
              <a:ext cx="147990" cy="79154"/>
            </a:xfrm>
            <a:custGeom>
              <a:avLst/>
              <a:gdLst>
                <a:gd name="T0" fmla="*/ 23 w 45"/>
                <a:gd name="T1" fmla="*/ 0 h 26"/>
                <a:gd name="T2" fmla="*/ 30 w 45"/>
                <a:gd name="T3" fmla="*/ 26 h 26"/>
                <a:gd name="T4" fmla="*/ 23 w 45"/>
                <a:gd name="T5" fmla="*/ 0 h 26"/>
              </a:gdLst>
              <a:ahLst/>
              <a:cxnLst>
                <a:cxn ang="0">
                  <a:pos x="T0" y="T1"/>
                </a:cxn>
                <a:cxn ang="0">
                  <a:pos x="T2" y="T3"/>
                </a:cxn>
                <a:cxn ang="0">
                  <a:pos x="T4" y="T5"/>
                </a:cxn>
              </a:cxnLst>
              <a:rect l="0" t="0" r="r" b="b"/>
              <a:pathLst>
                <a:path w="45" h="26">
                  <a:moveTo>
                    <a:pt x="23" y="0"/>
                  </a:moveTo>
                  <a:cubicBezTo>
                    <a:pt x="33" y="2"/>
                    <a:pt x="45" y="21"/>
                    <a:pt x="30" y="26"/>
                  </a:cubicBezTo>
                  <a:cubicBezTo>
                    <a:pt x="10" y="24"/>
                    <a:pt x="0" y="8"/>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7" name="Freeform 99"/>
            <p:cNvSpPr/>
            <p:nvPr/>
          </p:nvSpPr>
          <p:spPr bwMode="auto">
            <a:xfrm>
              <a:off x="10684758" y="6333136"/>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8" name="Freeform 100"/>
            <p:cNvSpPr/>
            <p:nvPr/>
          </p:nvSpPr>
          <p:spPr bwMode="auto">
            <a:xfrm>
              <a:off x="10013089" y="6334360"/>
              <a:ext cx="128495" cy="93843"/>
            </a:xfrm>
            <a:custGeom>
              <a:avLst/>
              <a:gdLst>
                <a:gd name="T0" fmla="*/ 28 w 39"/>
                <a:gd name="T1" fmla="*/ 1 h 31"/>
                <a:gd name="T2" fmla="*/ 39 w 39"/>
                <a:gd name="T3" fmla="*/ 21 h 31"/>
                <a:gd name="T4" fmla="*/ 28 w 39"/>
                <a:gd name="T5" fmla="*/ 1 h 31"/>
              </a:gdLst>
              <a:ahLst/>
              <a:cxnLst>
                <a:cxn ang="0">
                  <a:pos x="T0" y="T1"/>
                </a:cxn>
                <a:cxn ang="0">
                  <a:pos x="T2" y="T3"/>
                </a:cxn>
                <a:cxn ang="0">
                  <a:pos x="T4" y="T5"/>
                </a:cxn>
              </a:cxnLst>
              <a:rect l="0" t="0" r="r" b="b"/>
              <a:pathLst>
                <a:path w="39" h="31">
                  <a:moveTo>
                    <a:pt x="28" y="1"/>
                  </a:moveTo>
                  <a:cubicBezTo>
                    <a:pt x="38" y="0"/>
                    <a:pt x="38" y="12"/>
                    <a:pt x="39" y="21"/>
                  </a:cubicBezTo>
                  <a:cubicBezTo>
                    <a:pt x="18" y="31"/>
                    <a:pt x="0" y="12"/>
                    <a:pt x="2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9" name="Freeform 101"/>
            <p:cNvSpPr/>
            <p:nvPr/>
          </p:nvSpPr>
          <p:spPr bwMode="auto">
            <a:xfrm>
              <a:off x="11168469" y="6340890"/>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0" name="Freeform 102"/>
            <p:cNvSpPr/>
            <p:nvPr/>
          </p:nvSpPr>
          <p:spPr bwMode="auto">
            <a:xfrm>
              <a:off x="11788080" y="6344153"/>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1" name="Freeform 103"/>
            <p:cNvSpPr/>
            <p:nvPr/>
          </p:nvSpPr>
          <p:spPr bwMode="auto">
            <a:xfrm>
              <a:off x="11972695" y="6302055"/>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2" name="Freeform 104"/>
            <p:cNvSpPr/>
            <p:nvPr/>
          </p:nvSpPr>
          <p:spPr bwMode="auto">
            <a:xfrm>
              <a:off x="8599653" y="6349865"/>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3" name="Freeform 113"/>
            <p:cNvSpPr/>
            <p:nvPr/>
          </p:nvSpPr>
          <p:spPr bwMode="auto">
            <a:xfrm>
              <a:off x="10987874" y="6395562"/>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4" name="Freeform 114"/>
            <p:cNvSpPr/>
            <p:nvPr/>
          </p:nvSpPr>
          <p:spPr bwMode="auto">
            <a:xfrm>
              <a:off x="9754328" y="6395562"/>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2"/>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5" name="Freeform 115"/>
            <p:cNvSpPr/>
            <p:nvPr/>
          </p:nvSpPr>
          <p:spPr bwMode="auto">
            <a:xfrm>
              <a:off x="10417182" y="6401275"/>
              <a:ext cx="6204"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0"/>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6" name="Freeform 117"/>
            <p:cNvSpPr/>
            <p:nvPr/>
          </p:nvSpPr>
          <p:spPr bwMode="auto">
            <a:xfrm>
              <a:off x="12070586" y="6413516"/>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18"/>
          <p:cNvSpPr>
            <a:spLocks noGrp="1" noRot="1" noChangeAspect="1" noMove="1" noResize="1" noEditPoints="1" noAdjustHandles="1" noChangeArrowheads="1" noChangeShapeType="1" noTextEdit="1"/>
          </p:cNvSpPr>
          <p:nvPr/>
        </p:nvSpPr>
        <p:spPr bwMode="auto">
          <a:xfrm rot="16200000">
            <a:off x="3029900" y="2757"/>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 name="Rectangle 14"/>
          <p:cNvSpPr>
            <a:spLocks noGrp="1" noRot="1" noChangeAspect="1" noMove="1" noResize="1" noEditPoints="1" noAdjustHandles="1" noChangeArrowheads="1" noChangeShapeType="1" noTextEdit="1"/>
          </p:cNvSpPr>
          <p:nvPr/>
        </p:nvSpPr>
        <p:spPr>
          <a:xfrm>
            <a:off x="2" y="5267"/>
            <a:ext cx="530032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560624" y="1537254"/>
            <a:ext cx="4188047" cy="4114800"/>
          </a:xfrm>
        </p:spPr>
        <p:txBody>
          <a:bodyPr>
            <a:normAutofit/>
          </a:bodyPr>
          <a:lstStyle/>
          <a:p>
            <a:pPr algn="ctr"/>
            <a:r>
              <a:rPr lang="en-US" b="1">
                <a:ea typeface="Source Sans Pro Black"/>
              </a:rPr>
              <a:t>CƠ SỞ DỮ LIỆU</a:t>
            </a:r>
            <a:endParaRPr lang="en-US" b="1">
              <a:ea typeface="Source Sans Pro Black"/>
            </a:endParaRPr>
          </a:p>
        </p:txBody>
      </p:sp>
      <p:pic>
        <p:nvPicPr>
          <p:cNvPr id="3" name="Hình ảnh 2" descr="Ảnh có chứa văn bản, biểu đồ, Kế hoạch, Song song&#10;&#10;Mô tả được tự động tạo"/>
          <p:cNvPicPr>
            <a:picLocks noChangeAspect="1"/>
          </p:cNvPicPr>
          <p:nvPr/>
        </p:nvPicPr>
        <p:blipFill>
          <a:blip r:embed="rId1"/>
          <a:stretch>
            <a:fillRect/>
          </a:stretch>
        </p:blipFill>
        <p:spPr>
          <a:xfrm>
            <a:off x="5295670" y="-4180"/>
            <a:ext cx="6896904" cy="686261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p:cNvGrpSpPr>
            <a:grpSpLocks noGrp="1" noRot="1" noChangeAspect="1" noMove="1" noResize="1" noUngrp="1"/>
          </p:cNvGrpSpPr>
          <p:nvPr/>
        </p:nvGrpSpPr>
        <p:grpSpPr>
          <a:xfrm>
            <a:off x="11096450" y="13394"/>
            <a:ext cx="494218" cy="6814823"/>
            <a:chOff x="11096450" y="13394"/>
            <a:chExt cx="494218" cy="6814823"/>
          </a:xfrm>
          <a:solidFill>
            <a:schemeClr val="bg2">
              <a:lumMod val="90000"/>
            </a:schemeClr>
          </a:solidFill>
        </p:grpSpPr>
        <p:sp>
          <p:nvSpPr>
            <p:cNvPr id="16"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7"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8"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9"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0"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1"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2"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3"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4"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5"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6"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7"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8"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9"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0"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1"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2"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3"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4"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5"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6"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7"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8"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9"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0"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1"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2"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3"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4"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5"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6"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7"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8"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9"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0"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1"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8"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9"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0"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1"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2"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3"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4"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5"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6"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7"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8"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9"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70"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71"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72"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grpSp>
      <p:sp useBgFill="1">
        <p:nvSpPr>
          <p:cNvPr id="74" name="Rectangle 7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hỗ dành sẵn cho Nội dung 9" descr="Ảnh có chứa Đèn neon, ảnh chụp màn hình, màu tím, hàng&#10;&#10;Mô tả được tự động tạo"/>
          <p:cNvPicPr>
            <a:picLocks noGrp="1" noChangeAspect="1"/>
          </p:cNvPicPr>
          <p:nvPr>
            <p:ph idx="1"/>
          </p:nvPr>
        </p:nvPicPr>
        <p:blipFill rotWithShape="1">
          <a:blip r:embed="rId1"/>
          <a:srcRect t="263" b="3251"/>
          <a:stretch>
            <a:fillRect/>
          </a:stretch>
        </p:blipFill>
        <p:spPr>
          <a:xfrm>
            <a:off x="-6869" y="5705"/>
            <a:ext cx="12191982" cy="6852295"/>
          </a:xfrm>
          <a:prstGeom prst="rect">
            <a:avLst/>
          </a:prstGeom>
        </p:spPr>
      </p:pic>
      <p:grpSp>
        <p:nvGrpSpPr>
          <p:cNvPr id="78" name="Group 77"/>
          <p:cNvGrpSpPr>
            <a:grpSpLocks noGrp="1" noRot="1" noChangeAspect="1" noMove="1" noResize="1" noUngrp="1"/>
          </p:cNvGrpSpPr>
          <p:nvPr/>
        </p:nvGrpSpPr>
        <p:grpSpPr>
          <a:xfrm>
            <a:off x="-16915" y="5315723"/>
            <a:ext cx="2654651" cy="866556"/>
            <a:chOff x="-16915" y="5315723"/>
            <a:chExt cx="2654651" cy="866556"/>
          </a:xfrm>
        </p:grpSpPr>
        <p:sp>
          <p:nvSpPr>
            <p:cNvPr id="79" name="Freeform 10"/>
            <p:cNvSpPr/>
            <p:nvPr/>
          </p:nvSpPr>
          <p:spPr bwMode="auto">
            <a:xfrm>
              <a:off x="117797" y="5318621"/>
              <a:ext cx="163660" cy="104334"/>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0" name="Freeform 15"/>
            <p:cNvSpPr/>
            <p:nvPr/>
          </p:nvSpPr>
          <p:spPr bwMode="auto">
            <a:xfrm>
              <a:off x="727325" y="5333112"/>
              <a:ext cx="143728" cy="85979"/>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1" name="Freeform 18"/>
            <p:cNvSpPr/>
            <p:nvPr/>
          </p:nvSpPr>
          <p:spPr bwMode="auto">
            <a:xfrm>
              <a:off x="416792" y="5315723"/>
              <a:ext cx="163660" cy="92743"/>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2" name="Freeform 19"/>
            <p:cNvSpPr/>
            <p:nvPr/>
          </p:nvSpPr>
          <p:spPr bwMode="auto">
            <a:xfrm>
              <a:off x="2468934" y="5422066"/>
              <a:ext cx="147925" cy="82115"/>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3" name="Freeform 22"/>
            <p:cNvSpPr/>
            <p:nvPr/>
          </p:nvSpPr>
          <p:spPr bwMode="auto">
            <a:xfrm>
              <a:off x="1267612" y="5362095"/>
              <a:ext cx="178347" cy="117858"/>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4" name="Freeform 23"/>
            <p:cNvSpPr/>
            <p:nvPr/>
          </p:nvSpPr>
          <p:spPr bwMode="auto">
            <a:xfrm>
              <a:off x="1014780" y="5365958"/>
              <a:ext cx="159463" cy="96607"/>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5" name="Freeform 26"/>
            <p:cNvSpPr/>
            <p:nvPr/>
          </p:nvSpPr>
          <p:spPr bwMode="auto">
            <a:xfrm>
              <a:off x="1589687" y="5387211"/>
              <a:ext cx="151070" cy="92743"/>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6" name="Freeform 27"/>
            <p:cNvSpPr/>
            <p:nvPr/>
          </p:nvSpPr>
          <p:spPr bwMode="auto">
            <a:xfrm>
              <a:off x="2114235" y="5387211"/>
              <a:ext cx="155267" cy="111097"/>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7" name="Freeform 28"/>
            <p:cNvSpPr/>
            <p:nvPr/>
          </p:nvSpPr>
          <p:spPr bwMode="auto">
            <a:xfrm>
              <a:off x="1838324" y="5419091"/>
              <a:ext cx="151070" cy="82115"/>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8" name="Freeform 30"/>
            <p:cNvSpPr/>
            <p:nvPr/>
          </p:nvSpPr>
          <p:spPr bwMode="auto">
            <a:xfrm>
              <a:off x="1329508" y="5437447"/>
              <a:ext cx="11540" cy="676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89" name="Freeform 43"/>
            <p:cNvSpPr/>
            <p:nvPr/>
          </p:nvSpPr>
          <p:spPr bwMode="auto">
            <a:xfrm>
              <a:off x="945539" y="5655776"/>
              <a:ext cx="169954" cy="88879"/>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0" name="Freeform 51"/>
            <p:cNvSpPr/>
            <p:nvPr/>
          </p:nvSpPr>
          <p:spPr bwMode="auto">
            <a:xfrm>
              <a:off x="1154310" y="5695386"/>
              <a:ext cx="136383" cy="107233"/>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1" name="Freeform 52"/>
            <p:cNvSpPr/>
            <p:nvPr/>
          </p:nvSpPr>
          <p:spPr bwMode="auto">
            <a:xfrm>
              <a:off x="478689" y="5702146"/>
              <a:ext cx="140580" cy="96607"/>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2" name="Freeform 53"/>
            <p:cNvSpPr/>
            <p:nvPr/>
          </p:nvSpPr>
          <p:spPr bwMode="auto">
            <a:xfrm>
              <a:off x="1422878" y="5708910"/>
              <a:ext cx="151070" cy="93707"/>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3" name="Freeform 54"/>
            <p:cNvSpPr/>
            <p:nvPr/>
          </p:nvSpPr>
          <p:spPr bwMode="auto">
            <a:xfrm>
              <a:off x="676967" y="5706011"/>
              <a:ext cx="159463" cy="124621"/>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4" name="Freeform 55"/>
            <p:cNvSpPr/>
            <p:nvPr/>
          </p:nvSpPr>
          <p:spPr bwMode="auto">
            <a:xfrm>
              <a:off x="1663122" y="5712773"/>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5" name="Freeform 57"/>
            <p:cNvSpPr/>
            <p:nvPr/>
          </p:nvSpPr>
          <p:spPr bwMode="auto">
            <a:xfrm>
              <a:off x="1920153" y="5708910"/>
              <a:ext cx="166807" cy="111097"/>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6" name="Freeform 59"/>
            <p:cNvSpPr/>
            <p:nvPr/>
          </p:nvSpPr>
          <p:spPr bwMode="auto">
            <a:xfrm>
              <a:off x="242641" y="5752382"/>
              <a:ext cx="146874" cy="92743"/>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7" name="Freeform 60"/>
            <p:cNvSpPr/>
            <p:nvPr/>
          </p:nvSpPr>
          <p:spPr bwMode="auto">
            <a:xfrm>
              <a:off x="2183476" y="5759145"/>
              <a:ext cx="155267" cy="82115"/>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8" name="Freeform 61"/>
            <p:cNvSpPr/>
            <p:nvPr/>
          </p:nvSpPr>
          <p:spPr bwMode="auto">
            <a:xfrm>
              <a:off x="2475125" y="5777501"/>
              <a:ext cx="162611" cy="117858"/>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99" name="Freeform 78"/>
            <p:cNvSpPr/>
            <p:nvPr/>
          </p:nvSpPr>
          <p:spPr bwMode="auto">
            <a:xfrm>
              <a:off x="777682" y="5999693"/>
              <a:ext cx="175200" cy="88879"/>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0" name="Freeform 79"/>
            <p:cNvSpPr/>
            <p:nvPr/>
          </p:nvSpPr>
          <p:spPr bwMode="auto">
            <a:xfrm>
              <a:off x="1061989" y="6002592"/>
              <a:ext cx="146874" cy="82115"/>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1" name="Freeform 80"/>
            <p:cNvSpPr/>
            <p:nvPr/>
          </p:nvSpPr>
          <p:spPr bwMode="auto">
            <a:xfrm>
              <a:off x="1341048" y="6010321"/>
              <a:ext cx="147925" cy="78251"/>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2" name="Freeform 81"/>
            <p:cNvSpPr/>
            <p:nvPr/>
          </p:nvSpPr>
          <p:spPr bwMode="auto">
            <a:xfrm>
              <a:off x="2425393" y="6033732"/>
              <a:ext cx="166807" cy="107233"/>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3" name="Freeform 82"/>
            <p:cNvSpPr/>
            <p:nvPr/>
          </p:nvSpPr>
          <p:spPr bwMode="auto">
            <a:xfrm>
              <a:off x="2209181" y="6017051"/>
              <a:ext cx="152120" cy="82115"/>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4" name="Freeform 83"/>
            <p:cNvSpPr/>
            <p:nvPr/>
          </p:nvSpPr>
          <p:spPr bwMode="auto">
            <a:xfrm>
              <a:off x="1954774" y="5995829"/>
              <a:ext cx="155267" cy="186450"/>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5" name="Freeform 84"/>
            <p:cNvSpPr/>
            <p:nvPr/>
          </p:nvSpPr>
          <p:spPr bwMode="auto">
            <a:xfrm>
              <a:off x="553175" y="6023846"/>
              <a:ext cx="155267" cy="104334"/>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6" name="Freeform 86"/>
            <p:cNvSpPr/>
            <p:nvPr/>
          </p:nvSpPr>
          <p:spPr bwMode="auto">
            <a:xfrm>
              <a:off x="158039" y="5997552"/>
              <a:ext cx="155267" cy="133317"/>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7" name="Freeform 89"/>
            <p:cNvSpPr/>
            <p:nvPr/>
          </p:nvSpPr>
          <p:spPr bwMode="auto">
            <a:xfrm>
              <a:off x="1607910" y="6020947"/>
              <a:ext cx="159463" cy="110131"/>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8" name="Freeform 90"/>
            <p:cNvSpPr/>
            <p:nvPr/>
          </p:nvSpPr>
          <p:spPr bwMode="auto">
            <a:xfrm>
              <a:off x="2428967" y="6096297"/>
              <a:ext cx="3148" cy="10628"/>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09" name="Freeform 8"/>
            <p:cNvSpPr/>
            <p:nvPr/>
          </p:nvSpPr>
          <p:spPr bwMode="auto">
            <a:xfrm>
              <a:off x="-16915" y="5717258"/>
              <a:ext cx="155267" cy="104334"/>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grpSp>
        <p:nvGrpSpPr>
          <p:cNvPr id="111" name="Group 110"/>
          <p:cNvGrpSpPr>
            <a:grpSpLocks noGrp="1" noRot="1" noChangeAspect="1" noMove="1" noResize="1" noUngrp="1"/>
          </p:cNvGrpSpPr>
          <p:nvPr/>
        </p:nvGrpSpPr>
        <p:grpSpPr>
          <a:xfrm>
            <a:off x="9537993" y="5355502"/>
            <a:ext cx="2606653" cy="855929"/>
            <a:chOff x="9537993" y="5355502"/>
            <a:chExt cx="2606653" cy="855929"/>
          </a:xfrm>
        </p:grpSpPr>
        <p:sp>
          <p:nvSpPr>
            <p:cNvPr id="112" name="Freeform 66"/>
            <p:cNvSpPr/>
            <p:nvPr/>
          </p:nvSpPr>
          <p:spPr bwMode="auto">
            <a:xfrm>
              <a:off x="10478674" y="5355502"/>
              <a:ext cx="155267" cy="132351"/>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13" name="Freeform 67"/>
            <p:cNvSpPr/>
            <p:nvPr/>
          </p:nvSpPr>
          <p:spPr bwMode="auto">
            <a:xfrm>
              <a:off x="9583551" y="5385443"/>
              <a:ext cx="186739" cy="140079"/>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14" name="Freeform 69"/>
            <p:cNvSpPr/>
            <p:nvPr/>
          </p:nvSpPr>
          <p:spPr bwMode="auto">
            <a:xfrm>
              <a:off x="10804946" y="5363231"/>
              <a:ext cx="171003" cy="132351"/>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15" name="Freeform 70"/>
            <p:cNvSpPr/>
            <p:nvPr/>
          </p:nvSpPr>
          <p:spPr bwMode="auto">
            <a:xfrm>
              <a:off x="11492104" y="5434720"/>
              <a:ext cx="155267" cy="89843"/>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16" name="Freeform 71"/>
            <p:cNvSpPr/>
            <p:nvPr/>
          </p:nvSpPr>
          <p:spPr bwMode="auto">
            <a:xfrm>
              <a:off x="10183877" y="5369993"/>
              <a:ext cx="155267" cy="107233"/>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17" name="Freeform 72"/>
            <p:cNvSpPr/>
            <p:nvPr/>
          </p:nvSpPr>
          <p:spPr bwMode="auto">
            <a:xfrm>
              <a:off x="9915307" y="5373856"/>
              <a:ext cx="155267" cy="107233"/>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18" name="Freeform 74"/>
            <p:cNvSpPr/>
            <p:nvPr/>
          </p:nvSpPr>
          <p:spPr bwMode="auto">
            <a:xfrm>
              <a:off x="11208846" y="5384484"/>
              <a:ext cx="162611" cy="142976"/>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19" name="Freeform 85"/>
            <p:cNvSpPr/>
            <p:nvPr/>
          </p:nvSpPr>
          <p:spPr bwMode="auto">
            <a:xfrm>
              <a:off x="11729202" y="5420227"/>
              <a:ext cx="151070" cy="114961"/>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0" name="Freeform 87"/>
            <p:cNvSpPr/>
            <p:nvPr/>
          </p:nvSpPr>
          <p:spPr bwMode="auto">
            <a:xfrm>
              <a:off x="11985183" y="5434718"/>
              <a:ext cx="159463" cy="107233"/>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1" name="Freeform 88"/>
            <p:cNvSpPr/>
            <p:nvPr/>
          </p:nvSpPr>
          <p:spPr bwMode="auto">
            <a:xfrm>
              <a:off x="10882576" y="5441480"/>
              <a:ext cx="7345" cy="77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2" name="Freeform 94"/>
            <p:cNvSpPr/>
            <p:nvPr/>
          </p:nvSpPr>
          <p:spPr bwMode="auto">
            <a:xfrm>
              <a:off x="10462936" y="5682029"/>
              <a:ext cx="163660" cy="121724"/>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3" name="Freeform 97"/>
            <p:cNvSpPr/>
            <p:nvPr/>
          </p:nvSpPr>
          <p:spPr bwMode="auto">
            <a:xfrm>
              <a:off x="9752697" y="5695554"/>
              <a:ext cx="225557" cy="143944"/>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4" name="Freeform 101"/>
            <p:cNvSpPr/>
            <p:nvPr/>
          </p:nvSpPr>
          <p:spPr bwMode="auto">
            <a:xfrm>
              <a:off x="10136668" y="5703284"/>
              <a:ext cx="163660" cy="96607"/>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5" name="Freeform 102"/>
            <p:cNvSpPr/>
            <p:nvPr/>
          </p:nvSpPr>
          <p:spPr bwMode="auto">
            <a:xfrm>
              <a:off x="10820679" y="5707148"/>
              <a:ext cx="143728" cy="117858"/>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6" name="Freeform 103"/>
            <p:cNvSpPr/>
            <p:nvPr/>
          </p:nvSpPr>
          <p:spPr bwMode="auto">
            <a:xfrm>
              <a:off x="11131215" y="5713909"/>
              <a:ext cx="166807" cy="121724"/>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7" name="Freeform 113"/>
            <p:cNvSpPr/>
            <p:nvPr/>
          </p:nvSpPr>
          <p:spPr bwMode="auto">
            <a:xfrm>
              <a:off x="9873344" y="5768007"/>
              <a:ext cx="11540" cy="10628"/>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8" name="Freeform 117"/>
            <p:cNvSpPr/>
            <p:nvPr/>
          </p:nvSpPr>
          <p:spPr bwMode="auto">
            <a:xfrm>
              <a:off x="11204651" y="5789263"/>
              <a:ext cx="8392" cy="676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29" name="Freeform 118"/>
            <p:cNvSpPr/>
            <p:nvPr/>
          </p:nvSpPr>
          <p:spPr bwMode="auto">
            <a:xfrm>
              <a:off x="11868732" y="5793126"/>
              <a:ext cx="155267" cy="113994"/>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0" name="Freeform 119"/>
            <p:cNvSpPr/>
            <p:nvPr/>
          </p:nvSpPr>
          <p:spPr bwMode="auto">
            <a:xfrm>
              <a:off x="11585475" y="5778637"/>
              <a:ext cx="151070" cy="178722"/>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1" name="Freeform 129"/>
            <p:cNvSpPr/>
            <p:nvPr/>
          </p:nvSpPr>
          <p:spPr bwMode="auto">
            <a:xfrm>
              <a:off x="9856939" y="6016316"/>
              <a:ext cx="175200" cy="129453"/>
            </a:xfrm>
            <a:custGeom>
              <a:avLst/>
              <a:gdLst>
                <a:gd name="T0" fmla="*/ 28 w 45"/>
                <a:gd name="T1" fmla="*/ 0 h 36"/>
                <a:gd name="T2" fmla="*/ 42 w 45"/>
                <a:gd name="T3" fmla="*/ 20 h 36"/>
                <a:gd name="T4" fmla="*/ 28 w 45"/>
                <a:gd name="T5" fmla="*/ 0 h 36"/>
              </a:gdLst>
              <a:ahLst/>
              <a:cxnLst>
                <a:cxn ang="0">
                  <a:pos x="T0" y="T1"/>
                </a:cxn>
                <a:cxn ang="0">
                  <a:pos x="T2" y="T3"/>
                </a:cxn>
                <a:cxn ang="0">
                  <a:pos x="T4" y="T5"/>
                </a:cxn>
              </a:cxnLst>
              <a:rect l="0" t="0" r="r" b="b"/>
              <a:pathLst>
                <a:path w="45" h="36">
                  <a:moveTo>
                    <a:pt x="28" y="0"/>
                  </a:moveTo>
                  <a:cubicBezTo>
                    <a:pt x="34" y="1"/>
                    <a:pt x="45" y="11"/>
                    <a:pt x="42" y="20"/>
                  </a:cubicBezTo>
                  <a:cubicBezTo>
                    <a:pt x="25" y="36"/>
                    <a:pt x="0" y="7"/>
                    <a:pt x="2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2" name="Freeform 136"/>
            <p:cNvSpPr/>
            <p:nvPr/>
          </p:nvSpPr>
          <p:spPr bwMode="auto">
            <a:xfrm>
              <a:off x="10766127" y="6053962"/>
              <a:ext cx="151070" cy="82115"/>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3" name="Freeform 137"/>
            <p:cNvSpPr/>
            <p:nvPr/>
          </p:nvSpPr>
          <p:spPr bwMode="auto">
            <a:xfrm>
              <a:off x="10475525" y="6056651"/>
              <a:ext cx="151070" cy="111097"/>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4" name="Freeform 138"/>
            <p:cNvSpPr/>
            <p:nvPr/>
          </p:nvSpPr>
          <p:spPr bwMode="auto">
            <a:xfrm>
              <a:off x="10206254" y="6033198"/>
              <a:ext cx="139530" cy="93707"/>
            </a:xfrm>
            <a:custGeom>
              <a:avLst/>
              <a:gdLst>
                <a:gd name="T0" fmla="*/ 21 w 36"/>
                <a:gd name="T1" fmla="*/ 0 h 26"/>
                <a:gd name="T2" fmla="*/ 21 w 36"/>
                <a:gd name="T3" fmla="*/ 26 h 26"/>
                <a:gd name="T4" fmla="*/ 21 w 36"/>
                <a:gd name="T5" fmla="*/ 0 h 26"/>
              </a:gdLst>
              <a:ahLst/>
              <a:cxnLst>
                <a:cxn ang="0">
                  <a:pos x="T0" y="T1"/>
                </a:cxn>
                <a:cxn ang="0">
                  <a:pos x="T2" y="T3"/>
                </a:cxn>
                <a:cxn ang="0">
                  <a:pos x="T4" y="T5"/>
                </a:cxn>
              </a:cxnLst>
              <a:rect l="0" t="0" r="r" b="b"/>
              <a:pathLst>
                <a:path w="36" h="26">
                  <a:moveTo>
                    <a:pt x="21" y="0"/>
                  </a:moveTo>
                  <a:cubicBezTo>
                    <a:pt x="32" y="4"/>
                    <a:pt x="36" y="23"/>
                    <a:pt x="21" y="26"/>
                  </a:cubicBezTo>
                  <a:cubicBezTo>
                    <a:pt x="1" y="24"/>
                    <a:pt x="0" y="2"/>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5" name="Freeform 139"/>
            <p:cNvSpPr/>
            <p:nvPr/>
          </p:nvSpPr>
          <p:spPr bwMode="auto">
            <a:xfrm>
              <a:off x="11868732" y="6068454"/>
              <a:ext cx="155267" cy="103369"/>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6" name="Freeform 142"/>
            <p:cNvSpPr/>
            <p:nvPr/>
          </p:nvSpPr>
          <p:spPr bwMode="auto">
            <a:xfrm>
              <a:off x="9771579" y="6104198"/>
              <a:ext cx="4197" cy="6762"/>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1"/>
                    <a:pt x="1" y="1"/>
                    <a:pt x="1" y="2"/>
                  </a:cubicBezTo>
                  <a:cubicBezTo>
                    <a:pt x="0" y="2"/>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7" name="Freeform 143"/>
            <p:cNvSpPr/>
            <p:nvPr/>
          </p:nvSpPr>
          <p:spPr bwMode="auto">
            <a:xfrm>
              <a:off x="11043088" y="6079948"/>
              <a:ext cx="143728" cy="92743"/>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8" name="Freeform 144"/>
            <p:cNvSpPr/>
            <p:nvPr/>
          </p:nvSpPr>
          <p:spPr bwMode="auto">
            <a:xfrm>
              <a:off x="11305366" y="6104198"/>
              <a:ext cx="167855" cy="107233"/>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39" name="Freeform 145"/>
            <p:cNvSpPr/>
            <p:nvPr/>
          </p:nvSpPr>
          <p:spPr bwMode="auto">
            <a:xfrm>
              <a:off x="11554002" y="6110961"/>
              <a:ext cx="143728" cy="79216"/>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40" name="Freeform 20"/>
            <p:cNvSpPr/>
            <p:nvPr/>
          </p:nvSpPr>
          <p:spPr bwMode="auto">
            <a:xfrm>
              <a:off x="9537993" y="5690234"/>
              <a:ext cx="152120" cy="92743"/>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41" name="Freeform 56"/>
            <p:cNvSpPr/>
            <p:nvPr/>
          </p:nvSpPr>
          <p:spPr bwMode="auto">
            <a:xfrm>
              <a:off x="9639599" y="6052029"/>
              <a:ext cx="152120" cy="85979"/>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pic>
        <p:nvPicPr>
          <p:cNvPr id="12" name="Hình ảnh 11" descr="Ảnh có chứa văn bản, ảnh chụp màn hình, Hệ điều hành, phần mềm&#10;&#10;Mô tả được tự động tạo"/>
          <p:cNvPicPr>
            <a:picLocks noChangeAspect="1"/>
          </p:cNvPicPr>
          <p:nvPr/>
        </p:nvPicPr>
        <p:blipFill>
          <a:blip r:embed="rId2"/>
          <a:stretch>
            <a:fillRect/>
          </a:stretch>
        </p:blipFill>
        <p:spPr>
          <a:xfrm>
            <a:off x="3996056" y="1061379"/>
            <a:ext cx="4398671" cy="5290429"/>
          </a:xfrm>
          <a:prstGeom prst="rect">
            <a:avLst/>
          </a:prstGeom>
        </p:spPr>
      </p:pic>
      <p:sp>
        <p:nvSpPr>
          <p:cNvPr id="13" name="Hộp Văn bản 12"/>
          <p:cNvSpPr txBox="1"/>
          <p:nvPr/>
        </p:nvSpPr>
        <p:spPr>
          <a:xfrm>
            <a:off x="5411470" y="128270"/>
            <a:ext cx="2713355" cy="5835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vi-VN" sz="3200" i="1">
                <a:solidFill>
                  <a:schemeClr val="bg1"/>
                </a:solidFill>
                <a:latin typeface="Times New Roman" panose="02020603050405020304"/>
                <a:cs typeface="Calibri" panose="020F0502020204030204"/>
              </a:rPr>
              <a:t>LOGIN</a:t>
            </a:r>
            <a:r>
              <a:rPr lang="en-US" altLang="vi-VN" sz="3200" i="1">
                <a:solidFill>
                  <a:schemeClr val="bg1"/>
                </a:solidFill>
                <a:latin typeface="Times New Roman" panose="02020603050405020304"/>
                <a:cs typeface="Calibri" panose="020F0502020204030204"/>
              </a:rPr>
              <a:t> (Duy)</a:t>
            </a:r>
            <a:endParaRPr lang="en-US" altLang="vi-VN" sz="3200" i="1">
              <a:solidFill>
                <a:schemeClr val="bg1"/>
              </a:solidFill>
              <a:latin typeface="Times New Roman" panose="02020603050405020304"/>
              <a:cs typeface="Calibri" panose="020F0502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11096450" y="13394"/>
            <a:ext cx="494218" cy="6814823"/>
            <a:chOff x="11096450" y="13394"/>
            <a:chExt cx="494218" cy="6814823"/>
          </a:xfrm>
          <a:solidFill>
            <a:schemeClr val="bg2">
              <a:lumMod val="90000"/>
            </a:schemeClr>
          </a:solidFill>
        </p:grpSpPr>
        <p:sp>
          <p:nvSpPr>
            <p:cNvPr id="10"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1"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2"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3"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4"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5"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6"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7"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8"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9"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0"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1"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2"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3"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4"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5"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6"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7"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8"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9"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0"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1"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2"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3"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4"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5"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6"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7"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8"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9"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0"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1"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2"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3"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4"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5"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6"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7"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8"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9"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0"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1"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8"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9"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0"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1"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2"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3"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4"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5"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6"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grpSp>
      <p:sp useBgFill="1">
        <p:nvSpPr>
          <p:cNvPr id="68" name="Rectangle 6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descr="Ảnh có chứa Đèn neon, ảnh chụp màn hình, màu tím, hàng&#10;&#10;Mô tả được tự động tạo"/>
          <p:cNvPicPr>
            <a:picLocks noGrp="1" noChangeAspect="1"/>
          </p:cNvPicPr>
          <p:nvPr>
            <p:ph idx="1"/>
          </p:nvPr>
        </p:nvPicPr>
        <p:blipFill rotWithShape="1">
          <a:blip r:embed="rId1"/>
          <a:srcRect t="223" b="3210"/>
          <a:stretch>
            <a:fillRect/>
          </a:stretch>
        </p:blipFill>
        <p:spPr>
          <a:xfrm>
            <a:off x="20" y="-1"/>
            <a:ext cx="12191980" cy="6857999"/>
          </a:xfrm>
          <a:prstGeom prst="rect">
            <a:avLst/>
          </a:prstGeom>
        </p:spPr>
      </p:pic>
      <p:pic>
        <p:nvPicPr>
          <p:cNvPr id="5" name="Hình ảnh 4" descr="Ảnh có chứa văn bản, ảnh chụp màn hình, phần mềm, Hệ điều hành&#10;&#10;Mô tả được tự động tạo"/>
          <p:cNvPicPr>
            <a:picLocks noChangeAspect="1"/>
          </p:cNvPicPr>
          <p:nvPr/>
        </p:nvPicPr>
        <p:blipFill>
          <a:blip r:embed="rId2"/>
          <a:stretch>
            <a:fillRect/>
          </a:stretch>
        </p:blipFill>
        <p:spPr>
          <a:xfrm>
            <a:off x="2239818" y="927974"/>
            <a:ext cx="7966364" cy="5371505"/>
          </a:xfrm>
          <a:prstGeom prst="rect">
            <a:avLst/>
          </a:prstGeom>
        </p:spPr>
      </p:pic>
      <p:sp>
        <p:nvSpPr>
          <p:cNvPr id="6" name="Hộp Văn bản 5"/>
          <p:cNvSpPr txBox="1"/>
          <p:nvPr/>
        </p:nvSpPr>
        <p:spPr>
          <a:xfrm>
            <a:off x="5168900" y="139065"/>
            <a:ext cx="3825875"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800" i="1">
                <a:solidFill>
                  <a:schemeClr val="bg1"/>
                </a:solidFill>
                <a:cs typeface="Calibri" panose="020F0502020204030204"/>
              </a:rPr>
              <a:t>LOGINCARD</a:t>
            </a:r>
            <a:r>
              <a:rPr lang="en-US" altLang="vi-VN" sz="2800" i="1">
                <a:solidFill>
                  <a:schemeClr val="bg1"/>
                </a:solidFill>
                <a:cs typeface="Calibri" panose="020F0502020204030204"/>
              </a:rPr>
              <a:t> (Nhân)</a:t>
            </a:r>
            <a:endParaRPr lang="en-US" altLang="vi-VN" sz="2800" i="1">
              <a:solidFill>
                <a:schemeClr val="bg1"/>
              </a:solidFill>
              <a:cs typeface="Calibri" panose="020F0502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11096450" y="13394"/>
            <a:ext cx="494218" cy="6814823"/>
            <a:chOff x="11096450" y="13394"/>
            <a:chExt cx="494218" cy="6814823"/>
          </a:xfrm>
          <a:solidFill>
            <a:schemeClr val="bg2">
              <a:lumMod val="90000"/>
            </a:schemeClr>
          </a:solidFill>
        </p:grpSpPr>
        <p:sp>
          <p:nvSpPr>
            <p:cNvPr id="10" name="Freeform 8"/>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1" name="Freeform 10"/>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2" name="Freeform 15"/>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3" name="Freeform 18"/>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4" name="Freeform 19"/>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5" name="Freeform 20"/>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6" name="Freeform 22"/>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7" name="Freeform 23"/>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8" name="Freeform 26"/>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19" name="Freeform 27"/>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0" name="Freeform 28"/>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1" name="Freeform 30"/>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2" name="Freeform 43"/>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3" name="Freeform 51"/>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4" name="Freeform 52"/>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5" name="Freeform 53"/>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6" name="Freeform 54"/>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7" name="Freeform 55"/>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8" name="Freeform 56"/>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29" name="Freeform 57"/>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0" name="Freeform 59"/>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1" name="Freeform 60"/>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2" name="Freeform 61"/>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3" name="Freeform 5"/>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4" name="Freeform 6"/>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5" name="Freeform 7"/>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6" name="Freeform 8"/>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7" name="Freeform 9"/>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8" name="Freeform 11"/>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39" name="Freeform 12"/>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0" name="Freeform 13"/>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1" name="Freeform 14"/>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2" name="Freeform 16"/>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3" name="Freeform 17"/>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4" name="Freeform 21"/>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5" name="Freeform 25"/>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6" name="Freeform 29"/>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7" name="Freeform 31"/>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8" name="Freeform 32"/>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49" name="Freeform 33"/>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0" name="Freeform 34"/>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1" name="Freeform 35"/>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2" name="Freeform 36"/>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3" name="Freeform 37"/>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4" name="Freeform 38"/>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5" name="Freeform 39"/>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6" name="Freeform 40"/>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7" name="Freeform 41"/>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8" name="Freeform 42"/>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59" name="Freeform 44"/>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0" name="Freeform 45"/>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1" name="Freeform 46"/>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2" name="Freeform 47"/>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3" name="Freeform 48"/>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4" name="Freeform 49"/>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5" name="Freeform 8"/>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sp>
          <p:nvSpPr>
            <p:cNvPr id="66" name="Freeform 106"/>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lstStyle/>
            <a:p>
              <a:endParaRPr lang="en-US">
                <a:solidFill>
                  <a:schemeClr val="tx2"/>
                </a:solidFill>
              </a:endParaRPr>
            </a:p>
          </p:txBody>
        </p:sp>
      </p:grpSp>
      <p:sp useBgFill="1">
        <p:nvSpPr>
          <p:cNvPr id="68" name="Rectangle 6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hỗ dành sẵn cho Nội dung 3" descr="Ảnh có chứa Đèn neon, ảnh chụp màn hình, màu tím, hàng&#10;&#10;Mô tả được tự động tạo"/>
          <p:cNvPicPr>
            <a:picLocks noGrp="1" noChangeAspect="1"/>
          </p:cNvPicPr>
          <p:nvPr>
            <p:ph idx="1"/>
          </p:nvPr>
        </p:nvPicPr>
        <p:blipFill rotWithShape="1">
          <a:blip r:embed="rId1"/>
          <a:srcRect t="223" b="3210"/>
          <a:stretch>
            <a:fillRect/>
          </a:stretch>
        </p:blipFill>
        <p:spPr>
          <a:xfrm>
            <a:off x="20" y="-1"/>
            <a:ext cx="12191980" cy="6857999"/>
          </a:xfrm>
          <a:prstGeom prst="rect">
            <a:avLst/>
          </a:prstGeom>
        </p:spPr>
      </p:pic>
      <p:pic>
        <p:nvPicPr>
          <p:cNvPr id="5" name="Hình ảnh 4" descr="Ảnh có chứa văn bản, ảnh chụp màn hình, phần mềm, Biểu tượng máy tính&#10;&#10;Mô tả được tự động tạo"/>
          <p:cNvPicPr>
            <a:picLocks noChangeAspect="1"/>
          </p:cNvPicPr>
          <p:nvPr/>
        </p:nvPicPr>
        <p:blipFill>
          <a:blip r:embed="rId2"/>
          <a:stretch>
            <a:fillRect/>
          </a:stretch>
        </p:blipFill>
        <p:spPr>
          <a:xfrm>
            <a:off x="2247933" y="867616"/>
            <a:ext cx="7995311" cy="5426965"/>
          </a:xfrm>
          <a:prstGeom prst="rect">
            <a:avLst/>
          </a:prstGeom>
        </p:spPr>
      </p:pic>
      <p:sp>
        <p:nvSpPr>
          <p:cNvPr id="6" name="Hộp Văn bản 5"/>
          <p:cNvSpPr txBox="1"/>
          <p:nvPr/>
        </p:nvSpPr>
        <p:spPr>
          <a:xfrm>
            <a:off x="4747453" y="187945"/>
            <a:ext cx="4057373"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800" i="1">
                <a:solidFill>
                  <a:schemeClr val="bg1"/>
                </a:solidFill>
                <a:cs typeface="Calibri" panose="020F0502020204030204"/>
              </a:rPr>
              <a:t>QUẢN LÝ NHÂN VIÊN</a:t>
            </a:r>
            <a:r>
              <a:rPr lang="en-US" altLang="vi-VN" sz="2800" i="1">
                <a:solidFill>
                  <a:schemeClr val="bg1"/>
                </a:solidFill>
                <a:cs typeface="Calibri" panose="020F0502020204030204"/>
              </a:rPr>
              <a:t> (Chí)</a:t>
            </a:r>
            <a:endParaRPr lang="en-US" altLang="vi-VN" sz="2800" i="1">
              <a:solidFill>
                <a:schemeClr val="bg1"/>
              </a:solidFill>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9"/>
          <p:cNvSpPr>
            <a:spLocks noGrp="1" noRot="1" noChangeAspect="1" noMove="1" noResize="1" noEditPoints="1" noAdjustHandles="1" noChangeArrowheads="1" noChangeShapeType="1" noTextEdit="1"/>
          </p:cNvSpPr>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855510" y="464048"/>
            <a:ext cx="4220019" cy="63232"/>
          </a:xfrm>
        </p:spPr>
        <p:txBody>
          <a:bodyPr>
            <a:normAutofit fontScale="90000"/>
          </a:bodyPr>
          <a:lstStyle/>
          <a:p>
            <a:pPr algn="ctr"/>
            <a:br>
              <a:rPr lang="en-US"/>
            </a:br>
            <a:r>
              <a:rPr lang="vi-VN" b="1">
                <a:solidFill>
                  <a:schemeClr val="tx1"/>
                </a:solidFill>
                <a:latin typeface="Arial" panose="020B0604020202020204"/>
                <a:ea typeface="Source Sans Pro Black"/>
                <a:cs typeface="Arial" panose="020B0604020202020204"/>
              </a:rPr>
              <a:t>NỘI DUNG</a:t>
            </a:r>
            <a:endParaRPr lang="vi-VN" b="1">
              <a:solidFill>
                <a:schemeClr val="tx1"/>
              </a:solidFill>
            </a:endParaRPr>
          </a:p>
        </p:txBody>
      </p:sp>
      <p:sp>
        <p:nvSpPr>
          <p:cNvPr id="8" name="Content Placeholder 7"/>
          <p:cNvSpPr>
            <a:spLocks noGrp="1"/>
          </p:cNvSpPr>
          <p:nvPr>
            <p:ph idx="1"/>
          </p:nvPr>
        </p:nvSpPr>
        <p:spPr>
          <a:xfrm>
            <a:off x="-1266" y="1469301"/>
            <a:ext cx="3155410" cy="5095677"/>
          </a:xfrm>
        </p:spPr>
        <p:txBody>
          <a:bodyPr lIns="109728" tIns="109728" rIns="109728" bIns="91440" anchor="t">
            <a:noAutofit/>
          </a:bodyPr>
          <a:lstStyle/>
          <a:p>
            <a:pPr>
              <a:buClr>
                <a:srgbClr val="C3B2A7"/>
              </a:buClr>
            </a:pPr>
            <a:r>
              <a:rPr lang="en-US" sz="1600" b="1">
                <a:solidFill>
                  <a:schemeClr val="tx1"/>
                </a:solidFill>
                <a:latin typeface="Times New Roman" panose="02020603050405020304"/>
                <a:ea typeface="Calibri" panose="020F0502020204030204"/>
                <a:cs typeface="Calibri" panose="020F0502020204030204"/>
              </a:rPr>
              <a:t>1 LỜI CẢM ƠN​
2 GIỚI THIỆU​
3 ĐỊNH NGHĨA VẤN ĐỀ​
4 THÔNG SỐ YÊU CẦU CỦA KHÁCH HÀNG​
5 YÊU CẦU PHẦN MỀM PHẦN CỨNG​</a:t>
            </a:r>
            <a:endParaRPr lang="en-US" sz="1600" b="1">
              <a:solidFill>
                <a:schemeClr val="tx1"/>
              </a:solidFill>
              <a:latin typeface="Times New Roman" panose="02020603050405020304"/>
              <a:ea typeface="Calibri" panose="020F0502020204030204"/>
              <a:cs typeface="Calibri" panose="020F0502020204030204"/>
            </a:endParaRPr>
          </a:p>
          <a:p>
            <a:pPr>
              <a:buClr>
                <a:srgbClr val="C3B2A7"/>
              </a:buClr>
            </a:pPr>
            <a:endParaRPr lang="en-US">
              <a:ea typeface="Calibri" panose="020F0502020204030204"/>
              <a:cs typeface="Calibri" panose="020F0502020204030204"/>
            </a:endParaRPr>
          </a:p>
          <a:p>
            <a:pPr>
              <a:buClr>
                <a:srgbClr val="C3B2A7"/>
              </a:buClr>
            </a:pPr>
            <a:endParaRPr lang="en-US">
              <a:ea typeface="Calibri" panose="020F0502020204030204"/>
              <a:cs typeface="Calibri" panose="020F0502020204030204"/>
            </a:endParaRPr>
          </a:p>
        </p:txBody>
      </p:sp>
      <p:pic>
        <p:nvPicPr>
          <p:cNvPr id="4" name="Chỗ dành sẵn cho Nội dung 3" descr="Ảnh có chứa micrô, ánh sáng&#10;&#10;Mô tả được tự động tạo"/>
          <p:cNvPicPr>
            <a:picLocks noChangeAspect="1"/>
          </p:cNvPicPr>
          <p:nvPr/>
        </p:nvPicPr>
        <p:blipFill rotWithShape="1">
          <a:blip r:embed="rId1"/>
          <a:srcRect l="20142" r="29171" b="-1"/>
          <a:stretch>
            <a:fillRect/>
          </a:stretch>
        </p:blipFill>
        <p:spPr>
          <a:xfrm>
            <a:off x="6661801" y="1"/>
            <a:ext cx="5530199" cy="6845316"/>
          </a:xfrm>
          <a:prstGeom prst="rect">
            <a:avLst/>
          </a:prstGeom>
        </p:spPr>
      </p:pic>
      <p:grpSp>
        <p:nvGrpSpPr>
          <p:cNvPr id="130" name="Group 21"/>
          <p:cNvGrpSpPr>
            <a:grpSpLocks noGrp="1" noRot="1" noChangeAspect="1" noMove="1" noResize="1" noUngrp="1"/>
          </p:cNvGrpSpPr>
          <p:nvPr/>
        </p:nvGrpSpPr>
        <p:grpSpPr>
          <a:xfrm>
            <a:off x="11445458" y="-31769"/>
            <a:ext cx="510538" cy="6804779"/>
            <a:chOff x="11445458" y="-31769"/>
            <a:chExt cx="510538" cy="6804779"/>
          </a:xfrm>
        </p:grpSpPr>
        <p:sp>
          <p:nvSpPr>
            <p:cNvPr id="23" name="Freeform 8"/>
            <p:cNvSpPr/>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4" name="Freeform 43"/>
            <p:cNvSpPr/>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5" name="Freeform 51"/>
            <p:cNvSpPr/>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6" name="Freeform 53"/>
            <p:cNvSpPr/>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7" name="Freeform 54"/>
            <p:cNvSpPr/>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8" name="Freeform 55"/>
            <p:cNvSpPr/>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9" name="Freeform 56"/>
            <p:cNvSpPr/>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0" name="Freeform 57"/>
            <p:cNvSpPr/>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1" name="Freeform 59"/>
            <p:cNvSpPr/>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2" name="Freeform 60"/>
            <p:cNvSpPr/>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61"/>
            <p:cNvSpPr/>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4" name="Freeform 78"/>
            <p:cNvSpPr/>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5" name="Freeform 79"/>
            <p:cNvSpPr/>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6" name="Freeform 80"/>
            <p:cNvSpPr/>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7" name="Freeform 81"/>
            <p:cNvSpPr/>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8" name="Freeform 82"/>
            <p:cNvSpPr/>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9" name="Freeform 83"/>
            <p:cNvSpPr/>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0" name="Freeform 84"/>
            <p:cNvSpPr/>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1" name="Freeform 86"/>
            <p:cNvSpPr/>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2" name="Freeform 89"/>
            <p:cNvSpPr/>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3" name="Freeform 90"/>
            <p:cNvSpPr/>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4" name="Freeform 105"/>
            <p:cNvSpPr/>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5" name="Freeform 106"/>
            <p:cNvSpPr/>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6" name="Freeform 32"/>
            <p:cNvSpPr/>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7" name="Freeform 33"/>
            <p:cNvSpPr/>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8" name="Freeform 34"/>
            <p:cNvSpPr/>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9" name="Freeform 35"/>
            <p:cNvSpPr/>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0" name="Freeform 36"/>
            <p:cNvSpPr/>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1" name="Freeform 37"/>
            <p:cNvSpPr/>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2" name="Freeform 38"/>
            <p:cNvSpPr/>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3" name="Freeform 39"/>
            <p:cNvSpPr/>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4" name="Freeform 40"/>
            <p:cNvSpPr/>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5" name="Freeform 41"/>
            <p:cNvSpPr/>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6" name="Freeform 42"/>
            <p:cNvSpPr/>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7" name="Freeform 44"/>
            <p:cNvSpPr/>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8" name="Freeform 45"/>
            <p:cNvSpPr/>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9" name="Freeform 46"/>
            <p:cNvSpPr/>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0" name="Freeform 47"/>
            <p:cNvSpPr/>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1" name="Freeform 48"/>
            <p:cNvSpPr/>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2" name="Freeform 62"/>
            <p:cNvSpPr/>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3" name="Freeform 63"/>
            <p:cNvSpPr/>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4" name="Freeform 64"/>
            <p:cNvSpPr/>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5" name="Freeform 65"/>
            <p:cNvSpPr/>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6" name="Freeform 66"/>
            <p:cNvSpPr/>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7" name="Freeform 67"/>
            <p:cNvSpPr/>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8" name="Freeform 68"/>
            <p:cNvSpPr/>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9" name="Freeform 69"/>
            <p:cNvSpPr/>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0" name="Freeform 70"/>
            <p:cNvSpPr/>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1" name="Freeform 71"/>
            <p:cNvSpPr/>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2" name="Freeform 72"/>
            <p:cNvSpPr/>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3" name="Freeform 73"/>
            <p:cNvSpPr/>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4" name="Freeform 74"/>
            <p:cNvSpPr/>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5" name="Freeform 75"/>
            <p:cNvSpPr/>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6" name="Freeform 77"/>
            <p:cNvSpPr/>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7" name="Freeform 85"/>
            <p:cNvSpPr/>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8" name="Freeform 87"/>
            <p:cNvSpPr/>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9" name="Freeform 88"/>
            <p:cNvSpPr/>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sp>
        <p:nvSpPr>
          <p:cNvPr id="14" name="Content Placeholder 7"/>
          <p:cNvSpPr txBox="1"/>
          <p:nvPr/>
        </p:nvSpPr>
        <p:spPr>
          <a:xfrm>
            <a:off x="3527277" y="1472387"/>
            <a:ext cx="3114967" cy="5375792"/>
          </a:xfrm>
          <a:prstGeom prst="rect">
            <a:avLst/>
          </a:prstGeom>
        </p:spPr>
        <p:txBody>
          <a:bodyPr lIns="109728" tIns="109728" rIns="109728" bIns="91440" anchor="t">
            <a:normAutofit fontScale="90000" lnSpcReduction="20000"/>
          </a:bodyPr>
          <a:lst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a:solidFill>
                  <a:schemeClr val="tx1"/>
                </a:solidFill>
                <a:latin typeface="Times New Roman" panose="02020603050405020304"/>
                <a:ea typeface="Calibri" panose="020F0502020204030204"/>
                <a:cs typeface="Calibri" panose="020F0502020204030204"/>
              </a:rPr>
              <a:t>6 TRƯỜNG HỢP SỬ DỤNG CỦA KHÁCH
7 TRƯỜNG HỢP SỬ DỤNG CỦA QUẢN TRỊ
8 DFD​
9 BẢN ĐỒ TRANG WEB​
10ERD​
11 BẢNG NHIỆM VỤ</a:t>
            </a:r>
            <a:endParaRPr lang="en-US" b="1">
              <a:solidFill>
                <a:schemeClr val="tx1"/>
              </a:solidFill>
              <a:latin typeface="Times New Roman" panose="02020603050405020304"/>
              <a:ea typeface="Calibri" panose="020F0502020204030204"/>
              <a:cs typeface="Calibri" panose="020F0502020204030204"/>
            </a:endParaRPr>
          </a:p>
          <a:p>
            <a:pPr>
              <a:buClr>
                <a:srgbClr val="C3B2A7"/>
              </a:buClr>
            </a:pPr>
            <a:endParaRPr lang="en-US">
              <a:ea typeface="Calibri" panose="020F0502020204030204"/>
              <a:cs typeface="Calibri" panose="020F0502020204030204"/>
            </a:endParaRPr>
          </a:p>
          <a:p>
            <a:pPr marL="0" indent="0">
              <a:buClr>
                <a:srgbClr val="C3B2A7"/>
              </a:buClr>
              <a:buNone/>
            </a:pPr>
            <a:endParaRPr lang="en-US">
              <a:ea typeface="Calibri" panose="020F0502020204030204"/>
              <a:cs typeface="Calibri" panose="020F0502020204030204"/>
            </a:endParaRPr>
          </a:p>
          <a:p>
            <a:pPr>
              <a:buClr>
                <a:srgbClr val="C3B2A7"/>
              </a:buClr>
            </a:pPr>
            <a:endParaRPr lang="en-US">
              <a:ea typeface="Calibri" panose="020F0502020204030204"/>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Nội dung 3" descr="Ảnh có chứa Đèn neon, ảnh chụp màn hình, màu tím, hàng&#10;&#10;Mô tả được tự động tạo"/>
          <p:cNvPicPr>
            <a:picLocks noGrp="1" noChangeAspect="1"/>
          </p:cNvPicPr>
          <p:nvPr>
            <p:ph idx="1"/>
          </p:nvPr>
        </p:nvPicPr>
        <p:blipFill>
          <a:blip r:embed="rId1"/>
          <a:stretch>
            <a:fillRect/>
          </a:stretch>
        </p:blipFill>
        <p:spPr>
          <a:xfrm>
            <a:off x="1508" y="-2284"/>
            <a:ext cx="12190342" cy="6857032"/>
          </a:xfrm>
        </p:spPr>
      </p:pic>
      <p:pic>
        <p:nvPicPr>
          <p:cNvPr id="5" name="Hình ảnh 4" descr="Ảnh có chứa văn bản, ảnh chụp màn hình, phần mềm, Biểu tượng máy tính&#10;&#10;Mô tả được tự động tạo"/>
          <p:cNvPicPr>
            <a:picLocks noChangeAspect="1"/>
          </p:cNvPicPr>
          <p:nvPr/>
        </p:nvPicPr>
        <p:blipFill>
          <a:blip r:embed="rId2"/>
          <a:stretch>
            <a:fillRect/>
          </a:stretch>
        </p:blipFill>
        <p:spPr>
          <a:xfrm>
            <a:off x="2316497" y="764210"/>
            <a:ext cx="7581093" cy="5329581"/>
          </a:xfrm>
          <a:prstGeom prst="rect">
            <a:avLst/>
          </a:prstGeom>
        </p:spPr>
      </p:pic>
      <p:sp>
        <p:nvSpPr>
          <p:cNvPr id="6" name="Hộp Văn bản 5"/>
          <p:cNvSpPr txBox="1"/>
          <p:nvPr/>
        </p:nvSpPr>
        <p:spPr>
          <a:xfrm>
            <a:off x="4551045" y="110490"/>
            <a:ext cx="4303395"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800" i="1">
                <a:solidFill>
                  <a:schemeClr val="bg1"/>
                </a:solidFill>
                <a:cs typeface="Calibri" panose="020F0502020204030204"/>
              </a:rPr>
              <a:t>QUẢN LÝ TÀI KHOẢN</a:t>
            </a:r>
            <a:r>
              <a:rPr lang="en-US" altLang="vi-VN" sz="2800" i="1">
                <a:solidFill>
                  <a:schemeClr val="bg1"/>
                </a:solidFill>
                <a:cs typeface="Calibri" panose="020F0502020204030204"/>
              </a:rPr>
              <a:t> (Duy)</a:t>
            </a:r>
            <a:endParaRPr lang="en-US" altLang="vi-VN" sz="2800" i="1">
              <a:solidFill>
                <a:schemeClr val="bg1"/>
              </a:solidFill>
              <a:cs typeface="Calibri" panose="020F0502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Nội dung 3" descr="Ảnh có chứa Đèn neon, ảnh chụp màn hình, màu tím, hàng&#10;&#10;Mô tả được tự động tạo"/>
          <p:cNvPicPr>
            <a:picLocks noGrp="1" noChangeAspect="1"/>
          </p:cNvPicPr>
          <p:nvPr>
            <p:ph idx="1"/>
          </p:nvPr>
        </p:nvPicPr>
        <p:blipFill>
          <a:blip r:embed="rId1"/>
          <a:stretch>
            <a:fillRect/>
          </a:stretch>
        </p:blipFill>
        <p:spPr>
          <a:xfrm>
            <a:off x="1508" y="-2284"/>
            <a:ext cx="12190343" cy="6857032"/>
          </a:xfrm>
        </p:spPr>
      </p:pic>
      <p:pic>
        <p:nvPicPr>
          <p:cNvPr id="5" name="Hình ảnh 4" descr="Ảnh có chứa văn bản, ảnh chụp màn hình, phần mềm, Biểu tượng máy tính&#10;&#10;Mô tả được tự động tạo"/>
          <p:cNvPicPr>
            <a:picLocks noChangeAspect="1"/>
          </p:cNvPicPr>
          <p:nvPr/>
        </p:nvPicPr>
        <p:blipFill>
          <a:blip r:embed="rId2"/>
          <a:stretch>
            <a:fillRect/>
          </a:stretch>
        </p:blipFill>
        <p:spPr>
          <a:xfrm>
            <a:off x="2121614" y="874644"/>
            <a:ext cx="7540162" cy="5263321"/>
          </a:xfrm>
          <a:prstGeom prst="rect">
            <a:avLst/>
          </a:prstGeom>
        </p:spPr>
      </p:pic>
      <p:sp>
        <p:nvSpPr>
          <p:cNvPr id="6" name="Hộp Văn bản 5"/>
          <p:cNvSpPr txBox="1"/>
          <p:nvPr/>
        </p:nvSpPr>
        <p:spPr>
          <a:xfrm>
            <a:off x="4086860" y="127000"/>
            <a:ext cx="4485640"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800" i="1">
                <a:solidFill>
                  <a:schemeClr val="bg1"/>
                </a:solidFill>
                <a:cs typeface="Calibri" panose="020F0502020204030204"/>
              </a:rPr>
              <a:t>QUẢN LÝ SẢN PHẨM</a:t>
            </a:r>
            <a:r>
              <a:rPr lang="en-US" altLang="vi-VN" sz="2800" i="1">
                <a:solidFill>
                  <a:schemeClr val="bg1"/>
                </a:solidFill>
                <a:cs typeface="Calibri" panose="020F0502020204030204"/>
              </a:rPr>
              <a:t> (Ngọc)</a:t>
            </a:r>
            <a:endParaRPr lang="en-US" altLang="vi-VN" sz="2800" i="1">
              <a:solidFill>
                <a:schemeClr val="bg1"/>
              </a:solidFill>
              <a:cs typeface="Calibri" panose="020F0502020204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Nội dung 3" descr="Ảnh có chứa Đèn neon, ảnh chụp màn hình, màu tím, hàng&#10;&#10;Mô tả được tự động tạo"/>
          <p:cNvPicPr>
            <a:picLocks noGrp="1" noChangeAspect="1"/>
          </p:cNvPicPr>
          <p:nvPr>
            <p:ph idx="1"/>
          </p:nvPr>
        </p:nvPicPr>
        <p:blipFill>
          <a:blip r:embed="rId1"/>
          <a:stretch>
            <a:fillRect/>
          </a:stretch>
        </p:blipFill>
        <p:spPr>
          <a:xfrm>
            <a:off x="1507" y="-2284"/>
            <a:ext cx="12190343" cy="6857032"/>
          </a:xfrm>
        </p:spPr>
      </p:pic>
      <p:pic>
        <p:nvPicPr>
          <p:cNvPr id="5" name="Hình ảnh 4" descr="Ảnh có chứa văn bản, ảnh chụp màn hình, phần mềm, Biểu tượng máy tính&#10;&#10;Mô tả được tự động tạo"/>
          <p:cNvPicPr>
            <a:picLocks noChangeAspect="1"/>
          </p:cNvPicPr>
          <p:nvPr/>
        </p:nvPicPr>
        <p:blipFill>
          <a:blip r:embed="rId2"/>
          <a:stretch>
            <a:fillRect/>
          </a:stretch>
        </p:blipFill>
        <p:spPr>
          <a:xfrm>
            <a:off x="1915805" y="907774"/>
            <a:ext cx="7852389" cy="5230190"/>
          </a:xfrm>
          <a:prstGeom prst="rect">
            <a:avLst/>
          </a:prstGeom>
        </p:spPr>
      </p:pic>
      <p:sp>
        <p:nvSpPr>
          <p:cNvPr id="6" name="Hộp Văn bản 5"/>
          <p:cNvSpPr txBox="1"/>
          <p:nvPr/>
        </p:nvSpPr>
        <p:spPr>
          <a:xfrm>
            <a:off x="4211320" y="121285"/>
            <a:ext cx="4889500"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800" b="1" i="1">
                <a:solidFill>
                  <a:schemeClr val="bg1"/>
                </a:solidFill>
                <a:cs typeface="Calibri" panose="020F0502020204030204"/>
              </a:rPr>
              <a:t>QUẢN LÝ KHÁCH HÀNG</a:t>
            </a:r>
            <a:r>
              <a:rPr lang="en-US" altLang="vi-VN" sz="2800" b="1" i="1">
                <a:solidFill>
                  <a:schemeClr val="bg1"/>
                </a:solidFill>
                <a:cs typeface="Calibri" panose="020F0502020204030204"/>
              </a:rPr>
              <a:t> (Duy) </a:t>
            </a:r>
            <a:endParaRPr lang="en-US" altLang="vi-VN" sz="2800" b="1" i="1">
              <a:solidFill>
                <a:schemeClr val="bg1"/>
              </a:solidFill>
              <a:cs typeface="Calibri" panose="020F0502020204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descr="Ảnh có chứa Đèn neon, ảnh chụp màn hình, màu tím, hàng&#10;&#10;Mô tả được tự động tạo"/>
          <p:cNvPicPr>
            <a:picLocks noGrp="1" noChangeAspect="1"/>
          </p:cNvPicPr>
          <p:nvPr>
            <p:ph idx="1"/>
          </p:nvPr>
        </p:nvPicPr>
        <p:blipFill>
          <a:blip r:embed="rId1"/>
          <a:stretch>
            <a:fillRect/>
          </a:stretch>
        </p:blipFill>
        <p:spPr>
          <a:xfrm>
            <a:off x="6583" y="12490"/>
            <a:ext cx="12182730" cy="6850019"/>
          </a:xfrm>
        </p:spPr>
      </p:pic>
      <p:pic>
        <p:nvPicPr>
          <p:cNvPr id="6" name="Hình ảnh 5" descr="Ảnh có chứa văn bản, ảnh chụp màn hình, phần mềm, Biểu tượng máy tính&#10;&#10;Mô tả được tự động tạo"/>
          <p:cNvPicPr>
            <a:picLocks noChangeAspect="1"/>
          </p:cNvPicPr>
          <p:nvPr/>
        </p:nvPicPr>
        <p:blipFill>
          <a:blip r:embed="rId2"/>
          <a:stretch>
            <a:fillRect/>
          </a:stretch>
        </p:blipFill>
        <p:spPr>
          <a:xfrm>
            <a:off x="2017204" y="753763"/>
            <a:ext cx="7653025" cy="5412258"/>
          </a:xfrm>
          <a:prstGeom prst="rect">
            <a:avLst/>
          </a:prstGeom>
        </p:spPr>
      </p:pic>
      <p:sp>
        <p:nvSpPr>
          <p:cNvPr id="7" name="Hộp Văn bản 6"/>
          <p:cNvSpPr txBox="1"/>
          <p:nvPr/>
        </p:nvSpPr>
        <p:spPr>
          <a:xfrm>
            <a:off x="4719955" y="139065"/>
            <a:ext cx="3496945" cy="4603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400" b="1" i="1">
                <a:solidFill>
                  <a:schemeClr val="bg1"/>
                </a:solidFill>
                <a:cs typeface="Calibri" panose="020F0502020204030204"/>
              </a:rPr>
              <a:t>QUẢN LÝ PHÒNG</a:t>
            </a:r>
            <a:r>
              <a:rPr lang="en-US" altLang="vi-VN" sz="2400" b="1" i="1">
                <a:solidFill>
                  <a:schemeClr val="bg1"/>
                </a:solidFill>
                <a:cs typeface="Calibri" panose="020F0502020204030204"/>
              </a:rPr>
              <a:t> (Duy)</a:t>
            </a:r>
            <a:endParaRPr lang="en-US" altLang="vi-VN" sz="2400" b="1" i="1">
              <a:solidFill>
                <a:schemeClr val="bg1"/>
              </a:solidFill>
              <a:cs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Nội dung 3" descr="Ảnh có chứa Đèn neon, ảnh chụp màn hình, màu tím, hàng&#10;&#10;Mô tả được tự động tạo"/>
          <p:cNvPicPr>
            <a:picLocks noGrp="1" noChangeAspect="1"/>
          </p:cNvPicPr>
          <p:nvPr>
            <p:ph idx="1"/>
          </p:nvPr>
        </p:nvPicPr>
        <p:blipFill>
          <a:blip r:embed="rId1"/>
          <a:stretch>
            <a:fillRect/>
          </a:stretch>
        </p:blipFill>
        <p:spPr>
          <a:xfrm>
            <a:off x="1508" y="-2284"/>
            <a:ext cx="12190342" cy="6857032"/>
          </a:xfrm>
        </p:spPr>
      </p:pic>
      <p:pic>
        <p:nvPicPr>
          <p:cNvPr id="5" name="Hình ảnh 4" descr="Ảnh có chứa văn bản, ảnh chụp màn hình, phần mềm, Biểu tượng máy tính&#10;&#10;Mô tả được tự động tạo"/>
          <p:cNvPicPr>
            <a:picLocks noChangeAspect="1"/>
          </p:cNvPicPr>
          <p:nvPr/>
        </p:nvPicPr>
        <p:blipFill>
          <a:blip r:embed="rId2"/>
          <a:stretch>
            <a:fillRect/>
          </a:stretch>
        </p:blipFill>
        <p:spPr>
          <a:xfrm>
            <a:off x="1876057" y="753166"/>
            <a:ext cx="8020234" cy="5451060"/>
          </a:xfrm>
          <a:prstGeom prst="rect">
            <a:avLst/>
          </a:prstGeom>
        </p:spPr>
      </p:pic>
      <p:sp>
        <p:nvSpPr>
          <p:cNvPr id="6" name="Hộp Văn bản 5"/>
          <p:cNvSpPr txBox="1"/>
          <p:nvPr/>
        </p:nvSpPr>
        <p:spPr>
          <a:xfrm>
            <a:off x="4467860" y="102235"/>
            <a:ext cx="4463415"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800" b="1" i="1">
                <a:solidFill>
                  <a:schemeClr val="bg1"/>
                </a:solidFill>
                <a:cs typeface="Calibri" panose="020F0502020204030204"/>
              </a:rPr>
              <a:t>QUẢN LÝ ĐẶT PHÒNG</a:t>
            </a:r>
            <a:r>
              <a:rPr lang="en-US" altLang="vi-VN" sz="2800" b="1" i="1">
                <a:solidFill>
                  <a:schemeClr val="bg1"/>
                </a:solidFill>
                <a:cs typeface="Calibri" panose="020F0502020204030204"/>
              </a:rPr>
              <a:t> (Anh)</a:t>
            </a:r>
            <a:endParaRPr lang="en-US" altLang="vi-VN" sz="2800" b="1" i="1">
              <a:solidFill>
                <a:schemeClr val="bg1"/>
              </a:solidFill>
              <a:cs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hỗ dành sẵn cho Nội dung 3" descr="Ảnh có chứa Đèn neon, ảnh chụp màn hình, màu tím, hàng&#10;&#10;Mô tả được tự động tạo"/>
          <p:cNvPicPr>
            <a:picLocks noGrp="1" noChangeAspect="1"/>
          </p:cNvPicPr>
          <p:nvPr>
            <p:ph idx="1"/>
          </p:nvPr>
        </p:nvPicPr>
        <p:blipFill>
          <a:blip r:embed="rId1"/>
          <a:stretch>
            <a:fillRect/>
          </a:stretch>
        </p:blipFill>
        <p:spPr>
          <a:xfrm>
            <a:off x="-3715" y="2193"/>
            <a:ext cx="12203326" cy="6870613"/>
          </a:xfrm>
        </p:spPr>
      </p:pic>
      <p:pic>
        <p:nvPicPr>
          <p:cNvPr id="5" name="Hình ảnh 4" descr="Ảnh có chứa văn bản, ảnh chụp màn hình, phần mềm, Biểu tượng máy tính&#10;&#10;Mô tả được tự động tạo"/>
          <p:cNvPicPr>
            <a:picLocks noChangeAspect="1"/>
          </p:cNvPicPr>
          <p:nvPr/>
        </p:nvPicPr>
        <p:blipFill>
          <a:blip r:embed="rId2"/>
          <a:stretch>
            <a:fillRect/>
          </a:stretch>
        </p:blipFill>
        <p:spPr>
          <a:xfrm>
            <a:off x="2151069" y="836141"/>
            <a:ext cx="7622132" cy="5329880"/>
          </a:xfrm>
          <a:prstGeom prst="rect">
            <a:avLst/>
          </a:prstGeom>
        </p:spPr>
      </p:pic>
      <p:sp>
        <p:nvSpPr>
          <p:cNvPr id="6" name="Hộp Văn bản 5"/>
          <p:cNvSpPr txBox="1"/>
          <p:nvPr/>
        </p:nvSpPr>
        <p:spPr>
          <a:xfrm>
            <a:off x="4393565" y="153035"/>
            <a:ext cx="3369310"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800" b="1" i="1">
                <a:solidFill>
                  <a:schemeClr val="bg1"/>
                </a:solidFill>
                <a:cs typeface="Calibri" panose="020F0502020204030204"/>
              </a:rPr>
              <a:t>THANH TOÁN</a:t>
            </a:r>
            <a:r>
              <a:rPr lang="en-US" altLang="vi-VN" sz="2800" b="1" i="1">
                <a:solidFill>
                  <a:schemeClr val="bg1"/>
                </a:solidFill>
                <a:cs typeface="Calibri" panose="020F0502020204030204"/>
              </a:rPr>
              <a:t> (Nhân)</a:t>
            </a:r>
            <a:endParaRPr lang="en-US" altLang="vi-VN" sz="2800" b="1" i="1">
              <a:solidFill>
                <a:schemeClr val="bg1"/>
              </a:solidFill>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5977" y="1713"/>
            <a:ext cx="5289354" cy="686618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Hình ảnh 3" descr="Ảnh có chứa micrô, ánh sáng&#10;&#10;Mô tả được tự động tạo"/>
          <p:cNvPicPr>
            <a:picLocks noChangeAspect="1"/>
          </p:cNvPicPr>
          <p:nvPr/>
        </p:nvPicPr>
        <p:blipFill rotWithShape="1">
          <a:blip r:embed="rId1">
            <a:alphaModFix amt="60000"/>
          </a:blip>
          <a:srcRect l="21322" r="30352" b="1"/>
          <a:stretch>
            <a:fillRect/>
          </a:stretch>
        </p:blipFill>
        <p:spPr>
          <a:xfrm>
            <a:off x="-1" y="1"/>
            <a:ext cx="5295331" cy="6875834"/>
          </a:xfrm>
          <a:prstGeom prst="rect">
            <a:avLst/>
          </a:prstGeom>
        </p:spPr>
      </p:pic>
      <p:sp>
        <p:nvSpPr>
          <p:cNvPr id="2" name="Tiêu đề 1"/>
          <p:cNvSpPr>
            <a:spLocks noGrp="1"/>
          </p:cNvSpPr>
          <p:nvPr>
            <p:ph type="title"/>
          </p:nvPr>
        </p:nvSpPr>
        <p:spPr>
          <a:xfrm>
            <a:off x="591674" y="1395699"/>
            <a:ext cx="4223965" cy="4111831"/>
          </a:xfrm>
        </p:spPr>
        <p:txBody>
          <a:bodyPr>
            <a:normAutofit/>
          </a:bodyPr>
          <a:lstStyle/>
          <a:p>
            <a:pPr algn="ctr"/>
            <a:r>
              <a:rPr lang="en-US">
                <a:solidFill>
                  <a:srgbClr val="FFFFFF"/>
                </a:solidFill>
                <a:ea typeface="Source Sans Pro Black"/>
              </a:rPr>
              <a:t>LỜI CẢM ƠN</a:t>
            </a:r>
            <a:endParaRPr lang="en-US">
              <a:solidFill>
                <a:srgbClr val="FFFFFF"/>
              </a:solidFill>
              <a:ea typeface="Source Sans Pro Black"/>
            </a:endParaRPr>
          </a:p>
          <a:p>
            <a:pPr algn="ctr"/>
            <a:endParaRPr lang="vi-VN">
              <a:solidFill>
                <a:srgbClr val="FFFFFF"/>
              </a:solidFill>
              <a:ea typeface="Source Sans Pro Black"/>
            </a:endParaRPr>
          </a:p>
        </p:txBody>
      </p:sp>
      <p:sp>
        <p:nvSpPr>
          <p:cNvPr id="3" name="Chỗ dành sẵn cho Nội dung 2"/>
          <p:cNvSpPr>
            <a:spLocks noGrp="1"/>
          </p:cNvSpPr>
          <p:nvPr>
            <p:ph idx="1"/>
          </p:nvPr>
        </p:nvSpPr>
        <p:spPr>
          <a:xfrm>
            <a:off x="5299365" y="-1154"/>
            <a:ext cx="6893789" cy="6871853"/>
          </a:xfrm>
        </p:spPr>
        <p:txBody>
          <a:bodyPr lIns="109728" tIns="109728" rIns="109728" bIns="91440" anchor="t">
            <a:normAutofit/>
          </a:bodyPr>
          <a:lstStyle/>
          <a:p>
            <a:pPr>
              <a:lnSpc>
                <a:spcPct val="140000"/>
              </a:lnSpc>
              <a:buClr>
                <a:srgbClr val="C3B2A7"/>
              </a:buClr>
            </a:pPr>
            <a:endParaRPr lang="en-US" sz="2100">
              <a:solidFill>
                <a:schemeClr val="tx1"/>
              </a:solidFill>
              <a:latin typeface="Times New Roman" panose="02020603050405020304"/>
              <a:cs typeface="Times New Roman" panose="02020603050405020304"/>
            </a:endParaRPr>
          </a:p>
          <a:p>
            <a:pPr>
              <a:lnSpc>
                <a:spcPct val="140000"/>
              </a:lnSpc>
              <a:buClr>
                <a:srgbClr val="C3B2A7"/>
              </a:buClr>
            </a:pPr>
            <a:r>
              <a:rPr lang="en-US">
                <a:solidFill>
                  <a:schemeClr val="tx1"/>
                </a:solidFill>
                <a:latin typeface="Times New Roman" panose="02020603050405020304"/>
                <a:cs typeface="Times New Roman" panose="02020603050405020304"/>
              </a:rPr>
              <a:t>Chúng tôi xin chân thành cảm ơn tất cả những người đã góp phần hoàn thành dự án Học kỳ 2 trong chương trình Chứng chỉ nâng cao về Kỹ thuật phần mềm. Đặc biệt, chúng tôi biết ơn thầy Danh, người đã hướng dẫn và hỗ trợ chúng tôi xuyên suốt quá trình phát triển dự án.</a:t>
            </a:r>
            <a:endParaRPr lang="en-US">
              <a:solidFill>
                <a:schemeClr val="tx1"/>
              </a:solidFill>
              <a:latin typeface="Times New Roman" panose="02020603050405020304"/>
              <a:cs typeface="Times New Roman" panose="02020603050405020304"/>
            </a:endParaRPr>
          </a:p>
          <a:p>
            <a:pPr>
              <a:lnSpc>
                <a:spcPct val="140000"/>
              </a:lnSpc>
              <a:buClr>
                <a:srgbClr val="C3B2A7"/>
              </a:buClr>
            </a:pPr>
            <a:r>
              <a:rPr lang="en-US">
                <a:solidFill>
                  <a:schemeClr val="tx1"/>
                </a:solidFill>
                <a:latin typeface="Times New Roman" panose="02020603050405020304"/>
                <a:cs typeface="Times New Roman" panose="02020603050405020304"/>
              </a:rPr>
              <a:t>Dự án của chúng tôi tích hợp nhiều công nghệ khác nhau như SQL Server, CSS và JavaFX. Những công cụ này giúp chúng tôi tạo ra một ứng dụng năng động và giàu tính năng, đồng thời nâng cao kỹ năng kỹ thuật và hiểu biết thực tế về phát triển phần mềm.</a:t>
            </a:r>
            <a:endParaRPr lang="en-US">
              <a:solidFill>
                <a:schemeClr val="tx1"/>
              </a:solidFill>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a:spLocks noGrp="1" noRot="1" noChangeAspect="1" noMove="1" noResize="1" noEditPoints="1" noAdjustHandles="1" noChangeArrowheads="1" noChangeShapeType="1" noTextEdit="1"/>
          </p:cNvSpPr>
          <p:nvPr/>
        </p:nvSpPr>
        <p:spPr>
          <a:xfrm>
            <a:off x="10793" y="5267"/>
            <a:ext cx="6635041"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792387" y="432955"/>
            <a:ext cx="5110909" cy="641333"/>
          </a:xfrm>
        </p:spPr>
        <p:txBody>
          <a:bodyPr>
            <a:normAutofit fontScale="90000"/>
          </a:bodyPr>
          <a:lstStyle/>
          <a:p>
            <a:pPr algn="ctr"/>
            <a:r>
              <a:rPr lang="en-US">
                <a:ea typeface="Source Sans Pro Black"/>
              </a:rPr>
              <a:t>LỜI CẢM ƠN</a:t>
            </a:r>
            <a:endParaRPr lang="en-US">
              <a:ea typeface="Source Sans Pro Black"/>
            </a:endParaRPr>
          </a:p>
          <a:p>
            <a:pPr algn="ctr"/>
            <a:endParaRPr lang="vi-VN">
              <a:ea typeface="Source Sans Pro Black"/>
            </a:endParaRPr>
          </a:p>
        </p:txBody>
      </p:sp>
      <p:sp>
        <p:nvSpPr>
          <p:cNvPr id="3" name="Chỗ dành sẵn cho Nội dung 2"/>
          <p:cNvSpPr>
            <a:spLocks noGrp="1"/>
          </p:cNvSpPr>
          <p:nvPr>
            <p:ph idx="1"/>
          </p:nvPr>
        </p:nvSpPr>
        <p:spPr>
          <a:xfrm>
            <a:off x="4618" y="1410925"/>
            <a:ext cx="6617310" cy="5431564"/>
          </a:xfrm>
        </p:spPr>
        <p:txBody>
          <a:bodyPr lIns="109728" tIns="109728" rIns="109728" bIns="91440" anchor="t">
            <a:noAutofit/>
          </a:bodyPr>
          <a:lstStyle/>
          <a:p>
            <a:pPr>
              <a:lnSpc>
                <a:spcPct val="140000"/>
              </a:lnSpc>
              <a:buClr>
                <a:srgbClr val="C3B2A7"/>
              </a:buClr>
            </a:pPr>
            <a:r>
              <a:rPr lang="en-US">
                <a:solidFill>
                  <a:schemeClr val="tx1"/>
                </a:solidFill>
                <a:latin typeface="Times New Roman" panose="02020603050405020304"/>
                <a:cs typeface="Times New Roman" panose="02020603050405020304"/>
              </a:rPr>
              <a:t>Dự án đã giúp chúng tôi trau dồi kỹ năng giao tiếp và làm việc nhóm, nhấn mạnh tầm quan trọng của phối hợp và giải quyết vấn đề. Chúng tôi cảm ơn các thành viên trong nhóm vì sự cam kết và đóng góp của họ.</a:t>
            </a:r>
            <a:endParaRPr lang="en-US">
              <a:solidFill>
                <a:schemeClr val="tx1"/>
              </a:solidFill>
              <a:latin typeface="Times New Roman" panose="02020603050405020304"/>
              <a:cs typeface="Times New Roman" panose="02020603050405020304"/>
            </a:endParaRPr>
          </a:p>
          <a:p>
            <a:pPr>
              <a:lnSpc>
                <a:spcPct val="140000"/>
              </a:lnSpc>
              <a:buClr>
                <a:srgbClr val="C3B2A7"/>
              </a:buClr>
            </a:pPr>
            <a:r>
              <a:rPr lang="en-US">
                <a:solidFill>
                  <a:schemeClr val="tx1"/>
                </a:solidFill>
                <a:latin typeface="Times New Roman" panose="02020603050405020304"/>
                <a:cs typeface="Times New Roman" panose="02020603050405020304"/>
              </a:rPr>
              <a:t>Tóm lại, dự án này là một hành trình trưởng thành, học hỏi và tình bạn, ảnh hưởng đến những nỗ lực tương lai của chúng tôi trong lĩnh vực công nghệ phần mềm.</a:t>
            </a:r>
            <a:endParaRPr lang="en-US">
              <a:solidFill>
                <a:schemeClr val="tx1"/>
              </a:solidFill>
              <a:latin typeface="Times New Roman" panose="02020603050405020304"/>
              <a:cs typeface="Times New Roman" panose="02020603050405020304"/>
            </a:endParaRPr>
          </a:p>
        </p:txBody>
      </p:sp>
      <p:pic>
        <p:nvPicPr>
          <p:cNvPr id="4" name="Hình ảnh 3" descr="Ảnh có chứa micrô, ánh sáng&#10;&#10;Mô tả được tự động tạo"/>
          <p:cNvPicPr>
            <a:picLocks noChangeAspect="1"/>
          </p:cNvPicPr>
          <p:nvPr/>
        </p:nvPicPr>
        <p:blipFill rotWithShape="1">
          <a:blip r:embed="rId1"/>
          <a:srcRect l="20142" r="29171" b="-1"/>
          <a:stretch>
            <a:fillRect/>
          </a:stretch>
        </p:blipFill>
        <p:spPr>
          <a:xfrm>
            <a:off x="6645834" y="1"/>
            <a:ext cx="5546166" cy="6866192"/>
          </a:xfrm>
          <a:prstGeom prst="rect">
            <a:avLst/>
          </a:prstGeom>
        </p:spPr>
      </p:pic>
      <p:grpSp>
        <p:nvGrpSpPr>
          <p:cNvPr id="13" name="Group 12"/>
          <p:cNvGrpSpPr>
            <a:grpSpLocks noGrp="1" noRot="1" noChangeAspect="1" noMove="1" noResize="1" noUngrp="1"/>
          </p:cNvGrpSpPr>
          <p:nvPr/>
        </p:nvGrpSpPr>
        <p:grpSpPr>
          <a:xfrm>
            <a:off x="11445458" y="-31769"/>
            <a:ext cx="510538" cy="6804779"/>
            <a:chOff x="11445458" y="-31769"/>
            <a:chExt cx="510538" cy="6804779"/>
          </a:xfrm>
        </p:grpSpPr>
        <p:sp>
          <p:nvSpPr>
            <p:cNvPr id="14" name="Freeform 8"/>
            <p:cNvSpPr/>
            <p:nvPr/>
          </p:nvSpPr>
          <p:spPr bwMode="auto">
            <a:xfrm rot="5400000">
              <a:off x="11747521" y="6663369"/>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5" name="Freeform 43"/>
            <p:cNvSpPr/>
            <p:nvPr/>
          </p:nvSpPr>
          <p:spPr bwMode="auto">
            <a:xfrm rot="5400000">
              <a:off x="11768634" y="74211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6" name="Freeform 51"/>
            <p:cNvSpPr/>
            <p:nvPr/>
          </p:nvSpPr>
          <p:spPr bwMode="auto">
            <a:xfrm rot="5400000">
              <a:off x="11806592" y="959823"/>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7" name="Freeform 53"/>
            <p:cNvSpPr/>
            <p:nvPr/>
          </p:nvSpPr>
          <p:spPr bwMode="auto">
            <a:xfrm rot="5400000">
              <a:off x="11794678" y="1198596"/>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8" name="Freeform 54"/>
            <p:cNvSpPr/>
            <p:nvPr/>
          </p:nvSpPr>
          <p:spPr bwMode="auto">
            <a:xfrm rot="5400000">
              <a:off x="11748560" y="447364"/>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19" name="Freeform 55"/>
            <p:cNvSpPr/>
            <p:nvPr/>
          </p:nvSpPr>
          <p:spPr bwMode="auto">
            <a:xfrm rot="5400000">
              <a:off x="11794538" y="1408197"/>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0" name="Freeform 56"/>
            <p:cNvSpPr/>
            <p:nvPr/>
          </p:nvSpPr>
          <p:spPr bwMode="auto">
            <a:xfrm rot="5400000">
              <a:off x="11794234" y="2238233"/>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1" name="Freeform 57"/>
            <p:cNvSpPr/>
            <p:nvPr/>
          </p:nvSpPr>
          <p:spPr bwMode="auto">
            <a:xfrm rot="5400000">
              <a:off x="11780687" y="1617942"/>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2" name="Freeform 59"/>
            <p:cNvSpPr/>
            <p:nvPr/>
          </p:nvSpPr>
          <p:spPr bwMode="auto">
            <a:xfrm rot="5400000">
              <a:off x="11760137" y="200295"/>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3" name="Freeform 60"/>
            <p:cNvSpPr/>
            <p:nvPr/>
          </p:nvSpPr>
          <p:spPr bwMode="auto">
            <a:xfrm rot="5400000">
              <a:off x="11755368" y="1847736"/>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4" name="Freeform 61"/>
            <p:cNvSpPr/>
            <p:nvPr/>
          </p:nvSpPr>
          <p:spPr bwMode="auto">
            <a:xfrm rot="5400000">
              <a:off x="11734067" y="-12868"/>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5" name="Freeform 78"/>
            <p:cNvSpPr/>
            <p:nvPr/>
          </p:nvSpPr>
          <p:spPr bwMode="auto">
            <a:xfrm rot="5400000">
              <a:off x="11540903" y="665835"/>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6" name="Freeform 79"/>
            <p:cNvSpPr/>
            <p:nvPr/>
          </p:nvSpPr>
          <p:spPr bwMode="auto">
            <a:xfrm rot="5400000">
              <a:off x="11553275" y="89688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7" name="Freeform 80"/>
            <p:cNvSpPr/>
            <p:nvPr/>
          </p:nvSpPr>
          <p:spPr bwMode="auto">
            <a:xfrm rot="5400000">
              <a:off x="11547934" y="1134675"/>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8" name="Freeform 81"/>
            <p:cNvSpPr/>
            <p:nvPr/>
          </p:nvSpPr>
          <p:spPr bwMode="auto">
            <a:xfrm rot="5400000">
              <a:off x="11530984" y="2147729"/>
              <a:ext cx="140901" cy="90579"/>
            </a:xfrm>
            <a:custGeom>
              <a:avLst/>
              <a:gdLst>
                <a:gd name="T0" fmla="*/ 27 w 43"/>
                <a:gd name="T1" fmla="*/ 3 h 30"/>
                <a:gd name="T2" fmla="*/ 40 w 43"/>
                <a:gd name="T3" fmla="*/ 22 h 30"/>
                <a:gd name="T4" fmla="*/ 27 w 43"/>
                <a:gd name="T5" fmla="*/ 3 h 30"/>
              </a:gdLst>
              <a:ahLst/>
              <a:cxnLst>
                <a:cxn ang="0">
                  <a:pos x="T0" y="T1"/>
                </a:cxn>
                <a:cxn ang="0">
                  <a:pos x="T2" y="T3"/>
                </a:cxn>
                <a:cxn ang="0">
                  <a:pos x="T4" y="T5"/>
                </a:cxn>
              </a:cxnLst>
              <a:rect l="0" t="0" r="r" b="b"/>
              <a:pathLst>
                <a:path w="43" h="30">
                  <a:moveTo>
                    <a:pt x="27" y="3"/>
                  </a:moveTo>
                  <a:cubicBezTo>
                    <a:pt x="35" y="0"/>
                    <a:pt x="43" y="16"/>
                    <a:pt x="40" y="22"/>
                  </a:cubicBezTo>
                  <a:cubicBezTo>
                    <a:pt x="21" y="30"/>
                    <a:pt x="0" y="15"/>
                    <a:pt x="27" y="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9" name="Freeform 82"/>
            <p:cNvSpPr/>
            <p:nvPr/>
          </p:nvSpPr>
          <p:spPr bwMode="auto">
            <a:xfrm rot="5400000">
              <a:off x="11538820" y="1925276"/>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0" name="Freeform 83"/>
            <p:cNvSpPr/>
            <p:nvPr/>
          </p:nvSpPr>
          <p:spPr bwMode="auto">
            <a:xfrm rot="5400000">
              <a:off x="11511377" y="1610488"/>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1" name="Freeform 84"/>
            <p:cNvSpPr/>
            <p:nvPr/>
          </p:nvSpPr>
          <p:spPr bwMode="auto">
            <a:xfrm rot="5400000">
              <a:off x="11522393" y="461249"/>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2" name="Freeform 86"/>
            <p:cNvSpPr/>
            <p:nvPr/>
          </p:nvSpPr>
          <p:spPr bwMode="auto">
            <a:xfrm rot="5400000">
              <a:off x="11516789" y="39307"/>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3" name="Freeform 89"/>
            <p:cNvSpPr/>
            <p:nvPr/>
          </p:nvSpPr>
          <p:spPr bwMode="auto">
            <a:xfrm rot="5400000">
              <a:off x="11487165" y="1398137"/>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4" name="Freeform 90"/>
            <p:cNvSpPr/>
            <p:nvPr/>
          </p:nvSpPr>
          <p:spPr bwMode="auto">
            <a:xfrm rot="5400000">
              <a:off x="11565017" y="2021046"/>
              <a:ext cx="2659" cy="8977"/>
            </a:xfrm>
            <a:custGeom>
              <a:avLst/>
              <a:gdLst>
                <a:gd name="T0" fmla="*/ 0 w 1"/>
                <a:gd name="T1" fmla="*/ 0 h 3"/>
                <a:gd name="T2" fmla="*/ 0 w 1"/>
                <a:gd name="T3" fmla="*/ 2 h 3"/>
                <a:gd name="T4" fmla="*/ 0 w 1"/>
                <a:gd name="T5" fmla="*/ 0 h 3"/>
              </a:gdLst>
              <a:ahLst/>
              <a:cxnLst>
                <a:cxn ang="0">
                  <a:pos x="T0" y="T1"/>
                </a:cxn>
                <a:cxn ang="0">
                  <a:pos x="T2" y="T3"/>
                </a:cxn>
                <a:cxn ang="0">
                  <a:pos x="T4" y="T5"/>
                </a:cxn>
              </a:cxnLst>
              <a:rect l="0" t="0" r="r" b="b"/>
              <a:pathLst>
                <a:path w="1" h="3">
                  <a:moveTo>
                    <a:pt x="0" y="0"/>
                  </a:moveTo>
                  <a:cubicBezTo>
                    <a:pt x="1" y="0"/>
                    <a:pt x="1" y="3"/>
                    <a:pt x="0" y="2"/>
                  </a:cubicBezTo>
                  <a:cubicBezTo>
                    <a:pt x="0" y="1"/>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5" name="Freeform 105"/>
            <p:cNvSpPr/>
            <p:nvPr/>
          </p:nvSpPr>
          <p:spPr bwMode="auto">
            <a:xfrm rot="5400000">
              <a:off x="11839032" y="2023516"/>
              <a:ext cx="140901" cy="93027"/>
            </a:xfrm>
            <a:custGeom>
              <a:avLst/>
              <a:gdLst>
                <a:gd name="T0" fmla="*/ 26 w 43"/>
                <a:gd name="T1" fmla="*/ 3 h 31"/>
                <a:gd name="T2" fmla="*/ 39 w 43"/>
                <a:gd name="T3" fmla="*/ 23 h 31"/>
                <a:gd name="T4" fmla="*/ 26 w 43"/>
                <a:gd name="T5" fmla="*/ 3 h 31"/>
              </a:gdLst>
              <a:ahLst/>
              <a:cxnLst>
                <a:cxn ang="0">
                  <a:pos x="T0" y="T1"/>
                </a:cxn>
                <a:cxn ang="0">
                  <a:pos x="T2" y="T3"/>
                </a:cxn>
                <a:cxn ang="0">
                  <a:pos x="T4" y="T5"/>
                </a:cxn>
              </a:cxnLst>
              <a:rect l="0" t="0" r="r" b="b"/>
              <a:pathLst>
                <a:path w="43" h="31">
                  <a:moveTo>
                    <a:pt x="26" y="3"/>
                  </a:moveTo>
                  <a:cubicBezTo>
                    <a:pt x="34" y="0"/>
                    <a:pt x="43" y="17"/>
                    <a:pt x="39" y="23"/>
                  </a:cubicBezTo>
                  <a:cubicBezTo>
                    <a:pt x="20" y="31"/>
                    <a:pt x="0" y="15"/>
                    <a:pt x="26" y="3"/>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6" name="Freeform 106"/>
            <p:cNvSpPr/>
            <p:nvPr/>
          </p:nvSpPr>
          <p:spPr bwMode="auto">
            <a:xfrm rot="5400000">
              <a:off x="11553729" y="2612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7" name="Freeform 32"/>
            <p:cNvSpPr/>
            <p:nvPr/>
          </p:nvSpPr>
          <p:spPr bwMode="auto">
            <a:xfrm rot="5400000">
              <a:off x="11743710" y="3240972"/>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8" name="Freeform 33"/>
            <p:cNvSpPr/>
            <p:nvPr/>
          </p:nvSpPr>
          <p:spPr bwMode="auto">
            <a:xfrm rot="5400000">
              <a:off x="11773623" y="4332283"/>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39" name="Freeform 34"/>
            <p:cNvSpPr/>
            <p:nvPr/>
          </p:nvSpPr>
          <p:spPr bwMode="auto">
            <a:xfrm rot="5400000">
              <a:off x="11777553" y="5329606"/>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0" name="Freeform 35"/>
            <p:cNvSpPr/>
            <p:nvPr/>
          </p:nvSpPr>
          <p:spPr bwMode="auto">
            <a:xfrm rot="5400000">
              <a:off x="11773205" y="4540510"/>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1" name="Freeform 36"/>
            <p:cNvSpPr/>
            <p:nvPr/>
          </p:nvSpPr>
          <p:spPr bwMode="auto">
            <a:xfrm rot="5400000">
              <a:off x="11745342" y="5991495"/>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2" name="Freeform 37"/>
            <p:cNvSpPr/>
            <p:nvPr/>
          </p:nvSpPr>
          <p:spPr bwMode="auto">
            <a:xfrm rot="5400000">
              <a:off x="11757108" y="3005032"/>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3" name="Freeform 38"/>
            <p:cNvSpPr/>
            <p:nvPr/>
          </p:nvSpPr>
          <p:spPr bwMode="auto">
            <a:xfrm rot="5400000">
              <a:off x="11764777" y="4845128"/>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4" name="Freeform 39"/>
            <p:cNvSpPr/>
            <p:nvPr/>
          </p:nvSpPr>
          <p:spPr bwMode="auto">
            <a:xfrm rot="5400000">
              <a:off x="11756885" y="5086249"/>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5" name="Freeform 40"/>
            <p:cNvSpPr/>
            <p:nvPr/>
          </p:nvSpPr>
          <p:spPr bwMode="auto">
            <a:xfrm rot="5400000">
              <a:off x="11751849" y="2542950"/>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6" name="Freeform 41"/>
            <p:cNvSpPr/>
            <p:nvPr/>
          </p:nvSpPr>
          <p:spPr bwMode="auto">
            <a:xfrm rot="5400000">
              <a:off x="11745342" y="622350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7" name="Freeform 42"/>
            <p:cNvSpPr/>
            <p:nvPr/>
          </p:nvSpPr>
          <p:spPr bwMode="auto">
            <a:xfrm rot="5400000">
              <a:off x="11733510" y="5541519"/>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8" name="Freeform 44"/>
            <p:cNvSpPr/>
            <p:nvPr/>
          </p:nvSpPr>
          <p:spPr bwMode="auto">
            <a:xfrm rot="5400000">
              <a:off x="11737300" y="402564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49" name="Freeform 45"/>
            <p:cNvSpPr/>
            <p:nvPr/>
          </p:nvSpPr>
          <p:spPr bwMode="auto">
            <a:xfrm rot="5400000">
              <a:off x="11715149" y="5781473"/>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0" name="Freeform 46"/>
            <p:cNvSpPr/>
            <p:nvPr/>
          </p:nvSpPr>
          <p:spPr bwMode="auto">
            <a:xfrm rot="5400000">
              <a:off x="11764208" y="2775569"/>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1" name="Freeform 47"/>
            <p:cNvSpPr/>
            <p:nvPr/>
          </p:nvSpPr>
          <p:spPr bwMode="auto">
            <a:xfrm rot="5400000">
              <a:off x="11722353" y="3794520"/>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2" name="Freeform 48"/>
            <p:cNvSpPr/>
            <p:nvPr/>
          </p:nvSpPr>
          <p:spPr bwMode="auto">
            <a:xfrm rot="5400000">
              <a:off x="11717610" y="3561050"/>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3" name="Freeform 62"/>
            <p:cNvSpPr/>
            <p:nvPr/>
          </p:nvSpPr>
          <p:spPr bwMode="auto">
            <a:xfrm rot="5400000">
              <a:off x="11508042" y="2895364"/>
              <a:ext cx="150648"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4"/>
                    <a:pt x="0" y="9"/>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4" name="Freeform 63"/>
            <p:cNvSpPr/>
            <p:nvPr/>
          </p:nvSpPr>
          <p:spPr bwMode="auto">
            <a:xfrm rot="5400000">
              <a:off x="11519400" y="4033977"/>
              <a:ext cx="121406" cy="124036"/>
            </a:xfrm>
            <a:custGeom>
              <a:avLst/>
              <a:gdLst>
                <a:gd name="T0" fmla="*/ 24 w 37"/>
                <a:gd name="T1" fmla="*/ 4 h 41"/>
                <a:gd name="T2" fmla="*/ 29 w 37"/>
                <a:gd name="T3" fmla="*/ 26 h 41"/>
                <a:gd name="T4" fmla="*/ 24 w 37"/>
                <a:gd name="T5" fmla="*/ 4 h 41"/>
              </a:gdLst>
              <a:ahLst/>
              <a:cxnLst>
                <a:cxn ang="0">
                  <a:pos x="T0" y="T1"/>
                </a:cxn>
                <a:cxn ang="0">
                  <a:pos x="T2" y="T3"/>
                </a:cxn>
                <a:cxn ang="0">
                  <a:pos x="T4" y="T5"/>
                </a:cxn>
              </a:cxnLst>
              <a:rect l="0" t="0" r="r" b="b"/>
              <a:pathLst>
                <a:path w="37" h="41">
                  <a:moveTo>
                    <a:pt x="24" y="4"/>
                  </a:moveTo>
                  <a:cubicBezTo>
                    <a:pt x="37" y="1"/>
                    <a:pt x="28" y="18"/>
                    <a:pt x="29" y="26"/>
                  </a:cubicBezTo>
                  <a:cubicBezTo>
                    <a:pt x="8" y="41"/>
                    <a:pt x="0" y="0"/>
                    <a:pt x="24" y="4"/>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5" name="Freeform 64"/>
            <p:cNvSpPr/>
            <p:nvPr/>
          </p:nvSpPr>
          <p:spPr bwMode="auto">
            <a:xfrm rot="5400000">
              <a:off x="11487351" y="2627056"/>
              <a:ext cx="137356"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6" name="Freeform 65"/>
            <p:cNvSpPr/>
            <p:nvPr/>
          </p:nvSpPr>
          <p:spPr bwMode="auto">
            <a:xfrm rot="5400000">
              <a:off x="11487982" y="3771071"/>
              <a:ext cx="121406" cy="79154"/>
            </a:xfrm>
            <a:custGeom>
              <a:avLst/>
              <a:gdLst>
                <a:gd name="T0" fmla="*/ 19 w 37"/>
                <a:gd name="T1" fmla="*/ 0 h 26"/>
                <a:gd name="T2" fmla="*/ 22 w 37"/>
                <a:gd name="T3" fmla="*/ 26 h 26"/>
                <a:gd name="T4" fmla="*/ 19 w 37"/>
                <a:gd name="T5" fmla="*/ 0 h 26"/>
              </a:gdLst>
              <a:ahLst/>
              <a:cxnLst>
                <a:cxn ang="0">
                  <a:pos x="T0" y="T1"/>
                </a:cxn>
                <a:cxn ang="0">
                  <a:pos x="T2" y="T3"/>
                </a:cxn>
                <a:cxn ang="0">
                  <a:pos x="T4" y="T5"/>
                </a:cxn>
              </a:cxnLst>
              <a:rect l="0" t="0" r="r" b="b"/>
              <a:pathLst>
                <a:path w="37" h="26">
                  <a:moveTo>
                    <a:pt x="19" y="0"/>
                  </a:moveTo>
                  <a:cubicBezTo>
                    <a:pt x="31" y="1"/>
                    <a:pt x="37" y="23"/>
                    <a:pt x="22" y="26"/>
                  </a:cubicBezTo>
                  <a:cubicBezTo>
                    <a:pt x="2" y="26"/>
                    <a:pt x="0" y="0"/>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7" name="Freeform 66"/>
            <p:cNvSpPr/>
            <p:nvPr/>
          </p:nvSpPr>
          <p:spPr bwMode="auto">
            <a:xfrm rot="5400000">
              <a:off x="11475764" y="5317507"/>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8" name="Freeform 67"/>
            <p:cNvSpPr/>
            <p:nvPr/>
          </p:nvSpPr>
          <p:spPr bwMode="auto">
            <a:xfrm rot="5400000">
              <a:off x="11455944" y="4533529"/>
              <a:ext cx="157737" cy="118324"/>
            </a:xfrm>
            <a:custGeom>
              <a:avLst/>
              <a:gdLst>
                <a:gd name="T0" fmla="*/ 28 w 48"/>
                <a:gd name="T1" fmla="*/ 1 h 39"/>
                <a:gd name="T2" fmla="*/ 46 w 48"/>
                <a:gd name="T3" fmla="*/ 11 h 39"/>
                <a:gd name="T4" fmla="*/ 28 w 48"/>
                <a:gd name="T5" fmla="*/ 1 h 39"/>
              </a:gdLst>
              <a:ahLst/>
              <a:cxnLst>
                <a:cxn ang="0">
                  <a:pos x="T0" y="T1"/>
                </a:cxn>
                <a:cxn ang="0">
                  <a:pos x="T2" y="T3"/>
                </a:cxn>
                <a:cxn ang="0">
                  <a:pos x="T4" y="T5"/>
                </a:cxn>
              </a:cxnLst>
              <a:rect l="0" t="0" r="r" b="b"/>
              <a:pathLst>
                <a:path w="48" h="39">
                  <a:moveTo>
                    <a:pt x="28" y="1"/>
                  </a:moveTo>
                  <a:cubicBezTo>
                    <a:pt x="39" y="0"/>
                    <a:pt x="43" y="5"/>
                    <a:pt x="46" y="11"/>
                  </a:cubicBezTo>
                  <a:cubicBezTo>
                    <a:pt x="48" y="39"/>
                    <a:pt x="0" y="17"/>
                    <a:pt x="28" y="1"/>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59" name="Freeform 68"/>
            <p:cNvSpPr/>
            <p:nvPr/>
          </p:nvSpPr>
          <p:spPr bwMode="auto">
            <a:xfrm rot="5400000">
              <a:off x="11483332" y="3190789"/>
              <a:ext cx="115202" cy="124036"/>
            </a:xfrm>
            <a:custGeom>
              <a:avLst/>
              <a:gdLst>
                <a:gd name="T0" fmla="*/ 16 w 35"/>
                <a:gd name="T1" fmla="*/ 4 h 41"/>
                <a:gd name="T2" fmla="*/ 33 w 35"/>
                <a:gd name="T3" fmla="*/ 15 h 41"/>
                <a:gd name="T4" fmla="*/ 16 w 35"/>
                <a:gd name="T5" fmla="*/ 4 h 41"/>
              </a:gdLst>
              <a:ahLst/>
              <a:cxnLst>
                <a:cxn ang="0">
                  <a:pos x="T0" y="T1"/>
                </a:cxn>
                <a:cxn ang="0">
                  <a:pos x="T2" y="T3"/>
                </a:cxn>
                <a:cxn ang="0">
                  <a:pos x="T4" y="T5"/>
                </a:cxn>
              </a:cxnLst>
              <a:rect l="0" t="0" r="r" b="b"/>
              <a:pathLst>
                <a:path w="35" h="41">
                  <a:moveTo>
                    <a:pt x="16" y="4"/>
                  </a:moveTo>
                  <a:cubicBezTo>
                    <a:pt x="35" y="5"/>
                    <a:pt x="32" y="0"/>
                    <a:pt x="33" y="15"/>
                  </a:cubicBezTo>
                  <a:cubicBezTo>
                    <a:pt x="34" y="41"/>
                    <a:pt x="0" y="23"/>
                    <a:pt x="16" y="4"/>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0" name="Freeform 69"/>
            <p:cNvSpPr/>
            <p:nvPr/>
          </p:nvSpPr>
          <p:spPr bwMode="auto">
            <a:xfrm rot="5400000">
              <a:off x="11462589" y="5599752"/>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1" name="Freeform 70"/>
            <p:cNvSpPr/>
            <p:nvPr/>
          </p:nvSpPr>
          <p:spPr bwMode="auto">
            <a:xfrm rot="5400000">
              <a:off x="11426802" y="619149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2" name="Freeform 71"/>
            <p:cNvSpPr/>
            <p:nvPr/>
          </p:nvSpPr>
          <p:spPr bwMode="auto">
            <a:xfrm rot="5400000">
              <a:off x="11474132" y="5079102"/>
              <a:ext cx="131153" cy="90579"/>
            </a:xfrm>
            <a:custGeom>
              <a:avLst/>
              <a:gdLst>
                <a:gd name="T0" fmla="*/ 22 w 40"/>
                <a:gd name="T1" fmla="*/ 0 h 30"/>
                <a:gd name="T2" fmla="*/ 16 w 40"/>
                <a:gd name="T3" fmla="*/ 26 h 30"/>
                <a:gd name="T4" fmla="*/ 22 w 40"/>
                <a:gd name="T5" fmla="*/ 0 h 30"/>
              </a:gdLst>
              <a:ahLst/>
              <a:cxnLst>
                <a:cxn ang="0">
                  <a:pos x="T0" y="T1"/>
                </a:cxn>
                <a:cxn ang="0">
                  <a:pos x="T2" y="T3"/>
                </a:cxn>
                <a:cxn ang="0">
                  <a:pos x="T4" y="T5"/>
                </a:cxn>
              </a:cxnLst>
              <a:rect l="0" t="0" r="r" b="b"/>
              <a:pathLst>
                <a:path w="40" h="30">
                  <a:moveTo>
                    <a:pt x="22" y="0"/>
                  </a:moveTo>
                  <a:cubicBezTo>
                    <a:pt x="39" y="3"/>
                    <a:pt x="40" y="30"/>
                    <a:pt x="16" y="26"/>
                  </a:cubicBezTo>
                  <a:cubicBezTo>
                    <a:pt x="0" y="7"/>
                    <a:pt x="14" y="4"/>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3" name="Freeform 72"/>
            <p:cNvSpPr/>
            <p:nvPr/>
          </p:nvSpPr>
          <p:spPr bwMode="auto">
            <a:xfrm rot="5400000">
              <a:off x="11470869" y="4852243"/>
              <a:ext cx="131153" cy="90579"/>
            </a:xfrm>
            <a:custGeom>
              <a:avLst/>
              <a:gdLst>
                <a:gd name="T0" fmla="*/ 22 w 40"/>
                <a:gd name="T1" fmla="*/ 0 h 30"/>
                <a:gd name="T2" fmla="*/ 17 w 40"/>
                <a:gd name="T3" fmla="*/ 26 h 30"/>
                <a:gd name="T4" fmla="*/ 22 w 40"/>
                <a:gd name="T5" fmla="*/ 0 h 30"/>
              </a:gdLst>
              <a:ahLst/>
              <a:cxnLst>
                <a:cxn ang="0">
                  <a:pos x="T0" y="T1"/>
                </a:cxn>
                <a:cxn ang="0">
                  <a:pos x="T2" y="T3"/>
                </a:cxn>
                <a:cxn ang="0">
                  <a:pos x="T4" y="T5"/>
                </a:cxn>
              </a:cxnLst>
              <a:rect l="0" t="0" r="r" b="b"/>
              <a:pathLst>
                <a:path w="40" h="30">
                  <a:moveTo>
                    <a:pt x="22" y="0"/>
                  </a:moveTo>
                  <a:cubicBezTo>
                    <a:pt x="40" y="1"/>
                    <a:pt x="40" y="30"/>
                    <a:pt x="17" y="26"/>
                  </a:cubicBezTo>
                  <a:cubicBezTo>
                    <a:pt x="0" y="7"/>
                    <a:pt x="15" y="5"/>
                    <a:pt x="22"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4" name="Freeform 73"/>
            <p:cNvSpPr/>
            <p:nvPr/>
          </p:nvSpPr>
          <p:spPr bwMode="auto">
            <a:xfrm rot="5400000">
              <a:off x="11475742" y="4352608"/>
              <a:ext cx="121406" cy="84051"/>
            </a:xfrm>
            <a:custGeom>
              <a:avLst/>
              <a:gdLst>
                <a:gd name="T0" fmla="*/ 13 w 37"/>
                <a:gd name="T1" fmla="*/ 2 h 28"/>
                <a:gd name="T2" fmla="*/ 29 w 37"/>
                <a:gd name="T3" fmla="*/ 9 h 28"/>
                <a:gd name="T4" fmla="*/ 14 w 37"/>
                <a:gd name="T5" fmla="*/ 28 h 28"/>
                <a:gd name="T6" fmla="*/ 13 w 37"/>
                <a:gd name="T7" fmla="*/ 2 h 28"/>
              </a:gdLst>
              <a:ahLst/>
              <a:cxnLst>
                <a:cxn ang="0">
                  <a:pos x="T0" y="T1"/>
                </a:cxn>
                <a:cxn ang="0">
                  <a:pos x="T2" y="T3"/>
                </a:cxn>
                <a:cxn ang="0">
                  <a:pos x="T4" y="T5"/>
                </a:cxn>
                <a:cxn ang="0">
                  <a:pos x="T6" y="T7"/>
                </a:cxn>
              </a:cxnLst>
              <a:rect l="0" t="0" r="r" b="b"/>
              <a:pathLst>
                <a:path w="37" h="28">
                  <a:moveTo>
                    <a:pt x="13" y="2"/>
                  </a:moveTo>
                  <a:cubicBezTo>
                    <a:pt x="23" y="0"/>
                    <a:pt x="25" y="4"/>
                    <a:pt x="29" y="9"/>
                  </a:cubicBezTo>
                  <a:cubicBezTo>
                    <a:pt x="37" y="19"/>
                    <a:pt x="25" y="25"/>
                    <a:pt x="14" y="28"/>
                  </a:cubicBezTo>
                  <a:cubicBezTo>
                    <a:pt x="4" y="21"/>
                    <a:pt x="0" y="7"/>
                    <a:pt x="13" y="2"/>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5" name="Freeform 74"/>
            <p:cNvSpPr/>
            <p:nvPr/>
          </p:nvSpPr>
          <p:spPr bwMode="auto">
            <a:xfrm rot="5400000">
              <a:off x="11443694" y="59328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6" name="Freeform 75"/>
            <p:cNvSpPr/>
            <p:nvPr/>
          </p:nvSpPr>
          <p:spPr bwMode="auto">
            <a:xfrm rot="5400000">
              <a:off x="11538703" y="2387288"/>
              <a:ext cx="128495" cy="78339"/>
            </a:xfrm>
            <a:custGeom>
              <a:avLst/>
              <a:gdLst>
                <a:gd name="T0" fmla="*/ 23 w 39"/>
                <a:gd name="T1" fmla="*/ 0 h 26"/>
                <a:gd name="T2" fmla="*/ 19 w 39"/>
                <a:gd name="T3" fmla="*/ 26 h 26"/>
                <a:gd name="T4" fmla="*/ 23 w 39"/>
                <a:gd name="T5" fmla="*/ 0 h 26"/>
              </a:gdLst>
              <a:ahLst/>
              <a:cxnLst>
                <a:cxn ang="0">
                  <a:pos x="T0" y="T1"/>
                </a:cxn>
                <a:cxn ang="0">
                  <a:pos x="T2" y="T3"/>
                </a:cxn>
                <a:cxn ang="0">
                  <a:pos x="T4" y="T5"/>
                </a:cxn>
              </a:cxnLst>
              <a:rect l="0" t="0" r="r" b="b"/>
              <a:pathLst>
                <a:path w="39" h="26">
                  <a:moveTo>
                    <a:pt x="23" y="0"/>
                  </a:moveTo>
                  <a:cubicBezTo>
                    <a:pt x="39" y="3"/>
                    <a:pt x="34" y="25"/>
                    <a:pt x="19" y="26"/>
                  </a:cubicBezTo>
                  <a:cubicBezTo>
                    <a:pt x="0" y="19"/>
                    <a:pt x="7" y="3"/>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7" name="Freeform 77"/>
            <p:cNvSpPr/>
            <p:nvPr/>
          </p:nvSpPr>
          <p:spPr bwMode="auto">
            <a:xfrm rot="5400000">
              <a:off x="11443949" y="3551571"/>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8" name="Freeform 85"/>
            <p:cNvSpPr/>
            <p:nvPr/>
          </p:nvSpPr>
          <p:spPr bwMode="auto">
            <a:xfrm rot="5400000">
              <a:off x="11430208" y="637939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69" name="Freeform 87"/>
            <p:cNvSpPr/>
            <p:nvPr/>
          </p:nvSpPr>
          <p:spPr bwMode="auto">
            <a:xfrm rot="5400000">
              <a:off x="11454699" y="66336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70" name="Freeform 88"/>
            <p:cNvSpPr/>
            <p:nvPr/>
          </p:nvSpPr>
          <p:spPr bwMode="auto">
            <a:xfrm rot="5400000">
              <a:off x="11518248" y="5648840"/>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0" name="Rectangle 18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1073810" y="122117"/>
            <a:ext cx="8675712" cy="1587316"/>
          </a:xfrm>
        </p:spPr>
        <p:txBody>
          <a:bodyPr>
            <a:normAutofit/>
          </a:bodyPr>
          <a:lstStyle/>
          <a:p>
            <a:r>
              <a:rPr lang="vi-VN">
                <a:ea typeface="Source Sans Pro Black"/>
              </a:rPr>
              <a:t>GIỚI THIỆU</a:t>
            </a:r>
            <a:endParaRPr lang="vi-VN"/>
          </a:p>
        </p:txBody>
      </p:sp>
      <p:sp>
        <p:nvSpPr>
          <p:cNvPr id="192" name="Rectangle 191"/>
          <p:cNvSpPr>
            <a:spLocks noGrp="1" noRot="1" noChangeAspect="1" noMove="1" noResize="1" noEditPoints="1" noAdjustHandles="1" noChangeArrowheads="1" noChangeShapeType="1" noTextEdit="1"/>
          </p:cNvSpPr>
          <p:nvPr/>
        </p:nvSpPr>
        <p:spPr>
          <a:xfrm>
            <a:off x="7590" y="1874829"/>
            <a:ext cx="12175432"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4" name="Group 193"/>
          <p:cNvGrpSpPr>
            <a:grpSpLocks noGrp="1" noRot="1" noChangeAspect="1" noMove="1" noResize="1" noUngrp="1"/>
          </p:cNvGrpSpPr>
          <p:nvPr/>
        </p:nvGrpSpPr>
        <p:grpSpPr>
          <a:xfrm>
            <a:off x="10357372" y="-18787"/>
            <a:ext cx="1238945" cy="1919798"/>
            <a:chOff x="10357372" y="-18787"/>
            <a:chExt cx="1238945" cy="1919798"/>
          </a:xfrm>
        </p:grpSpPr>
        <p:sp>
          <p:nvSpPr>
            <p:cNvPr id="195" name="Freeform 57"/>
            <p:cNvSpPr/>
            <p:nvPr/>
          </p:nvSpPr>
          <p:spPr bwMode="auto">
            <a:xfrm rot="5400000">
              <a:off x="10615372" y="140636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96" name="Freeform 78"/>
            <p:cNvSpPr/>
            <p:nvPr/>
          </p:nvSpPr>
          <p:spPr bwMode="auto">
            <a:xfrm rot="5400000">
              <a:off x="11481520" y="755028"/>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97" name="Freeform 79"/>
            <p:cNvSpPr/>
            <p:nvPr/>
          </p:nvSpPr>
          <p:spPr bwMode="auto">
            <a:xfrm rot="5400000">
              <a:off x="11493892" y="98607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98" name="Freeform 80"/>
            <p:cNvSpPr/>
            <p:nvPr/>
          </p:nvSpPr>
          <p:spPr bwMode="auto">
            <a:xfrm rot="5400000">
              <a:off x="11488551" y="1223868"/>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99" name="Freeform 83"/>
            <p:cNvSpPr/>
            <p:nvPr/>
          </p:nvSpPr>
          <p:spPr bwMode="auto">
            <a:xfrm rot="5400000">
              <a:off x="11451994" y="1699681"/>
              <a:ext cx="131153" cy="157493"/>
            </a:xfrm>
            <a:custGeom>
              <a:avLst/>
              <a:gdLst>
                <a:gd name="T0" fmla="*/ 13 w 40"/>
                <a:gd name="T1" fmla="*/ 7 h 52"/>
                <a:gd name="T2" fmla="*/ 0 w 40"/>
                <a:gd name="T3" fmla="*/ 24 h 52"/>
                <a:gd name="T4" fmla="*/ 13 w 40"/>
                <a:gd name="T5" fmla="*/ 7 h 52"/>
              </a:gdLst>
              <a:ahLst/>
              <a:cxnLst>
                <a:cxn ang="0">
                  <a:pos x="T0" y="T1"/>
                </a:cxn>
                <a:cxn ang="0">
                  <a:pos x="T2" y="T3"/>
                </a:cxn>
                <a:cxn ang="0">
                  <a:pos x="T4" y="T5"/>
                </a:cxn>
              </a:cxnLst>
              <a:rect l="0" t="0" r="r" b="b"/>
              <a:pathLst>
                <a:path w="40" h="52">
                  <a:moveTo>
                    <a:pt x="13" y="7"/>
                  </a:moveTo>
                  <a:cubicBezTo>
                    <a:pt x="40" y="12"/>
                    <a:pt x="18" y="52"/>
                    <a:pt x="0" y="24"/>
                  </a:cubicBezTo>
                  <a:cubicBezTo>
                    <a:pt x="2" y="0"/>
                    <a:pt x="6" y="17"/>
                    <a:pt x="13" y="7"/>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0" name="Freeform 84"/>
            <p:cNvSpPr/>
            <p:nvPr/>
          </p:nvSpPr>
          <p:spPr bwMode="auto">
            <a:xfrm rot="5400000">
              <a:off x="11463010" y="550442"/>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1" name="Freeform 86"/>
            <p:cNvSpPr/>
            <p:nvPr/>
          </p:nvSpPr>
          <p:spPr bwMode="auto">
            <a:xfrm rot="5400000">
              <a:off x="11472979" y="204433"/>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2" name="Freeform 89"/>
            <p:cNvSpPr/>
            <p:nvPr/>
          </p:nvSpPr>
          <p:spPr bwMode="auto">
            <a:xfrm rot="5400000">
              <a:off x="11427782" y="1487330"/>
              <a:ext cx="134697" cy="93027"/>
            </a:xfrm>
            <a:custGeom>
              <a:avLst/>
              <a:gdLst>
                <a:gd name="T0" fmla="*/ 23 w 41"/>
                <a:gd name="T1" fmla="*/ 0 h 31"/>
                <a:gd name="T2" fmla="*/ 16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3"/>
                    <a:pt x="41" y="31"/>
                    <a:pt x="16" y="25"/>
                  </a:cubicBezTo>
                  <a:cubicBezTo>
                    <a:pt x="0" y="7"/>
                    <a:pt x="14" y="4"/>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3" name="Freeform 106"/>
            <p:cNvSpPr/>
            <p:nvPr/>
          </p:nvSpPr>
          <p:spPr bwMode="auto">
            <a:xfrm rot="5400000">
              <a:off x="11208678" y="59914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4" name="Freeform 107"/>
            <p:cNvSpPr/>
            <p:nvPr/>
          </p:nvSpPr>
          <p:spPr bwMode="auto">
            <a:xfrm rot="5400000">
              <a:off x="10920666" y="1240267"/>
              <a:ext cx="154193" cy="81603"/>
            </a:xfrm>
            <a:custGeom>
              <a:avLst/>
              <a:gdLst>
                <a:gd name="T0" fmla="*/ 31 w 47"/>
                <a:gd name="T1" fmla="*/ 0 h 27"/>
                <a:gd name="T2" fmla="*/ 17 w 47"/>
                <a:gd name="T3" fmla="*/ 23 h 27"/>
                <a:gd name="T4" fmla="*/ 31 w 47"/>
                <a:gd name="T5" fmla="*/ 0 h 27"/>
              </a:gdLst>
              <a:ahLst/>
              <a:cxnLst>
                <a:cxn ang="0">
                  <a:pos x="T0" y="T1"/>
                </a:cxn>
                <a:cxn ang="0">
                  <a:pos x="T2" y="T3"/>
                </a:cxn>
                <a:cxn ang="0">
                  <a:pos x="T4" y="T5"/>
                </a:cxn>
              </a:cxnLst>
              <a:rect l="0" t="0" r="r" b="b"/>
              <a:pathLst>
                <a:path w="47" h="27">
                  <a:moveTo>
                    <a:pt x="31" y="0"/>
                  </a:moveTo>
                  <a:cubicBezTo>
                    <a:pt x="47" y="10"/>
                    <a:pt x="32" y="27"/>
                    <a:pt x="17" y="23"/>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5" name="Freeform 108"/>
            <p:cNvSpPr/>
            <p:nvPr/>
          </p:nvSpPr>
          <p:spPr bwMode="auto">
            <a:xfrm rot="5400000">
              <a:off x="11206349" y="120899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6" name="Freeform 109"/>
            <p:cNvSpPr/>
            <p:nvPr/>
          </p:nvSpPr>
          <p:spPr bwMode="auto">
            <a:xfrm rot="5400000">
              <a:off x="11189546" y="1710317"/>
              <a:ext cx="154193" cy="84866"/>
            </a:xfrm>
            <a:custGeom>
              <a:avLst/>
              <a:gdLst>
                <a:gd name="T0" fmla="*/ 26 w 47"/>
                <a:gd name="T1" fmla="*/ 0 h 28"/>
                <a:gd name="T2" fmla="*/ 10 w 47"/>
                <a:gd name="T3" fmla="*/ 26 h 28"/>
                <a:gd name="T4" fmla="*/ 26 w 47"/>
                <a:gd name="T5" fmla="*/ 0 h 28"/>
              </a:gdLst>
              <a:ahLst/>
              <a:cxnLst>
                <a:cxn ang="0">
                  <a:pos x="T0" y="T1"/>
                </a:cxn>
                <a:cxn ang="0">
                  <a:pos x="T2" y="T3"/>
                </a:cxn>
                <a:cxn ang="0">
                  <a:pos x="T4" y="T5"/>
                </a:cxn>
              </a:cxnLst>
              <a:rect l="0" t="0" r="r" b="b"/>
              <a:pathLst>
                <a:path w="47" h="28">
                  <a:moveTo>
                    <a:pt x="26" y="0"/>
                  </a:moveTo>
                  <a:cubicBezTo>
                    <a:pt x="47" y="13"/>
                    <a:pt x="28" y="28"/>
                    <a:pt x="10" y="26"/>
                  </a:cubicBezTo>
                  <a:cubicBezTo>
                    <a:pt x="0" y="13"/>
                    <a:pt x="15" y="4"/>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7" name="Freeform 110"/>
            <p:cNvSpPr/>
            <p:nvPr/>
          </p:nvSpPr>
          <p:spPr bwMode="auto">
            <a:xfrm rot="5400000">
              <a:off x="11186402" y="35131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8" name="Freeform 111"/>
            <p:cNvSpPr/>
            <p:nvPr/>
          </p:nvSpPr>
          <p:spPr bwMode="auto">
            <a:xfrm rot="5400000">
              <a:off x="11187601" y="1438812"/>
              <a:ext cx="131153" cy="87315"/>
            </a:xfrm>
            <a:custGeom>
              <a:avLst/>
              <a:gdLst>
                <a:gd name="T0" fmla="*/ 24 w 40"/>
                <a:gd name="T1" fmla="*/ 0 h 29"/>
                <a:gd name="T2" fmla="*/ 20 w 40"/>
                <a:gd name="T3" fmla="*/ 25 h 29"/>
                <a:gd name="T4" fmla="*/ 24 w 40"/>
                <a:gd name="T5" fmla="*/ 0 h 29"/>
              </a:gdLst>
              <a:ahLst/>
              <a:cxnLst>
                <a:cxn ang="0">
                  <a:pos x="T0" y="T1"/>
                </a:cxn>
                <a:cxn ang="0">
                  <a:pos x="T2" y="T3"/>
                </a:cxn>
                <a:cxn ang="0">
                  <a:pos x="T4" y="T5"/>
                </a:cxn>
              </a:cxnLst>
              <a:rect l="0" t="0" r="r" b="b"/>
              <a:pathLst>
                <a:path w="40" h="29">
                  <a:moveTo>
                    <a:pt x="24" y="0"/>
                  </a:moveTo>
                  <a:cubicBezTo>
                    <a:pt x="40" y="1"/>
                    <a:pt x="35" y="29"/>
                    <a:pt x="20" y="25"/>
                  </a:cubicBezTo>
                  <a:cubicBezTo>
                    <a:pt x="0" y="19"/>
                    <a:pt x="5" y="2"/>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9" name="Freeform 112"/>
            <p:cNvSpPr/>
            <p:nvPr/>
          </p:nvSpPr>
          <p:spPr bwMode="auto">
            <a:xfrm rot="5400000">
              <a:off x="11197104" y="92015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0" name="Freeform 122"/>
            <p:cNvSpPr/>
            <p:nvPr/>
          </p:nvSpPr>
          <p:spPr bwMode="auto">
            <a:xfrm rot="5400000">
              <a:off x="10952607" y="1741989"/>
              <a:ext cx="127608" cy="81603"/>
            </a:xfrm>
            <a:custGeom>
              <a:avLst/>
              <a:gdLst>
                <a:gd name="T0" fmla="*/ 24 w 39"/>
                <a:gd name="T1" fmla="*/ 0 h 27"/>
                <a:gd name="T2" fmla="*/ 20 w 39"/>
                <a:gd name="T3" fmla="*/ 26 h 27"/>
                <a:gd name="T4" fmla="*/ 24 w 39"/>
                <a:gd name="T5" fmla="*/ 0 h 27"/>
              </a:gdLst>
              <a:ahLst/>
              <a:cxnLst>
                <a:cxn ang="0">
                  <a:pos x="T0" y="T1"/>
                </a:cxn>
                <a:cxn ang="0">
                  <a:pos x="T2" y="T3"/>
                </a:cxn>
                <a:cxn ang="0">
                  <a:pos x="T4" y="T5"/>
                </a:cxn>
              </a:cxnLst>
              <a:rect l="0" t="0" r="r" b="b"/>
              <a:pathLst>
                <a:path w="39" h="27">
                  <a:moveTo>
                    <a:pt x="24" y="0"/>
                  </a:moveTo>
                  <a:cubicBezTo>
                    <a:pt x="39" y="3"/>
                    <a:pt x="36" y="27"/>
                    <a:pt x="20" y="26"/>
                  </a:cubicBezTo>
                  <a:cubicBezTo>
                    <a:pt x="0" y="19"/>
                    <a:pt x="4" y="3"/>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1" name="Freeform 123"/>
            <p:cNvSpPr/>
            <p:nvPr/>
          </p:nvSpPr>
          <p:spPr bwMode="auto">
            <a:xfrm rot="5400000">
              <a:off x="10968114" y="20578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2" name="Freeform 130"/>
            <p:cNvSpPr/>
            <p:nvPr/>
          </p:nvSpPr>
          <p:spPr bwMode="auto">
            <a:xfrm rot="5400000">
              <a:off x="10941335" y="495036"/>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3" name="Freeform 131"/>
            <p:cNvSpPr/>
            <p:nvPr/>
          </p:nvSpPr>
          <p:spPr bwMode="auto">
            <a:xfrm rot="5400000">
              <a:off x="10955153" y="1050023"/>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4" name="Freeform 135"/>
            <p:cNvSpPr/>
            <p:nvPr/>
          </p:nvSpPr>
          <p:spPr bwMode="auto">
            <a:xfrm rot="5400000">
              <a:off x="10942492" y="820365"/>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5" name="Freeform 141"/>
            <p:cNvSpPr/>
            <p:nvPr/>
          </p:nvSpPr>
          <p:spPr bwMode="auto">
            <a:xfrm rot="5400000">
              <a:off x="10881044" y="142204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6" name="Freeform 77"/>
            <p:cNvSpPr/>
            <p:nvPr/>
          </p:nvSpPr>
          <p:spPr bwMode="auto">
            <a:xfrm rot="5400000">
              <a:off x="11479747" y="19557"/>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3" y="1"/>
                    <a:pt x="46" y="21"/>
                    <a:pt x="29" y="25"/>
                  </a:cubicBezTo>
                  <a:cubicBezTo>
                    <a:pt x="10" y="23"/>
                    <a:pt x="0" y="9"/>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7" name="Freeform 121"/>
            <p:cNvSpPr/>
            <p:nvPr/>
          </p:nvSpPr>
          <p:spPr bwMode="auto">
            <a:xfrm rot="5400000">
              <a:off x="10960727" y="5686"/>
              <a:ext cx="133812" cy="84866"/>
            </a:xfrm>
            <a:custGeom>
              <a:avLst/>
              <a:gdLst>
                <a:gd name="T0" fmla="*/ 26 w 41"/>
                <a:gd name="T1" fmla="*/ 0 h 28"/>
                <a:gd name="T2" fmla="*/ 38 w 41"/>
                <a:gd name="T3" fmla="*/ 19 h 28"/>
                <a:gd name="T4" fmla="*/ 26 w 41"/>
                <a:gd name="T5" fmla="*/ 0 h 28"/>
              </a:gdLst>
              <a:ahLst/>
              <a:cxnLst>
                <a:cxn ang="0">
                  <a:pos x="T0" y="T1"/>
                </a:cxn>
                <a:cxn ang="0">
                  <a:pos x="T2" y="T3"/>
                </a:cxn>
                <a:cxn ang="0">
                  <a:pos x="T4" y="T5"/>
                </a:cxn>
              </a:cxnLst>
              <a:rect l="0" t="0" r="r" b="b"/>
              <a:pathLst>
                <a:path w="41" h="28">
                  <a:moveTo>
                    <a:pt x="26" y="0"/>
                  </a:moveTo>
                  <a:cubicBezTo>
                    <a:pt x="33" y="0"/>
                    <a:pt x="41" y="10"/>
                    <a:pt x="38" y="19"/>
                  </a:cubicBezTo>
                  <a:cubicBezTo>
                    <a:pt x="16" y="28"/>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8" name="Freeform 8"/>
            <p:cNvSpPr/>
            <p:nvPr/>
          </p:nvSpPr>
          <p:spPr bwMode="auto">
            <a:xfrm rot="5400000">
              <a:off x="11222159" y="1071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9" name="Freeform 87"/>
            <p:cNvSpPr/>
            <p:nvPr/>
          </p:nvSpPr>
          <p:spPr bwMode="auto">
            <a:xfrm rot="16200000">
              <a:off x="10386315" y="67225"/>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0" name="Freeform 94"/>
            <p:cNvSpPr/>
            <p:nvPr/>
          </p:nvSpPr>
          <p:spPr bwMode="auto">
            <a:xfrm rot="16200000">
              <a:off x="10339661" y="1306068"/>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1" name="Freeform 97"/>
            <p:cNvSpPr/>
            <p:nvPr/>
          </p:nvSpPr>
          <p:spPr bwMode="auto">
            <a:xfrm rot="16200000">
              <a:off x="10368751" y="1744954"/>
              <a:ext cx="190526" cy="121588"/>
            </a:xfrm>
            <a:custGeom>
              <a:avLst/>
              <a:gdLst>
                <a:gd name="T0" fmla="*/ 42 w 58"/>
                <a:gd name="T1" fmla="*/ 0 h 40"/>
                <a:gd name="T2" fmla="*/ 53 w 58"/>
                <a:gd name="T3" fmla="*/ 17 h 40"/>
                <a:gd name="T4" fmla="*/ 42 w 58"/>
                <a:gd name="T5" fmla="*/ 0 h 40"/>
              </a:gdLst>
              <a:ahLst/>
              <a:cxnLst>
                <a:cxn ang="0">
                  <a:pos x="T0" y="T1"/>
                </a:cxn>
                <a:cxn ang="0">
                  <a:pos x="T2" y="T3"/>
                </a:cxn>
                <a:cxn ang="0">
                  <a:pos x="T4" y="T5"/>
                </a:cxn>
              </a:cxnLst>
              <a:rect l="0" t="0" r="r" b="b"/>
              <a:pathLst>
                <a:path w="58" h="40">
                  <a:moveTo>
                    <a:pt x="42" y="0"/>
                  </a:moveTo>
                  <a:cubicBezTo>
                    <a:pt x="52" y="0"/>
                    <a:pt x="50" y="9"/>
                    <a:pt x="53" y="17"/>
                  </a:cubicBezTo>
                  <a:cubicBezTo>
                    <a:pt x="58" y="40"/>
                    <a:pt x="0" y="6"/>
                    <a:pt x="4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2" name="Freeform 101"/>
            <p:cNvSpPr/>
            <p:nvPr/>
          </p:nvSpPr>
          <p:spPr bwMode="auto">
            <a:xfrm rot="16200000">
              <a:off x="10347006" y="1478722"/>
              <a:ext cx="138242" cy="81603"/>
            </a:xfrm>
            <a:custGeom>
              <a:avLst/>
              <a:gdLst>
                <a:gd name="T0" fmla="*/ 22 w 42"/>
                <a:gd name="T1" fmla="*/ 0 h 27"/>
                <a:gd name="T2" fmla="*/ 14 w 42"/>
                <a:gd name="T3" fmla="*/ 25 h 27"/>
                <a:gd name="T4" fmla="*/ 22 w 42"/>
                <a:gd name="T5" fmla="*/ 0 h 27"/>
              </a:gdLst>
              <a:ahLst/>
              <a:cxnLst>
                <a:cxn ang="0">
                  <a:pos x="T0" y="T1"/>
                </a:cxn>
                <a:cxn ang="0">
                  <a:pos x="T2" y="T3"/>
                </a:cxn>
                <a:cxn ang="0">
                  <a:pos x="T4" y="T5"/>
                </a:cxn>
              </a:cxnLst>
              <a:rect l="0" t="0" r="r" b="b"/>
              <a:pathLst>
                <a:path w="42" h="27">
                  <a:moveTo>
                    <a:pt x="22" y="0"/>
                  </a:moveTo>
                  <a:cubicBezTo>
                    <a:pt x="42" y="7"/>
                    <a:pt x="28" y="27"/>
                    <a:pt x="14" y="25"/>
                  </a:cubicBezTo>
                  <a:cubicBezTo>
                    <a:pt x="0" y="18"/>
                    <a:pt x="9" y="2"/>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3" name="Freeform 102"/>
            <p:cNvSpPr/>
            <p:nvPr/>
          </p:nvSpPr>
          <p:spPr bwMode="auto">
            <a:xfrm rot="16200000">
              <a:off x="10367663" y="110955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4" name="Freeform 103"/>
            <p:cNvSpPr/>
            <p:nvPr/>
          </p:nvSpPr>
          <p:spPr bwMode="auto">
            <a:xfrm rot="16200000">
              <a:off x="10365260" y="835870"/>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5" name="Freeform 117"/>
            <p:cNvSpPr/>
            <p:nvPr/>
          </p:nvSpPr>
          <p:spPr bwMode="auto">
            <a:xfrm rot="16200000">
              <a:off x="10447263" y="8892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6" name="Freeform 118"/>
            <p:cNvSpPr/>
            <p:nvPr/>
          </p:nvSpPr>
          <p:spPr bwMode="auto">
            <a:xfrm rot="16200000">
              <a:off x="10433783" y="22103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7" name="Freeform 119"/>
            <p:cNvSpPr/>
            <p:nvPr/>
          </p:nvSpPr>
          <p:spPr bwMode="auto">
            <a:xfrm rot="16200000">
              <a:off x="10414899" y="458514"/>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8" name="Freeform 136"/>
            <p:cNvSpPr/>
            <p:nvPr/>
          </p:nvSpPr>
          <p:spPr bwMode="auto">
            <a:xfrm rot="16200000">
              <a:off x="10642418" y="1263253"/>
              <a:ext cx="127608" cy="69362"/>
            </a:xfrm>
            <a:custGeom>
              <a:avLst/>
              <a:gdLst>
                <a:gd name="T0" fmla="*/ 21 w 39"/>
                <a:gd name="T1" fmla="*/ 0 h 23"/>
                <a:gd name="T2" fmla="*/ 22 w 39"/>
                <a:gd name="T3" fmla="*/ 23 h 23"/>
                <a:gd name="T4" fmla="*/ 21 w 39"/>
                <a:gd name="T5" fmla="*/ 0 h 23"/>
              </a:gdLst>
              <a:ahLst/>
              <a:cxnLst>
                <a:cxn ang="0">
                  <a:pos x="T0" y="T1"/>
                </a:cxn>
                <a:cxn ang="0">
                  <a:pos x="T2" y="T3"/>
                </a:cxn>
                <a:cxn ang="0">
                  <a:pos x="T4" y="T5"/>
                </a:cxn>
              </a:cxnLst>
              <a:rect l="0" t="0" r="r" b="b"/>
              <a:pathLst>
                <a:path w="39" h="23">
                  <a:moveTo>
                    <a:pt x="21" y="0"/>
                  </a:moveTo>
                  <a:cubicBezTo>
                    <a:pt x="37" y="0"/>
                    <a:pt x="39" y="22"/>
                    <a:pt x="22" y="23"/>
                  </a:cubicBezTo>
                  <a:cubicBezTo>
                    <a:pt x="7" y="22"/>
                    <a:pt x="0" y="5"/>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9" name="Freeform 137"/>
            <p:cNvSpPr/>
            <p:nvPr/>
          </p:nvSpPr>
          <p:spPr bwMode="auto">
            <a:xfrm rot="16200000">
              <a:off x="10657923" y="1656413"/>
              <a:ext cx="127608" cy="93843"/>
            </a:xfrm>
            <a:custGeom>
              <a:avLst/>
              <a:gdLst>
                <a:gd name="T0" fmla="*/ 23 w 39"/>
                <a:gd name="T1" fmla="*/ 0 h 31"/>
                <a:gd name="T2" fmla="*/ 17 w 39"/>
                <a:gd name="T3" fmla="*/ 26 h 31"/>
                <a:gd name="T4" fmla="*/ 23 w 39"/>
                <a:gd name="T5" fmla="*/ 0 h 31"/>
              </a:gdLst>
              <a:ahLst/>
              <a:cxnLst>
                <a:cxn ang="0">
                  <a:pos x="T0" y="T1"/>
                </a:cxn>
                <a:cxn ang="0">
                  <a:pos x="T2" y="T3"/>
                </a:cxn>
                <a:cxn ang="0">
                  <a:pos x="T4" y="T5"/>
                </a:cxn>
              </a:cxnLst>
              <a:rect l="0" t="0" r="r" b="b"/>
              <a:pathLst>
                <a:path w="39" h="31">
                  <a:moveTo>
                    <a:pt x="23" y="0"/>
                  </a:moveTo>
                  <a:cubicBezTo>
                    <a:pt x="39" y="3"/>
                    <a:pt x="39" y="31"/>
                    <a:pt x="17" y="26"/>
                  </a:cubicBezTo>
                  <a:cubicBezTo>
                    <a:pt x="0" y="6"/>
                    <a:pt x="15" y="5"/>
                    <a:pt x="23"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30" name="Freeform 139"/>
            <p:cNvSpPr/>
            <p:nvPr/>
          </p:nvSpPr>
          <p:spPr bwMode="auto">
            <a:xfrm rot="16200000">
              <a:off x="10661863" y="321142"/>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31" name="Freeform 143"/>
            <p:cNvSpPr/>
            <p:nvPr/>
          </p:nvSpPr>
          <p:spPr bwMode="auto">
            <a:xfrm rot="16200000">
              <a:off x="10672041" y="1015660"/>
              <a:ext cx="121406" cy="78339"/>
            </a:xfrm>
            <a:custGeom>
              <a:avLst/>
              <a:gdLst>
                <a:gd name="T0" fmla="*/ 21 w 37"/>
                <a:gd name="T1" fmla="*/ 0 h 26"/>
                <a:gd name="T2" fmla="*/ 22 w 37"/>
                <a:gd name="T3" fmla="*/ 26 h 26"/>
                <a:gd name="T4" fmla="*/ 21 w 37"/>
                <a:gd name="T5" fmla="*/ 0 h 26"/>
              </a:gdLst>
              <a:ahLst/>
              <a:cxnLst>
                <a:cxn ang="0">
                  <a:pos x="T0" y="T1"/>
                </a:cxn>
                <a:cxn ang="0">
                  <a:pos x="T2" y="T3"/>
                </a:cxn>
                <a:cxn ang="0">
                  <a:pos x="T4" y="T5"/>
                </a:cxn>
              </a:cxnLst>
              <a:rect l="0" t="0" r="r" b="b"/>
              <a:pathLst>
                <a:path w="37" h="26">
                  <a:moveTo>
                    <a:pt x="21" y="0"/>
                  </a:moveTo>
                  <a:cubicBezTo>
                    <a:pt x="32" y="2"/>
                    <a:pt x="37" y="23"/>
                    <a:pt x="22" y="26"/>
                  </a:cubicBezTo>
                  <a:cubicBezTo>
                    <a:pt x="3" y="26"/>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32" name="Freeform 144"/>
            <p:cNvSpPr/>
            <p:nvPr/>
          </p:nvSpPr>
          <p:spPr bwMode="auto">
            <a:xfrm rot="16200000">
              <a:off x="10688371" y="790064"/>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33" name="Freeform 145"/>
            <p:cNvSpPr/>
            <p:nvPr/>
          </p:nvSpPr>
          <p:spPr bwMode="auto">
            <a:xfrm rot="16200000">
              <a:off x="10692441" y="602066"/>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34" name="Freeform 8"/>
            <p:cNvSpPr/>
            <p:nvPr/>
          </p:nvSpPr>
          <p:spPr bwMode="auto">
            <a:xfrm rot="16200000">
              <a:off x="10656151" y="1310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grpSp>
      <p:sp>
        <p:nvSpPr>
          <p:cNvPr id="236" name="Freeform 113"/>
          <p:cNvSpPr>
            <a:spLocks noGrp="1" noRot="1" noChangeAspect="1" noMove="1" noResize="1" noEditPoints="1" noAdjustHandles="1" noChangeArrowheads="1" noChangeShapeType="1" noTextEdit="1"/>
          </p:cNvSpPr>
          <p:nvPr/>
        </p:nvSpPr>
        <p:spPr bwMode="auto">
          <a:xfrm rot="16200000">
            <a:off x="10429612" y="2010881"/>
            <a:ext cx="9748" cy="8977"/>
          </a:xfrm>
          <a:custGeom>
            <a:avLst/>
            <a:gdLst>
              <a:gd name="T0" fmla="*/ 1 w 3"/>
              <a:gd name="T1" fmla="*/ 0 h 3"/>
              <a:gd name="T2" fmla="*/ 3 w 3"/>
              <a:gd name="T3" fmla="*/ 1 h 3"/>
              <a:gd name="T4" fmla="*/ 1 w 3"/>
              <a:gd name="T5" fmla="*/ 0 h 3"/>
            </a:gdLst>
            <a:ahLst/>
            <a:cxnLst>
              <a:cxn ang="0">
                <a:pos x="T0" y="T1"/>
              </a:cxn>
              <a:cxn ang="0">
                <a:pos x="T2" y="T3"/>
              </a:cxn>
              <a:cxn ang="0">
                <a:pos x="T4" y="T5"/>
              </a:cxn>
            </a:cxnLst>
            <a:rect l="0" t="0" r="r" b="b"/>
            <a:pathLst>
              <a:path w="3" h="3">
                <a:moveTo>
                  <a:pt x="1" y="0"/>
                </a:moveTo>
                <a:cubicBezTo>
                  <a:pt x="1" y="0"/>
                  <a:pt x="2" y="1"/>
                  <a:pt x="3" y="1"/>
                </a:cubicBezTo>
                <a:cubicBezTo>
                  <a:pt x="2" y="3"/>
                  <a:pt x="0" y="1"/>
                  <a:pt x="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 name="Content Placeholder 7"/>
          <p:cNvSpPr>
            <a:spLocks noGrp="1"/>
          </p:cNvSpPr>
          <p:nvPr>
            <p:ph idx="1"/>
          </p:nvPr>
        </p:nvSpPr>
        <p:spPr>
          <a:xfrm>
            <a:off x="769" y="1883489"/>
            <a:ext cx="8276845" cy="4095109"/>
          </a:xfrm>
        </p:spPr>
        <p:txBody>
          <a:bodyPr lIns="109728" tIns="109728" rIns="109728" bIns="91440" anchor="t">
            <a:noAutofit/>
          </a:bodyPr>
          <a:lstStyle/>
          <a:p>
            <a:pPr>
              <a:lnSpc>
                <a:spcPct val="140000"/>
              </a:lnSpc>
              <a:buClr>
                <a:srgbClr val="C3B2A7"/>
              </a:buClr>
            </a:pPr>
            <a:r>
              <a:rPr lang="en-US" sz="1600">
                <a:solidFill>
                  <a:schemeClr val="tx1"/>
                </a:solidFill>
                <a:latin typeface="Times New Roman" panose="02020603050405020304"/>
                <a:ea typeface="+mn-lt"/>
                <a:cs typeface="Times New Roman" panose="02020603050405020304"/>
              </a:rPr>
              <a:t>Lời chào hỏi! Chúng tôi vui mừng giới thiệu dự án Chương trình Quản lý Cơ sở dữ liệu Karaoke của nhóm năm sinh viên trong chương trình Chứng chỉ Nâng cao. Dự án nhằm cung cấp một nền tảng thân thiện với người dùng để dễ dàng quản lý cơ sở dữ liệu karaoke.</a:t>
            </a:r>
            <a:endParaRPr lang="en-US" sz="1600">
              <a:solidFill>
                <a:schemeClr val="tx1"/>
              </a:solidFill>
              <a:latin typeface="Times New Roman" panose="02020603050405020304"/>
              <a:ea typeface="+mn-lt"/>
              <a:cs typeface="Times New Roman" panose="02020603050405020304"/>
            </a:endParaRPr>
          </a:p>
          <a:p>
            <a:pPr>
              <a:lnSpc>
                <a:spcPct val="140000"/>
              </a:lnSpc>
              <a:buClr>
                <a:srgbClr val="C3B2A7"/>
              </a:buClr>
            </a:pPr>
            <a:r>
              <a:rPr lang="en-US" sz="1600">
                <a:solidFill>
                  <a:schemeClr val="tx1"/>
                </a:solidFill>
                <a:latin typeface="Times New Roman" panose="02020603050405020304"/>
                <a:ea typeface="+mn-lt"/>
                <a:cs typeface="Times New Roman" panose="02020603050405020304"/>
              </a:rPr>
              <a:t>Chúng tôi mong muốn tạo ra một hệ thống quản lý mạnh mẽ và hấp dẫn, cho phép người dùng dễ dàng điều hướng và quản lý nhiều bản nhạc karaoke. Với các tính năng quản lý trực quan, mục tiêu của chúng tôi là đơn giản hóa quy trình quản lý cơ sở dữ liệu, cung cấp phương tiện thuận tiện và hiệu quả để sắp xếp và duy trì danh sách bài hát. Hãy tham gia cùng chúng tôi trong hành trình công nghệ này khi chúng tôi giới thiệu hệ thống quản lý cơ sở dữ liệu karaoke, thể hiện chuyên môn kỹ thuật và nâng cao trải nghiệm karaoke cho mọi người dùng.</a:t>
            </a:r>
            <a:endParaRPr lang="en-US" sz="1600">
              <a:solidFill>
                <a:schemeClr val="tx1"/>
              </a:solidFill>
              <a:latin typeface="Times New Roman" panose="02020603050405020304"/>
              <a:ea typeface="+mn-lt"/>
              <a:cs typeface="Times New Roman" panose="02020603050405020304"/>
            </a:endParaRPr>
          </a:p>
        </p:txBody>
      </p:sp>
      <p:grpSp>
        <p:nvGrpSpPr>
          <p:cNvPr id="238" name="Group 237"/>
          <p:cNvGrpSpPr>
            <a:grpSpLocks noGrp="1" noRot="1" noChangeAspect="1" noMove="1" noResize="1" noUngrp="1"/>
          </p:cNvGrpSpPr>
          <p:nvPr/>
        </p:nvGrpSpPr>
        <p:grpSpPr>
          <a:xfrm>
            <a:off x="10372524" y="5987703"/>
            <a:ext cx="1274531" cy="932361"/>
            <a:chOff x="10372524" y="5987703"/>
            <a:chExt cx="1274531" cy="932361"/>
          </a:xfrm>
        </p:grpSpPr>
        <p:sp>
          <p:nvSpPr>
            <p:cNvPr id="239" name="Freeform 82"/>
            <p:cNvSpPr/>
            <p:nvPr/>
          </p:nvSpPr>
          <p:spPr bwMode="auto">
            <a:xfrm rot="5400000">
              <a:off x="11194161" y="6018941"/>
              <a:ext cx="128495" cy="69362"/>
            </a:xfrm>
            <a:custGeom>
              <a:avLst/>
              <a:gdLst>
                <a:gd name="T0" fmla="*/ 16 w 39"/>
                <a:gd name="T1" fmla="*/ 0 h 23"/>
                <a:gd name="T2" fmla="*/ 10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8"/>
                    <a:pt x="31" y="18"/>
                    <a:pt x="10" y="23"/>
                  </a:cubicBezTo>
                  <a:cubicBezTo>
                    <a:pt x="0" y="16"/>
                    <a:pt x="4" y="3"/>
                    <a:pt x="1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0" name="Freeform 70"/>
            <p:cNvSpPr/>
            <p:nvPr/>
          </p:nvSpPr>
          <p:spPr bwMode="auto">
            <a:xfrm rot="5400000">
              <a:off x="11543533" y="6280908"/>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1" name="Freeform 85"/>
            <p:cNvSpPr/>
            <p:nvPr/>
          </p:nvSpPr>
          <p:spPr bwMode="auto">
            <a:xfrm rot="5400000">
              <a:off x="11520975" y="6503581"/>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2" name="Freeform 87"/>
            <p:cNvSpPr/>
            <p:nvPr/>
          </p:nvSpPr>
          <p:spPr bwMode="auto">
            <a:xfrm rot="5400000">
              <a:off x="11222215" y="673397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3" name="Freeform 94"/>
            <p:cNvSpPr/>
            <p:nvPr/>
          </p:nvSpPr>
          <p:spPr bwMode="auto">
            <a:xfrm rot="5400000">
              <a:off x="11506680" y="6716732"/>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4" name="Freeform 118"/>
            <p:cNvSpPr/>
            <p:nvPr/>
          </p:nvSpPr>
          <p:spPr bwMode="auto">
            <a:xfrm rot="5400000">
              <a:off x="11203570" y="660050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5" name="Freeform 119"/>
            <p:cNvSpPr/>
            <p:nvPr/>
          </p:nvSpPr>
          <p:spPr bwMode="auto">
            <a:xfrm rot="5400000">
              <a:off x="11189260" y="6415578"/>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6" name="Freeform 139"/>
            <p:cNvSpPr/>
            <p:nvPr/>
          </p:nvSpPr>
          <p:spPr bwMode="auto">
            <a:xfrm rot="5400000">
              <a:off x="10904088" y="6551279"/>
              <a:ext cx="131153" cy="87315"/>
            </a:xfrm>
            <a:custGeom>
              <a:avLst/>
              <a:gdLst>
                <a:gd name="T0" fmla="*/ 24 w 40"/>
                <a:gd name="T1" fmla="*/ 0 h 29"/>
                <a:gd name="T2" fmla="*/ 19 w 40"/>
                <a:gd name="T3" fmla="*/ 26 h 29"/>
                <a:gd name="T4" fmla="*/ 24 w 40"/>
                <a:gd name="T5" fmla="*/ 0 h 29"/>
              </a:gdLst>
              <a:ahLst/>
              <a:cxnLst>
                <a:cxn ang="0">
                  <a:pos x="T0" y="T1"/>
                </a:cxn>
                <a:cxn ang="0">
                  <a:pos x="T2" y="T3"/>
                </a:cxn>
                <a:cxn ang="0">
                  <a:pos x="T4" y="T5"/>
                </a:cxn>
              </a:cxnLst>
              <a:rect l="0" t="0" r="r" b="b"/>
              <a:pathLst>
                <a:path w="40" h="29">
                  <a:moveTo>
                    <a:pt x="24" y="0"/>
                  </a:moveTo>
                  <a:cubicBezTo>
                    <a:pt x="40" y="2"/>
                    <a:pt x="34" y="29"/>
                    <a:pt x="19" y="26"/>
                  </a:cubicBezTo>
                  <a:cubicBezTo>
                    <a:pt x="0" y="19"/>
                    <a:pt x="4" y="2"/>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7" name="Freeform 144"/>
            <p:cNvSpPr/>
            <p:nvPr/>
          </p:nvSpPr>
          <p:spPr bwMode="auto">
            <a:xfrm rot="5400000">
              <a:off x="10641775" y="6182738"/>
              <a:ext cx="141786" cy="90579"/>
            </a:xfrm>
            <a:custGeom>
              <a:avLst/>
              <a:gdLst>
                <a:gd name="T0" fmla="*/ 28 w 43"/>
                <a:gd name="T1" fmla="*/ 2 h 30"/>
                <a:gd name="T2" fmla="*/ 41 w 43"/>
                <a:gd name="T3" fmla="*/ 20 h 30"/>
                <a:gd name="T4" fmla="*/ 28 w 43"/>
                <a:gd name="T5" fmla="*/ 2 h 30"/>
              </a:gdLst>
              <a:ahLst/>
              <a:cxnLst>
                <a:cxn ang="0">
                  <a:pos x="T0" y="T1"/>
                </a:cxn>
                <a:cxn ang="0">
                  <a:pos x="T2" y="T3"/>
                </a:cxn>
                <a:cxn ang="0">
                  <a:pos x="T4" y="T5"/>
                </a:cxn>
              </a:cxnLst>
              <a:rect l="0" t="0" r="r" b="b"/>
              <a:pathLst>
                <a:path w="43" h="30">
                  <a:moveTo>
                    <a:pt x="28" y="2"/>
                  </a:moveTo>
                  <a:cubicBezTo>
                    <a:pt x="36" y="0"/>
                    <a:pt x="43" y="12"/>
                    <a:pt x="41" y="20"/>
                  </a:cubicBezTo>
                  <a:cubicBezTo>
                    <a:pt x="24" y="30"/>
                    <a:pt x="0" y="14"/>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8" name="Freeform 145"/>
            <p:cNvSpPr/>
            <p:nvPr/>
          </p:nvSpPr>
          <p:spPr bwMode="auto">
            <a:xfrm rot="5400000">
              <a:off x="10883257" y="6290757"/>
              <a:ext cx="121406" cy="66913"/>
            </a:xfrm>
            <a:custGeom>
              <a:avLst/>
              <a:gdLst>
                <a:gd name="T0" fmla="*/ 19 w 37"/>
                <a:gd name="T1" fmla="*/ 0 h 22"/>
                <a:gd name="T2" fmla="*/ 19 w 37"/>
                <a:gd name="T3" fmla="*/ 22 h 22"/>
                <a:gd name="T4" fmla="*/ 19 w 37"/>
                <a:gd name="T5" fmla="*/ 0 h 22"/>
              </a:gdLst>
              <a:ahLst/>
              <a:cxnLst>
                <a:cxn ang="0">
                  <a:pos x="T0" y="T1"/>
                </a:cxn>
                <a:cxn ang="0">
                  <a:pos x="T2" y="T3"/>
                </a:cxn>
                <a:cxn ang="0">
                  <a:pos x="T4" y="T5"/>
                </a:cxn>
              </a:cxnLst>
              <a:rect l="0" t="0" r="r" b="b"/>
              <a:pathLst>
                <a:path w="37" h="22">
                  <a:moveTo>
                    <a:pt x="19" y="0"/>
                  </a:moveTo>
                  <a:cubicBezTo>
                    <a:pt x="35" y="1"/>
                    <a:pt x="37" y="22"/>
                    <a:pt x="19" y="22"/>
                  </a:cubicBezTo>
                  <a:cubicBezTo>
                    <a:pt x="6" y="18"/>
                    <a:pt x="0" y="4"/>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9" name="Freeform 8"/>
            <p:cNvSpPr/>
            <p:nvPr/>
          </p:nvSpPr>
          <p:spPr bwMode="auto">
            <a:xfrm rot="5400000">
              <a:off x="10909800" y="675246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0" name="Freeform 51"/>
            <p:cNvSpPr/>
            <p:nvPr/>
          </p:nvSpPr>
          <p:spPr bwMode="auto">
            <a:xfrm rot="16200000">
              <a:off x="11219682" y="619602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1" name="Freeform 78"/>
            <p:cNvSpPr/>
            <p:nvPr/>
          </p:nvSpPr>
          <p:spPr bwMode="auto">
            <a:xfrm rot="16200000">
              <a:off x="10353319" y="6028606"/>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2" name="Freeform 84"/>
            <p:cNvSpPr/>
            <p:nvPr/>
          </p:nvSpPr>
          <p:spPr bwMode="auto">
            <a:xfrm rot="16200000">
              <a:off x="11487085" y="602998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3" name="Freeform 86"/>
            <p:cNvSpPr/>
            <p:nvPr/>
          </p:nvSpPr>
          <p:spPr bwMode="auto">
            <a:xfrm rot="16200000">
              <a:off x="10918273" y="6040831"/>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4" name="Freeform 106"/>
            <p:cNvSpPr/>
            <p:nvPr/>
          </p:nvSpPr>
          <p:spPr bwMode="auto">
            <a:xfrm rot="16200000">
              <a:off x="10353729" y="628141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5" name="Freeform 110"/>
            <p:cNvSpPr/>
            <p:nvPr/>
          </p:nvSpPr>
          <p:spPr bwMode="auto">
            <a:xfrm rot="16200000">
              <a:off x="10383094" y="6512109"/>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6" name="Freeform 123"/>
            <p:cNvSpPr/>
            <p:nvPr/>
          </p:nvSpPr>
          <p:spPr bwMode="auto">
            <a:xfrm rot="16200000">
              <a:off x="10611803" y="6599947"/>
              <a:ext cx="140901" cy="93843"/>
            </a:xfrm>
            <a:custGeom>
              <a:avLst/>
              <a:gdLst>
                <a:gd name="T0" fmla="*/ 26 w 43"/>
                <a:gd name="T1" fmla="*/ 3 h 31"/>
                <a:gd name="T2" fmla="*/ 40 w 43"/>
                <a:gd name="T3" fmla="*/ 23 h 31"/>
                <a:gd name="T4" fmla="*/ 26 w 43"/>
                <a:gd name="T5" fmla="*/ 3 h 31"/>
              </a:gdLst>
              <a:ahLst/>
              <a:cxnLst>
                <a:cxn ang="0">
                  <a:pos x="T0" y="T1"/>
                </a:cxn>
                <a:cxn ang="0">
                  <a:pos x="T2" y="T3"/>
                </a:cxn>
                <a:cxn ang="0">
                  <a:pos x="T4" y="T5"/>
                </a:cxn>
              </a:cxnLst>
              <a:rect l="0" t="0" r="r" b="b"/>
              <a:pathLst>
                <a:path w="43" h="31">
                  <a:moveTo>
                    <a:pt x="26" y="3"/>
                  </a:moveTo>
                  <a:cubicBezTo>
                    <a:pt x="35" y="0"/>
                    <a:pt x="43" y="17"/>
                    <a:pt x="40" y="23"/>
                  </a:cubicBezTo>
                  <a:cubicBezTo>
                    <a:pt x="20" y="31"/>
                    <a:pt x="0" y="15"/>
                    <a:pt x="26"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7" name="Freeform 130"/>
            <p:cNvSpPr/>
            <p:nvPr/>
          </p:nvSpPr>
          <p:spPr bwMode="auto">
            <a:xfrm rot="16200000">
              <a:off x="10598032" y="6383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8" name="Freeform 141"/>
            <p:cNvSpPr/>
            <p:nvPr/>
          </p:nvSpPr>
          <p:spPr bwMode="auto">
            <a:xfrm rot="16200000">
              <a:off x="10656888" y="675649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9" name="Freeform 99"/>
            <p:cNvSpPr/>
            <p:nvPr/>
          </p:nvSpPr>
          <p:spPr bwMode="auto">
            <a:xfrm rot="16200000">
              <a:off x="10619290" y="6036794"/>
              <a:ext cx="219770" cy="121588"/>
            </a:xfrm>
            <a:custGeom>
              <a:avLst/>
              <a:gdLst>
                <a:gd name="T0" fmla="*/ 36 w 67"/>
                <a:gd name="T1" fmla="*/ 0 h 40"/>
                <a:gd name="T2" fmla="*/ 44 w 67"/>
                <a:gd name="T3" fmla="*/ 2 h 40"/>
                <a:gd name="T4" fmla="*/ 31 w 67"/>
                <a:gd name="T5" fmla="*/ 2 h 40"/>
                <a:gd name="T6" fmla="*/ 36 w 67"/>
                <a:gd name="T7" fmla="*/ 0 h 40"/>
              </a:gdLst>
              <a:ahLst/>
              <a:cxnLst>
                <a:cxn ang="0">
                  <a:pos x="T0" y="T1"/>
                </a:cxn>
                <a:cxn ang="0">
                  <a:pos x="T2" y="T3"/>
                </a:cxn>
                <a:cxn ang="0">
                  <a:pos x="T4" y="T5"/>
                </a:cxn>
                <a:cxn ang="0">
                  <a:pos x="T6" y="T7"/>
                </a:cxn>
              </a:cxnLst>
              <a:rect l="0" t="0" r="r" b="b"/>
              <a:pathLst>
                <a:path w="67" h="40">
                  <a:moveTo>
                    <a:pt x="36" y="0"/>
                  </a:moveTo>
                  <a:cubicBezTo>
                    <a:pt x="39" y="3"/>
                    <a:pt x="41" y="0"/>
                    <a:pt x="44" y="2"/>
                  </a:cubicBezTo>
                  <a:cubicBezTo>
                    <a:pt x="67" y="40"/>
                    <a:pt x="0" y="25"/>
                    <a:pt x="31" y="2"/>
                  </a:cubicBezTo>
                  <a:cubicBezTo>
                    <a:pt x="24" y="11"/>
                    <a:pt x="31" y="5"/>
                    <a:pt x="3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60" name="Freeform 8"/>
            <p:cNvSpPr/>
            <p:nvPr/>
          </p:nvSpPr>
          <p:spPr bwMode="auto">
            <a:xfrm rot="16200000">
              <a:off x="10368502" y="675929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grpSp>
      <p:pic>
        <p:nvPicPr>
          <p:cNvPr id="4" name="Chỗ dành sẵn cho Nội dung 3"/>
          <p:cNvPicPr>
            <a:picLocks noChangeAspect="1"/>
          </p:cNvPicPr>
          <p:nvPr/>
        </p:nvPicPr>
        <p:blipFill rotWithShape="1">
          <a:blip r:embed="rId1"/>
          <a:srcRect l="2632" r="11660" b="-3"/>
          <a:stretch>
            <a:fillRect/>
          </a:stretch>
        </p:blipFill>
        <p:spPr>
          <a:xfrm>
            <a:off x="8287522" y="1879643"/>
            <a:ext cx="3901630" cy="41099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a:spLocks noGrp="1" noRot="1" noChangeAspect="1" noMove="1" noResize="1" noEditPoints="1" noAdjustHandles="1" noChangeArrowheads="1" noChangeShapeType="1" noTextEdit="1"/>
          </p:cNvSpPr>
          <p:nvPr/>
        </p:nvSpPr>
        <p:spPr>
          <a:xfrm>
            <a:off x="6096000" y="5267"/>
            <a:ext cx="6095998"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6772032" y="578851"/>
            <a:ext cx="4738865" cy="195796"/>
          </a:xfrm>
        </p:spPr>
        <p:txBody>
          <a:bodyPr>
            <a:noAutofit/>
          </a:bodyPr>
          <a:lstStyle/>
          <a:p>
            <a:pPr algn="ctr">
              <a:lnSpc>
                <a:spcPct val="100000"/>
              </a:lnSpc>
            </a:pPr>
            <a:r>
              <a:rPr lang="en-US" sz="2800" b="1">
                <a:solidFill>
                  <a:schemeClr val="tx1"/>
                </a:solidFill>
                <a:latin typeface="Times New Roman" panose="02020603050405020304"/>
                <a:ea typeface="Source Sans Pro Black"/>
                <a:cs typeface="Times New Roman" panose="02020603050405020304"/>
              </a:rPr>
              <a:t>ĐỊNH NGHĨA VẤN ĐỀ​</a:t>
            </a:r>
            <a:endParaRPr lang="vi-VN" sz="2800" b="1">
              <a:solidFill>
                <a:schemeClr val="tx1"/>
              </a:solidFill>
              <a:latin typeface="Times New Roman" panose="02020603050405020304"/>
              <a:cs typeface="Times New Roman" panose="02020603050405020304"/>
            </a:endParaRPr>
          </a:p>
        </p:txBody>
      </p:sp>
      <p:pic>
        <p:nvPicPr>
          <p:cNvPr id="4" name="Hình ảnh 3" descr="Ảnh có chứa micrô, ánh sáng&#10;&#10;Mô tả được tự động tạo"/>
          <p:cNvPicPr>
            <a:picLocks noChangeAspect="1"/>
          </p:cNvPicPr>
          <p:nvPr/>
        </p:nvPicPr>
        <p:blipFill rotWithShape="1">
          <a:blip r:embed="rId1"/>
          <a:srcRect l="17056" r="26084" b="-2"/>
          <a:stretch>
            <a:fillRect/>
          </a:stretch>
        </p:blipFill>
        <p:spPr>
          <a:xfrm>
            <a:off x="-4959" y="8933"/>
            <a:ext cx="6098091" cy="6858497"/>
          </a:xfrm>
          <a:prstGeom prst="rect">
            <a:avLst/>
          </a:prstGeom>
        </p:spPr>
      </p:pic>
      <p:sp>
        <p:nvSpPr>
          <p:cNvPr id="3" name="Chỗ dành sẵn cho Nội dung 2"/>
          <p:cNvSpPr>
            <a:spLocks noGrp="1"/>
          </p:cNvSpPr>
          <p:nvPr>
            <p:ph idx="1"/>
          </p:nvPr>
        </p:nvSpPr>
        <p:spPr>
          <a:xfrm>
            <a:off x="6195442" y="1163167"/>
            <a:ext cx="6001315" cy="5691520"/>
          </a:xfrm>
        </p:spPr>
        <p:txBody>
          <a:bodyPr lIns="109728" tIns="109728" rIns="109728" bIns="91440" anchor="t">
            <a:normAutofit/>
          </a:bodyPr>
          <a:lstStyle/>
          <a:p>
            <a:pPr>
              <a:lnSpc>
                <a:spcPct val="140000"/>
              </a:lnSpc>
              <a:buClr>
                <a:srgbClr val="C3B2A7"/>
              </a:buClr>
            </a:pPr>
            <a:r>
              <a:rPr lang="en-US" sz="1500">
                <a:solidFill>
                  <a:schemeClr val="tx1"/>
                </a:solidFill>
                <a:latin typeface="Times New Roman" panose="02020603050405020304"/>
                <a:cs typeface="Times New Roman" panose="02020603050405020304"/>
              </a:rPr>
              <a:t>Phần mềm quản lý quán karaoke giúp người quản lý và nhân viên dễ dàng sử dụng. Phần mềm cung cấp tài khoản riêng cho từng người, có thể đăng nhập và thay đổi mật khẩu.</a:t>
            </a:r>
            <a:endParaRPr lang="en-US" sz="1500">
              <a:solidFill>
                <a:schemeClr val="tx1"/>
              </a:solidFill>
              <a:latin typeface="Times New Roman" panose="02020603050405020304"/>
              <a:cs typeface="Times New Roman" panose="02020603050405020304"/>
            </a:endParaRPr>
          </a:p>
          <a:p>
            <a:pPr>
              <a:lnSpc>
                <a:spcPct val="140000"/>
              </a:lnSpc>
              <a:buClr>
                <a:srgbClr val="C3B2A7"/>
              </a:buClr>
            </a:pPr>
            <a:r>
              <a:rPr lang="en-US" sz="1500">
                <a:solidFill>
                  <a:schemeClr val="tx1"/>
                </a:solidFill>
                <a:latin typeface="Times New Roman" panose="02020603050405020304"/>
                <a:cs typeface="Times New Roman" panose="02020603050405020304"/>
              </a:rPr>
              <a:t>Quản lý phòng là yếu tố quan trọng, giúp doanh nghiệp nắm bắt tình trạng đặt phòng và tránh lỗi không biết khách hàng nào đã đặt phòng trước. Chức năng quản lý đặt phòng bao gồm:</a:t>
            </a:r>
            <a:endParaRPr lang="en-US" sz="1500">
              <a:solidFill>
                <a:schemeClr val="tx1"/>
              </a:solidFill>
              <a:latin typeface="Times New Roman" panose="02020603050405020304"/>
              <a:cs typeface="Times New Roman" panose="02020603050405020304"/>
            </a:endParaRPr>
          </a:p>
          <a:p>
            <a:pPr>
              <a:lnSpc>
                <a:spcPct val="140000"/>
              </a:lnSpc>
              <a:buClr>
                <a:srgbClr val="C3B2A7"/>
              </a:buClr>
            </a:pPr>
            <a:r>
              <a:rPr lang="en-US" sz="1500">
                <a:solidFill>
                  <a:schemeClr val="tx1"/>
                </a:solidFill>
                <a:latin typeface="Times New Roman" panose="02020603050405020304"/>
                <a:cs typeface="Times New Roman" panose="02020603050405020304"/>
              </a:rPr>
              <a:t>Ngoài việc cho thuê phòng hát, quán karaoke còn bán đồ ăn. Quản lý sản phẩm giúp nhân viên và người quản lý quản lý thông tin sản phẩm, tránh thất thoát và sai sót. Các chức năng trong quản lý sản phẩm gồm: thêm, xóa, cập nhật, tìm sản phẩm; thêm, xóa, cập nhật, tìm loại sản phẩm.</a:t>
            </a:r>
            <a:br>
              <a:rPr lang="en-US" sz="1000"/>
            </a:br>
            <a:endParaRPr lang="en-US" sz="1800">
              <a:latin typeface="Times New Roman" panose="02020603050405020304"/>
              <a:ea typeface="Calibri" panose="020F0502020204030204"/>
              <a:cs typeface="Calibri" panose="020F0502020204030204"/>
            </a:endParaRPr>
          </a:p>
          <a:p>
            <a:pPr>
              <a:lnSpc>
                <a:spcPct val="140000"/>
              </a:lnSpc>
              <a:buClr>
                <a:srgbClr val="C3B2A7"/>
              </a:buClr>
            </a:pPr>
            <a:endParaRPr lang="vi-VN" sz="1000">
              <a:latin typeface="Times New Roman" panose="02020603050405020304"/>
              <a:cs typeface="Times New Roman" panose="02020603050405020304"/>
            </a:endParaRPr>
          </a:p>
          <a:p>
            <a:pPr>
              <a:lnSpc>
                <a:spcPct val="140000"/>
              </a:lnSpc>
              <a:buClr>
                <a:srgbClr val="C3B2A7"/>
              </a:buClr>
            </a:pPr>
            <a:endParaRPr lang="vi-VN" sz="1000">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a:spLocks noGrp="1" noRot="1" noChangeAspect="1" noMove="1" noResize="1" noEditPoints="1" noAdjustHandles="1" noChangeArrowheads="1" noChangeShapeType="1" noTextEdit="1"/>
          </p:cNvSpPr>
          <p:nvPr/>
        </p:nvSpPr>
        <p:spPr>
          <a:xfrm>
            <a:off x="3241343" y="883545"/>
            <a:ext cx="8053139" cy="51022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Hình ảnh 7" descr="Ảnh có chứa hình mẫu, bản phác thảo, phim hoạt hình, tác phẩm nghệ thuật&#10;&#10;Mô tả được tự động tạo"/>
          <p:cNvPicPr>
            <a:picLocks noChangeAspect="1"/>
          </p:cNvPicPr>
          <p:nvPr/>
        </p:nvPicPr>
        <p:blipFill>
          <a:blip r:embed="rId1"/>
          <a:stretch>
            <a:fillRect/>
          </a:stretch>
        </p:blipFill>
        <p:spPr>
          <a:xfrm>
            <a:off x="7664728" y="2279275"/>
            <a:ext cx="2726045" cy="2516219"/>
          </a:xfrm>
          <a:prstGeom prst="rect">
            <a:avLst/>
          </a:prstGeom>
        </p:spPr>
      </p:pic>
      <p:pic>
        <p:nvPicPr>
          <p:cNvPr id="6" name="Hình ảnh 5" descr="Ảnh có chứa micrô, ánh sáng&#10;&#10;Mô tả được tự động tạo"/>
          <p:cNvPicPr>
            <a:picLocks noChangeAspect="1"/>
          </p:cNvPicPr>
          <p:nvPr/>
        </p:nvPicPr>
        <p:blipFill rotWithShape="1">
          <a:blip r:embed="rId2"/>
          <a:srcRect l="13475" r="22505" b="1"/>
          <a:stretch>
            <a:fillRect/>
          </a:stretch>
        </p:blipFill>
        <p:spPr>
          <a:xfrm>
            <a:off x="1926" y="878131"/>
            <a:ext cx="3863791" cy="5104409"/>
          </a:xfrm>
          <a:prstGeom prst="rect">
            <a:avLst/>
          </a:prstGeom>
        </p:spPr>
      </p:pic>
      <p:sp>
        <p:nvSpPr>
          <p:cNvPr id="3" name="Chỗ dành sẵn cho Nội dung 2"/>
          <p:cNvSpPr>
            <a:spLocks noGrp="1"/>
          </p:cNvSpPr>
          <p:nvPr>
            <p:ph idx="1"/>
          </p:nvPr>
        </p:nvSpPr>
        <p:spPr>
          <a:xfrm>
            <a:off x="4357170" y="1420734"/>
            <a:ext cx="2340902" cy="861552"/>
          </a:xfrm>
        </p:spPr>
        <p:txBody>
          <a:bodyPr lIns="109728" tIns="109728" rIns="109728" bIns="91440" anchor="t">
            <a:normAutofit/>
          </a:bodyPr>
          <a:lstStyle/>
          <a:p>
            <a:r>
              <a:rPr lang="vi-VN" sz="2800" b="1">
                <a:latin typeface="Times New Roman" panose="02020603050405020304"/>
                <a:cs typeface="Times New Roman" panose="02020603050405020304"/>
              </a:rPr>
              <a:t>1.</a:t>
            </a:r>
            <a:r>
              <a:rPr lang="en-US" sz="2800" b="1">
                <a:latin typeface="Times New Roman" panose="02020603050405020304"/>
                <a:cs typeface="Times New Roman" panose="02020603050405020304"/>
              </a:rPr>
              <a:t> Quản Lý</a:t>
            </a:r>
            <a:endParaRPr lang="en-US" sz="2800" b="1">
              <a:latin typeface="Times New Roman" panose="02020603050405020304"/>
              <a:cs typeface="Times New Roman" panose="02020603050405020304"/>
            </a:endParaRPr>
          </a:p>
          <a:p>
            <a:pPr>
              <a:buClr>
                <a:srgbClr val="C3B2A7"/>
              </a:buClr>
            </a:pPr>
            <a:endParaRPr lang="vi-VN">
              <a:cs typeface="Calibri" panose="020F0502020204030204"/>
            </a:endParaRPr>
          </a:p>
        </p:txBody>
      </p:sp>
      <p:grpSp>
        <p:nvGrpSpPr>
          <p:cNvPr id="123" name="Group 122"/>
          <p:cNvGrpSpPr>
            <a:grpSpLocks noGrp="1" noRot="1" noChangeAspect="1" noMove="1" noResize="1" noUngrp="1"/>
          </p:cNvGrpSpPr>
          <p:nvPr/>
        </p:nvGrpSpPr>
        <p:grpSpPr>
          <a:xfrm>
            <a:off x="10387596" y="-13857"/>
            <a:ext cx="1288973" cy="6879555"/>
            <a:chOff x="10387596" y="-13857"/>
            <a:chExt cx="1288973" cy="6879555"/>
          </a:xfrm>
        </p:grpSpPr>
        <p:sp>
          <p:nvSpPr>
            <p:cNvPr id="124" name="Freeform 43"/>
            <p:cNvSpPr/>
            <p:nvPr/>
          </p:nvSpPr>
          <p:spPr bwMode="auto">
            <a:xfrm rot="5400000">
              <a:off x="11484646" y="6343529"/>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5" name="Freeform 51"/>
            <p:cNvSpPr/>
            <p:nvPr/>
          </p:nvSpPr>
          <p:spPr bwMode="auto">
            <a:xfrm rot="5400000">
              <a:off x="11457615" y="6497945"/>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6" name="Freeform 52"/>
            <p:cNvSpPr/>
            <p:nvPr/>
          </p:nvSpPr>
          <p:spPr bwMode="auto">
            <a:xfrm rot="5400000">
              <a:off x="11466538" y="75786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7" name="Freeform 53"/>
            <p:cNvSpPr/>
            <p:nvPr/>
          </p:nvSpPr>
          <p:spPr bwMode="auto">
            <a:xfrm rot="5400000">
              <a:off x="11473914" y="6694664"/>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8" name="Freeform 54"/>
            <p:cNvSpPr/>
            <p:nvPr/>
          </p:nvSpPr>
          <p:spPr bwMode="auto">
            <a:xfrm rot="5400000">
              <a:off x="11473981" y="601432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29" name="Freeform 78"/>
            <p:cNvSpPr/>
            <p:nvPr/>
          </p:nvSpPr>
          <p:spPr bwMode="auto">
            <a:xfrm rot="5400000">
              <a:off x="11191926" y="620395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0" name="Freeform 79"/>
            <p:cNvSpPr/>
            <p:nvPr/>
          </p:nvSpPr>
          <p:spPr bwMode="auto">
            <a:xfrm rot="5400000">
              <a:off x="11204298" y="643500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1" name="Freeform 80"/>
            <p:cNvSpPr/>
            <p:nvPr/>
          </p:nvSpPr>
          <p:spPr bwMode="auto">
            <a:xfrm rot="5400000">
              <a:off x="11198957" y="667279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2" name="Freeform 84"/>
            <p:cNvSpPr/>
            <p:nvPr/>
          </p:nvSpPr>
          <p:spPr bwMode="auto">
            <a:xfrm rot="5400000">
              <a:off x="11214515" y="605439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3" name="Freeform 106"/>
            <p:cNvSpPr/>
            <p:nvPr/>
          </p:nvSpPr>
          <p:spPr bwMode="auto">
            <a:xfrm rot="5400000">
              <a:off x="10931255" y="621835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4" name="Freeform 108"/>
            <p:cNvSpPr/>
            <p:nvPr/>
          </p:nvSpPr>
          <p:spPr bwMode="auto">
            <a:xfrm rot="5400000">
              <a:off x="10970833" y="6754886"/>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5" name="Freeform 112"/>
            <p:cNvSpPr/>
            <p:nvPr/>
          </p:nvSpPr>
          <p:spPr bwMode="auto">
            <a:xfrm rot="5400000">
              <a:off x="10952550" y="657799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6" name="Freeform 130"/>
            <p:cNvSpPr/>
            <p:nvPr/>
          </p:nvSpPr>
          <p:spPr bwMode="auto">
            <a:xfrm rot="5400000">
              <a:off x="10651885" y="6069097"/>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7" name="Freeform 131"/>
            <p:cNvSpPr/>
            <p:nvPr/>
          </p:nvSpPr>
          <p:spPr bwMode="auto">
            <a:xfrm rot="5400000">
              <a:off x="10665559" y="654078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8" name="Freeform 135"/>
            <p:cNvSpPr/>
            <p:nvPr/>
          </p:nvSpPr>
          <p:spPr bwMode="auto">
            <a:xfrm rot="5400000">
              <a:off x="10652898" y="6311126"/>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9" name="Freeform 141"/>
            <p:cNvSpPr/>
            <p:nvPr/>
          </p:nvSpPr>
          <p:spPr bwMode="auto">
            <a:xfrm rot="5400000">
              <a:off x="10626608" y="6667071"/>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0" name="Freeform 15"/>
            <p:cNvSpPr/>
            <p:nvPr/>
          </p:nvSpPr>
          <p:spPr bwMode="auto">
            <a:xfrm rot="5400000">
              <a:off x="10409973" y="6303661"/>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1" name="Freeform 18"/>
            <p:cNvSpPr/>
            <p:nvPr/>
          </p:nvSpPr>
          <p:spPr bwMode="auto">
            <a:xfrm rot="5400000">
              <a:off x="10399404" y="60975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2" name="Freeform 22"/>
            <p:cNvSpPr/>
            <p:nvPr/>
          </p:nvSpPr>
          <p:spPr bwMode="auto">
            <a:xfrm rot="5400000">
              <a:off x="10402685" y="6740597"/>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3" name="Freeform 23"/>
            <p:cNvSpPr/>
            <p:nvPr/>
          </p:nvSpPr>
          <p:spPr bwMode="auto">
            <a:xfrm rot="5400000">
              <a:off x="10380932" y="6598061"/>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4" name="Freeform 43"/>
            <p:cNvSpPr/>
            <p:nvPr/>
          </p:nvSpPr>
          <p:spPr bwMode="auto">
            <a:xfrm rot="5400000">
              <a:off x="11477899" y="317432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5" name="Freeform 51"/>
            <p:cNvSpPr/>
            <p:nvPr/>
          </p:nvSpPr>
          <p:spPr bwMode="auto">
            <a:xfrm rot="5400000">
              <a:off x="11544113" y="3873409"/>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6" name="Freeform 52"/>
            <p:cNvSpPr/>
            <p:nvPr/>
          </p:nvSpPr>
          <p:spPr bwMode="auto">
            <a:xfrm rot="5400000">
              <a:off x="11531106" y="345898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7" name="Freeform 54"/>
            <p:cNvSpPr/>
            <p:nvPr/>
          </p:nvSpPr>
          <p:spPr bwMode="auto">
            <a:xfrm rot="5400000">
              <a:off x="11518629" y="4089520"/>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8" name="Freeform 59"/>
            <p:cNvSpPr/>
            <p:nvPr/>
          </p:nvSpPr>
          <p:spPr bwMode="auto">
            <a:xfrm rot="5400000">
              <a:off x="11518121" y="3667688"/>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9" name="Freeform 43"/>
            <p:cNvSpPr/>
            <p:nvPr/>
          </p:nvSpPr>
          <p:spPr bwMode="auto">
            <a:xfrm rot="5400000">
              <a:off x="11470834" y="429432"/>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0" name="Freeform 51"/>
            <p:cNvSpPr/>
            <p:nvPr/>
          </p:nvSpPr>
          <p:spPr bwMode="auto">
            <a:xfrm rot="5400000">
              <a:off x="11443803" y="58384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1" name="Freeform 52"/>
            <p:cNvSpPr/>
            <p:nvPr/>
          </p:nvSpPr>
          <p:spPr bwMode="auto">
            <a:xfrm rot="5400000">
              <a:off x="11440808" y="19417"/>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2" name="Freeform 54"/>
            <p:cNvSpPr/>
            <p:nvPr/>
          </p:nvSpPr>
          <p:spPr bwMode="auto">
            <a:xfrm rot="5400000">
              <a:off x="11417736" y="183045"/>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3" name="Freeform 78"/>
            <p:cNvSpPr/>
            <p:nvPr/>
          </p:nvSpPr>
          <p:spPr bwMode="auto">
            <a:xfrm rot="5400000">
              <a:off x="11178114" y="306900"/>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4" name="Freeform 79"/>
            <p:cNvSpPr/>
            <p:nvPr/>
          </p:nvSpPr>
          <p:spPr bwMode="auto">
            <a:xfrm rot="5400000">
              <a:off x="11190486" y="537945"/>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5" name="Freeform 80"/>
            <p:cNvSpPr/>
            <p:nvPr/>
          </p:nvSpPr>
          <p:spPr bwMode="auto">
            <a:xfrm rot="5400000">
              <a:off x="11171497" y="752641"/>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6" name="Freeform 84"/>
            <p:cNvSpPr/>
            <p:nvPr/>
          </p:nvSpPr>
          <p:spPr bwMode="auto">
            <a:xfrm rot="5400000">
              <a:off x="11159604" y="102314"/>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7" name="Freeform 106"/>
            <p:cNvSpPr/>
            <p:nvPr/>
          </p:nvSpPr>
          <p:spPr bwMode="auto">
            <a:xfrm rot="5400000">
              <a:off x="10905272" y="240659"/>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8" name="Freeform 108"/>
            <p:cNvSpPr/>
            <p:nvPr/>
          </p:nvSpPr>
          <p:spPr bwMode="auto">
            <a:xfrm rot="5400000">
              <a:off x="10906905" y="775359"/>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9" name="Freeform 110"/>
            <p:cNvSpPr/>
            <p:nvPr/>
          </p:nvSpPr>
          <p:spPr bwMode="auto">
            <a:xfrm rot="5400000">
              <a:off x="10882996" y="-7175"/>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0" name="Freeform 112"/>
            <p:cNvSpPr/>
            <p:nvPr/>
          </p:nvSpPr>
          <p:spPr bwMode="auto">
            <a:xfrm rot="5400000">
              <a:off x="10893698" y="519838"/>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1" name="Freeform 130"/>
            <p:cNvSpPr/>
            <p:nvPr/>
          </p:nvSpPr>
          <p:spPr bwMode="auto">
            <a:xfrm rot="5400000">
              <a:off x="10637929" y="85348"/>
              <a:ext cx="157737" cy="81603"/>
            </a:xfrm>
            <a:custGeom>
              <a:avLst/>
              <a:gdLst>
                <a:gd name="T0" fmla="*/ 31 w 48"/>
                <a:gd name="T1" fmla="*/ 0 h 27"/>
                <a:gd name="T2" fmla="*/ 18 w 48"/>
                <a:gd name="T3" fmla="*/ 24 h 27"/>
                <a:gd name="T4" fmla="*/ 31 w 48"/>
                <a:gd name="T5" fmla="*/ 0 h 27"/>
              </a:gdLst>
              <a:ahLst/>
              <a:cxnLst>
                <a:cxn ang="0">
                  <a:pos x="T0" y="T1"/>
                </a:cxn>
                <a:cxn ang="0">
                  <a:pos x="T2" y="T3"/>
                </a:cxn>
                <a:cxn ang="0">
                  <a:pos x="T4" y="T5"/>
                </a:cxn>
              </a:cxnLst>
              <a:rect l="0" t="0" r="r" b="b"/>
              <a:pathLst>
                <a:path w="48" h="27">
                  <a:moveTo>
                    <a:pt x="31" y="0"/>
                  </a:moveTo>
                  <a:cubicBezTo>
                    <a:pt x="48" y="10"/>
                    <a:pt x="32" y="27"/>
                    <a:pt x="18" y="24"/>
                  </a:cubicBezTo>
                  <a:cubicBezTo>
                    <a:pt x="0" y="14"/>
                    <a:pt x="18" y="0"/>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2" name="Freeform 131"/>
            <p:cNvSpPr/>
            <p:nvPr/>
          </p:nvSpPr>
          <p:spPr bwMode="auto">
            <a:xfrm rot="5400000">
              <a:off x="10653915" y="703744"/>
              <a:ext cx="117860" cy="87315"/>
            </a:xfrm>
            <a:custGeom>
              <a:avLst/>
              <a:gdLst>
                <a:gd name="T0" fmla="*/ 15 w 36"/>
                <a:gd name="T1" fmla="*/ 0 h 29"/>
                <a:gd name="T2" fmla="*/ 25 w 36"/>
                <a:gd name="T3" fmla="*/ 15 h 29"/>
                <a:gd name="T4" fmla="*/ 13 w 36"/>
                <a:gd name="T5" fmla="*/ 21 h 29"/>
                <a:gd name="T6" fmla="*/ 15 w 36"/>
                <a:gd name="T7" fmla="*/ 0 h 29"/>
              </a:gdLst>
              <a:ahLst/>
              <a:cxnLst>
                <a:cxn ang="0">
                  <a:pos x="T0" y="T1"/>
                </a:cxn>
                <a:cxn ang="0">
                  <a:pos x="T2" y="T3"/>
                </a:cxn>
                <a:cxn ang="0">
                  <a:pos x="T4" y="T5"/>
                </a:cxn>
                <a:cxn ang="0">
                  <a:pos x="T6" y="T7"/>
                </a:cxn>
              </a:cxnLst>
              <a:rect l="0" t="0" r="r" b="b"/>
              <a:pathLst>
                <a:path w="36" h="29">
                  <a:moveTo>
                    <a:pt x="15" y="0"/>
                  </a:moveTo>
                  <a:cubicBezTo>
                    <a:pt x="21" y="0"/>
                    <a:pt x="36" y="13"/>
                    <a:pt x="25" y="15"/>
                  </a:cubicBezTo>
                  <a:cubicBezTo>
                    <a:pt x="20" y="19"/>
                    <a:pt x="20" y="22"/>
                    <a:pt x="13" y="21"/>
                  </a:cubicBezTo>
                  <a:cubicBezTo>
                    <a:pt x="0" y="29"/>
                    <a:pt x="0" y="0"/>
                    <a:pt x="1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3" name="Freeform 135"/>
            <p:cNvSpPr/>
            <p:nvPr/>
          </p:nvSpPr>
          <p:spPr bwMode="auto">
            <a:xfrm rot="5400000">
              <a:off x="10640237" y="492521"/>
              <a:ext cx="128495" cy="84051"/>
            </a:xfrm>
            <a:custGeom>
              <a:avLst/>
              <a:gdLst>
                <a:gd name="T0" fmla="*/ 21 w 39"/>
                <a:gd name="T1" fmla="*/ 0 h 28"/>
                <a:gd name="T2" fmla="*/ 6 w 39"/>
                <a:gd name="T3" fmla="*/ 20 h 28"/>
                <a:gd name="T4" fmla="*/ 21 w 39"/>
                <a:gd name="T5" fmla="*/ 0 h 28"/>
              </a:gdLst>
              <a:ahLst/>
              <a:cxnLst>
                <a:cxn ang="0">
                  <a:pos x="T0" y="T1"/>
                </a:cxn>
                <a:cxn ang="0">
                  <a:pos x="T2" y="T3"/>
                </a:cxn>
                <a:cxn ang="0">
                  <a:pos x="T4" y="T5"/>
                </a:cxn>
              </a:cxnLst>
              <a:rect l="0" t="0" r="r" b="b"/>
              <a:pathLst>
                <a:path w="39" h="28">
                  <a:moveTo>
                    <a:pt x="21" y="0"/>
                  </a:moveTo>
                  <a:cubicBezTo>
                    <a:pt x="39" y="12"/>
                    <a:pt x="22" y="28"/>
                    <a:pt x="6" y="20"/>
                  </a:cubicBezTo>
                  <a:cubicBezTo>
                    <a:pt x="0" y="7"/>
                    <a:pt x="7"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4" name="Freeform 141"/>
            <p:cNvSpPr/>
            <p:nvPr/>
          </p:nvSpPr>
          <p:spPr bwMode="auto">
            <a:xfrm rot="5400000">
              <a:off x="10840349" y="5944499"/>
              <a:ext cx="163941" cy="163205"/>
            </a:xfrm>
            <a:custGeom>
              <a:avLst/>
              <a:gdLst>
                <a:gd name="T0" fmla="*/ 37 w 50"/>
                <a:gd name="T1" fmla="*/ 3 h 54"/>
                <a:gd name="T2" fmla="*/ 42 w 50"/>
                <a:gd name="T3" fmla="*/ 17 h 54"/>
                <a:gd name="T4" fmla="*/ 37 w 50"/>
                <a:gd name="T5" fmla="*/ 3 h 54"/>
              </a:gdLst>
              <a:ahLst/>
              <a:cxnLst>
                <a:cxn ang="0">
                  <a:pos x="T0" y="T1"/>
                </a:cxn>
                <a:cxn ang="0">
                  <a:pos x="T2" y="T3"/>
                </a:cxn>
                <a:cxn ang="0">
                  <a:pos x="T4" y="T5"/>
                </a:cxn>
              </a:cxnLst>
              <a:rect l="0" t="0" r="r" b="b"/>
              <a:pathLst>
                <a:path w="50" h="54">
                  <a:moveTo>
                    <a:pt x="37" y="3"/>
                  </a:moveTo>
                  <a:cubicBezTo>
                    <a:pt x="50" y="3"/>
                    <a:pt x="36" y="13"/>
                    <a:pt x="42" y="17"/>
                  </a:cubicBezTo>
                  <a:cubicBezTo>
                    <a:pt x="35" y="54"/>
                    <a:pt x="0" y="0"/>
                    <a:pt x="37" y="3"/>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5" name="Freeform 10"/>
            <p:cNvSpPr/>
            <p:nvPr/>
          </p:nvSpPr>
          <p:spPr bwMode="auto">
            <a:xfrm rot="5400000">
              <a:off x="10371452" y="6252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6" name="Freeform 15"/>
            <p:cNvSpPr/>
            <p:nvPr/>
          </p:nvSpPr>
          <p:spPr bwMode="auto">
            <a:xfrm rot="5400000">
              <a:off x="10385063" y="566195"/>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7" name="Freeform 18"/>
            <p:cNvSpPr/>
            <p:nvPr/>
          </p:nvSpPr>
          <p:spPr bwMode="auto">
            <a:xfrm rot="5400000">
              <a:off x="10357645" y="330299"/>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8" name="Freeform 22"/>
            <p:cNvSpPr/>
            <p:nvPr/>
          </p:nvSpPr>
          <p:spPr bwMode="auto">
            <a:xfrm rot="5400000">
              <a:off x="10637522" y="257645"/>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9" name="Freeform 23"/>
            <p:cNvSpPr/>
            <p:nvPr/>
          </p:nvSpPr>
          <p:spPr bwMode="auto">
            <a:xfrm rot="5400000">
              <a:off x="10375640" y="768150"/>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0" name="Freeform 30"/>
            <p:cNvSpPr/>
            <p:nvPr/>
          </p:nvSpPr>
          <p:spPr bwMode="auto">
            <a:xfrm rot="5400000">
              <a:off x="10429579" y="1052065"/>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1" name="Freeform 43"/>
            <p:cNvSpPr/>
            <p:nvPr/>
          </p:nvSpPr>
          <p:spPr bwMode="auto">
            <a:xfrm rot="5400000">
              <a:off x="11456789" y="1602786"/>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2" name="Freeform 51"/>
            <p:cNvSpPr/>
            <p:nvPr/>
          </p:nvSpPr>
          <p:spPr bwMode="auto">
            <a:xfrm rot="5400000">
              <a:off x="10901031" y="6382737"/>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3" name="Freeform 52"/>
            <p:cNvSpPr/>
            <p:nvPr/>
          </p:nvSpPr>
          <p:spPr bwMode="auto">
            <a:xfrm rot="5400000">
              <a:off x="11469196" y="1219903"/>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4" name="Freeform 54"/>
            <p:cNvSpPr/>
            <p:nvPr/>
          </p:nvSpPr>
          <p:spPr bwMode="auto">
            <a:xfrm rot="5400000">
              <a:off x="11446124" y="1383531"/>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5" name="Freeform 59"/>
            <p:cNvSpPr/>
            <p:nvPr/>
          </p:nvSpPr>
          <p:spPr bwMode="auto">
            <a:xfrm rot="5400000">
              <a:off x="11450110" y="98847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6" name="Freeform 43"/>
            <p:cNvSpPr/>
            <p:nvPr/>
          </p:nvSpPr>
          <p:spPr bwMode="auto">
            <a:xfrm rot="5400000">
              <a:off x="11456788" y="2649389"/>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7" name="Freeform 51"/>
            <p:cNvSpPr/>
            <p:nvPr/>
          </p:nvSpPr>
          <p:spPr bwMode="auto">
            <a:xfrm rot="5400000">
              <a:off x="11473118" y="289815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8" name="Freeform 52"/>
            <p:cNvSpPr/>
            <p:nvPr/>
          </p:nvSpPr>
          <p:spPr bwMode="auto">
            <a:xfrm rot="5400000">
              <a:off x="11456249" y="2392591"/>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9" name="Freeform 54"/>
            <p:cNvSpPr/>
            <p:nvPr/>
          </p:nvSpPr>
          <p:spPr bwMode="auto">
            <a:xfrm rot="5400000">
              <a:off x="11426712" y="193951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0" name="Freeform 59"/>
            <p:cNvSpPr/>
            <p:nvPr/>
          </p:nvSpPr>
          <p:spPr bwMode="auto">
            <a:xfrm rot="5400000">
              <a:off x="11471198" y="2211997"/>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1" name="Freeform 43"/>
            <p:cNvSpPr/>
            <p:nvPr/>
          </p:nvSpPr>
          <p:spPr bwMode="auto">
            <a:xfrm rot="5400000">
              <a:off x="11479002" y="5784578"/>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2" name="Freeform 51"/>
            <p:cNvSpPr/>
            <p:nvPr/>
          </p:nvSpPr>
          <p:spPr bwMode="auto">
            <a:xfrm rot="5400000">
              <a:off x="11508504" y="4420098"/>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3" name="Freeform 52"/>
            <p:cNvSpPr/>
            <p:nvPr/>
          </p:nvSpPr>
          <p:spPr bwMode="auto">
            <a:xfrm rot="5400000">
              <a:off x="11535420" y="5229470"/>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4" name="Freeform 54"/>
            <p:cNvSpPr/>
            <p:nvPr/>
          </p:nvSpPr>
          <p:spPr bwMode="auto">
            <a:xfrm rot="5400000">
              <a:off x="11501770" y="5492598"/>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5" name="Freeform 59"/>
            <p:cNvSpPr/>
            <p:nvPr/>
          </p:nvSpPr>
          <p:spPr bwMode="auto">
            <a:xfrm rot="5400000">
              <a:off x="11518121" y="4692698"/>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6" name="Freeform 108"/>
            <p:cNvSpPr/>
            <p:nvPr/>
          </p:nvSpPr>
          <p:spPr bwMode="auto">
            <a:xfrm rot="5400000">
              <a:off x="11570577" y="489654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grpSp>
      <p:sp>
        <p:nvSpPr>
          <p:cNvPr id="9" name="Hộp Văn bản 8"/>
          <p:cNvSpPr txBox="1"/>
          <p:nvPr/>
        </p:nvSpPr>
        <p:spPr>
          <a:xfrm>
            <a:off x="7667507" y="1605567"/>
            <a:ext cx="277432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vi-VN" sz="2800" b="1">
                <a:latin typeface="Times New Roman" panose="02020603050405020304"/>
                <a:cs typeface="Calibri" panose="020F0502020204030204"/>
              </a:rPr>
              <a:t>2. Quản Trị Viên</a:t>
            </a:r>
            <a:endParaRPr lang="vi-VN" sz="2800" b="1">
              <a:latin typeface="Times New Roman" panose="02020603050405020304"/>
              <a:cs typeface="Calibri" panose="020F0502020204030204"/>
            </a:endParaRPr>
          </a:p>
          <a:p>
            <a:endParaRPr lang="vi-VN">
              <a:cs typeface="Calibri" panose="020F0502020204030204"/>
            </a:endParaRPr>
          </a:p>
        </p:txBody>
      </p:sp>
      <p:sp>
        <p:nvSpPr>
          <p:cNvPr id="12" name="Tiêu đề 11"/>
          <p:cNvSpPr>
            <a:spLocks noGrp="1"/>
          </p:cNvSpPr>
          <p:nvPr>
            <p:ph type="title"/>
          </p:nvPr>
        </p:nvSpPr>
        <p:spPr>
          <a:xfrm>
            <a:off x="3046631" y="-4075"/>
            <a:ext cx="7657228" cy="1040942"/>
          </a:xfrm>
        </p:spPr>
        <p:txBody>
          <a:bodyPr/>
          <a:lstStyle/>
          <a:p>
            <a:r>
              <a:rPr lang="en-US" sz="2800" b="1">
                <a:ea typeface="Source Sans Pro Black"/>
              </a:rPr>
              <a:t>THÔNG SỐ YÊU CẦU CỦA KHÁCH HÀNG</a:t>
            </a:r>
            <a:endParaRPr lang="en-US" sz="2800" b="1">
              <a:ea typeface="Source Sans Pro Black"/>
            </a:endParaRPr>
          </a:p>
        </p:txBody>
      </p:sp>
      <p:pic>
        <p:nvPicPr>
          <p:cNvPr id="14" name="Hình ảnh 13" descr="Ảnh có chứa hình vẽ, bản phác thảo, hình mẫu, Mặt người&#10;&#10;Mô tả được tự động tạo"/>
          <p:cNvPicPr>
            <a:picLocks noChangeAspect="1"/>
          </p:cNvPicPr>
          <p:nvPr/>
        </p:nvPicPr>
        <p:blipFill>
          <a:blip r:embed="rId3"/>
          <a:stretch>
            <a:fillRect/>
          </a:stretch>
        </p:blipFill>
        <p:spPr>
          <a:xfrm>
            <a:off x="4525066" y="2410240"/>
            <a:ext cx="2181086" cy="21921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1" y="5267"/>
            <a:ext cx="7324929" cy="684746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2071756" y="107673"/>
            <a:ext cx="4591691" cy="953053"/>
          </a:xfrm>
        </p:spPr>
        <p:txBody>
          <a:bodyPr>
            <a:normAutofit/>
          </a:bodyPr>
          <a:lstStyle/>
          <a:p>
            <a:r>
              <a:rPr lang="en-US" sz="2800" b="1">
                <a:latin typeface="Times New Roman" panose="02020603050405020304"/>
                <a:cs typeface="Times New Roman" panose="02020603050405020304"/>
              </a:rPr>
              <a:t>Quản Lý</a:t>
            </a:r>
            <a:endParaRPr lang="vi-VN"/>
          </a:p>
          <a:p>
            <a:endParaRPr lang="vi-VN">
              <a:ea typeface="Source Sans Pro Black"/>
            </a:endParaRPr>
          </a:p>
        </p:txBody>
      </p:sp>
      <p:sp>
        <p:nvSpPr>
          <p:cNvPr id="3" name="Chỗ dành sẵn cho Nội dung 2"/>
          <p:cNvSpPr>
            <a:spLocks noGrp="1"/>
          </p:cNvSpPr>
          <p:nvPr>
            <p:ph idx="1"/>
          </p:nvPr>
        </p:nvSpPr>
        <p:spPr>
          <a:xfrm>
            <a:off x="6628" y="575127"/>
            <a:ext cx="7330470" cy="6294128"/>
          </a:xfrm>
        </p:spPr>
        <p:txBody>
          <a:bodyPr lIns="109728" tIns="109728" rIns="109728" bIns="91440" anchor="t">
            <a:noAutofit/>
          </a:bodyPr>
          <a:lstStyle/>
          <a:p>
            <a:pPr>
              <a:lnSpc>
                <a:spcPct val="140000"/>
              </a:lnSpc>
              <a:buClr>
                <a:srgbClr val="C3B2A7"/>
              </a:buClr>
            </a:pPr>
            <a:r>
              <a:rPr lang="en-US" sz="1400">
                <a:cs typeface="Calibri" panose="020F0502020204030204"/>
              </a:rPr>
              <a:t>Đầu vào:</a:t>
            </a:r>
            <a:endParaRPr lang="en-US" sz="1400">
              <a:cs typeface="Calibri" panose="020F0502020204030204"/>
            </a:endParaRPr>
          </a:p>
          <a:p>
            <a:pPr>
              <a:lnSpc>
                <a:spcPct val="140000"/>
              </a:lnSpc>
              <a:buClr>
                <a:srgbClr val="C3B2A7"/>
              </a:buClr>
            </a:pPr>
            <a:r>
              <a:rPr lang="en-US" sz="1400">
                <a:cs typeface="Calibri" panose="020F0502020204030204"/>
              </a:rPr>
              <a:t>Biểu mẫu và trường văn bản: Nhân viên nhập thông tin về nhân viên, tài khoản, sản phẩm, khách hàng, hoặc chi tiết phòng.</a:t>
            </a:r>
            <a:endParaRPr lang="en-US" sz="1400">
              <a:cs typeface="Calibri" panose="020F0502020204030204"/>
            </a:endParaRPr>
          </a:p>
          <a:p>
            <a:pPr>
              <a:lnSpc>
                <a:spcPct val="140000"/>
              </a:lnSpc>
              <a:buClr>
                <a:srgbClr val="C3B2A7"/>
              </a:buClr>
            </a:pPr>
            <a:r>
              <a:rPr lang="en-US" sz="1400">
                <a:cs typeface="Calibri" panose="020F0502020204030204"/>
              </a:rPr>
              <a:t>Nút và liên kết: Nhân viên điều hướng hệ thống, gửi biểu mẫu, hoặc kích hoạt các hành động.</a:t>
            </a:r>
            <a:endParaRPr lang="en-US" sz="1400">
              <a:cs typeface="Calibri" panose="020F0502020204030204"/>
            </a:endParaRPr>
          </a:p>
          <a:p>
            <a:pPr>
              <a:lnSpc>
                <a:spcPct val="140000"/>
              </a:lnSpc>
              <a:buClr>
                <a:srgbClr val="C3B2A7"/>
              </a:buClr>
            </a:pPr>
            <a:r>
              <a:rPr lang="en-US" sz="1400">
                <a:cs typeface="Calibri" panose="020F0502020204030204"/>
              </a:rPr>
              <a:t>Danh sách thả xuống và lựa chọn: Nhân viên chọn từ menu thả xuống hoặc danh sách để tùy chỉnh nhiệm vụ.</a:t>
            </a:r>
            <a:endParaRPr lang="en-US" sz="1400">
              <a:cs typeface="Calibri" panose="020F0502020204030204"/>
            </a:endParaRPr>
          </a:p>
          <a:p>
            <a:pPr>
              <a:lnSpc>
                <a:spcPct val="140000"/>
              </a:lnSpc>
              <a:buClr>
                <a:srgbClr val="C3B2A7"/>
              </a:buClr>
            </a:pPr>
            <a:r>
              <a:rPr lang="en-US" sz="1400">
                <a:cs typeface="Calibri" panose="020F0502020204030204"/>
              </a:rPr>
              <a:t>Hộp kiểm và nút radio: Nhân viên chọn tùy chọn hoặc lựa chọn trong quy trình quản lý.</a:t>
            </a:r>
            <a:endParaRPr lang="en-US" sz="1400">
              <a:cs typeface="Calibri" panose="020F0502020204030204"/>
            </a:endParaRPr>
          </a:p>
          <a:p>
            <a:pPr>
              <a:lnSpc>
                <a:spcPct val="140000"/>
              </a:lnSpc>
              <a:buClr>
                <a:srgbClr val="C3B2A7"/>
              </a:buClr>
            </a:pPr>
            <a:r>
              <a:rPr lang="en-US" sz="1400">
                <a:cs typeface="Calibri" panose="020F0502020204030204"/>
              </a:rPr>
              <a:t>Tải lên: Nhân viên có thể tải lên tệp, hình ảnh, hoặc tài liệu.</a:t>
            </a:r>
            <a:endParaRPr lang="en-US" sz="1400">
              <a:cs typeface="Calibri" panose="020F0502020204030204"/>
            </a:endParaRPr>
          </a:p>
          <a:p>
            <a:pPr>
              <a:lnSpc>
                <a:spcPct val="140000"/>
              </a:lnSpc>
              <a:buClr>
                <a:srgbClr val="C3B2A7"/>
              </a:buClr>
            </a:pPr>
            <a:r>
              <a:rPr lang="en-US" sz="1400">
                <a:cs typeface="Calibri" panose="020F0502020204030204"/>
              </a:rPr>
              <a:t>Đầu ra:</a:t>
            </a:r>
            <a:endParaRPr lang="en-US">
              <a:cs typeface="Calibri" panose="020F0502020204030204"/>
            </a:endParaRPr>
          </a:p>
          <a:p>
            <a:pPr>
              <a:lnSpc>
                <a:spcPct val="140000"/>
              </a:lnSpc>
              <a:buClr>
                <a:srgbClr val="C3B2A7"/>
              </a:buClr>
            </a:pPr>
            <a:r>
              <a:rPr lang="en-US" sz="1400">
                <a:cs typeface="Calibri" panose="020F0502020204030204"/>
              </a:rPr>
              <a:t>Hiển thị kết quả: Trang web hiển thị thông tin như chi tiết nhân viên, tài khoản, danh sách sản phẩm, hồ sơ khách hàng, hoặc tình trạng phòng trống.</a:t>
            </a:r>
            <a:endParaRPr lang="en-US" sz="1400">
              <a:cs typeface="Calibri" panose="020F0502020204030204"/>
            </a:endParaRPr>
          </a:p>
          <a:p>
            <a:pPr>
              <a:lnSpc>
                <a:spcPct val="140000"/>
              </a:lnSpc>
              <a:buClr>
                <a:srgbClr val="C3B2A7"/>
              </a:buClr>
            </a:pPr>
            <a:r>
              <a:rPr lang="en-US" sz="1400">
                <a:cs typeface="Calibri" panose="020F0502020204030204"/>
              </a:rPr>
              <a:t>Thông báo lỗi: Trang web xuất thông báo lỗi nếu có vấn đề với thông tin đầu vào.</a:t>
            </a:r>
            <a:endParaRPr lang="en-US" sz="1400">
              <a:cs typeface="Calibri" panose="020F0502020204030204"/>
            </a:endParaRPr>
          </a:p>
          <a:p>
            <a:pPr>
              <a:lnSpc>
                <a:spcPct val="140000"/>
              </a:lnSpc>
              <a:buClr>
                <a:srgbClr val="C3B2A7"/>
              </a:buClr>
            </a:pPr>
            <a:r>
              <a:rPr lang="en-US" sz="1400">
                <a:cs typeface="Calibri" panose="020F0502020204030204"/>
              </a:rPr>
              <a:t>Thông báo xác nhận: Nhân viên nhận thông báo xác nhận cho các hành động thành công.</a:t>
            </a:r>
            <a:endParaRPr lang="en-US" sz="1400">
              <a:cs typeface="Calibri" panose="020F0502020204030204"/>
            </a:endParaRPr>
          </a:p>
          <a:p>
            <a:pPr>
              <a:lnSpc>
                <a:spcPct val="140000"/>
              </a:lnSpc>
              <a:buClr>
                <a:srgbClr val="C3B2A7"/>
              </a:buClr>
            </a:pPr>
            <a:r>
              <a:rPr lang="en-US" sz="1400">
                <a:cs typeface="Calibri" panose="020F0502020204030204"/>
              </a:rPr>
              <a:t>Thay đổi trực quan: Trang web cập nhật thông tin như danh sách nhân viên, hình ảnh sản phẩm, chi tiết khách hàng, hoặc trạng thái phòng.</a:t>
            </a:r>
            <a:br>
              <a:rPr lang="vi-VN" sz="1800">
                <a:cs typeface="Calibri" panose="020F0502020204030204"/>
              </a:rPr>
            </a:br>
            <a:endParaRPr lang="vi-VN" sz="800">
              <a:cs typeface="Calibri" panose="020F0502020204030204"/>
            </a:endParaRPr>
          </a:p>
          <a:p>
            <a:pPr>
              <a:lnSpc>
                <a:spcPct val="140000"/>
              </a:lnSpc>
            </a:pPr>
            <a:endParaRPr lang="vi-VN" sz="800" b="1">
              <a:latin typeface="Times New Roman" panose="02020603050405020304"/>
              <a:cs typeface="Times New Roman" panose="02020603050405020304"/>
            </a:endParaRPr>
          </a:p>
          <a:p>
            <a:pPr>
              <a:lnSpc>
                <a:spcPct val="140000"/>
              </a:lnSpc>
              <a:buClr>
                <a:srgbClr val="C3B2A7"/>
              </a:buClr>
            </a:pPr>
            <a:endParaRPr lang="vi-VN" sz="800">
              <a:cs typeface="Calibri" panose="020F0502020204030204"/>
            </a:endParaRPr>
          </a:p>
        </p:txBody>
      </p:sp>
      <p:pic>
        <p:nvPicPr>
          <p:cNvPr id="6" name="Hình ảnh 5" descr="Ảnh có chứa hình vẽ, bản phác thảo, hình mẫu, Mặt người&#10;&#10;Mô tả được tự động tạo"/>
          <p:cNvPicPr>
            <a:picLocks noChangeAspect="1"/>
          </p:cNvPicPr>
          <p:nvPr/>
        </p:nvPicPr>
        <p:blipFill>
          <a:blip r:embed="rId1"/>
          <a:stretch>
            <a:fillRect/>
          </a:stretch>
        </p:blipFill>
        <p:spPr>
          <a:xfrm>
            <a:off x="7798955" y="1321954"/>
            <a:ext cx="4098635" cy="42256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title"/>
          </p:nvPr>
        </p:nvSpPr>
        <p:spPr>
          <a:xfrm>
            <a:off x="5127422" y="255551"/>
            <a:ext cx="6188277" cy="680096"/>
          </a:xfrm>
        </p:spPr>
        <p:txBody>
          <a:bodyPr>
            <a:normAutofit fontScale="90000"/>
          </a:bodyPr>
          <a:lstStyle/>
          <a:p>
            <a:r>
              <a:rPr lang="vi-VN" b="1">
                <a:latin typeface="Times New Roman" panose="02020603050405020304"/>
                <a:cs typeface="Times New Roman" panose="02020603050405020304"/>
              </a:rPr>
              <a:t>QUẢN TRỊ VIÊN</a:t>
            </a:r>
            <a:endParaRPr lang="vi-VN" b="1">
              <a:latin typeface="Times New Roman" panose="02020603050405020304"/>
              <a:cs typeface="Times New Roman" panose="02020603050405020304"/>
            </a:endParaRPr>
          </a:p>
          <a:p>
            <a:endParaRPr lang="vi-VN">
              <a:ea typeface="Source Sans Pro Black"/>
            </a:endParaRPr>
          </a:p>
        </p:txBody>
      </p:sp>
      <p:grpSp>
        <p:nvGrpSpPr>
          <p:cNvPr id="11" name="Group 10"/>
          <p:cNvGrpSpPr>
            <a:grpSpLocks noGrp="1" noRot="1" noChangeAspect="1" noMove="1" noResize="1" noUngrp="1"/>
          </p:cNvGrpSpPr>
          <p:nvPr/>
        </p:nvGrpSpPr>
        <p:grpSpPr>
          <a:xfrm>
            <a:off x="1744975" y="42050"/>
            <a:ext cx="1319321" cy="6804850"/>
            <a:chOff x="1744975" y="42050"/>
            <a:chExt cx="1319321" cy="6804850"/>
          </a:xfrm>
        </p:grpSpPr>
        <p:sp>
          <p:nvSpPr>
            <p:cNvPr id="12" name="Freeform 8"/>
            <p:cNvSpPr/>
            <p:nvPr/>
          </p:nvSpPr>
          <p:spPr bwMode="auto">
            <a:xfrm rot="5400000">
              <a:off x="2593792" y="4728335"/>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3" name="Freeform 78"/>
            <p:cNvSpPr/>
            <p:nvPr/>
          </p:nvSpPr>
          <p:spPr bwMode="auto">
            <a:xfrm rot="5400000">
              <a:off x="2914562" y="668947"/>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4" name="Freeform 79"/>
            <p:cNvSpPr/>
            <p:nvPr/>
          </p:nvSpPr>
          <p:spPr bwMode="auto">
            <a:xfrm rot="5400000">
              <a:off x="2926934" y="8999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5" name="Freeform 80"/>
            <p:cNvSpPr/>
            <p:nvPr/>
          </p:nvSpPr>
          <p:spPr bwMode="auto">
            <a:xfrm rot="5400000">
              <a:off x="2921593" y="1137787"/>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6" name="Freeform 84"/>
            <p:cNvSpPr/>
            <p:nvPr/>
          </p:nvSpPr>
          <p:spPr bwMode="auto">
            <a:xfrm rot="5400000">
              <a:off x="2896052" y="464361"/>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7" name="Freeform 86"/>
            <p:cNvSpPr/>
            <p:nvPr/>
          </p:nvSpPr>
          <p:spPr bwMode="auto">
            <a:xfrm rot="5400000">
              <a:off x="2906021" y="118352"/>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8" name="Freeform 106"/>
            <p:cNvSpPr/>
            <p:nvPr/>
          </p:nvSpPr>
          <p:spPr bwMode="auto">
            <a:xfrm rot="5400000">
              <a:off x="2641720" y="633568"/>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9" name="Freeform 108"/>
            <p:cNvSpPr/>
            <p:nvPr/>
          </p:nvSpPr>
          <p:spPr bwMode="auto">
            <a:xfrm rot="5400000">
              <a:off x="2624547" y="1134288"/>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0" name="Freeform 110"/>
            <p:cNvSpPr/>
            <p:nvPr/>
          </p:nvSpPr>
          <p:spPr bwMode="auto">
            <a:xfrm rot="5400000">
              <a:off x="2619444" y="385733"/>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1" name="Freeform 112"/>
            <p:cNvSpPr/>
            <p:nvPr/>
          </p:nvSpPr>
          <p:spPr bwMode="auto">
            <a:xfrm rot="5400000">
              <a:off x="2630146" y="954579"/>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2" name="Freeform 36"/>
            <p:cNvSpPr/>
            <p:nvPr/>
          </p:nvSpPr>
          <p:spPr bwMode="auto">
            <a:xfrm rot="5400000">
              <a:off x="2294226" y="4598801"/>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3" name="Freeform 41"/>
            <p:cNvSpPr/>
            <p:nvPr/>
          </p:nvSpPr>
          <p:spPr bwMode="auto">
            <a:xfrm rot="5400000">
              <a:off x="1991372" y="4671231"/>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4" name="Freeform 42"/>
            <p:cNvSpPr/>
            <p:nvPr/>
          </p:nvSpPr>
          <p:spPr bwMode="auto">
            <a:xfrm rot="5400000">
              <a:off x="1721306" y="4672363"/>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5" name="Freeform 45"/>
            <p:cNvSpPr/>
            <p:nvPr/>
          </p:nvSpPr>
          <p:spPr bwMode="auto">
            <a:xfrm rot="5400000">
              <a:off x="2857458" y="4410076"/>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6" name="Freeform 69"/>
            <p:cNvSpPr/>
            <p:nvPr/>
          </p:nvSpPr>
          <p:spPr bwMode="auto">
            <a:xfrm rot="5400000">
              <a:off x="2854176" y="5651651"/>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7" name="Freeform 70"/>
            <p:cNvSpPr/>
            <p:nvPr/>
          </p:nvSpPr>
          <p:spPr bwMode="auto">
            <a:xfrm rot="5400000">
              <a:off x="2818389" y="6243395"/>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8" name="Freeform 74"/>
            <p:cNvSpPr/>
            <p:nvPr/>
          </p:nvSpPr>
          <p:spPr bwMode="auto">
            <a:xfrm rot="5400000">
              <a:off x="2835281" y="5984792"/>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29" name="Freeform 85"/>
            <p:cNvSpPr/>
            <p:nvPr/>
          </p:nvSpPr>
          <p:spPr bwMode="auto">
            <a:xfrm rot="5400000">
              <a:off x="2845443" y="6468970"/>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0" name="Freeform 87"/>
            <p:cNvSpPr/>
            <p:nvPr/>
          </p:nvSpPr>
          <p:spPr bwMode="auto">
            <a:xfrm rot="5400000">
              <a:off x="2822723" y="6734262"/>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1" name="Freeform 88"/>
            <p:cNvSpPr/>
            <p:nvPr/>
          </p:nvSpPr>
          <p:spPr bwMode="auto">
            <a:xfrm rot="5400000">
              <a:off x="2909835" y="5700739"/>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2" name="Freeform 102"/>
            <p:cNvSpPr/>
            <p:nvPr/>
          </p:nvSpPr>
          <p:spPr bwMode="auto">
            <a:xfrm rot="5400000">
              <a:off x="2563385" y="5748297"/>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3" name="Freeform 103"/>
            <p:cNvSpPr/>
            <p:nvPr/>
          </p:nvSpPr>
          <p:spPr bwMode="auto">
            <a:xfrm rot="5400000">
              <a:off x="2546293" y="6018719"/>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4" name="Freeform 117"/>
            <p:cNvSpPr/>
            <p:nvPr/>
          </p:nvSpPr>
          <p:spPr bwMode="auto">
            <a:xfrm rot="5400000">
              <a:off x="2598102" y="6062398"/>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5" name="Freeform 118"/>
            <p:cNvSpPr/>
            <p:nvPr/>
          </p:nvSpPr>
          <p:spPr bwMode="auto">
            <a:xfrm rot="5400000">
              <a:off x="2583208" y="6710138"/>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6" name="Freeform 119"/>
            <p:cNvSpPr/>
            <p:nvPr/>
          </p:nvSpPr>
          <p:spPr bwMode="auto">
            <a:xfrm rot="5400000">
              <a:off x="2554120" y="626268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7" name="Freeform 8"/>
            <p:cNvSpPr/>
            <p:nvPr/>
          </p:nvSpPr>
          <p:spPr bwMode="auto">
            <a:xfrm rot="5400000">
              <a:off x="2624220" y="206994"/>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8" name="Freeform 8"/>
            <p:cNvSpPr/>
            <p:nvPr/>
          </p:nvSpPr>
          <p:spPr bwMode="auto">
            <a:xfrm rot="16200000">
              <a:off x="1853403" y="67393"/>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39" name="Freeform 43"/>
            <p:cNvSpPr/>
            <p:nvPr/>
          </p:nvSpPr>
          <p:spPr bwMode="auto">
            <a:xfrm rot="16200000">
              <a:off x="1819884" y="5967585"/>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0" name="Freeform 51"/>
            <p:cNvSpPr/>
            <p:nvPr/>
          </p:nvSpPr>
          <p:spPr bwMode="auto">
            <a:xfrm rot="16200000">
              <a:off x="1810283" y="573437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1" name="Freeform 53"/>
            <p:cNvSpPr/>
            <p:nvPr/>
          </p:nvSpPr>
          <p:spPr bwMode="auto">
            <a:xfrm rot="16200000">
              <a:off x="1751968" y="5465370"/>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2" name="Freeform 54"/>
            <p:cNvSpPr/>
            <p:nvPr/>
          </p:nvSpPr>
          <p:spPr bwMode="auto">
            <a:xfrm rot="16200000">
              <a:off x="1848820" y="6232142"/>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3" name="Freeform 59"/>
            <p:cNvSpPr/>
            <p:nvPr/>
          </p:nvSpPr>
          <p:spPr bwMode="auto">
            <a:xfrm rot="16200000">
              <a:off x="1785974" y="6481570"/>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4" name="Freeform 61"/>
            <p:cNvSpPr/>
            <p:nvPr/>
          </p:nvSpPr>
          <p:spPr bwMode="auto">
            <a:xfrm rot="16200000">
              <a:off x="1791453" y="6698934"/>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5" name="Freeform 78"/>
            <p:cNvSpPr/>
            <p:nvPr/>
          </p:nvSpPr>
          <p:spPr bwMode="auto">
            <a:xfrm rot="16200000">
              <a:off x="2043184" y="6077982"/>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6" name="Freeform 79"/>
            <p:cNvSpPr/>
            <p:nvPr/>
          </p:nvSpPr>
          <p:spPr bwMode="auto">
            <a:xfrm rot="16200000">
              <a:off x="2054739" y="5852650"/>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7" name="Freeform 80"/>
            <p:cNvSpPr/>
            <p:nvPr/>
          </p:nvSpPr>
          <p:spPr bwMode="auto">
            <a:xfrm rot="16200000">
              <a:off x="2059192" y="5618119"/>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8" name="Freeform 84"/>
            <p:cNvSpPr/>
            <p:nvPr/>
          </p:nvSpPr>
          <p:spPr bwMode="auto">
            <a:xfrm rot="16200000">
              <a:off x="2065791" y="6353133"/>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49" name="Freeform 86"/>
            <p:cNvSpPr/>
            <p:nvPr/>
          </p:nvSpPr>
          <p:spPr bwMode="auto">
            <a:xfrm rot="16200000">
              <a:off x="2078761" y="6639984"/>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0" name="Freeform 106"/>
            <p:cNvSpPr/>
            <p:nvPr/>
          </p:nvSpPr>
          <p:spPr bwMode="auto">
            <a:xfrm rot="16200000">
              <a:off x="2357994" y="6091744"/>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1" name="Freeform 108"/>
            <p:cNvSpPr/>
            <p:nvPr/>
          </p:nvSpPr>
          <p:spPr bwMode="auto">
            <a:xfrm rot="16200000">
              <a:off x="2344939" y="5584610"/>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2" name="Freeform 110"/>
            <p:cNvSpPr/>
            <p:nvPr/>
          </p:nvSpPr>
          <p:spPr bwMode="auto">
            <a:xfrm rot="16200000">
              <a:off x="2358684" y="6418626"/>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3" name="Freeform 112"/>
            <p:cNvSpPr/>
            <p:nvPr/>
          </p:nvSpPr>
          <p:spPr bwMode="auto">
            <a:xfrm rot="16200000">
              <a:off x="2357730" y="5882420"/>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4" name="Freeform 34"/>
            <p:cNvSpPr/>
            <p:nvPr/>
          </p:nvSpPr>
          <p:spPr bwMode="auto">
            <a:xfrm rot="16200000">
              <a:off x="1819827" y="1405235"/>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5" name="Freeform 36"/>
            <p:cNvSpPr/>
            <p:nvPr/>
          </p:nvSpPr>
          <p:spPr bwMode="auto">
            <a:xfrm rot="16200000">
              <a:off x="1842290" y="724578"/>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6" name="Freeform 41"/>
            <p:cNvSpPr/>
            <p:nvPr/>
          </p:nvSpPr>
          <p:spPr bwMode="auto">
            <a:xfrm rot="16200000">
              <a:off x="1842290" y="51705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7" name="Freeform 42"/>
            <p:cNvSpPr/>
            <p:nvPr/>
          </p:nvSpPr>
          <p:spPr bwMode="auto">
            <a:xfrm rot="16200000">
              <a:off x="1821480" y="1221982"/>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8" name="Freeform 45"/>
            <p:cNvSpPr/>
            <p:nvPr/>
          </p:nvSpPr>
          <p:spPr bwMode="auto">
            <a:xfrm rot="16200000">
              <a:off x="1872483" y="93460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59" name="Freeform 66"/>
            <p:cNvSpPr/>
            <p:nvPr/>
          </p:nvSpPr>
          <p:spPr bwMode="auto">
            <a:xfrm rot="16200000">
              <a:off x="2125160" y="1389589"/>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0" name="Freeform 69"/>
            <p:cNvSpPr/>
            <p:nvPr/>
          </p:nvSpPr>
          <p:spPr bwMode="auto">
            <a:xfrm rot="16200000">
              <a:off x="2125043" y="1107344"/>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1" name="Freeform 70"/>
            <p:cNvSpPr/>
            <p:nvPr/>
          </p:nvSpPr>
          <p:spPr bwMode="auto">
            <a:xfrm rot="16200000">
              <a:off x="2174122" y="551506"/>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2" name="Freeform 74"/>
            <p:cNvSpPr/>
            <p:nvPr/>
          </p:nvSpPr>
          <p:spPr bwMode="auto">
            <a:xfrm rot="16200000">
              <a:off x="2151027" y="76522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3" name="Freeform 85"/>
            <p:cNvSpPr/>
            <p:nvPr/>
          </p:nvSpPr>
          <p:spPr bwMode="auto">
            <a:xfrm rot="16200000">
              <a:off x="2139067" y="25817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4" name="Freeform 87"/>
            <p:cNvSpPr/>
            <p:nvPr/>
          </p:nvSpPr>
          <p:spPr bwMode="auto">
            <a:xfrm rot="16200000">
              <a:off x="2142681" y="94688"/>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5" name="Freeform 88"/>
            <p:cNvSpPr/>
            <p:nvPr/>
          </p:nvSpPr>
          <p:spPr bwMode="auto">
            <a:xfrm rot="16200000">
              <a:off x="2207625" y="1163525"/>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6" name="Freeform 94"/>
            <p:cNvSpPr/>
            <p:nvPr/>
          </p:nvSpPr>
          <p:spPr bwMode="auto">
            <a:xfrm rot="16200000">
              <a:off x="2392943" y="136288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7" name="Freeform 102"/>
            <p:cNvSpPr/>
            <p:nvPr/>
          </p:nvSpPr>
          <p:spPr bwMode="auto">
            <a:xfrm rot="16200000">
              <a:off x="2402256" y="1155654"/>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8" name="Freeform 103"/>
            <p:cNvSpPr/>
            <p:nvPr/>
          </p:nvSpPr>
          <p:spPr bwMode="auto">
            <a:xfrm rot="16200000">
              <a:off x="2418542" y="797064"/>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69" name="Freeform 117"/>
            <p:cNvSpPr/>
            <p:nvPr/>
          </p:nvSpPr>
          <p:spPr bwMode="auto">
            <a:xfrm rot="16200000">
              <a:off x="2500545" y="850492"/>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0" name="Freeform 118"/>
            <p:cNvSpPr/>
            <p:nvPr/>
          </p:nvSpPr>
          <p:spPr bwMode="auto">
            <a:xfrm rot="16200000">
              <a:off x="2391375" y="112174"/>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1" name="Freeform 119"/>
            <p:cNvSpPr/>
            <p:nvPr/>
          </p:nvSpPr>
          <p:spPr bwMode="auto">
            <a:xfrm rot="16200000">
              <a:off x="2412255" y="528605"/>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2" name="Freeform 8"/>
            <p:cNvSpPr/>
            <p:nvPr/>
          </p:nvSpPr>
          <p:spPr bwMode="auto">
            <a:xfrm rot="16200000">
              <a:off x="2319382" y="6688861"/>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3" name="Freeform 41"/>
            <p:cNvSpPr/>
            <p:nvPr/>
          </p:nvSpPr>
          <p:spPr bwMode="auto">
            <a:xfrm rot="5400000">
              <a:off x="2576051" y="549204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4" name="Freeform 41"/>
            <p:cNvSpPr/>
            <p:nvPr/>
          </p:nvSpPr>
          <p:spPr bwMode="auto">
            <a:xfrm rot="5400000">
              <a:off x="2563626" y="651588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5" name="Freeform 41"/>
            <p:cNvSpPr/>
            <p:nvPr/>
          </p:nvSpPr>
          <p:spPr bwMode="auto">
            <a:xfrm rot="5400000">
              <a:off x="2916458" y="1405539"/>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6" name="Freeform 79"/>
            <p:cNvSpPr/>
            <p:nvPr/>
          </p:nvSpPr>
          <p:spPr bwMode="auto">
            <a:xfrm rot="16200000">
              <a:off x="2338545" y="4860744"/>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7" name="Freeform 79"/>
            <p:cNvSpPr/>
            <p:nvPr/>
          </p:nvSpPr>
          <p:spPr bwMode="auto">
            <a:xfrm rot="16200000">
              <a:off x="2867650" y="54373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8" name="Freeform 79"/>
            <p:cNvSpPr/>
            <p:nvPr/>
          </p:nvSpPr>
          <p:spPr bwMode="auto">
            <a:xfrm rot="16200000">
              <a:off x="2631376" y="140483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79" name="Freeform 79"/>
            <p:cNvSpPr/>
            <p:nvPr/>
          </p:nvSpPr>
          <p:spPr bwMode="auto">
            <a:xfrm rot="16200000">
              <a:off x="1838486" y="301463"/>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0" name="Freeform 43"/>
            <p:cNvSpPr/>
            <p:nvPr/>
          </p:nvSpPr>
          <p:spPr bwMode="auto">
            <a:xfrm rot="5400000">
              <a:off x="2019036" y="488697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1" name="Freeform 51"/>
            <p:cNvSpPr/>
            <p:nvPr/>
          </p:nvSpPr>
          <p:spPr bwMode="auto">
            <a:xfrm rot="5400000">
              <a:off x="2691123" y="2512744"/>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2" name="Freeform 53"/>
            <p:cNvSpPr/>
            <p:nvPr/>
          </p:nvSpPr>
          <p:spPr bwMode="auto">
            <a:xfrm rot="5400000">
              <a:off x="2579867" y="4136512"/>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3" name="Freeform 78"/>
            <p:cNvSpPr/>
            <p:nvPr/>
          </p:nvSpPr>
          <p:spPr bwMode="auto">
            <a:xfrm rot="5400000">
              <a:off x="2950954" y="2303194"/>
              <a:ext cx="147990" cy="75075"/>
            </a:xfrm>
            <a:custGeom>
              <a:avLst/>
              <a:gdLst>
                <a:gd name="T0" fmla="*/ 22 w 45"/>
                <a:gd name="T1" fmla="*/ 0 h 25"/>
                <a:gd name="T2" fmla="*/ 28 w 45"/>
                <a:gd name="T3" fmla="*/ 25 h 25"/>
                <a:gd name="T4" fmla="*/ 22 w 45"/>
                <a:gd name="T5" fmla="*/ 0 h 25"/>
              </a:gdLst>
              <a:ahLst/>
              <a:cxnLst>
                <a:cxn ang="0">
                  <a:pos x="T0" y="T1"/>
                </a:cxn>
                <a:cxn ang="0">
                  <a:pos x="T2" y="T3"/>
                </a:cxn>
                <a:cxn ang="0">
                  <a:pos x="T4" y="T5"/>
                </a:cxn>
              </a:cxnLst>
              <a:rect l="0" t="0" r="r" b="b"/>
              <a:pathLst>
                <a:path w="45" h="25">
                  <a:moveTo>
                    <a:pt x="22" y="0"/>
                  </a:moveTo>
                  <a:cubicBezTo>
                    <a:pt x="32" y="1"/>
                    <a:pt x="45" y="21"/>
                    <a:pt x="28" y="25"/>
                  </a:cubicBezTo>
                  <a:cubicBezTo>
                    <a:pt x="9" y="23"/>
                    <a:pt x="0" y="9"/>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4" name="Freeform 79"/>
            <p:cNvSpPr/>
            <p:nvPr/>
          </p:nvSpPr>
          <p:spPr bwMode="auto">
            <a:xfrm rot="5400000">
              <a:off x="2950350" y="276316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5" name="Freeform 80"/>
            <p:cNvSpPr/>
            <p:nvPr/>
          </p:nvSpPr>
          <p:spPr bwMode="auto">
            <a:xfrm rot="5400000">
              <a:off x="2015237" y="5160576"/>
              <a:ext cx="124951" cy="66098"/>
            </a:xfrm>
            <a:custGeom>
              <a:avLst/>
              <a:gdLst>
                <a:gd name="T0" fmla="*/ 21 w 38"/>
                <a:gd name="T1" fmla="*/ 0 h 22"/>
                <a:gd name="T2" fmla="*/ 21 w 38"/>
                <a:gd name="T3" fmla="*/ 22 h 22"/>
                <a:gd name="T4" fmla="*/ 21 w 38"/>
                <a:gd name="T5" fmla="*/ 0 h 22"/>
              </a:gdLst>
              <a:ahLst/>
              <a:cxnLst>
                <a:cxn ang="0">
                  <a:pos x="T0" y="T1"/>
                </a:cxn>
                <a:cxn ang="0">
                  <a:pos x="T2" y="T3"/>
                </a:cxn>
                <a:cxn ang="0">
                  <a:pos x="T4" y="T5"/>
                </a:cxn>
              </a:cxnLst>
              <a:rect l="0" t="0" r="r" b="b"/>
              <a:pathLst>
                <a:path w="38" h="22">
                  <a:moveTo>
                    <a:pt x="21" y="0"/>
                  </a:moveTo>
                  <a:cubicBezTo>
                    <a:pt x="37" y="2"/>
                    <a:pt x="38" y="20"/>
                    <a:pt x="21" y="22"/>
                  </a:cubicBezTo>
                  <a:cubicBezTo>
                    <a:pt x="9" y="16"/>
                    <a:pt x="0" y="6"/>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6" name="Freeform 84"/>
            <p:cNvSpPr/>
            <p:nvPr/>
          </p:nvSpPr>
          <p:spPr bwMode="auto">
            <a:xfrm rot="5400000">
              <a:off x="2932444" y="2098608"/>
              <a:ext cx="131153" cy="88130"/>
            </a:xfrm>
            <a:custGeom>
              <a:avLst/>
              <a:gdLst>
                <a:gd name="T0" fmla="*/ 18 w 40"/>
                <a:gd name="T1" fmla="*/ 1 h 29"/>
                <a:gd name="T2" fmla="*/ 6 w 40"/>
                <a:gd name="T3" fmla="*/ 20 h 29"/>
                <a:gd name="T4" fmla="*/ 18 w 40"/>
                <a:gd name="T5" fmla="*/ 1 h 29"/>
              </a:gdLst>
              <a:ahLst/>
              <a:cxnLst>
                <a:cxn ang="0">
                  <a:pos x="T0" y="T1"/>
                </a:cxn>
                <a:cxn ang="0">
                  <a:pos x="T2" y="T3"/>
                </a:cxn>
                <a:cxn ang="0">
                  <a:pos x="T4" y="T5"/>
                </a:cxn>
              </a:cxnLst>
              <a:rect l="0" t="0" r="r" b="b"/>
              <a:pathLst>
                <a:path w="40" h="29">
                  <a:moveTo>
                    <a:pt x="18" y="1"/>
                  </a:moveTo>
                  <a:cubicBezTo>
                    <a:pt x="40" y="6"/>
                    <a:pt x="25" y="29"/>
                    <a:pt x="6" y="20"/>
                  </a:cubicBezTo>
                  <a:cubicBezTo>
                    <a:pt x="0" y="10"/>
                    <a:pt x="5" y="0"/>
                    <a:pt x="18"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7" name="Freeform 86"/>
            <p:cNvSpPr/>
            <p:nvPr/>
          </p:nvSpPr>
          <p:spPr bwMode="auto">
            <a:xfrm rot="5400000">
              <a:off x="2942413" y="1752599"/>
              <a:ext cx="131153" cy="112612"/>
            </a:xfrm>
            <a:custGeom>
              <a:avLst/>
              <a:gdLst>
                <a:gd name="T0" fmla="*/ 22 w 40"/>
                <a:gd name="T1" fmla="*/ 1 h 37"/>
                <a:gd name="T2" fmla="*/ 15 w 40"/>
                <a:gd name="T3" fmla="*/ 23 h 37"/>
                <a:gd name="T4" fmla="*/ 22 w 40"/>
                <a:gd name="T5" fmla="*/ 1 h 37"/>
              </a:gdLst>
              <a:ahLst/>
              <a:cxnLst>
                <a:cxn ang="0">
                  <a:pos x="T0" y="T1"/>
                </a:cxn>
                <a:cxn ang="0">
                  <a:pos x="T2" y="T3"/>
                </a:cxn>
                <a:cxn ang="0">
                  <a:pos x="T4" y="T5"/>
                </a:cxn>
              </a:cxnLst>
              <a:rect l="0" t="0" r="r" b="b"/>
              <a:pathLst>
                <a:path w="40" h="37">
                  <a:moveTo>
                    <a:pt x="22" y="1"/>
                  </a:moveTo>
                  <a:cubicBezTo>
                    <a:pt x="40" y="3"/>
                    <a:pt x="33" y="37"/>
                    <a:pt x="15" y="23"/>
                  </a:cubicBezTo>
                  <a:cubicBezTo>
                    <a:pt x="0" y="20"/>
                    <a:pt x="7" y="0"/>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8" name="Freeform 106"/>
            <p:cNvSpPr/>
            <p:nvPr/>
          </p:nvSpPr>
          <p:spPr bwMode="auto">
            <a:xfrm rot="5400000">
              <a:off x="2678112" y="2205337"/>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89" name="Freeform 108"/>
            <p:cNvSpPr/>
            <p:nvPr/>
          </p:nvSpPr>
          <p:spPr bwMode="auto">
            <a:xfrm rot="5400000">
              <a:off x="2288286" y="4331982"/>
              <a:ext cx="121406" cy="90579"/>
            </a:xfrm>
            <a:custGeom>
              <a:avLst/>
              <a:gdLst>
                <a:gd name="T0" fmla="*/ 26 w 37"/>
                <a:gd name="T1" fmla="*/ 1 h 30"/>
                <a:gd name="T2" fmla="*/ 35 w 37"/>
                <a:gd name="T3" fmla="*/ 21 h 30"/>
                <a:gd name="T4" fmla="*/ 26 w 37"/>
                <a:gd name="T5" fmla="*/ 1 h 30"/>
              </a:gdLst>
              <a:ahLst/>
              <a:cxnLst>
                <a:cxn ang="0">
                  <a:pos x="T0" y="T1"/>
                </a:cxn>
                <a:cxn ang="0">
                  <a:pos x="T2" y="T3"/>
                </a:cxn>
                <a:cxn ang="0">
                  <a:pos x="T4" y="T5"/>
                </a:cxn>
              </a:cxnLst>
              <a:rect l="0" t="0" r="r" b="b"/>
              <a:pathLst>
                <a:path w="37" h="30">
                  <a:moveTo>
                    <a:pt x="26" y="1"/>
                  </a:moveTo>
                  <a:cubicBezTo>
                    <a:pt x="35" y="0"/>
                    <a:pt x="37" y="13"/>
                    <a:pt x="35" y="21"/>
                  </a:cubicBezTo>
                  <a:cubicBezTo>
                    <a:pt x="14" y="30"/>
                    <a:pt x="0" y="8"/>
                    <a:pt x="26"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0" name="Freeform 110"/>
            <p:cNvSpPr/>
            <p:nvPr/>
          </p:nvSpPr>
          <p:spPr bwMode="auto">
            <a:xfrm rot="5400000">
              <a:off x="2655836" y="1957502"/>
              <a:ext cx="127608" cy="114243"/>
            </a:xfrm>
            <a:custGeom>
              <a:avLst/>
              <a:gdLst>
                <a:gd name="T0" fmla="*/ 21 w 39"/>
                <a:gd name="T1" fmla="*/ 1 h 38"/>
                <a:gd name="T2" fmla="*/ 39 w 39"/>
                <a:gd name="T3" fmla="*/ 18 h 38"/>
                <a:gd name="T4" fmla="*/ 21 w 39"/>
                <a:gd name="T5" fmla="*/ 1 h 38"/>
              </a:gdLst>
              <a:ahLst/>
              <a:cxnLst>
                <a:cxn ang="0">
                  <a:pos x="T0" y="T1"/>
                </a:cxn>
                <a:cxn ang="0">
                  <a:pos x="T2" y="T3"/>
                </a:cxn>
                <a:cxn ang="0">
                  <a:pos x="T4" y="T5"/>
                </a:cxn>
              </a:cxnLst>
              <a:rect l="0" t="0" r="r" b="b"/>
              <a:pathLst>
                <a:path w="39" h="38">
                  <a:moveTo>
                    <a:pt x="21" y="1"/>
                  </a:moveTo>
                  <a:cubicBezTo>
                    <a:pt x="35" y="0"/>
                    <a:pt x="38" y="8"/>
                    <a:pt x="39" y="18"/>
                  </a:cubicBezTo>
                  <a:cubicBezTo>
                    <a:pt x="25" y="38"/>
                    <a:pt x="0" y="13"/>
                    <a:pt x="2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1" name="Freeform 112"/>
            <p:cNvSpPr/>
            <p:nvPr/>
          </p:nvSpPr>
          <p:spPr bwMode="auto">
            <a:xfrm rot="5400000">
              <a:off x="2902264" y="4778912"/>
              <a:ext cx="117860" cy="81603"/>
            </a:xfrm>
            <a:custGeom>
              <a:avLst/>
              <a:gdLst>
                <a:gd name="T0" fmla="*/ 19 w 36"/>
                <a:gd name="T1" fmla="*/ 1 h 27"/>
                <a:gd name="T2" fmla="*/ 21 w 36"/>
                <a:gd name="T3" fmla="*/ 27 h 27"/>
                <a:gd name="T4" fmla="*/ 19 w 36"/>
                <a:gd name="T5" fmla="*/ 1 h 27"/>
              </a:gdLst>
              <a:ahLst/>
              <a:cxnLst>
                <a:cxn ang="0">
                  <a:pos x="T0" y="T1"/>
                </a:cxn>
                <a:cxn ang="0">
                  <a:pos x="T2" y="T3"/>
                </a:cxn>
                <a:cxn ang="0">
                  <a:pos x="T4" y="T5"/>
                </a:cxn>
              </a:cxnLst>
              <a:rect l="0" t="0" r="r" b="b"/>
              <a:pathLst>
                <a:path w="36" h="27">
                  <a:moveTo>
                    <a:pt x="19" y="1"/>
                  </a:moveTo>
                  <a:cubicBezTo>
                    <a:pt x="31" y="1"/>
                    <a:pt x="36" y="24"/>
                    <a:pt x="21" y="27"/>
                  </a:cubicBezTo>
                  <a:cubicBezTo>
                    <a:pt x="1" y="27"/>
                    <a:pt x="0" y="0"/>
                    <a:pt x="1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2" name="Freeform 8"/>
            <p:cNvSpPr/>
            <p:nvPr/>
          </p:nvSpPr>
          <p:spPr bwMode="auto">
            <a:xfrm rot="5400000">
              <a:off x="2691593" y="1713380"/>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3" name="Freeform 8"/>
            <p:cNvSpPr/>
            <p:nvPr/>
          </p:nvSpPr>
          <p:spPr bwMode="auto">
            <a:xfrm rot="16200000">
              <a:off x="1889795" y="163916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4" name="Freeform 34"/>
            <p:cNvSpPr/>
            <p:nvPr/>
          </p:nvSpPr>
          <p:spPr bwMode="auto">
            <a:xfrm rot="16200000">
              <a:off x="1771381" y="5244168"/>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5" name="Freeform 36"/>
            <p:cNvSpPr/>
            <p:nvPr/>
          </p:nvSpPr>
          <p:spPr bwMode="auto">
            <a:xfrm rot="16200000">
              <a:off x="1842290" y="2429150"/>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6" name="Freeform 41"/>
            <p:cNvSpPr/>
            <p:nvPr/>
          </p:nvSpPr>
          <p:spPr bwMode="auto">
            <a:xfrm rot="16200000">
              <a:off x="1842290" y="217353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7" name="Freeform 42"/>
            <p:cNvSpPr/>
            <p:nvPr/>
          </p:nvSpPr>
          <p:spPr bwMode="auto">
            <a:xfrm rot="16200000">
              <a:off x="1752997" y="4988780"/>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8" name="Freeform 45"/>
            <p:cNvSpPr/>
            <p:nvPr/>
          </p:nvSpPr>
          <p:spPr bwMode="auto">
            <a:xfrm rot="16200000">
              <a:off x="1859942" y="2769269"/>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99" name="Freeform 66"/>
            <p:cNvSpPr/>
            <p:nvPr/>
          </p:nvSpPr>
          <p:spPr bwMode="auto">
            <a:xfrm rot="16200000">
              <a:off x="2351083" y="5211114"/>
              <a:ext cx="131153" cy="111796"/>
            </a:xfrm>
            <a:custGeom>
              <a:avLst/>
              <a:gdLst>
                <a:gd name="T0" fmla="*/ 22 w 40"/>
                <a:gd name="T1" fmla="*/ 1 h 37"/>
                <a:gd name="T2" fmla="*/ 40 w 40"/>
                <a:gd name="T3" fmla="*/ 18 h 37"/>
                <a:gd name="T4" fmla="*/ 22 w 40"/>
                <a:gd name="T5" fmla="*/ 1 h 37"/>
              </a:gdLst>
              <a:ahLst/>
              <a:cxnLst>
                <a:cxn ang="0">
                  <a:pos x="T0" y="T1"/>
                </a:cxn>
                <a:cxn ang="0">
                  <a:pos x="T2" y="T3"/>
                </a:cxn>
                <a:cxn ang="0">
                  <a:pos x="T4" y="T5"/>
                </a:cxn>
              </a:cxnLst>
              <a:rect l="0" t="0" r="r" b="b"/>
              <a:pathLst>
                <a:path w="40" h="37">
                  <a:moveTo>
                    <a:pt x="22" y="1"/>
                  </a:moveTo>
                  <a:cubicBezTo>
                    <a:pt x="36" y="0"/>
                    <a:pt x="40" y="8"/>
                    <a:pt x="40" y="18"/>
                  </a:cubicBezTo>
                  <a:cubicBezTo>
                    <a:pt x="27" y="37"/>
                    <a:pt x="0" y="14"/>
                    <a:pt x="22"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0" name="Freeform 69"/>
            <p:cNvSpPr/>
            <p:nvPr/>
          </p:nvSpPr>
          <p:spPr bwMode="auto">
            <a:xfrm rot="16200000">
              <a:off x="2655867" y="58375"/>
              <a:ext cx="144445" cy="111796"/>
            </a:xfrm>
            <a:custGeom>
              <a:avLst/>
              <a:gdLst>
                <a:gd name="T0" fmla="*/ 29 w 44"/>
                <a:gd name="T1" fmla="*/ 0 h 37"/>
                <a:gd name="T2" fmla="*/ 42 w 44"/>
                <a:gd name="T3" fmla="*/ 21 h 37"/>
                <a:gd name="T4" fmla="*/ 29 w 44"/>
                <a:gd name="T5" fmla="*/ 0 h 37"/>
              </a:gdLst>
              <a:ahLst/>
              <a:cxnLst>
                <a:cxn ang="0">
                  <a:pos x="T0" y="T1"/>
                </a:cxn>
                <a:cxn ang="0">
                  <a:pos x="T2" y="T3"/>
                </a:cxn>
                <a:cxn ang="0">
                  <a:pos x="T4" y="T5"/>
                </a:cxn>
              </a:cxnLst>
              <a:rect l="0" t="0" r="r" b="b"/>
              <a:pathLst>
                <a:path w="44" h="37">
                  <a:moveTo>
                    <a:pt x="29" y="0"/>
                  </a:moveTo>
                  <a:cubicBezTo>
                    <a:pt x="36" y="2"/>
                    <a:pt x="44" y="12"/>
                    <a:pt x="42" y="21"/>
                  </a:cubicBezTo>
                  <a:cubicBezTo>
                    <a:pt x="25" y="37"/>
                    <a:pt x="0" y="7"/>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1" name="Freeform 70"/>
            <p:cNvSpPr/>
            <p:nvPr/>
          </p:nvSpPr>
          <p:spPr bwMode="auto">
            <a:xfrm rot="16200000">
              <a:off x="2149643" y="2195954"/>
              <a:ext cx="131153" cy="75890"/>
            </a:xfrm>
            <a:custGeom>
              <a:avLst/>
              <a:gdLst>
                <a:gd name="T0" fmla="*/ 18 w 40"/>
                <a:gd name="T1" fmla="*/ 0 h 25"/>
                <a:gd name="T2" fmla="*/ 7 w 40"/>
                <a:gd name="T3" fmla="*/ 21 h 25"/>
                <a:gd name="T4" fmla="*/ 18 w 40"/>
                <a:gd name="T5" fmla="*/ 0 h 25"/>
              </a:gdLst>
              <a:ahLst/>
              <a:cxnLst>
                <a:cxn ang="0">
                  <a:pos x="T0" y="T1"/>
                </a:cxn>
                <a:cxn ang="0">
                  <a:pos x="T2" y="T3"/>
                </a:cxn>
                <a:cxn ang="0">
                  <a:pos x="T4" y="T5"/>
                </a:cxn>
              </a:cxnLst>
              <a:rect l="0" t="0" r="r" b="b"/>
              <a:pathLst>
                <a:path w="40" h="25">
                  <a:moveTo>
                    <a:pt x="18" y="0"/>
                  </a:moveTo>
                  <a:cubicBezTo>
                    <a:pt x="40" y="9"/>
                    <a:pt x="26" y="25"/>
                    <a:pt x="7" y="21"/>
                  </a:cubicBezTo>
                  <a:cubicBezTo>
                    <a:pt x="0" y="11"/>
                    <a:pt x="5" y="0"/>
                    <a:pt x="1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2" name="Freeform 74"/>
            <p:cNvSpPr/>
            <p:nvPr/>
          </p:nvSpPr>
          <p:spPr bwMode="auto">
            <a:xfrm rot="16200000">
              <a:off x="2162398" y="2504649"/>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3" name="Freeform 85"/>
            <p:cNvSpPr/>
            <p:nvPr/>
          </p:nvSpPr>
          <p:spPr bwMode="auto">
            <a:xfrm rot="16200000">
              <a:off x="2162024" y="1973224"/>
              <a:ext cx="127608" cy="97107"/>
            </a:xfrm>
            <a:custGeom>
              <a:avLst/>
              <a:gdLst>
                <a:gd name="T0" fmla="*/ 21 w 39"/>
                <a:gd name="T1" fmla="*/ 0 h 32"/>
                <a:gd name="T2" fmla="*/ 13 w 39"/>
                <a:gd name="T3" fmla="*/ 20 h 32"/>
                <a:gd name="T4" fmla="*/ 21 w 39"/>
                <a:gd name="T5" fmla="*/ 0 h 32"/>
              </a:gdLst>
              <a:ahLst/>
              <a:cxnLst>
                <a:cxn ang="0">
                  <a:pos x="T0" y="T1"/>
                </a:cxn>
                <a:cxn ang="0">
                  <a:pos x="T2" y="T3"/>
                </a:cxn>
                <a:cxn ang="0">
                  <a:pos x="T4" y="T5"/>
                </a:cxn>
              </a:cxnLst>
              <a:rect l="0" t="0" r="r" b="b"/>
              <a:pathLst>
                <a:path w="39" h="32">
                  <a:moveTo>
                    <a:pt x="21" y="0"/>
                  </a:moveTo>
                  <a:cubicBezTo>
                    <a:pt x="39" y="2"/>
                    <a:pt x="32" y="32"/>
                    <a:pt x="13" y="20"/>
                  </a:cubicBezTo>
                  <a:cubicBezTo>
                    <a:pt x="3" y="23"/>
                    <a:pt x="0" y="1"/>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4" name="Freeform 87"/>
            <p:cNvSpPr/>
            <p:nvPr/>
          </p:nvSpPr>
          <p:spPr bwMode="auto">
            <a:xfrm rot="16200000">
              <a:off x="2179073" y="1666457"/>
              <a:ext cx="134697" cy="90579"/>
            </a:xfrm>
            <a:custGeom>
              <a:avLst/>
              <a:gdLst>
                <a:gd name="T0" fmla="*/ 27 w 41"/>
                <a:gd name="T1" fmla="*/ 0 h 30"/>
                <a:gd name="T2" fmla="*/ 41 w 41"/>
                <a:gd name="T3" fmla="*/ 19 h 30"/>
                <a:gd name="T4" fmla="*/ 27 w 41"/>
                <a:gd name="T5" fmla="*/ 0 h 30"/>
              </a:gdLst>
              <a:ahLst/>
              <a:cxnLst>
                <a:cxn ang="0">
                  <a:pos x="T0" y="T1"/>
                </a:cxn>
                <a:cxn ang="0">
                  <a:pos x="T2" y="T3"/>
                </a:cxn>
                <a:cxn ang="0">
                  <a:pos x="T4" y="T5"/>
                </a:cxn>
              </a:cxnLst>
              <a:rect l="0" t="0" r="r" b="b"/>
              <a:pathLst>
                <a:path w="41" h="30">
                  <a:moveTo>
                    <a:pt x="27" y="0"/>
                  </a:moveTo>
                  <a:cubicBezTo>
                    <a:pt x="35" y="0"/>
                    <a:pt x="40" y="11"/>
                    <a:pt x="41" y="19"/>
                  </a:cubicBezTo>
                  <a:cubicBezTo>
                    <a:pt x="21" y="30"/>
                    <a:pt x="0" y="10"/>
                    <a:pt x="27"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5" name="Freeform 88"/>
            <p:cNvSpPr/>
            <p:nvPr/>
          </p:nvSpPr>
          <p:spPr bwMode="auto">
            <a:xfrm rot="16200000">
              <a:off x="2244017" y="2735294"/>
              <a:ext cx="6204" cy="6527"/>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0"/>
                    <a:pt x="1" y="1"/>
                    <a:pt x="2" y="2"/>
                  </a:cubicBezTo>
                  <a:cubicBezTo>
                    <a:pt x="1"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6" name="Freeform 94"/>
            <p:cNvSpPr/>
            <p:nvPr/>
          </p:nvSpPr>
          <p:spPr bwMode="auto">
            <a:xfrm rot="16200000">
              <a:off x="2620676" y="5091343"/>
              <a:ext cx="138242" cy="102819"/>
            </a:xfrm>
            <a:custGeom>
              <a:avLst/>
              <a:gdLst>
                <a:gd name="T0" fmla="*/ 29 w 42"/>
                <a:gd name="T1" fmla="*/ 1 h 34"/>
                <a:gd name="T2" fmla="*/ 40 w 42"/>
                <a:gd name="T3" fmla="*/ 20 h 34"/>
                <a:gd name="T4" fmla="*/ 29 w 42"/>
                <a:gd name="T5" fmla="*/ 1 h 34"/>
              </a:gdLst>
              <a:ahLst/>
              <a:cxnLst>
                <a:cxn ang="0">
                  <a:pos x="T0" y="T1"/>
                </a:cxn>
                <a:cxn ang="0">
                  <a:pos x="T2" y="T3"/>
                </a:cxn>
                <a:cxn ang="0">
                  <a:pos x="T4" y="T5"/>
                </a:cxn>
              </a:cxnLst>
              <a:rect l="0" t="0" r="r" b="b"/>
              <a:pathLst>
                <a:path w="42" h="34">
                  <a:moveTo>
                    <a:pt x="29" y="1"/>
                  </a:moveTo>
                  <a:cubicBezTo>
                    <a:pt x="38" y="0"/>
                    <a:pt x="42" y="12"/>
                    <a:pt x="40" y="20"/>
                  </a:cubicBezTo>
                  <a:cubicBezTo>
                    <a:pt x="22" y="34"/>
                    <a:pt x="0" y="9"/>
                    <a:pt x="29" y="1"/>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7" name="Freeform 102"/>
            <p:cNvSpPr/>
            <p:nvPr/>
          </p:nvSpPr>
          <p:spPr bwMode="auto">
            <a:xfrm rot="16200000">
              <a:off x="2376473" y="5344948"/>
              <a:ext cx="121406" cy="99554"/>
            </a:xfrm>
            <a:custGeom>
              <a:avLst/>
              <a:gdLst>
                <a:gd name="T0" fmla="*/ 21 w 37"/>
                <a:gd name="T1" fmla="*/ 0 h 33"/>
                <a:gd name="T2" fmla="*/ 19 w 37"/>
                <a:gd name="T3" fmla="*/ 23 h 33"/>
                <a:gd name="T4" fmla="*/ 21 w 37"/>
                <a:gd name="T5" fmla="*/ 0 h 33"/>
              </a:gdLst>
              <a:ahLst/>
              <a:cxnLst>
                <a:cxn ang="0">
                  <a:pos x="T0" y="T1"/>
                </a:cxn>
                <a:cxn ang="0">
                  <a:pos x="T2" y="T3"/>
                </a:cxn>
                <a:cxn ang="0">
                  <a:pos x="T4" y="T5"/>
                </a:cxn>
              </a:cxnLst>
              <a:rect l="0" t="0" r="r" b="b"/>
              <a:pathLst>
                <a:path w="37" h="33">
                  <a:moveTo>
                    <a:pt x="21" y="0"/>
                  </a:moveTo>
                  <a:cubicBezTo>
                    <a:pt x="37" y="0"/>
                    <a:pt x="29" y="33"/>
                    <a:pt x="19" y="23"/>
                  </a:cubicBezTo>
                  <a:cubicBezTo>
                    <a:pt x="0" y="30"/>
                    <a:pt x="3" y="0"/>
                    <a:pt x="21"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8" name="Freeform 103"/>
            <p:cNvSpPr/>
            <p:nvPr/>
          </p:nvSpPr>
          <p:spPr bwMode="auto">
            <a:xfrm rot="16200000">
              <a:off x="2454934" y="2368833"/>
              <a:ext cx="140901" cy="102819"/>
            </a:xfrm>
            <a:custGeom>
              <a:avLst/>
              <a:gdLst>
                <a:gd name="T0" fmla="*/ 28 w 43"/>
                <a:gd name="T1" fmla="*/ 0 h 34"/>
                <a:gd name="T2" fmla="*/ 41 w 43"/>
                <a:gd name="T3" fmla="*/ 21 h 34"/>
                <a:gd name="T4" fmla="*/ 28 w 43"/>
                <a:gd name="T5" fmla="*/ 0 h 34"/>
              </a:gdLst>
              <a:ahLst/>
              <a:cxnLst>
                <a:cxn ang="0">
                  <a:pos x="T0" y="T1"/>
                </a:cxn>
                <a:cxn ang="0">
                  <a:pos x="T2" y="T3"/>
                </a:cxn>
                <a:cxn ang="0">
                  <a:pos x="T4" y="T5"/>
                </a:cxn>
              </a:cxnLst>
              <a:rect l="0" t="0" r="r" b="b"/>
              <a:pathLst>
                <a:path w="43" h="34">
                  <a:moveTo>
                    <a:pt x="28" y="0"/>
                  </a:moveTo>
                  <a:cubicBezTo>
                    <a:pt x="35" y="1"/>
                    <a:pt x="43" y="11"/>
                    <a:pt x="41" y="21"/>
                  </a:cubicBezTo>
                  <a:cubicBezTo>
                    <a:pt x="23" y="34"/>
                    <a:pt x="0" y="7"/>
                    <a:pt x="28"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09" name="Freeform 117"/>
            <p:cNvSpPr/>
            <p:nvPr/>
          </p:nvSpPr>
          <p:spPr bwMode="auto">
            <a:xfrm rot="16200000">
              <a:off x="2536937" y="2422261"/>
              <a:ext cx="7089" cy="5712"/>
            </a:xfrm>
            <a:custGeom>
              <a:avLst/>
              <a:gdLst>
                <a:gd name="T0" fmla="*/ 0 w 2"/>
                <a:gd name="T1" fmla="*/ 0 h 2"/>
                <a:gd name="T2" fmla="*/ 1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1" y="2"/>
                  </a:cubicBezTo>
                  <a:cubicBezTo>
                    <a:pt x="0" y="2"/>
                    <a:pt x="0" y="1"/>
                    <a:pt x="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0" name="Freeform 118"/>
            <p:cNvSpPr/>
            <p:nvPr/>
          </p:nvSpPr>
          <p:spPr bwMode="auto">
            <a:xfrm rot="16200000">
              <a:off x="2427767" y="1683943"/>
              <a:ext cx="131153" cy="96290"/>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1" name="Freeform 119"/>
            <p:cNvSpPr/>
            <p:nvPr/>
          </p:nvSpPr>
          <p:spPr bwMode="auto">
            <a:xfrm rot="16200000">
              <a:off x="2473414" y="1980990"/>
              <a:ext cx="127608" cy="150965"/>
            </a:xfrm>
            <a:custGeom>
              <a:avLst/>
              <a:gdLst>
                <a:gd name="T0" fmla="*/ 13 w 39"/>
                <a:gd name="T1" fmla="*/ 6 h 50"/>
                <a:gd name="T2" fmla="*/ 0 w 39"/>
                <a:gd name="T3" fmla="*/ 23 h 50"/>
                <a:gd name="T4" fmla="*/ 13 w 39"/>
                <a:gd name="T5" fmla="*/ 6 h 50"/>
              </a:gdLst>
              <a:ahLst/>
              <a:cxnLst>
                <a:cxn ang="0">
                  <a:pos x="T0" y="T1"/>
                </a:cxn>
                <a:cxn ang="0">
                  <a:pos x="T2" y="T3"/>
                </a:cxn>
                <a:cxn ang="0">
                  <a:pos x="T4" y="T5"/>
                </a:cxn>
              </a:cxnLst>
              <a:rect l="0" t="0" r="r" b="b"/>
              <a:pathLst>
                <a:path w="39" h="50">
                  <a:moveTo>
                    <a:pt x="13" y="6"/>
                  </a:moveTo>
                  <a:cubicBezTo>
                    <a:pt x="39" y="10"/>
                    <a:pt x="16" y="50"/>
                    <a:pt x="0" y="23"/>
                  </a:cubicBezTo>
                  <a:cubicBezTo>
                    <a:pt x="1" y="0"/>
                    <a:pt x="5" y="14"/>
                    <a:pt x="13" y="6"/>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2" name="Freeform 41"/>
            <p:cNvSpPr/>
            <p:nvPr/>
          </p:nvSpPr>
          <p:spPr bwMode="auto">
            <a:xfrm rot="5400000">
              <a:off x="2010943" y="5338333"/>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3" name="Freeform 79"/>
            <p:cNvSpPr/>
            <p:nvPr/>
          </p:nvSpPr>
          <p:spPr bwMode="auto">
            <a:xfrm rot="16200000">
              <a:off x="2876608" y="5174209"/>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4" name="Freeform 79"/>
            <p:cNvSpPr/>
            <p:nvPr/>
          </p:nvSpPr>
          <p:spPr bwMode="auto">
            <a:xfrm rot="16200000">
              <a:off x="1874878" y="187323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5" name="Freeform 79"/>
            <p:cNvSpPr/>
            <p:nvPr/>
          </p:nvSpPr>
          <p:spPr bwMode="auto">
            <a:xfrm rot="5400000">
              <a:off x="2397991" y="309792"/>
              <a:ext cx="124063" cy="69362"/>
            </a:xfrm>
            <a:custGeom>
              <a:avLst/>
              <a:gdLst>
                <a:gd name="T0" fmla="*/ 20 w 38"/>
                <a:gd name="T1" fmla="*/ 0 h 23"/>
                <a:gd name="T2" fmla="*/ 20 w 38"/>
                <a:gd name="T3" fmla="*/ 22 h 23"/>
                <a:gd name="T4" fmla="*/ 20 w 38"/>
                <a:gd name="T5" fmla="*/ 0 h 23"/>
              </a:gdLst>
              <a:ahLst/>
              <a:cxnLst>
                <a:cxn ang="0">
                  <a:pos x="T0" y="T1"/>
                </a:cxn>
                <a:cxn ang="0">
                  <a:pos x="T2" y="T3"/>
                </a:cxn>
                <a:cxn ang="0">
                  <a:pos x="T4" y="T5"/>
                </a:cxn>
              </a:cxnLst>
              <a:rect l="0" t="0" r="r" b="b"/>
              <a:pathLst>
                <a:path w="38" h="23">
                  <a:moveTo>
                    <a:pt x="20" y="0"/>
                  </a:moveTo>
                  <a:cubicBezTo>
                    <a:pt x="37" y="3"/>
                    <a:pt x="38" y="23"/>
                    <a:pt x="20" y="22"/>
                  </a:cubicBezTo>
                  <a:cubicBezTo>
                    <a:pt x="8" y="18"/>
                    <a:pt x="0" y="5"/>
                    <a:pt x="20"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sp>
          <p:nvSpPr>
            <p:cNvPr id="116" name="Freeform 74"/>
            <p:cNvSpPr/>
            <p:nvPr/>
          </p:nvSpPr>
          <p:spPr bwMode="auto">
            <a:xfrm rot="5400000">
              <a:off x="2327887" y="980123"/>
              <a:ext cx="137356" cy="120771"/>
            </a:xfrm>
            <a:custGeom>
              <a:avLst/>
              <a:gdLst>
                <a:gd name="T0" fmla="*/ 19 w 42"/>
                <a:gd name="T1" fmla="*/ 0 h 40"/>
                <a:gd name="T2" fmla="*/ 4 w 42"/>
                <a:gd name="T3" fmla="*/ 19 h 40"/>
                <a:gd name="T4" fmla="*/ 19 w 42"/>
                <a:gd name="T5" fmla="*/ 0 h 40"/>
              </a:gdLst>
              <a:ahLst/>
              <a:cxnLst>
                <a:cxn ang="0">
                  <a:pos x="T0" y="T1"/>
                </a:cxn>
                <a:cxn ang="0">
                  <a:pos x="T2" y="T3"/>
                </a:cxn>
                <a:cxn ang="0">
                  <a:pos x="T4" y="T5"/>
                </a:cxn>
              </a:cxnLst>
              <a:rect l="0" t="0" r="r" b="b"/>
              <a:pathLst>
                <a:path w="42" h="40">
                  <a:moveTo>
                    <a:pt x="19" y="0"/>
                  </a:moveTo>
                  <a:cubicBezTo>
                    <a:pt x="42" y="10"/>
                    <a:pt x="20" y="40"/>
                    <a:pt x="4" y="19"/>
                  </a:cubicBezTo>
                  <a:cubicBezTo>
                    <a:pt x="0" y="6"/>
                    <a:pt x="8" y="1"/>
                    <a:pt x="19" y="0"/>
                  </a:cubicBezTo>
                  <a:close/>
                </a:path>
              </a:pathLst>
            </a:custGeom>
            <a:solidFill>
              <a:schemeClr val="bg2">
                <a:lumMod val="90000"/>
              </a:schemeClr>
            </a:solidFill>
            <a:ln>
              <a:noFill/>
            </a:ln>
          </p:spPr>
          <p:txBody>
            <a:bodyPr vert="horz" wrap="square" lIns="91440" tIns="45720" rIns="91440" bIns="45720" numCol="1" anchor="t" anchorCtr="0" compatLnSpc="1"/>
            <a:lstStyle/>
            <a:p>
              <a:endParaRPr lang="en-US"/>
            </a:p>
          </p:txBody>
        </p:sp>
      </p:grpSp>
      <p:sp>
        <p:nvSpPr>
          <p:cNvPr id="3" name="Chỗ dành sẵn cho Nội dung 2"/>
          <p:cNvSpPr>
            <a:spLocks noGrp="1"/>
          </p:cNvSpPr>
          <p:nvPr>
            <p:ph idx="1"/>
          </p:nvPr>
        </p:nvSpPr>
        <p:spPr>
          <a:xfrm>
            <a:off x="3460861" y="494118"/>
            <a:ext cx="8593747" cy="6364439"/>
          </a:xfrm>
        </p:spPr>
        <p:txBody>
          <a:bodyPr lIns="109728" tIns="109728" rIns="109728" bIns="91440" anchor="t">
            <a:noAutofit/>
          </a:bodyPr>
          <a:lstStyle/>
          <a:p>
            <a:pPr>
              <a:lnSpc>
                <a:spcPct val="140000"/>
              </a:lnSpc>
              <a:buClr>
                <a:srgbClr val="C3B2A7"/>
              </a:buClr>
            </a:pPr>
            <a:r>
              <a:rPr lang="en-US" sz="1100" b="1">
                <a:solidFill>
                  <a:schemeClr val="tx1"/>
                </a:solidFill>
                <a:latin typeface="Times New Roman" panose="02020603050405020304"/>
                <a:cs typeface="Calibri" panose="020F0502020204030204"/>
              </a:rPr>
              <a:t>Đầu vào</a:t>
            </a:r>
            <a:r>
              <a:rPr lang="en-US" sz="1100">
                <a:solidFill>
                  <a:schemeClr val="tx1"/>
                </a:solidFill>
                <a:latin typeface="Times New Roman" panose="02020603050405020304"/>
                <a:cs typeface="Calibri" panose="020F0502020204030204"/>
              </a:rPr>
              <a:t>
</a:t>
            </a:r>
            <a:r>
              <a:rPr lang="en-US" sz="1100" b="1">
                <a:solidFill>
                  <a:schemeClr val="tx1"/>
                </a:solidFill>
                <a:latin typeface="Times New Roman" panose="02020603050405020304"/>
                <a:cs typeface="Calibri" panose="020F0502020204030204"/>
              </a:rPr>
              <a:t>Thông tin xác thực đăng nhập:</a:t>
            </a:r>
            <a:r>
              <a:rPr lang="en-US" sz="1100">
                <a:solidFill>
                  <a:schemeClr val="tx1"/>
                </a:solidFill>
                <a:latin typeface="Times New Roman" panose="02020603050405020304"/>
                <a:cs typeface="Calibri" panose="020F0502020204030204"/>
              </a:rPr>
              <a:t> Hệ thống yêu cầu đầu vào dưới dạng tên người dùng và mật khẩu để xác thực trong quá trình đăng nhập.​
</a:t>
            </a:r>
            <a:r>
              <a:rPr lang="en-US" sz="1100" b="1">
                <a:solidFill>
                  <a:schemeClr val="tx1"/>
                </a:solidFill>
                <a:latin typeface="Times New Roman" panose="02020603050405020304"/>
                <a:cs typeface="Calibri" panose="020F0502020204030204"/>
              </a:rPr>
              <a:t>Cài đặt cấu hình:</a:t>
            </a:r>
            <a:r>
              <a:rPr lang="en-US" sz="1100">
                <a:solidFill>
                  <a:schemeClr val="tx1"/>
                </a:solidFill>
                <a:latin typeface="Times New Roman" panose="02020603050405020304"/>
                <a:cs typeface="Calibri" panose="020F0502020204030204"/>
              </a:rPr>
              <a:t> Quản trị viên có thể nhập hoặc sửa đổi cài đặt cấu hình, chẳng hạn như tùy chọn hệ thống, tham số bảo mật hoặc chuyển đổi tính năng.​
</a:t>
            </a:r>
            <a:r>
              <a:rPr lang="en-US" sz="1100" b="1">
                <a:solidFill>
                  <a:schemeClr val="tx1"/>
                </a:solidFill>
                <a:latin typeface="Times New Roman" panose="02020603050405020304"/>
                <a:cs typeface="Calibri" panose="020F0502020204030204"/>
              </a:rPr>
              <a:t>Tải dữ liệu lên:</a:t>
            </a:r>
            <a:r>
              <a:rPr lang="en-US" sz="1100">
                <a:solidFill>
                  <a:schemeClr val="tx1"/>
                </a:solidFill>
                <a:latin typeface="Times New Roman" panose="02020603050405020304"/>
                <a:cs typeface="Calibri" panose="020F0502020204030204"/>
              </a:rPr>
              <a:t> Quản trị viên có thể tải dữ liệu lên hệ thống như thông tin người dùng, chi tiết bài hát hoặc nội dung liên quan khác.​
</a:t>
            </a:r>
            <a:r>
              <a:rPr lang="en-US" sz="1100" b="1">
                <a:solidFill>
                  <a:schemeClr val="tx1"/>
                </a:solidFill>
                <a:latin typeface="Times New Roman" panose="02020603050405020304"/>
                <a:cs typeface="Calibri" panose="020F0502020204030204"/>
              </a:rPr>
              <a:t>Quá trình:​</a:t>
            </a:r>
            <a:r>
              <a:rPr lang="en-US" sz="1100">
                <a:solidFill>
                  <a:schemeClr val="tx1"/>
                </a:solidFill>
                <a:latin typeface="Times New Roman" panose="02020603050405020304"/>
                <a:cs typeface="Calibri" panose="020F0502020204030204"/>
              </a:rPr>
              <a:t>
</a:t>
            </a:r>
            <a:r>
              <a:rPr lang="en-US" sz="1100" b="1">
                <a:solidFill>
                  <a:schemeClr val="tx1"/>
                </a:solidFill>
                <a:latin typeface="Times New Roman" panose="02020603050405020304"/>
                <a:cs typeface="Calibri" panose="020F0502020204030204"/>
              </a:rPr>
              <a:t>Xác thực:</a:t>
            </a:r>
            <a:r>
              <a:rPr lang="en-US" sz="1100">
                <a:solidFill>
                  <a:schemeClr val="tx1"/>
                </a:solidFill>
                <a:latin typeface="Times New Roman" panose="02020603050405020304"/>
                <a:cs typeface="Calibri" panose="020F0502020204030204"/>
              </a:rPr>
              <a:t> Hệ thống xử lý thông tin đăng nhập để xác thực quản trị viên và cấp quyền truy cập vào bảng quản trị. ​
</a:t>
            </a:r>
            <a:r>
              <a:rPr lang="en-US" sz="1100" b="1">
                <a:solidFill>
                  <a:schemeClr val="tx1"/>
                </a:solidFill>
                <a:latin typeface="Times New Roman" panose="02020603050405020304"/>
                <a:cs typeface="Calibri" panose="020F0502020204030204"/>
              </a:rPr>
              <a:t>Ủy quyền:</a:t>
            </a:r>
            <a:r>
              <a:rPr lang="en-US" sz="1100">
                <a:solidFill>
                  <a:schemeClr val="tx1"/>
                </a:solidFill>
                <a:latin typeface="Times New Roman" panose="02020603050405020304"/>
                <a:cs typeface="Calibri" panose="020F0502020204030204"/>
              </a:rPr>
              <a:t> Sau khi được xác thực, hệ thống sẽ kiểm tra các mức ủy quyền phù hợp để xác định phạm vi hành động mà quản trị viên có thể thực hiện. ​
</a:t>
            </a:r>
            <a:r>
              <a:rPr lang="en-US" sz="1100" b="1">
                <a:solidFill>
                  <a:schemeClr val="tx1"/>
                </a:solidFill>
                <a:latin typeface="Times New Roman" panose="02020603050405020304"/>
                <a:cs typeface="Calibri" panose="020F0502020204030204"/>
              </a:rPr>
              <a:t>Xử lý cấu hình:</a:t>
            </a:r>
            <a:r>
              <a:rPr lang="en-US" sz="1100">
                <a:solidFill>
                  <a:schemeClr val="tx1"/>
                </a:solidFill>
                <a:latin typeface="Times New Roman" panose="02020603050405020304"/>
                <a:cs typeface="Calibri" panose="020F0502020204030204"/>
              </a:rPr>
              <a:t> Các thay đổi được thực hiện đối với cài đặt cấu hình được hệ thống xử lý để triển khai các tùy chọn hoặc quy tắc được cập nhật.​
</a:t>
            </a:r>
            <a:r>
              <a:rPr lang="en-US" sz="1100" b="1">
                <a:solidFill>
                  <a:schemeClr val="tx1"/>
                </a:solidFill>
                <a:latin typeface="Times New Roman" panose="02020603050405020304"/>
                <a:cs typeface="Calibri" panose="020F0502020204030204"/>
              </a:rPr>
              <a:t>Quản lý dữ liệu:</a:t>
            </a:r>
            <a:r>
              <a:rPr lang="en-US" sz="1100">
                <a:solidFill>
                  <a:schemeClr val="tx1"/>
                </a:solidFill>
                <a:latin typeface="Times New Roman" panose="02020603050405020304"/>
                <a:cs typeface="Calibri" panose="020F0502020204030204"/>
              </a:rPr>
              <a:t> Hệ thống xử lý dữ liệu được tải lên, đảm bảo xác thực, lưu trữ và tích hợp thích hợp vào cơ sở dữ liệu.​
</a:t>
            </a:r>
            <a:r>
              <a:rPr lang="en-US" sz="1100" b="1">
                <a:solidFill>
                  <a:schemeClr val="tx1"/>
                </a:solidFill>
                <a:latin typeface="Times New Roman" panose="02020603050405020304"/>
                <a:cs typeface="Calibri" panose="020F0502020204030204"/>
              </a:rPr>
              <a:t>Đầu ra:​</a:t>
            </a:r>
            <a:r>
              <a:rPr lang="en-US" sz="1100">
                <a:solidFill>
                  <a:schemeClr val="tx1"/>
                </a:solidFill>
                <a:latin typeface="Times New Roman" panose="02020603050405020304"/>
                <a:cs typeface="Calibri" panose="020F0502020204030204"/>
              </a:rPr>
              <a:t>
</a:t>
            </a:r>
            <a:r>
              <a:rPr lang="en-US" sz="1100" b="1">
                <a:solidFill>
                  <a:schemeClr val="tx1"/>
                </a:solidFill>
                <a:latin typeface="Times New Roman" panose="02020603050405020304"/>
                <a:cs typeface="Calibri" panose="020F0502020204030204"/>
              </a:rPr>
              <a:t>Bảng điều khiển dành cho quản trị viên:</a:t>
            </a:r>
            <a:r>
              <a:rPr lang="en-US" sz="1100">
                <a:solidFill>
                  <a:schemeClr val="tx1"/>
                </a:solidFill>
                <a:latin typeface="Times New Roman" panose="02020603050405020304"/>
                <a:cs typeface="Calibri" panose="020F0502020204030204"/>
              </a:rPr>
              <a:t> Sau khi đăng nhập thành công, hệ thống sẽ hiển thị bảng điều khiển dành cho quản trị viên, cung cấp thông tin tổng quan về trạng thái hệ thống, số liệu phân tích hoặc số liệu chính. ​
</a:t>
            </a:r>
            <a:r>
              <a:rPr lang="en-US" sz="1100" b="1">
                <a:solidFill>
                  <a:schemeClr val="tx1"/>
                </a:solidFill>
                <a:latin typeface="Times New Roman" panose="02020603050405020304"/>
                <a:cs typeface="Calibri" panose="020F0502020204030204"/>
              </a:rPr>
              <a:t>Thông báo lỗi:</a:t>
            </a:r>
            <a:r>
              <a:rPr lang="en-US" sz="1100">
                <a:solidFill>
                  <a:schemeClr val="tx1"/>
                </a:solidFill>
                <a:latin typeface="Times New Roman" panose="02020603050405020304"/>
                <a:cs typeface="Calibri" panose="020F0502020204030204"/>
              </a:rPr>
              <a:t> Trong trường hợp thông tin đăng nhập không chính xác hoặc thông tin nhập không hợp lệ trong quá trình cấu hình, hệ thống sẽ hiển thị thông báo lỗi để hướng dẫn quản trị viên.​
</a:t>
            </a:r>
            <a:r>
              <a:rPr lang="en-US" sz="1100" b="1">
                <a:solidFill>
                  <a:schemeClr val="tx1"/>
                </a:solidFill>
                <a:latin typeface="Times New Roman" panose="02020603050405020304"/>
                <a:cs typeface="Calibri" panose="020F0502020204030204"/>
              </a:rPr>
              <a:t>Nhật ký hoạt động:</a:t>
            </a:r>
            <a:r>
              <a:rPr lang="en-US" sz="1100">
                <a:solidFill>
                  <a:schemeClr val="tx1"/>
                </a:solidFill>
                <a:latin typeface="Times New Roman" panose="02020603050405020304"/>
                <a:cs typeface="Calibri" panose="020F0502020204030204"/>
              </a:rPr>
              <a:t> Hệ thống tạo nhật ký để ghi lại hoạt động của quản trị viên, giúp theo dõi và kiểm tra các hành động đã thực hiện.​
</a:t>
            </a:r>
            <a:r>
              <a:rPr lang="en-US" sz="1100" b="1">
                <a:solidFill>
                  <a:schemeClr val="tx1"/>
                </a:solidFill>
                <a:latin typeface="Times New Roman" panose="02020603050405020304"/>
                <a:cs typeface="Calibri" panose="020F0502020204030204"/>
              </a:rPr>
              <a:t>Cập nhật trạng thái hệ thống:</a:t>
            </a:r>
            <a:r>
              <a:rPr lang="en-US" sz="1100">
                <a:solidFill>
                  <a:schemeClr val="tx1"/>
                </a:solidFill>
                <a:latin typeface="Times New Roman" panose="02020603050405020304"/>
                <a:cs typeface="Calibri" panose="020F0502020204030204"/>
              </a:rPr>
              <a:t> Nếu cài đặt cấu hình được sửa đổi, hệ thống sẽ cập nhật để phản ánh những thay đổi về hành vi hoặc chức năng của hệ thống.​
</a:t>
            </a:r>
            <a:r>
              <a:rPr lang="en-US" sz="1100" b="1">
                <a:solidFill>
                  <a:schemeClr val="tx1"/>
                </a:solidFill>
                <a:latin typeface="Times New Roman" panose="02020603050405020304"/>
                <a:cs typeface="Calibri" panose="020F0502020204030204"/>
              </a:rPr>
              <a:t>Thông báo xác nhận:</a:t>
            </a:r>
            <a:r>
              <a:rPr lang="en-US" sz="1100">
                <a:solidFill>
                  <a:schemeClr val="tx1"/>
                </a:solidFill>
                <a:latin typeface="Times New Roman" panose="02020603050405020304"/>
                <a:cs typeface="Calibri" panose="020F0502020204030204"/>
              </a:rPr>
              <a:t> Sau khi thực hiện các hành động thành công, chẳng hạn như tải lên dữ liệu hoặc cập nhật cấu hình, hệ thống sẽ hiển thị thông báo xác nhận để thông báo cho quản trị viên.​</a:t>
            </a:r>
            <a:endParaRPr lang="vi-VN" sz="1100">
              <a:solidFill>
                <a:schemeClr val="tx1"/>
              </a:solidFill>
              <a:latin typeface="Times New Roman" panose="02020603050405020304"/>
              <a:ea typeface="Calibri" panose="020F0502020204030204"/>
              <a:cs typeface="Calibri" panose="020F0502020204030204"/>
            </a:endParaRPr>
          </a:p>
          <a:p>
            <a:pPr>
              <a:lnSpc>
                <a:spcPct val="140000"/>
              </a:lnSpc>
              <a:buClr>
                <a:srgbClr val="C3B2A7"/>
              </a:buClr>
            </a:pPr>
            <a:endParaRPr lang="vi-VN" sz="500">
              <a:cs typeface="Calibri" panose="020F0502020204030204"/>
            </a:endParaRPr>
          </a:p>
        </p:txBody>
      </p:sp>
      <p:pic>
        <p:nvPicPr>
          <p:cNvPr id="5" name="Hình ảnh 4" descr="Ảnh có chứa hình mẫu, bản phác thảo, phim hoạt hình, tác phẩm nghệ thuật&#10;&#10;Mô tả được tự động tạo"/>
          <p:cNvPicPr>
            <a:picLocks noChangeAspect="1"/>
          </p:cNvPicPr>
          <p:nvPr/>
        </p:nvPicPr>
        <p:blipFill>
          <a:blip r:embed="rId1"/>
          <a:stretch>
            <a:fillRect/>
          </a:stretch>
        </p:blipFill>
        <p:spPr>
          <a:xfrm>
            <a:off x="-250" y="1714501"/>
            <a:ext cx="3461126" cy="3925453"/>
          </a:xfrm>
          <a:prstGeom prst="rect">
            <a:avLst/>
          </a:prstGeom>
        </p:spPr>
      </p:pic>
    </p:spTree>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Source Sans Pro Black"/>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6166</Words>
  <Application>WPS Presentation</Application>
  <PresentationFormat>Màn hình rộng</PresentationFormat>
  <Paragraphs>107</Paragraphs>
  <Slides>25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25</vt:i4>
      </vt:variant>
    </vt:vector>
  </HeadingPairs>
  <TitlesOfParts>
    <vt:vector size="38" baseType="lpstr">
      <vt:lpstr>Arial</vt:lpstr>
      <vt:lpstr>SimSun</vt:lpstr>
      <vt:lpstr>Wingdings</vt:lpstr>
      <vt:lpstr>Arial</vt:lpstr>
      <vt:lpstr>Source Sans Pro Black</vt:lpstr>
      <vt:lpstr>Segoe Print</vt:lpstr>
      <vt:lpstr>Times New Roman</vt:lpstr>
      <vt:lpstr>Calibri</vt:lpstr>
      <vt:lpstr>Consolas</vt:lpstr>
      <vt:lpstr>Microsoft YaHei</vt:lpstr>
      <vt:lpstr>Arial Unicode MS</vt:lpstr>
      <vt:lpstr>Calibri</vt:lpstr>
      <vt:lpstr>BohemianVTI</vt:lpstr>
      <vt:lpstr>PowerPoint 演示文稿</vt:lpstr>
      <vt:lpstr> NỘI DUNG</vt:lpstr>
      <vt:lpstr>LỜI CẢM ƠN</vt:lpstr>
      <vt:lpstr>LỜI CẢM ƠN</vt:lpstr>
      <vt:lpstr>GIỚI THIỆU</vt:lpstr>
      <vt:lpstr>ĐỊNH NGHĨA VẤN ĐỀ​</vt:lpstr>
      <vt:lpstr>THÔNG SỐ YÊU CẦU CỦA KHÁCH HÀNG</vt:lpstr>
      <vt:lpstr>Quản Lý</vt:lpstr>
      <vt:lpstr>QUẢN TRỊ VIÊN</vt:lpstr>
      <vt:lpstr>YÊU CẦU PHẦM MỀM PHẦN CỨNG</vt:lpstr>
      <vt:lpstr>BẢNG NHIỆM VỤ 1</vt:lpstr>
      <vt:lpstr>BẢNG ĐỒ TRANG WEB</vt:lpstr>
      <vt:lpstr>BẢN ĐỒ SỬ DỤNG CỦA QUẢN TRỊ VIÊN</vt:lpstr>
      <vt:lpstr>BẢN ĐỒ SỬ DỤNG CỦA KHÁCH</vt:lpstr>
      <vt:lpstr>DFD</vt:lpstr>
      <vt:lpstr>CƠ SỞ DỮ LIỆU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
  <cp:lastModifiedBy>ACER</cp:lastModifiedBy>
  <cp:revision>18</cp:revision>
  <dcterms:created xsi:type="dcterms:W3CDTF">2012-09-27T01:07:00Z</dcterms:created>
  <dcterms:modified xsi:type="dcterms:W3CDTF">2024-07-09T15:41:59Z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5BEEFA289E984942BB6DABBF6DB0CB49_13</vt:lpwstr>
  </property>
  <property fmtid="{D5CDD505-2E9C-101B-9397-08002B2CF9AE}" pid="3" name="KSOProductBuildVer">
    <vt:lpwstr>1033-12.2.0.17119</vt:lpwstr>
  </property>
</Properties>
</file>