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3" r:id="rId8"/>
    <p:sldId id="265" r:id="rId9"/>
    <p:sldId id="266" r:id="rId10"/>
    <p:sldId id="264"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06D6-DD00-1B3D-FA52-3D97CC99076B}"/>
              </a:ext>
            </a:extLst>
          </p:cNvPr>
          <p:cNvSpPr>
            <a:spLocks noGrp="1"/>
          </p:cNvSpPr>
          <p:nvPr>
            <p:ph type="ctrTitle"/>
          </p:nvPr>
        </p:nvSpPr>
        <p:spPr/>
        <p:txBody>
          <a:bodyPr/>
          <a:lstStyle/>
          <a:p>
            <a:r>
              <a:rPr lang="en-IN" dirty="0"/>
              <a:t>Job Gujarat</a:t>
            </a:r>
          </a:p>
        </p:txBody>
      </p:sp>
      <p:sp>
        <p:nvSpPr>
          <p:cNvPr id="3" name="Subtitle 2">
            <a:extLst>
              <a:ext uri="{FF2B5EF4-FFF2-40B4-BE49-F238E27FC236}">
                <a16:creationId xmlns:a16="http://schemas.microsoft.com/office/drawing/2014/main" id="{FE504BA1-4C60-28BD-C580-E62569F69C8C}"/>
              </a:ext>
            </a:extLst>
          </p:cNvPr>
          <p:cNvSpPr>
            <a:spLocks noGrp="1"/>
          </p:cNvSpPr>
          <p:nvPr>
            <p:ph type="subTitle" idx="1"/>
          </p:nvPr>
        </p:nvSpPr>
        <p:spPr>
          <a:xfrm>
            <a:off x="1051560" y="4555375"/>
            <a:ext cx="4634761" cy="1069848"/>
          </a:xfrm>
        </p:spPr>
        <p:txBody>
          <a:bodyPr>
            <a:normAutofit lnSpcReduction="10000"/>
          </a:bodyPr>
          <a:lstStyle/>
          <a:p>
            <a:r>
              <a:rPr lang="en-IN" dirty="0"/>
              <a:t>Hit </a:t>
            </a:r>
            <a:r>
              <a:rPr lang="en-IN" dirty="0" err="1"/>
              <a:t>Rachhadiya</a:t>
            </a:r>
            <a:r>
              <a:rPr lang="en-IN" dirty="0"/>
              <a:t> (92310133013) &amp; Neel </a:t>
            </a:r>
            <a:r>
              <a:rPr lang="en-IN" dirty="0" err="1"/>
              <a:t>Raiyani</a:t>
            </a:r>
            <a:r>
              <a:rPr lang="en-IN" dirty="0"/>
              <a:t> (92310133019)</a:t>
            </a:r>
          </a:p>
          <a:p>
            <a:r>
              <a:rPr lang="en-IN" dirty="0"/>
              <a:t>Capstone project</a:t>
            </a:r>
          </a:p>
          <a:p>
            <a:endParaRPr lang="en-IN" dirty="0"/>
          </a:p>
        </p:txBody>
      </p:sp>
    </p:spTree>
    <p:extLst>
      <p:ext uri="{BB962C8B-B14F-4D97-AF65-F5344CB8AC3E}">
        <p14:creationId xmlns:p14="http://schemas.microsoft.com/office/powerpoint/2010/main" val="93212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F4B0-1C80-179B-1D71-D4896A2F8134}"/>
              </a:ext>
            </a:extLst>
          </p:cNvPr>
          <p:cNvSpPr>
            <a:spLocks noGrp="1"/>
          </p:cNvSpPr>
          <p:nvPr>
            <p:ph type="title"/>
          </p:nvPr>
        </p:nvSpPr>
        <p:spPr/>
        <p:txBody>
          <a:bodyPr/>
          <a:lstStyle/>
          <a:p>
            <a:r>
              <a:rPr lang="en-IN" dirty="0"/>
              <a:t>Admin Dashboard</a:t>
            </a:r>
          </a:p>
        </p:txBody>
      </p:sp>
      <p:pic>
        <p:nvPicPr>
          <p:cNvPr id="5" name="Picture 4">
            <a:extLst>
              <a:ext uri="{FF2B5EF4-FFF2-40B4-BE49-F238E27FC236}">
                <a16:creationId xmlns:a16="http://schemas.microsoft.com/office/drawing/2014/main" id="{3710D85A-DB36-A892-03A2-5090057CB6E2}"/>
              </a:ext>
            </a:extLst>
          </p:cNvPr>
          <p:cNvPicPr>
            <a:picLocks noChangeAspect="1"/>
          </p:cNvPicPr>
          <p:nvPr/>
        </p:nvPicPr>
        <p:blipFill>
          <a:blip r:embed="rId2"/>
          <a:stretch>
            <a:fillRect/>
          </a:stretch>
        </p:blipFill>
        <p:spPr>
          <a:xfrm>
            <a:off x="1063752" y="1712066"/>
            <a:ext cx="9414616" cy="4449743"/>
          </a:xfrm>
          <a:prstGeom prst="rect">
            <a:avLst/>
          </a:prstGeom>
        </p:spPr>
      </p:pic>
    </p:spTree>
    <p:extLst>
      <p:ext uri="{BB962C8B-B14F-4D97-AF65-F5344CB8AC3E}">
        <p14:creationId xmlns:p14="http://schemas.microsoft.com/office/powerpoint/2010/main" val="44226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EC14-0B0E-B1B5-AC8F-A5703246F3F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6E831DA-0B74-5079-1C31-3CF7D25E3CD7}"/>
              </a:ext>
            </a:extLst>
          </p:cNvPr>
          <p:cNvSpPr>
            <a:spLocks noGrp="1"/>
          </p:cNvSpPr>
          <p:nvPr>
            <p:ph idx="1"/>
          </p:nvPr>
        </p:nvSpPr>
        <p:spPr/>
        <p:txBody>
          <a:bodyPr/>
          <a:lstStyle/>
          <a:p>
            <a:pPr algn="just">
              <a:lnSpc>
                <a:spcPct val="150000"/>
              </a:lnSpc>
            </a:pPr>
            <a:r>
              <a:rPr lang="en-IN" dirty="0"/>
              <a:t>Our project directly solves our client’s real problem of handling too many job inquiries from social media. With this job portal, the process becomes simple, organized, and efficient for both companies and jobseekers. The system is technically feasible, cost-effective, and can easily scale in the future. It also matches the real market need, as Gujarat has a large number of jobseekers and companies, and the client already has a strong base of 300k–400k views on social media reels. This project makes recruitment faster, easier, and more professional for everyone involved.</a:t>
            </a:r>
          </a:p>
          <a:p>
            <a:endParaRPr lang="en-IN" dirty="0"/>
          </a:p>
        </p:txBody>
      </p:sp>
    </p:spTree>
    <p:extLst>
      <p:ext uri="{BB962C8B-B14F-4D97-AF65-F5344CB8AC3E}">
        <p14:creationId xmlns:p14="http://schemas.microsoft.com/office/powerpoint/2010/main" val="14986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C1FF-C157-5D2E-EA58-2FDC33553B7B}"/>
              </a:ext>
            </a:extLst>
          </p:cNvPr>
          <p:cNvSpPr>
            <a:spLocks noGrp="1"/>
          </p:cNvSpPr>
          <p:nvPr>
            <p:ph type="title"/>
          </p:nvPr>
        </p:nvSpPr>
        <p:spPr/>
        <p:txBody>
          <a:bodyPr/>
          <a:lstStyle/>
          <a:p>
            <a:r>
              <a:rPr lang="en-IN" dirty="0"/>
              <a:t>Table of content</a:t>
            </a:r>
          </a:p>
        </p:txBody>
      </p:sp>
      <p:sp>
        <p:nvSpPr>
          <p:cNvPr id="3" name="Content Placeholder 2">
            <a:extLst>
              <a:ext uri="{FF2B5EF4-FFF2-40B4-BE49-F238E27FC236}">
                <a16:creationId xmlns:a16="http://schemas.microsoft.com/office/drawing/2014/main" id="{BFBCC096-F7DD-B73F-9F15-E128DC3F33B5}"/>
              </a:ext>
            </a:extLst>
          </p:cNvPr>
          <p:cNvSpPr>
            <a:spLocks noGrp="1"/>
          </p:cNvSpPr>
          <p:nvPr>
            <p:ph idx="1"/>
          </p:nvPr>
        </p:nvSpPr>
        <p:spPr/>
        <p:txBody>
          <a:bodyPr/>
          <a:lstStyle/>
          <a:p>
            <a:r>
              <a:rPr lang="en-IN" dirty="0"/>
              <a:t>Introduction</a:t>
            </a:r>
          </a:p>
          <a:p>
            <a:r>
              <a:rPr lang="en-IN" dirty="0"/>
              <a:t>Problem Statement</a:t>
            </a:r>
          </a:p>
          <a:p>
            <a:r>
              <a:rPr lang="en-IN" dirty="0"/>
              <a:t>Objectives</a:t>
            </a:r>
          </a:p>
          <a:p>
            <a:r>
              <a:rPr lang="en-IN" dirty="0"/>
              <a:t>Technology Stack</a:t>
            </a:r>
          </a:p>
          <a:p>
            <a:r>
              <a:rPr lang="en-IN" dirty="0"/>
              <a:t>Solution</a:t>
            </a:r>
          </a:p>
          <a:p>
            <a:r>
              <a:rPr lang="en-IN" dirty="0"/>
              <a:t>Conclusion</a:t>
            </a:r>
          </a:p>
          <a:p>
            <a:endParaRPr lang="en-IN" dirty="0"/>
          </a:p>
        </p:txBody>
      </p:sp>
    </p:spTree>
    <p:extLst>
      <p:ext uri="{BB962C8B-B14F-4D97-AF65-F5344CB8AC3E}">
        <p14:creationId xmlns:p14="http://schemas.microsoft.com/office/powerpoint/2010/main" val="208095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CA5F3-3D6E-0D9B-32A4-4B17D3B704A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56AE45-FAE2-6CE3-C6E6-F6D5AEE6BA85}"/>
              </a:ext>
            </a:extLst>
          </p:cNvPr>
          <p:cNvSpPr>
            <a:spLocks noGrp="1"/>
          </p:cNvSpPr>
          <p:nvPr>
            <p:ph idx="1"/>
          </p:nvPr>
        </p:nvSpPr>
        <p:spPr/>
        <p:txBody>
          <a:bodyPr/>
          <a:lstStyle/>
          <a:p>
            <a:pPr algn="just">
              <a:lnSpc>
                <a:spcPct val="150000"/>
              </a:lnSpc>
            </a:pPr>
            <a:r>
              <a:rPr lang="en-US" dirty="0"/>
              <a:t>Job Gujarat is a web-based job portal created to solve our client’s problem of managing jobs through social media, which receives 300k–400k views and overwhelming calls and messages daily. The platform allows companies to post and manage jobs, jobseekers to create profiles, upload resumes, and apply easily, and the client to track everything in one place. It transforms the old social media process into a faster, organized, and scalable digital hiring system.</a:t>
            </a:r>
            <a:endParaRPr lang="en-IN" dirty="0"/>
          </a:p>
          <a:p>
            <a:pPr algn="just">
              <a:lnSpc>
                <a:spcPct val="150000"/>
              </a:lnSpc>
            </a:pPr>
            <a:endParaRPr lang="en-IN" dirty="0"/>
          </a:p>
        </p:txBody>
      </p:sp>
    </p:spTree>
    <p:extLst>
      <p:ext uri="{BB962C8B-B14F-4D97-AF65-F5344CB8AC3E}">
        <p14:creationId xmlns:p14="http://schemas.microsoft.com/office/powerpoint/2010/main" val="98275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6A3C-A575-ED54-4083-886855112A7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61DB9DE-910A-6B1A-12CA-F0893D465261}"/>
              </a:ext>
            </a:extLst>
          </p:cNvPr>
          <p:cNvSpPr>
            <a:spLocks noGrp="1"/>
          </p:cNvSpPr>
          <p:nvPr>
            <p:ph idx="1"/>
          </p:nvPr>
        </p:nvSpPr>
        <p:spPr/>
        <p:txBody>
          <a:bodyPr/>
          <a:lstStyle/>
          <a:p>
            <a:pPr algn="just">
              <a:lnSpc>
                <a:spcPct val="100000"/>
              </a:lnSpc>
            </a:pPr>
            <a:r>
              <a:rPr lang="en-IN" dirty="0"/>
              <a:t>Our client was working as a middleman between jobseekers and companies using his social media page named Job Gujarat. His page gets around 300k–400k views on reels and too many calls every day. Because of this, it was becoming very difficult for him to manage everything only through calls and messages. Jobseekers had to wait for replies, and companies also faced issues in finding the right candidates quickly. </a:t>
            </a:r>
          </a:p>
          <a:p>
            <a:pPr algn="just">
              <a:lnSpc>
                <a:spcPct val="100000"/>
              </a:lnSpc>
            </a:pPr>
            <a:r>
              <a:rPr lang="en-IN" dirty="0"/>
              <a:t>The main problem was that there was no proper system to handle job posts, applications, and communication in an organized way. Everything was manual, time-consuming, and hard to manage as the audience kept growing. That’s why there was a need for a digital platform that could make the whole process easy, fast, and manageable for both jobseekers and companies.</a:t>
            </a:r>
          </a:p>
          <a:p>
            <a:pPr algn="just">
              <a:lnSpc>
                <a:spcPct val="100000"/>
              </a:lnSpc>
            </a:pPr>
            <a:endParaRPr lang="en-IN" dirty="0"/>
          </a:p>
          <a:p>
            <a:endParaRPr lang="en-IN" dirty="0"/>
          </a:p>
        </p:txBody>
      </p:sp>
    </p:spTree>
    <p:extLst>
      <p:ext uri="{BB962C8B-B14F-4D97-AF65-F5344CB8AC3E}">
        <p14:creationId xmlns:p14="http://schemas.microsoft.com/office/powerpoint/2010/main" val="71875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5386-C132-FE77-75F5-A5315131E5F2}"/>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59674AB9-B395-FC3C-F1D7-EF0456BE338C}"/>
              </a:ext>
            </a:extLst>
          </p:cNvPr>
          <p:cNvSpPr>
            <a:spLocks noGrp="1"/>
          </p:cNvSpPr>
          <p:nvPr>
            <p:ph idx="1"/>
          </p:nvPr>
        </p:nvSpPr>
        <p:spPr>
          <a:xfrm>
            <a:off x="1069847" y="2121408"/>
            <a:ext cx="10141943" cy="4050792"/>
          </a:xfrm>
        </p:spPr>
        <p:txBody>
          <a:bodyPr>
            <a:normAutofit fontScale="92500"/>
          </a:bodyPr>
          <a:lstStyle/>
          <a:p>
            <a:pPr algn="just">
              <a:lnSpc>
                <a:spcPct val="150000"/>
              </a:lnSpc>
            </a:pPr>
            <a:r>
              <a:rPr lang="en-US" dirty="0"/>
              <a:t>Build a single platform where companies can post jobs and jobseekers can apply easily.</a:t>
            </a:r>
            <a:endParaRPr lang="en-IN" dirty="0"/>
          </a:p>
          <a:p>
            <a:pPr algn="just">
              <a:lnSpc>
                <a:spcPct val="150000"/>
              </a:lnSpc>
            </a:pPr>
            <a:r>
              <a:rPr lang="en-US" dirty="0"/>
              <a:t>Reduce manual work and daily phone calls our client gets from social media.</a:t>
            </a:r>
            <a:endParaRPr lang="en-IN" dirty="0"/>
          </a:p>
          <a:p>
            <a:pPr algn="just">
              <a:lnSpc>
                <a:spcPct val="150000"/>
              </a:lnSpc>
            </a:pPr>
            <a:r>
              <a:rPr lang="en-US" dirty="0"/>
              <a:t>Help jobseekers find and apply to relevant jobs quickly.</a:t>
            </a:r>
            <a:endParaRPr lang="en-IN" dirty="0"/>
          </a:p>
          <a:p>
            <a:pPr algn="just">
              <a:lnSpc>
                <a:spcPct val="150000"/>
              </a:lnSpc>
            </a:pPr>
            <a:r>
              <a:rPr lang="en-US" dirty="0"/>
              <a:t>Help companies manage applications in one place (track status, view profiles, filter candidates).</a:t>
            </a:r>
            <a:endParaRPr lang="en-IN" dirty="0"/>
          </a:p>
          <a:p>
            <a:pPr algn="just">
              <a:lnSpc>
                <a:spcPct val="150000"/>
              </a:lnSpc>
            </a:pPr>
            <a:r>
              <a:rPr lang="en-US" dirty="0"/>
              <a:t>Provide a smooth login and profile system so users can use the platform anytime.</a:t>
            </a:r>
            <a:endParaRPr lang="en-IN" dirty="0"/>
          </a:p>
          <a:p>
            <a:pPr algn="just">
              <a:lnSpc>
                <a:spcPct val="150000"/>
              </a:lnSpc>
            </a:pPr>
            <a:r>
              <a:rPr lang="en-US" dirty="0"/>
              <a:t>Make the process fast, transparent, and organized for both sides.</a:t>
            </a:r>
            <a:endParaRPr lang="en-IN" dirty="0"/>
          </a:p>
          <a:p>
            <a:pPr algn="just"/>
            <a:endParaRPr lang="en-IN" dirty="0"/>
          </a:p>
        </p:txBody>
      </p:sp>
    </p:spTree>
    <p:extLst>
      <p:ext uri="{BB962C8B-B14F-4D97-AF65-F5344CB8AC3E}">
        <p14:creationId xmlns:p14="http://schemas.microsoft.com/office/powerpoint/2010/main" val="264837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EC65-684D-FA00-7C38-881ECB727395}"/>
              </a:ext>
            </a:extLst>
          </p:cNvPr>
          <p:cNvSpPr>
            <a:spLocks noGrp="1"/>
          </p:cNvSpPr>
          <p:nvPr>
            <p:ph type="title"/>
          </p:nvPr>
        </p:nvSpPr>
        <p:spPr/>
        <p:txBody>
          <a:bodyPr/>
          <a:lstStyle/>
          <a:p>
            <a:r>
              <a:rPr lang="en-IN" dirty="0"/>
              <a:t>Technology Stack</a:t>
            </a:r>
          </a:p>
        </p:txBody>
      </p:sp>
      <p:sp>
        <p:nvSpPr>
          <p:cNvPr id="3" name="Content Placeholder 2">
            <a:extLst>
              <a:ext uri="{FF2B5EF4-FFF2-40B4-BE49-F238E27FC236}">
                <a16:creationId xmlns:a16="http://schemas.microsoft.com/office/drawing/2014/main" id="{25ED9CF9-FE81-0E27-A4B2-F69021671A2D}"/>
              </a:ext>
            </a:extLst>
          </p:cNvPr>
          <p:cNvSpPr>
            <a:spLocks noGrp="1"/>
          </p:cNvSpPr>
          <p:nvPr>
            <p:ph idx="1"/>
          </p:nvPr>
        </p:nvSpPr>
        <p:spPr>
          <a:xfrm>
            <a:off x="1069848" y="2121408"/>
            <a:ext cx="10225070" cy="4050792"/>
          </a:xfrm>
        </p:spPr>
        <p:txBody>
          <a:bodyPr>
            <a:normAutofit/>
          </a:bodyPr>
          <a:lstStyle/>
          <a:p>
            <a:pPr>
              <a:lnSpc>
                <a:spcPct val="150000"/>
              </a:lnSpc>
            </a:pPr>
            <a:r>
              <a:rPr lang="en-US" dirty="0"/>
              <a:t>Frontend: React, Tailwind CSS, Framer Motion </a:t>
            </a:r>
            <a:endParaRPr lang="en-IN" dirty="0"/>
          </a:p>
          <a:p>
            <a:pPr>
              <a:lnSpc>
                <a:spcPct val="150000"/>
              </a:lnSpc>
            </a:pPr>
            <a:r>
              <a:rPr lang="en-US" dirty="0"/>
              <a:t>Backend: Node.js/Express, Prisma ORM</a:t>
            </a:r>
            <a:endParaRPr lang="en-IN" dirty="0"/>
          </a:p>
          <a:p>
            <a:pPr>
              <a:lnSpc>
                <a:spcPct val="150000"/>
              </a:lnSpc>
            </a:pPr>
            <a:r>
              <a:rPr lang="en-US" dirty="0"/>
              <a:t>Database/Storage: PostgreSQL + object storage (</a:t>
            </a:r>
            <a:r>
              <a:rPr lang="en-US" dirty="0" err="1"/>
              <a:t>Supabase</a:t>
            </a:r>
            <a:r>
              <a:rPr lang="en-US" dirty="0"/>
              <a:t>) for resumes and images.</a:t>
            </a:r>
            <a:endParaRPr lang="en-IN" dirty="0"/>
          </a:p>
          <a:p>
            <a:pPr>
              <a:lnSpc>
                <a:spcPct val="150000"/>
              </a:lnSpc>
            </a:pPr>
            <a:r>
              <a:rPr lang="en-US" dirty="0"/>
              <a:t>Auth: Auth0 (secure OAuth, social login).</a:t>
            </a:r>
            <a:endParaRPr lang="en-IN" dirty="0"/>
          </a:p>
          <a:p>
            <a:pPr>
              <a:lnSpc>
                <a:spcPct val="150000"/>
              </a:lnSpc>
            </a:pPr>
            <a:r>
              <a:rPr lang="en-US" dirty="0"/>
              <a:t>Payments: </a:t>
            </a:r>
            <a:r>
              <a:rPr lang="en-US" dirty="0" err="1"/>
              <a:t>Razorpay</a:t>
            </a:r>
            <a:r>
              <a:rPr lang="en-US" dirty="0"/>
              <a:t> (approval, posting, application fees) with verification.</a:t>
            </a:r>
            <a:endParaRPr lang="en-IN" dirty="0"/>
          </a:p>
          <a:p>
            <a:pPr>
              <a:lnSpc>
                <a:spcPct val="150000"/>
              </a:lnSpc>
            </a:pPr>
            <a:r>
              <a:rPr lang="en-US" dirty="0"/>
              <a:t>Infra: </a:t>
            </a:r>
            <a:r>
              <a:rPr lang="en-US" dirty="0" err="1"/>
              <a:t>Vercel</a:t>
            </a:r>
            <a:r>
              <a:rPr lang="en-US" dirty="0"/>
              <a:t> for frontend, Render for backend.</a:t>
            </a:r>
            <a:endParaRPr lang="en-IN" dirty="0"/>
          </a:p>
          <a:p>
            <a:endParaRPr lang="en-IN" dirty="0"/>
          </a:p>
        </p:txBody>
      </p:sp>
    </p:spTree>
    <p:extLst>
      <p:ext uri="{BB962C8B-B14F-4D97-AF65-F5344CB8AC3E}">
        <p14:creationId xmlns:p14="http://schemas.microsoft.com/office/powerpoint/2010/main" val="381650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75A9-ECDF-CBAF-AEEA-099E53A3A2C0}"/>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6F63ACF7-21A1-7BF3-05FC-5F3C16D7D4E1}"/>
              </a:ext>
            </a:extLst>
          </p:cNvPr>
          <p:cNvSpPr>
            <a:spLocks noGrp="1"/>
          </p:cNvSpPr>
          <p:nvPr>
            <p:ph idx="1"/>
          </p:nvPr>
        </p:nvSpPr>
        <p:spPr>
          <a:xfrm>
            <a:off x="1069847" y="2121408"/>
            <a:ext cx="10827743" cy="4050792"/>
          </a:xfrm>
        </p:spPr>
        <p:txBody>
          <a:bodyPr/>
          <a:lstStyle/>
          <a:p>
            <a:r>
              <a:rPr lang="en-US" dirty="0"/>
              <a:t>The system has three parts: Jobseeker, Employer, and Admin modules, each with their own dashboard and features.</a:t>
            </a:r>
          </a:p>
          <a:p>
            <a:endParaRPr lang="en-US" dirty="0"/>
          </a:p>
          <a:p>
            <a:r>
              <a:rPr lang="en-US" dirty="0"/>
              <a:t>Jobseekers: Browse jobs, apply, track applications, get recommendations &amp; email updates.</a:t>
            </a:r>
          </a:p>
          <a:p>
            <a:endParaRPr lang="en-US" dirty="0"/>
          </a:p>
          <a:p>
            <a:r>
              <a:rPr lang="en-US" dirty="0"/>
              <a:t>Companies: Post/manage jobs, review applications, update status, make payments.</a:t>
            </a:r>
          </a:p>
          <a:p>
            <a:endParaRPr lang="en-US" dirty="0"/>
          </a:p>
          <a:p>
            <a:r>
              <a:rPr lang="en-US" dirty="0"/>
              <a:t>Admin: Monitor platform, manage users, prevent spam, track workflow.</a:t>
            </a:r>
            <a:endParaRPr lang="en-IN" dirty="0"/>
          </a:p>
        </p:txBody>
      </p:sp>
    </p:spTree>
    <p:extLst>
      <p:ext uri="{BB962C8B-B14F-4D97-AF65-F5344CB8AC3E}">
        <p14:creationId xmlns:p14="http://schemas.microsoft.com/office/powerpoint/2010/main" val="3257591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6582B1-8F85-024A-5E9D-8AE7A8FD027B}"/>
              </a:ext>
            </a:extLst>
          </p:cNvPr>
          <p:cNvPicPr>
            <a:picLocks noChangeAspect="1"/>
          </p:cNvPicPr>
          <p:nvPr/>
        </p:nvPicPr>
        <p:blipFill>
          <a:blip r:embed="rId2"/>
          <a:stretch>
            <a:fillRect/>
          </a:stretch>
        </p:blipFill>
        <p:spPr>
          <a:xfrm>
            <a:off x="1063752" y="1773476"/>
            <a:ext cx="9403773" cy="4454419"/>
          </a:xfrm>
          <a:prstGeom prst="rect">
            <a:avLst/>
          </a:prstGeom>
        </p:spPr>
      </p:pic>
      <p:sp>
        <p:nvSpPr>
          <p:cNvPr id="6" name="Title 5">
            <a:extLst>
              <a:ext uri="{FF2B5EF4-FFF2-40B4-BE49-F238E27FC236}">
                <a16:creationId xmlns:a16="http://schemas.microsoft.com/office/drawing/2014/main" id="{8459817C-EC6C-7A6D-4691-0405E60EE9BE}"/>
              </a:ext>
            </a:extLst>
          </p:cNvPr>
          <p:cNvSpPr>
            <a:spLocks noGrp="1"/>
          </p:cNvSpPr>
          <p:nvPr>
            <p:ph type="title"/>
          </p:nvPr>
        </p:nvSpPr>
        <p:spPr/>
        <p:txBody>
          <a:bodyPr/>
          <a:lstStyle/>
          <a:p>
            <a:r>
              <a:rPr lang="en-IN" dirty="0"/>
              <a:t>Company dashboard</a:t>
            </a:r>
          </a:p>
        </p:txBody>
      </p:sp>
    </p:spTree>
    <p:extLst>
      <p:ext uri="{BB962C8B-B14F-4D97-AF65-F5344CB8AC3E}">
        <p14:creationId xmlns:p14="http://schemas.microsoft.com/office/powerpoint/2010/main" val="300576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FF04D-E98C-1F46-85CC-08EF8250491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1C05D9C-18C2-11C8-1C99-EB34F995A0BD}"/>
              </a:ext>
            </a:extLst>
          </p:cNvPr>
          <p:cNvSpPr>
            <a:spLocks noGrp="1"/>
          </p:cNvSpPr>
          <p:nvPr>
            <p:ph type="title"/>
          </p:nvPr>
        </p:nvSpPr>
        <p:spPr/>
        <p:txBody>
          <a:bodyPr/>
          <a:lstStyle/>
          <a:p>
            <a:r>
              <a:rPr lang="en-IN" dirty="0"/>
              <a:t>Jobseeker dashboard</a:t>
            </a:r>
          </a:p>
        </p:txBody>
      </p:sp>
      <p:pic>
        <p:nvPicPr>
          <p:cNvPr id="3" name="Picture 2">
            <a:extLst>
              <a:ext uri="{FF2B5EF4-FFF2-40B4-BE49-F238E27FC236}">
                <a16:creationId xmlns:a16="http://schemas.microsoft.com/office/drawing/2014/main" id="{006F2BEA-AF74-5356-CB11-32B4F21F051F}"/>
              </a:ext>
            </a:extLst>
          </p:cNvPr>
          <p:cNvPicPr>
            <a:picLocks noChangeAspect="1"/>
          </p:cNvPicPr>
          <p:nvPr/>
        </p:nvPicPr>
        <p:blipFill>
          <a:blip r:embed="rId2"/>
          <a:stretch>
            <a:fillRect/>
          </a:stretch>
        </p:blipFill>
        <p:spPr>
          <a:xfrm>
            <a:off x="1063752" y="1745672"/>
            <a:ext cx="9399894" cy="4437887"/>
          </a:xfrm>
          <a:prstGeom prst="rect">
            <a:avLst/>
          </a:prstGeom>
        </p:spPr>
      </p:pic>
    </p:spTree>
    <p:extLst>
      <p:ext uri="{BB962C8B-B14F-4D97-AF65-F5344CB8AC3E}">
        <p14:creationId xmlns:p14="http://schemas.microsoft.com/office/powerpoint/2010/main" val="3909906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26</TotalTime>
  <Words>595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Rockwell</vt:lpstr>
      <vt:lpstr>Rockwell Condensed</vt:lpstr>
      <vt:lpstr>Wingdings</vt:lpstr>
      <vt:lpstr>Wood Type</vt:lpstr>
      <vt:lpstr>Job Gujarat</vt:lpstr>
      <vt:lpstr>Table of content</vt:lpstr>
      <vt:lpstr>Introduction</vt:lpstr>
      <vt:lpstr>Problem statement</vt:lpstr>
      <vt:lpstr>Objectives</vt:lpstr>
      <vt:lpstr>Technology Stack</vt:lpstr>
      <vt:lpstr>solution</vt:lpstr>
      <vt:lpstr>Company dashboard</vt:lpstr>
      <vt:lpstr>Jobseeker dashboard</vt:lpstr>
      <vt:lpstr>Admin 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 RAIYANI</dc:creator>
  <cp:lastModifiedBy>NEEL RAIYANI</cp:lastModifiedBy>
  <cp:revision>1</cp:revision>
  <dcterms:created xsi:type="dcterms:W3CDTF">2025-09-24T18:59:21Z</dcterms:created>
  <dcterms:modified xsi:type="dcterms:W3CDTF">2025-09-24T19:25:29Z</dcterms:modified>
</cp:coreProperties>
</file>