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610.xml" ContentType="application/vnd.openxmlformats-officedocument.presentationml.tags+xml"/>
  <Override PartName="/ppt/tags/tag85.xml" ContentType="application/vnd.openxmlformats-officedocument.presentationml.tags+xml"/>
  <Override PartName="/ppt/tags/tag100.xml" ContentType="application/vnd.openxmlformats-officedocument.presentationml.tags+xml"/>
  <Override PartName="/ppt/tags/tag120.xml" ContentType="application/vnd.openxmlformats-officedocument.presentationml.tags+xml"/>
  <Override PartName="/ppt/tags/tag41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  <p:sldId id="267" r:id="rId7"/>
    <p:sldId id="268" r:id="rId8"/>
    <p:sldId id="269" r:id="rId9"/>
    <p:sldId id="270" r:id="rId10"/>
    <p:sldId id="264" r:id="rId11"/>
  </p:sldIdLst>
  <p:sldSz cx="5715000" cy="9144000" type="screen16x1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18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420" y="80"/>
      </p:cViewPr>
      <p:guideLst>
        <p:guide orient="horz" pos="2880"/>
        <p:guide pos="180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</p:spPr>
        <p:txBody>
          <a:bodyPr anchor="ctr" anchorCtr="1"/>
          <a:lstStyle>
            <a:lvl1pPr>
              <a:defRPr sz="2600"/>
            </a:lvl1pPr>
          </a:lstStyle>
          <a:p>
            <a:r>
              <a:rPr lang="zh-CN" altLang="en-US"/>
              <a:t>请填写试卷标题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571500" rtl="0" eaLnBrk="1" fontAlgn="auto" latinLnBrk="0" hangingPunct="1">
        <a:lnSpc>
          <a:spcPct val="100000"/>
        </a:lnSpc>
        <a:spcBef>
          <a:spcPct val="0"/>
        </a:spcBef>
        <a:buNone/>
        <a:defRPr sz="225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12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428625" indent="-142875" algn="l" defTabSz="5715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005840" algn="l"/>
          <a:tab pos="1005840" algn="l"/>
          <a:tab pos="1005840" algn="l"/>
          <a:tab pos="1005840" algn="l"/>
        </a:tabLst>
        <a:defRPr sz="10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714375" indent="-142875" algn="l" defTabSz="5715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0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000125" indent="-142875" algn="l" defTabSz="5715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87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285875" indent="-142875" algn="l" defTabSz="5715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87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image" Target="../media/image5.png"/><Relationship Id="rId5" Type="http://schemas.openxmlformats.org/officeDocument/2006/relationships/tags" Target="../tags/tag81.xml"/><Relationship Id="rId10" Type="http://schemas.openxmlformats.org/officeDocument/2006/relationships/image" Target="../media/image11.png"/><Relationship Id="rId4" Type="http://schemas.openxmlformats.org/officeDocument/2006/relationships/tags" Target="../tags/tag80.xml"/><Relationship Id="rId9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tags" Target="../tags/tag610.xml"/><Relationship Id="rId26" Type="http://schemas.openxmlformats.org/officeDocument/2006/relationships/image" Target="../media/image5.png"/><Relationship Id="rId3" Type="http://schemas.openxmlformats.org/officeDocument/2006/relationships/tags" Target="../tags/tag7.xml"/><Relationship Id="rId21" Type="http://schemas.openxmlformats.org/officeDocument/2006/relationships/image" Target="../media/image2.png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slideLayout" Target="../slideLayouts/slideLayout2.xml"/><Relationship Id="rId25" Type="http://schemas.openxmlformats.org/officeDocument/2006/relationships/image" Target="../media/image4.png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0" Type="http://schemas.openxmlformats.org/officeDocument/2006/relationships/tags" Target="../tags/tag85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24" Type="http://schemas.openxmlformats.org/officeDocument/2006/relationships/tags" Target="../tags/tag120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23" Type="http://schemas.openxmlformats.org/officeDocument/2006/relationships/image" Target="../media/image3.png"/><Relationship Id="rId10" Type="http://schemas.openxmlformats.org/officeDocument/2006/relationships/tags" Target="../tags/tag14.xml"/><Relationship Id="rId19" Type="http://schemas.openxmlformats.org/officeDocument/2006/relationships/image" Target="../media/image1.png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tags" Target="../tags/tag10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10" Type="http://schemas.openxmlformats.org/officeDocument/2006/relationships/image" Target="../media/image5.png"/><Relationship Id="rId4" Type="http://schemas.openxmlformats.org/officeDocument/2006/relationships/tags" Target="../tags/tag24.xml"/><Relationship Id="rId9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10" Type="http://schemas.openxmlformats.org/officeDocument/2006/relationships/image" Target="../media/image5.png"/><Relationship Id="rId4" Type="http://schemas.openxmlformats.org/officeDocument/2006/relationships/tags" Target="../tags/tag32.xml"/><Relationship Id="rId9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image" Target="../media/image5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image" Target="../media/image6.png"/><Relationship Id="rId5" Type="http://schemas.openxmlformats.org/officeDocument/2006/relationships/tags" Target="../tags/tag41.xml"/><Relationship Id="rId10" Type="http://schemas.openxmlformats.org/officeDocument/2006/relationships/tags" Target="../tags/tag410.xml"/><Relationship Id="rId4" Type="http://schemas.openxmlformats.org/officeDocument/2006/relationships/tags" Target="../tags/tag40.xml"/><Relationship Id="rId9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image" Target="../media/image5.png"/><Relationship Id="rId5" Type="http://schemas.openxmlformats.org/officeDocument/2006/relationships/tags" Target="../tags/tag49.xml"/><Relationship Id="rId10" Type="http://schemas.openxmlformats.org/officeDocument/2006/relationships/image" Target="../media/image7.png"/><Relationship Id="rId4" Type="http://schemas.openxmlformats.org/officeDocument/2006/relationships/tags" Target="../tags/tag48.xml"/><Relationship Id="rId9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image" Target="../media/image5.png"/><Relationship Id="rId5" Type="http://schemas.openxmlformats.org/officeDocument/2006/relationships/tags" Target="../tags/tag57.xml"/><Relationship Id="rId10" Type="http://schemas.openxmlformats.org/officeDocument/2006/relationships/image" Target="../media/image8.png"/><Relationship Id="rId4" Type="http://schemas.openxmlformats.org/officeDocument/2006/relationships/tags" Target="../tags/tag56.xml"/><Relationship Id="rId9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image" Target="../media/image5.png"/><Relationship Id="rId5" Type="http://schemas.openxmlformats.org/officeDocument/2006/relationships/tags" Target="../tags/tag65.xml"/><Relationship Id="rId10" Type="http://schemas.openxmlformats.org/officeDocument/2006/relationships/image" Target="../media/image9.png"/><Relationship Id="rId4" Type="http://schemas.openxmlformats.org/officeDocument/2006/relationships/tags" Target="../tags/tag64.xml"/><Relationship Id="rId9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image" Target="../media/image5.png"/><Relationship Id="rId5" Type="http://schemas.openxmlformats.org/officeDocument/2006/relationships/tags" Target="../tags/tag73.xml"/><Relationship Id="rId10" Type="http://schemas.openxmlformats.org/officeDocument/2006/relationships/image" Target="../media/image10.png"/><Relationship Id="rId4" Type="http://schemas.openxmlformats.org/officeDocument/2006/relationships/tags" Target="../tags/tag72.xml"/><Relationship Id="rId9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  <a:latin typeface="等线 Light" panose="02010600030101010101" charset="-122"/>
                <a:ea typeface="+mn-ea"/>
                <a:cs typeface="+mn-ea"/>
                <a:sym typeface="+mn-ea"/>
              </a:rPr>
              <a:t>数字</a:t>
            </a:r>
            <a:r>
              <a:rPr lang="zh-CN" altLang="en-US" dirty="0">
                <a:solidFill>
                  <a:sysClr val="windowText" lastClr="000000"/>
                </a:solidFill>
                <a:latin typeface="等线 Light" panose="02010600030101010101" charset="-122"/>
                <a:ea typeface="+mn-ea"/>
                <a:cs typeface="+mn-ea"/>
                <a:sym typeface="+mn-ea"/>
              </a:rPr>
              <a:t>逻辑设计</a:t>
            </a:r>
            <a:br>
              <a:rPr lang="en-US" altLang="zh-CN" dirty="0">
                <a:solidFill>
                  <a:sysClr val="windowText" lastClr="000000"/>
                </a:solidFill>
                <a:latin typeface="等线 Light" panose="02010600030101010101" charset="-122"/>
                <a:ea typeface="+mn-ea"/>
                <a:cs typeface="+mn-ea"/>
                <a:sym typeface="+mn-ea"/>
              </a:rPr>
            </a:br>
            <a:r>
              <a:rPr lang="zh-CN" altLang="en-US" dirty="0">
                <a:solidFill>
                  <a:sysClr val="windowText" lastClr="000000"/>
                </a:solidFill>
                <a:latin typeface="等线 Light" panose="02010600030101010101" charset="-122"/>
                <a:ea typeface="+mn-ea"/>
                <a:cs typeface="+mn-ea"/>
                <a:sym typeface="+mn-ea"/>
              </a:rPr>
              <a:t>作业一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</a:rPr>
              <a:t>总分: 50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noAutofit/>
          </a:bodyPr>
          <a:lstStyle/>
          <a:p>
            <a:pPr lvl="0" algn="l">
              <a:buNone/>
            </a:pPr>
            <a:r>
              <a:rPr lang="zh-CN" altLang="en-US" sz="200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9.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根据逻辑电路图写出对应的逻辑函数表达式。</a:t>
            </a:r>
          </a:p>
          <a:p>
            <a:pPr lvl="0" algn="l">
              <a:buNone/>
            </a:pP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Picture 9" descr="Diagram&#10;&#10;Description automatically generated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23" y="2688445"/>
            <a:ext cx="4309753" cy="2607954"/>
          </a:xfrm>
          <a:prstGeom prst="rect">
            <a:avLst/>
          </a:prstGeom>
        </p:spPr>
      </p:pic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</a:p>
          </p:txBody>
        </p:sp>
        <p:sp>
          <p:nvSpPr>
            <p:cNvPr id="7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5</a:t>
              </a:r>
              <a:r>
                <a:rPr lang="zh-CN" altLang="en-US" sz="20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分</a:t>
              </a:r>
            </a:p>
          </p:txBody>
        </p:sp>
      </p:grpSp>
      <p:pic>
        <p:nvPicPr>
          <p:cNvPr id="2" name="图片 1" descr="tmpB8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1．当逻辑函数有n个变量时，共有（ ）个变量取值组合？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143000" y="3714750"/>
                <a:ext cx="4000500" cy="85725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 lvl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𝑛</m:t>
                      </m:r>
                    </m:oMath>
                  </m:oMathPara>
                </a14:m>
                <a:endParaRPr lang="en-US" altLang="zh-CN" sz="2600" i="1">
                  <a:solidFill>
                    <a:srgbClr val="000000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8"/>
                </p:custDataLst>
              </p:nvPr>
            </p:nvSpPr>
            <p:spPr>
              <a:xfrm>
                <a:off x="1143000" y="3714750"/>
                <a:ext cx="4000500" cy="85725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143000" y="4857750"/>
                <a:ext cx="4000500" cy="85725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 lvl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600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𝑛</m:t>
                      </m:r>
                    </m:oMath>
                  </m:oMathPara>
                </a14:m>
                <a:endParaRPr lang="en-US" altLang="zh-CN" sz="2600">
                  <a:solidFill>
                    <a:srgbClr val="000000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0"/>
                </p:custDataLst>
              </p:nvPr>
            </p:nvSpPr>
            <p:spPr>
              <a:xfrm>
                <a:off x="1143000" y="4857750"/>
                <a:ext cx="4000500" cy="85725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143000" y="6000750"/>
                <a:ext cx="4000500" cy="85725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 lvl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2"/>
                </p:custDataLst>
              </p:nvPr>
            </p:nvSpPr>
            <p:spPr>
              <a:xfrm>
                <a:off x="1143000" y="6000750"/>
                <a:ext cx="4000500" cy="85725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143000" y="7143750"/>
                <a:ext cx="4000500" cy="85725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 lvl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4"/>
                </p:custDataLst>
              </p:nvPr>
            </p:nvSpPr>
            <p:spPr>
              <a:xfrm>
                <a:off x="1143000" y="7143750"/>
                <a:ext cx="4000500" cy="857250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grpSp>
        <p:nvGrpSpPr>
          <p:cNvPr id="16" name="组合 15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12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</a:p>
          </p:txBody>
        </p:sp>
        <p:sp>
          <p:nvSpPr>
            <p:cNvPr id="15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分</a:t>
              </a:r>
            </a:p>
          </p:txBody>
        </p:sp>
      </p:grpSp>
      <p:pic>
        <p:nvPicPr>
          <p:cNvPr id="2" name="图片 1" descr="tmpB8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1500" y="1649095"/>
            <a:ext cx="4572000" cy="199199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自己学号后四位对应的8421BCD码是 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[填空1]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，对应的余三码是 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[填空2]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。</a:t>
            </a:r>
          </a:p>
          <a:p>
            <a:pPr lvl="0" algn="l">
              <a:buNone/>
            </a:pP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</a:p>
          </p:txBody>
        </p:sp>
        <p:sp>
          <p:nvSpPr>
            <p:cNvPr id="7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4分</a:t>
              </a:r>
            </a:p>
          </p:txBody>
        </p:sp>
      </p:grpSp>
      <p:pic>
        <p:nvPicPr>
          <p:cNvPr id="2" name="图片 1" descr="tmpB8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给定一组余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码为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10010101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，将其转换到典型格雷码是 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[填空1]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。</a:t>
            </a:r>
          </a:p>
        </p:txBody>
      </p: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</a:p>
          </p:txBody>
        </p:sp>
        <p:sp>
          <p:nvSpPr>
            <p:cNvPr id="7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4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分</a:t>
              </a:r>
            </a:p>
          </p:txBody>
        </p:sp>
      </p:grpSp>
      <p:pic>
        <p:nvPicPr>
          <p:cNvPr id="2" name="图片 1" descr="tmpB8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90500" y="635000"/>
                <a:ext cx="5397500" cy="28575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 lvl="0" algn="l">
                  <a:buNone/>
                </a:pPr>
                <a:r>
                  <a:rPr lang="en-US" altLang="zh-CN" sz="26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4.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化简逻辑函数并用logisim画出最简与或电路的逻辑图。</a:t>
                </a:r>
              </a:p>
              <a:p>
                <a:pPr lvl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𝐹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=(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𝐷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)(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𝐷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𝐺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  <a:p>
                <a:pPr lvl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𝐶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𝐸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)(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𝐺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)(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𝐸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𝐺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190500" y="635000"/>
                <a:ext cx="5397500" cy="28575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</a:p>
          </p:txBody>
        </p:sp>
        <p:sp>
          <p:nvSpPr>
            <p:cNvPr id="7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10分</a:t>
              </a:r>
            </a:p>
          </p:txBody>
        </p:sp>
      </p:grpSp>
      <p:pic>
        <p:nvPicPr>
          <p:cNvPr id="2" name="图片 1" descr="tmpB8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71500" y="1818020"/>
            <a:ext cx="3814335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.证明题（用代数法）: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1239" y="2494883"/>
                <a:ext cx="4233583" cy="955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𝐴𝐵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𝐵𝐶𝐷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𝐶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𝐶</m:t>
                      </m:r>
                      <m:r>
                        <a:rPr lang="en-US" altLang="zh-CN" sz="2800" i="1" smtClean="0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𝐴𝐵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𝐶</m:t>
                      </m:r>
                    </m:oMath>
                  </m:oMathPara>
                </a14:m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39" y="2494883"/>
                <a:ext cx="4233583" cy="955005"/>
              </a:xfrm>
              <a:prstGeom prst="rect">
                <a:avLst/>
              </a:prstGeom>
              <a:blipFill rotWithShape="1">
                <a:blip r:embed="rId10"/>
                <a:stretch>
                  <a:fillRect l="-12" t="-63" r="13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</a:p>
          </p:txBody>
        </p:sp>
        <p:sp>
          <p:nvSpPr>
            <p:cNvPr id="6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5</a:t>
              </a:r>
              <a:r>
                <a:rPr lang="zh-CN" altLang="en-US" sz="20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分</a:t>
              </a:r>
            </a:p>
          </p:txBody>
        </p:sp>
      </p:grpSp>
      <p:pic>
        <p:nvPicPr>
          <p:cNvPr id="2" name="图片 1" descr="tmpB8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71500" y="1617986"/>
            <a:ext cx="4497705" cy="89154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.化简逻辑函数,得到最简与或式:</a:t>
            </a:r>
          </a:p>
        </p:txBody>
      </p:sp>
      <p:pic>
        <p:nvPicPr>
          <p:cNvPr id="9" name="图片 8" descr="}C2HJU$Y~J[R2G10$ERL~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500" y="2510155"/>
            <a:ext cx="4716780" cy="924560"/>
          </a:xfrm>
          <a:prstGeom prst="rect">
            <a:avLst/>
          </a:prstGeom>
        </p:spPr>
      </p:pic>
      <p:grpSp>
        <p:nvGrpSpPr>
          <p:cNvPr id="7" name="组合 6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</a:p>
          </p:txBody>
        </p:sp>
        <p:sp>
          <p:nvSpPr>
            <p:cNvPr id="6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5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分</a:t>
              </a:r>
            </a:p>
          </p:txBody>
        </p:sp>
      </p:grpSp>
      <p:pic>
        <p:nvPicPr>
          <p:cNvPr id="2" name="图片 1" descr="tmpB8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71500" y="1617986"/>
            <a:ext cx="4497705" cy="89154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.化简逻辑函数,得到最简与或式:</a:t>
            </a:r>
          </a:p>
        </p:txBody>
      </p:sp>
      <p:pic>
        <p:nvPicPr>
          <p:cNvPr id="9" name="图片 8" descr="I9TGTBMK_RVEFHN0~QLE_LB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688" y="2693514"/>
            <a:ext cx="5623188" cy="361786"/>
          </a:xfrm>
          <a:prstGeom prst="rect">
            <a:avLst/>
          </a:prstGeom>
        </p:spPr>
      </p:pic>
      <p:grpSp>
        <p:nvGrpSpPr>
          <p:cNvPr id="7" name="组合 6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</a:p>
          </p:txBody>
        </p:sp>
        <p:sp>
          <p:nvSpPr>
            <p:cNvPr id="6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5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分</a:t>
              </a:r>
            </a:p>
          </p:txBody>
        </p:sp>
      </p:grpSp>
      <p:pic>
        <p:nvPicPr>
          <p:cNvPr id="2" name="图片 1" descr="tmpB8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71500" y="1617980"/>
            <a:ext cx="4418330" cy="89154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.写出下面函数的反函数和对偶函数:</a:t>
            </a:r>
          </a:p>
        </p:txBody>
      </p:sp>
      <p:pic>
        <p:nvPicPr>
          <p:cNvPr id="9" name="图片 8" descr="S6D0F3]EF$_%H}[YE`NW6(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1210" y="2724150"/>
            <a:ext cx="4132580" cy="680720"/>
          </a:xfrm>
          <a:prstGeom prst="rect">
            <a:avLst/>
          </a:prstGeom>
        </p:spPr>
      </p:pic>
      <p:grpSp>
        <p:nvGrpSpPr>
          <p:cNvPr id="7" name="组合 6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</a:p>
          </p:txBody>
        </p:sp>
        <p:sp>
          <p:nvSpPr>
            <p:cNvPr id="6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10分</a:t>
              </a:r>
            </a:p>
          </p:txBody>
        </p:sp>
      </p:grpSp>
      <p:pic>
        <p:nvPicPr>
          <p:cNvPr id="2" name="图片 1" descr="tmpB8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mM0MWUyNDc3N2VhMDc0MjVjYzQ2MTY3N2JkOWQzMz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0.xml><?xml version="1.0" encoding="utf-8"?>
<p:tagLst xmlns:p="http://schemas.openxmlformats.org/presentationml/2006/main">
  <p:tag name="RAINPROBLEM" val="ProblemIte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0.xml><?xml version="1.0" encoding="utf-8"?>
<p:tagLst xmlns:p="http://schemas.openxmlformats.org/presentationml/2006/main">
  <p:tag name="RAINPROBLEM" val="ProblemIte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4.0"/>
  <p:tag name="PROBLEMBLANK" val="[{&quot;num&quot;:1,&quot;caseSensitive&quot;:false,&quot;fuzzyMatch&quot;:false,&quot;Score&quot;:2.0,&quot;answers&quot;:[&quot;答案1&quot;]},{&quot;num&quot;:2,&quot;caseSensitive&quot;:false,&quot;fuzzyMatch&quot;:false,&quot;Score&quot;:2.0,&quot;answers&quot;:[&quot;答案2&quot;]}]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4.0"/>
  <p:tag name="PROBLEMBLANK" val="[{&quot;num&quot;:1,&quot;caseSensitive&quot;:false,&quot;fuzzyMatch&quot;:false,&quot;Score&quot;:4.0,&quot;answers&quot;:[&quot;答案1&quot;]}]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Titl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Scor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0.xml><?xml version="1.0" encoding="utf-8"?>
<p:tagLst xmlns:p="http://schemas.openxmlformats.org/presentationml/2006/main">
  <p:tag name="RAINPROBLEM" val="ProblemBody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5.0"/>
  <p:tag name="PROBLEMVOICEALLOWED" val="Fals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5.0"/>
  <p:tag name="PROBLEMVOICEALLOWED" val="Fals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5.0"/>
  <p:tag name="PROBLEMVOICEALLOWED" val="False"/>
</p:tagLst>
</file>

<file path=ppt/tags/tag610.xml><?xml version="1.0" encoding="utf-8"?>
<p:tagLst xmlns:p="http://schemas.openxmlformats.org/presentationml/2006/main">
  <p:tag name="RAINPROBLEM" val="ProblemItem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5.0"/>
  <p:tag name="PROBLEMVOICEALLOWED" val="Fals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5.xml><?xml version="1.0" encoding="utf-8"?>
<p:tagLst xmlns:p="http://schemas.openxmlformats.org/presentationml/2006/main">
  <p:tag name="RAINPROBLEM" val="ProblemIte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On-screen Show (16:10)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等线 Light</vt:lpstr>
      <vt:lpstr>微软雅黑</vt:lpstr>
      <vt:lpstr>Arial</vt:lpstr>
      <vt:lpstr>Cambria Math</vt:lpstr>
      <vt:lpstr>Wingdings</vt:lpstr>
      <vt:lpstr>Office 主题​​</vt:lpstr>
      <vt:lpstr>数字逻辑设计 作业一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Admin</dc:creator>
  <cp:lastModifiedBy>E.T *</cp:lastModifiedBy>
  <cp:revision>155</cp:revision>
  <dcterms:created xsi:type="dcterms:W3CDTF">2019-06-19T02:08:00Z</dcterms:created>
  <dcterms:modified xsi:type="dcterms:W3CDTF">2023-09-07T03:12:51Z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52322F7983DA4F70A20196B584C12135</vt:lpwstr>
  </property>
</Properties>
</file>