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40" r:id="rId2"/>
    <p:sldId id="356" r:id="rId3"/>
    <p:sldId id="347" r:id="rId4"/>
    <p:sldId id="348" r:id="rId5"/>
    <p:sldId id="357" r:id="rId6"/>
    <p:sldId id="358" r:id="rId7"/>
    <p:sldId id="349" r:id="rId8"/>
    <p:sldId id="351" r:id="rId9"/>
    <p:sldId id="350" r:id="rId10"/>
    <p:sldId id="353" r:id="rId11"/>
    <p:sldId id="359" r:id="rId12"/>
    <p:sldId id="346" r:id="rId13"/>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90">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1" autoAdjust="0"/>
    <p:restoredTop sz="93872" autoAdjust="0"/>
  </p:normalViewPr>
  <p:slideViewPr>
    <p:cSldViewPr snapToGrid="0" snapToObjects="1" showGuides="1">
      <p:cViewPr varScale="1">
        <p:scale>
          <a:sx n="102" d="100"/>
          <a:sy n="102" d="100"/>
        </p:scale>
        <p:origin x="-84" y="-150"/>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5/24/2016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n.vogelesang@hd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itachi-Data-Systems/ivy"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187863" y="2863799"/>
            <a:ext cx="7653702" cy="369332"/>
          </a:xfrm>
        </p:spPr>
        <p:txBody>
          <a:bodyPr/>
          <a:lstStyle/>
          <a:p>
            <a:r>
              <a:rPr lang="en-US" dirty="0" smtClean="0"/>
              <a:t>https://github.com/Hitachi-Data-Systems/LUN_discovery</a:t>
            </a:r>
            <a:endParaRPr lang="en-US" dirty="0"/>
          </a:p>
        </p:txBody>
      </p:sp>
      <p:sp>
        <p:nvSpPr>
          <p:cNvPr id="7" name="Title 6"/>
          <p:cNvSpPr>
            <a:spLocks noGrp="1"/>
          </p:cNvSpPr>
          <p:nvPr>
            <p:ph type="ctrTitle"/>
          </p:nvPr>
        </p:nvSpPr>
        <p:spPr/>
        <p:txBody>
          <a:bodyPr/>
          <a:lstStyle/>
          <a:p>
            <a:r>
              <a:rPr lang="en-US" dirty="0" smtClean="0"/>
              <a:t>Linux </a:t>
            </a:r>
            <a:r>
              <a:rPr lang="en-US" dirty="0" err="1" smtClean="0"/>
              <a:t>LUN_discovery</a:t>
            </a:r>
            <a:r>
              <a:rPr lang="en-US" dirty="0" smtClean="0"/>
              <a:t> </a:t>
            </a:r>
            <a:r>
              <a:rPr lang="en-US" dirty="0" smtClean="0"/>
              <a:t>tool </a:t>
            </a:r>
            <a:r>
              <a:rPr lang="en-US" dirty="0" smtClean="0"/>
              <a:t>set</a:t>
            </a:r>
            <a:endParaRPr lang="en-US" dirty="0"/>
          </a:p>
        </p:txBody>
      </p:sp>
      <p:sp>
        <p:nvSpPr>
          <p:cNvPr id="14" name="Text Placeholder 13"/>
          <p:cNvSpPr>
            <a:spLocks noGrp="1"/>
          </p:cNvSpPr>
          <p:nvPr>
            <p:ph type="body" sz="quarter" idx="11"/>
          </p:nvPr>
        </p:nvSpPr>
        <p:spPr>
          <a:xfrm>
            <a:off x="1187862" y="3805038"/>
            <a:ext cx="4633158" cy="754053"/>
          </a:xfrm>
        </p:spPr>
        <p:txBody>
          <a:bodyPr/>
          <a:lstStyle/>
          <a:p>
            <a:r>
              <a:rPr lang="en-US" dirty="0" smtClean="0"/>
              <a:t>Allart Ian </a:t>
            </a:r>
            <a:r>
              <a:rPr lang="en-US" dirty="0" smtClean="0"/>
              <a:t>Vogelesang   </a:t>
            </a:r>
            <a:r>
              <a:rPr lang="en-US" dirty="0" smtClean="0">
                <a:hlinkClick r:id="rId2"/>
              </a:rPr>
              <a:t>ian.vogelesang@hds.com</a:t>
            </a:r>
            <a:endParaRPr lang="en-US" dirty="0" smtClean="0"/>
          </a:p>
          <a:p>
            <a:endParaRPr lang="en-US" dirty="0"/>
          </a:p>
        </p:txBody>
      </p:sp>
      <p:sp>
        <p:nvSpPr>
          <p:cNvPr id="13" name="Text Placeholder 12"/>
          <p:cNvSpPr>
            <a:spLocks noGrp="1"/>
          </p:cNvSpPr>
          <p:nvPr>
            <p:ph type="body" sz="quarter" idx="10"/>
          </p:nvPr>
        </p:nvSpPr>
        <p:spPr/>
        <p:txBody>
          <a:bodyPr/>
          <a:lstStyle/>
          <a:p>
            <a:r>
              <a:rPr lang="en-US" dirty="0" smtClean="0"/>
              <a:t>2016-05-24</a:t>
            </a:r>
            <a:endParaRPr lang="en-US" dirty="0"/>
          </a:p>
        </p:txBody>
      </p:sp>
    </p:spTree>
    <p:extLst>
      <p:ext uri="{BB962C8B-B14F-4D97-AF65-F5344CB8AC3E}">
        <p14:creationId xmlns:p14="http://schemas.microsoft.com/office/powerpoint/2010/main" val="30500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233" y="967575"/>
            <a:ext cx="8584006" cy="4543808"/>
          </a:xfrm>
        </p:spPr>
        <p:txBody>
          <a:bodyPr/>
          <a:lstStyle/>
          <a:p>
            <a:r>
              <a:rPr lang="en-US" sz="1400" dirty="0">
                <a:latin typeface="Courier New" panose="02070309020205020404" pitchFamily="49" charset="0"/>
                <a:cs typeface="Courier New" panose="02070309020205020404" pitchFamily="49" charset="0"/>
              </a:rPr>
              <a:t>lun2string </a:t>
            </a:r>
            <a:r>
              <a:rPr lang="en-US" sz="1400" dirty="0">
                <a:cs typeface="Courier New" panose="02070309020205020404" pitchFamily="49" charset="0"/>
              </a:rPr>
              <a:t>[any sequence of one or more of the options below]</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&lt;</a:t>
            </a:r>
            <a:r>
              <a:rPr lang="en-US" sz="1400" dirty="0" err="1">
                <a:cs typeface="Courier New" panose="02070309020205020404" pitchFamily="49" charset="0"/>
              </a:rPr>
              <a:t>device_name</a:t>
            </a:r>
            <a:r>
              <a:rPr lang="en-US" sz="1400" dirty="0" smtClean="0">
                <a:cs typeface="Courier New" panose="02070309020205020404" pitchFamily="49" charset="0"/>
              </a:rPr>
              <a:t>&gt;</a:t>
            </a:r>
          </a:p>
          <a:p>
            <a:r>
              <a:rPr lang="en-US" sz="1400" dirty="0" smtClean="0">
                <a:cs typeface="Courier New" panose="02070309020205020404" pitchFamily="49" charset="0"/>
              </a:rPr>
              <a:t>Options</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-comma -space -</a:t>
            </a:r>
            <a:r>
              <a:rPr lang="en-US" sz="1400" dirty="0" err="1">
                <a:latin typeface="Courier New" panose="02070309020205020404" pitchFamily="49" charset="0"/>
                <a:cs typeface="Courier New" panose="02070309020205020404" pitchFamily="49" charset="0"/>
              </a:rPr>
              <a:t>noseparator</a:t>
            </a: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subsystemtype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hitachitype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serialnumber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ldev</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ldev_no_colon</a:t>
            </a:r>
            <a:r>
              <a:rPr lang="en-US" sz="1400" dirty="0">
                <a:latin typeface="Courier New" panose="02070309020205020404" pitchFamily="49" charset="0"/>
                <a:cs typeface="Courier New" panose="02070309020205020404" pitchFamily="49" charset="0"/>
              </a:rPr>
              <a:t> -port -</a:t>
            </a:r>
            <a:r>
              <a:rPr lang="en-US" sz="1400" dirty="0" err="1">
                <a:latin typeface="Courier New" panose="02070309020205020404" pitchFamily="49" charset="0"/>
                <a:cs typeface="Courier New" panose="02070309020205020404" pitchFamily="49" charset="0"/>
              </a:rPr>
              <a:t>lun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scsi_id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maxLBA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sizeBytes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sizeMB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sizeMiB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sizeGB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sizeGiB</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sizeTB</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sizeTiB</a:t>
            </a:r>
            <a:endParaRPr lang="en-US" sz="1400" dirty="0" smtClean="0">
              <a:latin typeface="Courier New" panose="02070309020205020404" pitchFamily="49" charset="0"/>
              <a:cs typeface="Courier New" panose="02070309020205020404" pitchFamily="49" charset="0"/>
            </a:endParaRPr>
          </a:p>
          <a:p>
            <a:pPr marL="280987" lvl="1" indent="0">
              <a:buNone/>
            </a:pPr>
            <a:r>
              <a:rPr lang="en-US" sz="1200" dirty="0" smtClean="0">
                <a:latin typeface="Courier New" panose="02070309020205020404" pitchFamily="49" charset="0"/>
                <a:cs typeface="Courier New" panose="02070309020205020404" pitchFamily="49" charset="0"/>
              </a:rPr>
              <a:t>"-comma"</a:t>
            </a:r>
            <a:r>
              <a:rPr lang="en-US" sz="1200" dirty="0" smtClean="0">
                <a:cs typeface="Courier New" panose="02070309020205020404" pitchFamily="49" charset="0"/>
              </a:rPr>
              <a:t> </a:t>
            </a:r>
            <a:r>
              <a:rPr lang="en-US" sz="1200" dirty="0">
                <a:cs typeface="Courier New" panose="02070309020205020404" pitchFamily="49" charset="0"/>
              </a:rPr>
              <a:t>changes the separator between fields from space to comma. </a:t>
            </a:r>
            <a:r>
              <a:rPr lang="en-US" sz="1200" dirty="0" smtClean="0">
                <a:cs typeface="Courier New" panose="02070309020205020404" pitchFamily="49" charset="0"/>
              </a:rPr>
              <a:t/>
            </a:r>
            <a:br>
              <a:rPr lang="en-US" sz="1200" dirty="0" smtClean="0">
                <a:cs typeface="Courier New" panose="02070309020205020404" pitchFamily="49" charset="0"/>
              </a:rPr>
            </a:br>
            <a:r>
              <a:rPr lang="en-US" sz="1200" dirty="0" smtClean="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-space"</a:t>
            </a:r>
            <a:r>
              <a:rPr lang="en-US" sz="1200" dirty="0" smtClean="0">
                <a:cs typeface="Courier New" panose="02070309020205020404" pitchFamily="49" charset="0"/>
              </a:rPr>
              <a:t> </a:t>
            </a:r>
            <a:r>
              <a:rPr lang="en-US" sz="1200" dirty="0">
                <a:cs typeface="Courier New" panose="02070309020205020404" pitchFamily="49" charset="0"/>
              </a:rPr>
              <a:t>changes it back to a space. </a:t>
            </a:r>
            <a:r>
              <a:rPr lang="en-US" sz="1200" dirty="0" smtClean="0">
                <a:cs typeface="Courier New" panose="02070309020205020404" pitchFamily="49" charset="0"/>
              </a:rPr>
              <a:t/>
            </a:r>
            <a:br>
              <a:rPr lang="en-US" sz="1200" dirty="0" smtClean="0">
                <a:cs typeface="Courier New" panose="02070309020205020404" pitchFamily="49" charset="0"/>
              </a:rPr>
            </a:br>
            <a:r>
              <a:rPr lang="en-US" sz="1200" dirty="0" smtClean="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noseparator</a:t>
            </a:r>
            <a:r>
              <a:rPr lang="en-US" sz="1200" dirty="0" smtClean="0">
                <a:latin typeface="Courier New" panose="02070309020205020404" pitchFamily="49" charset="0"/>
                <a:cs typeface="Courier New" panose="02070309020205020404" pitchFamily="49" charset="0"/>
              </a:rPr>
              <a:t>"</a:t>
            </a:r>
            <a:r>
              <a:rPr lang="en-US" sz="1200" dirty="0" smtClean="0">
                <a:cs typeface="Courier New" panose="02070309020205020404" pitchFamily="49" charset="0"/>
              </a:rPr>
              <a:t> </a:t>
            </a:r>
            <a:r>
              <a:rPr lang="en-US" sz="1200" dirty="0">
                <a:cs typeface="Courier New" panose="02070309020205020404" pitchFamily="49" charset="0"/>
              </a:rPr>
              <a:t>sets the separator to the empty string. </a:t>
            </a:r>
            <a:endParaRPr lang="en-US" sz="1200" dirty="0" smtClean="0">
              <a:cs typeface="Courier New" panose="02070309020205020404" pitchFamily="49" charset="0"/>
            </a:endParaRPr>
          </a:p>
          <a:p>
            <a:r>
              <a:rPr lang="en-US" sz="1400" dirty="0" smtClean="0">
                <a:cs typeface="Courier New" panose="02070309020205020404" pitchFamily="49" charset="0"/>
              </a:rPr>
              <a:t>A </a:t>
            </a:r>
            <a:r>
              <a:rPr lang="en-US" sz="1400" dirty="0">
                <a:cs typeface="Courier New" panose="02070309020205020404" pitchFamily="49" charset="0"/>
              </a:rPr>
              <a:t>command line token that comes in starting and ending with double quotes will have its contents between the double quotes echoed to output. This lets you build strings with LUN attributes inserted. In bash, you can back-quote a double quote this way \" </a:t>
            </a:r>
            <a:endParaRPr lang="en-US" sz="1400" dirty="0" smtClean="0">
              <a:cs typeface="Courier New" panose="02070309020205020404" pitchFamily="49" charset="0"/>
            </a:endParaRPr>
          </a:p>
          <a:p>
            <a:r>
              <a:rPr lang="en-US" sz="1400" dirty="0" smtClean="0">
                <a:cs typeface="Courier New" panose="02070309020205020404" pitchFamily="49" charset="0"/>
              </a:rPr>
              <a:t>To </a:t>
            </a:r>
            <a:r>
              <a:rPr lang="en-US" sz="1400" dirty="0">
                <a:cs typeface="Courier New" panose="02070309020205020404" pitchFamily="49" charset="0"/>
              </a:rPr>
              <a:t>make it easier to build strings with spaces, etc. you can </a:t>
            </a:r>
            <a:r>
              <a:rPr lang="en-US" sz="1400" dirty="0" err="1">
                <a:cs typeface="Courier New" panose="02070309020205020404" pitchFamily="49" charset="0"/>
              </a:rPr>
              <a:t>URLencode</a:t>
            </a:r>
            <a:r>
              <a:rPr lang="en-US" sz="1400" dirty="0">
                <a:cs typeface="Courier New" panose="02070309020205020404" pitchFamily="49" charset="0"/>
              </a:rPr>
              <a:t> the double-quoted token </a:t>
            </a:r>
            <a:r>
              <a:rPr lang="en-US" sz="1400" dirty="0" smtClean="0">
                <a:cs typeface="Courier New" panose="02070309020205020404" pitchFamily="49" charset="0"/>
              </a:rPr>
              <a:t>to avoid problems with the </a:t>
            </a:r>
            <a:r>
              <a:rPr lang="en-US" sz="1400" dirty="0">
                <a:cs typeface="Courier New" panose="02070309020205020404" pitchFamily="49" charset="0"/>
              </a:rPr>
              <a:t>bash command line tokenizer. </a:t>
            </a:r>
            <a:endParaRPr lang="en-US" sz="1400" dirty="0" smtClean="0">
              <a:cs typeface="Courier New" panose="02070309020205020404" pitchFamily="49" charset="0"/>
            </a:endParaRPr>
          </a:p>
          <a:p>
            <a:r>
              <a:rPr lang="en-US" sz="1400" b="1" dirty="0"/>
              <a:t>Note</a:t>
            </a:r>
            <a:r>
              <a:rPr lang="en-US" sz="1400" dirty="0"/>
              <a:t>: </a:t>
            </a:r>
            <a:r>
              <a:rPr lang="en-US" sz="1400" dirty="0" smtClean="0">
                <a:latin typeface="Courier New" panose="02070309020205020404" pitchFamily="49" charset="0"/>
                <a:cs typeface="Courier New" panose="02070309020205020404" pitchFamily="49" charset="0"/>
              </a:rPr>
              <a:t>lun2string</a:t>
            </a:r>
            <a:r>
              <a:rPr lang="en-US" sz="1400" dirty="0" smtClean="0"/>
              <a:t> </a:t>
            </a:r>
            <a:r>
              <a:rPr lang="en-US" sz="1400" dirty="0"/>
              <a:t>must run as "root" in order to have the privilege to run SCSI Inquiry commands.  This is accomplished by having it owned by root and marked "</a:t>
            </a:r>
            <a:r>
              <a:rPr lang="en-US" sz="1400" dirty="0" err="1"/>
              <a:t>setuid</a:t>
            </a:r>
            <a:r>
              <a:rPr lang="en-US" sz="1400" dirty="0"/>
              <a:t>".</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cs typeface="Courier New" panose="02070309020205020404" pitchFamily="49" charset="0"/>
              </a:rPr>
              <a:t/>
            </a:r>
            <a:br>
              <a:rPr lang="en-US" sz="1400" dirty="0" smtClean="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Invoking </a:t>
            </a:r>
            <a:r>
              <a:rPr lang="en-US" dirty="0" smtClean="0">
                <a:latin typeface="Courier New" panose="02070309020205020404" pitchFamily="49" charset="0"/>
                <a:cs typeface="Courier New" panose="02070309020205020404" pitchFamily="49" charset="0"/>
              </a:rPr>
              <a:t>lun2string</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114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233" y="967575"/>
            <a:ext cx="8584006" cy="3647152"/>
          </a:xfrm>
        </p:spPr>
        <p:txBody>
          <a:bodyPr/>
          <a:lstStyle/>
          <a:p>
            <a:r>
              <a:rPr lang="en-US" sz="1200" dirty="0" smtClean="0">
                <a:cs typeface="Courier New" panose="02070309020205020404" pitchFamily="49" charset="0"/>
              </a:rPr>
              <a:t>For </a:t>
            </a:r>
            <a:r>
              <a:rPr lang="en-US" sz="1200" dirty="0">
                <a:cs typeface="Courier New" panose="02070309020205020404" pitchFamily="49" charset="0"/>
              </a:rPr>
              <a:t>example, </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lun2string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noseparator</a:t>
            </a:r>
            <a:r>
              <a:rPr lang="en-US" sz="1200" dirty="0">
                <a:latin typeface="Courier New" panose="02070309020205020404" pitchFamily="49" charset="0"/>
                <a:cs typeface="Courier New" panose="02070309020205020404" pitchFamily="49" charset="0"/>
              </a:rPr>
              <a:t> %22port%3D%22 -port /</a:t>
            </a:r>
            <a:r>
              <a:rPr lang="en-US" sz="1200" dirty="0" smtClean="0">
                <a:latin typeface="Courier New" panose="02070309020205020404" pitchFamily="49" charset="0"/>
                <a:cs typeface="Courier New" panose="02070309020205020404" pitchFamily="49" charset="0"/>
              </a:rPr>
              <a:t>dev/</a:t>
            </a:r>
            <a:r>
              <a:rPr lang="en-US" sz="1200" dirty="0" err="1" smtClean="0">
                <a:latin typeface="Courier New" panose="02070309020205020404" pitchFamily="49" charset="0"/>
                <a:cs typeface="Courier New" panose="02070309020205020404" pitchFamily="49" charset="0"/>
              </a:rPr>
              <a:t>sdd</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cs typeface="Courier New" panose="02070309020205020404" pitchFamily="49" charset="0"/>
              </a:rPr>
              <a:t>could print</a:t>
            </a:r>
            <a:br>
              <a:rPr lang="en-US" sz="1200" dirty="0" smtClean="0">
                <a:cs typeface="Courier New" panose="02070309020205020404" pitchFamily="49" charset="0"/>
              </a:rPr>
            </a:br>
            <a:r>
              <a:rPr lang="en-US" sz="1200" dirty="0" smtClean="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port=1A</a:t>
            </a:r>
            <a:br>
              <a:rPr lang="en-US" sz="1200" dirty="0" smtClean="0">
                <a:latin typeface="Courier New" panose="02070309020205020404" pitchFamily="49" charset="0"/>
                <a:cs typeface="Courier New" panose="02070309020205020404" pitchFamily="49" charset="0"/>
              </a:rPr>
            </a:b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lun2string </a:t>
            </a:r>
            <a:r>
              <a:rPr lang="en-US" sz="1200" dirty="0" smtClean="0">
                <a:cs typeface="Courier New" panose="02070309020205020404" pitchFamily="49" charset="0"/>
              </a:rPr>
              <a:t>is useful to prepare </a:t>
            </a:r>
            <a:r>
              <a:rPr lang="en-US" sz="1200" dirty="0" err="1" smtClean="0">
                <a:cs typeface="Courier New" panose="02070309020205020404" pitchFamily="49" charset="0"/>
              </a:rPr>
              <a:t>vdbench</a:t>
            </a:r>
            <a:r>
              <a:rPr lang="en-US" sz="1200" dirty="0" smtClean="0">
                <a:cs typeface="Courier New" panose="02070309020205020404" pitchFamily="49" charset="0"/>
              </a:rPr>
              <a:t> </a:t>
            </a:r>
            <a:r>
              <a:rPr lang="en-US" sz="1200" dirty="0" err="1" smtClean="0">
                <a:cs typeface="Courier New" panose="02070309020205020404" pitchFamily="49" charset="0"/>
              </a:rPr>
              <a:t>parmfile</a:t>
            </a:r>
            <a:r>
              <a:rPr lang="en-US" sz="1200" dirty="0" smtClean="0">
                <a:cs typeface="Courier New" panose="02070309020205020404" pitchFamily="49" charset="0"/>
              </a:rPr>
              <a:t> "</a:t>
            </a:r>
            <a:r>
              <a:rPr lang="en-US" sz="1200" dirty="0" err="1" smtClean="0">
                <a:cs typeface="Courier New" panose="02070309020205020404" pitchFamily="49" charset="0"/>
              </a:rPr>
              <a:t>sd</a:t>
            </a:r>
            <a:r>
              <a:rPr lang="en-US" sz="1200" dirty="0" smtClean="0">
                <a:cs typeface="Courier New" panose="02070309020205020404" pitchFamily="49" charset="0"/>
              </a:rPr>
              <a:t>" statements.</a:t>
            </a:r>
            <a:br>
              <a:rPr lang="en-US" sz="1200" dirty="0" smtClean="0">
                <a:cs typeface="Courier New" panose="02070309020205020404" pitchFamily="49" charset="0"/>
              </a:rPr>
            </a:br>
            <a:r>
              <a:rPr lang="en-US" sz="1200" dirty="0" smtClean="0">
                <a:cs typeface="Courier New" panose="02070309020205020404" pitchFamily="49" charset="0"/>
              </a:rPr>
              <a:t/>
            </a:r>
            <a:br>
              <a:rPr lang="en-US" sz="1200" dirty="0" smtClean="0">
                <a:cs typeface="Courier New" panose="02070309020205020404" pitchFamily="49" charset="0"/>
              </a:rPr>
            </a:br>
            <a:r>
              <a:rPr lang="en-US" sz="1200" dirty="0" smtClean="0">
                <a:cs typeface="Courier New" panose="02070309020205020404" pitchFamily="49" charset="0"/>
              </a:rPr>
              <a:t>For example, </a:t>
            </a:r>
            <a:br>
              <a:rPr lang="en-US" sz="1200" dirty="0" smtClean="0">
                <a:cs typeface="Courier New" panose="02070309020205020404" pitchFamily="49" charset="0"/>
              </a:rPr>
            </a:br>
            <a:r>
              <a:rPr lang="en-US" sz="1200" dirty="0" smtClean="0">
                <a:cs typeface="Courier New" panose="02070309020205020404" pitchFamily="49" charset="0"/>
              </a:rPr>
              <a:t/>
            </a:r>
            <a:br>
              <a:rPr lang="en-US" sz="1200" dirty="0" smtClean="0">
                <a:cs typeface="Courier New" panose="02070309020205020404" pitchFamily="49" charset="0"/>
              </a:rPr>
            </a:br>
            <a:r>
              <a:rPr lang="en-US" sz="1200" dirty="0" smtClean="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lun2string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noseparator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ldev_no_colon</a:t>
            </a:r>
            <a:r>
              <a:rPr lang="en-US" sz="1200" dirty="0">
                <a:latin typeface="Courier New" panose="02070309020205020404" pitchFamily="49" charset="0"/>
                <a:cs typeface="Courier New" panose="02070309020205020404" pitchFamily="49" charset="0"/>
              </a:rPr>
              <a:t> \"_\" </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port %22%2C%20lun%3D%22 -name -space \"#\" </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subsystemtype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serialnumber</a:t>
            </a:r>
            <a:r>
              <a:rPr lang="en-US" sz="1200" dirty="0">
                <a:latin typeface="Courier New" panose="02070309020205020404" pitchFamily="49" charset="0"/>
                <a:cs typeface="Courier New" panose="02070309020205020404" pitchFamily="49" charset="0"/>
              </a:rPr>
              <a:t> -port -</a:t>
            </a:r>
            <a:r>
              <a:rPr lang="en-US" sz="1200" dirty="0" err="1">
                <a:latin typeface="Courier New" panose="02070309020205020404" pitchFamily="49" charset="0"/>
                <a:cs typeface="Courier New" panose="02070309020205020404" pitchFamily="49" charset="0"/>
              </a:rPr>
              <a:t>ldev</a:t>
            </a:r>
            <a:r>
              <a:rPr lang="en-US" sz="1200" dirty="0">
                <a:latin typeface="Courier New" panose="02070309020205020404" pitchFamily="49" charset="0"/>
                <a:cs typeface="Courier New" panose="02070309020205020404" pitchFamily="49" charset="0"/>
              </a:rPr>
              <a:t> /dev/</a:t>
            </a:r>
            <a:r>
              <a:rPr lang="en-US" sz="1200" dirty="0" err="1">
                <a:latin typeface="Courier New" panose="02070309020205020404" pitchFamily="49" charset="0"/>
                <a:cs typeface="Courier New" panose="02070309020205020404" pitchFamily="49" charset="0"/>
              </a:rPr>
              <a:t>sdl</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cs typeface="Courier New" panose="02070309020205020404" pitchFamily="49" charset="0"/>
              </a:rPr>
              <a:t>when </a:t>
            </a:r>
            <a:r>
              <a:rPr lang="en-US" sz="1200" dirty="0">
                <a:cs typeface="Courier New" panose="02070309020205020404" pitchFamily="49" charset="0"/>
              </a:rPr>
              <a:t>used on </a:t>
            </a:r>
            <a:r>
              <a:rPr lang="en-US" sz="1200" dirty="0" smtClean="0">
                <a:cs typeface="Courier New" panose="02070309020205020404" pitchFamily="49" charset="0"/>
              </a:rPr>
              <a:t>3 </a:t>
            </a:r>
            <a:r>
              <a:rPr lang="en-US" sz="1200" dirty="0">
                <a:cs typeface="Courier New" panose="02070309020205020404" pitchFamily="49" charset="0"/>
              </a:rPr>
              <a:t>different </a:t>
            </a:r>
            <a:r>
              <a:rPr lang="en-US" sz="1200" dirty="0" err="1">
                <a:cs typeface="Courier New" panose="02070309020205020404" pitchFamily="49" charset="0"/>
              </a:rPr>
              <a:t>luns</a:t>
            </a:r>
            <a:r>
              <a:rPr lang="en-US" sz="1200" dirty="0">
                <a:cs typeface="Courier New" panose="02070309020205020404" pitchFamily="49" charset="0"/>
              </a:rPr>
              <a:t> </a:t>
            </a:r>
            <a:r>
              <a:rPr lang="en-US" sz="1200" dirty="0" smtClean="0">
                <a:cs typeface="Courier New" panose="02070309020205020404" pitchFamily="49" charset="0"/>
              </a:rPr>
              <a:t>generated:</a:t>
            </a:r>
            <a:br>
              <a:rPr lang="en-US" sz="1200" dirty="0" smtClean="0">
                <a:cs typeface="Courier New" panose="02070309020205020404" pitchFamily="49" charset="0"/>
              </a:rPr>
            </a:br>
            <a:r>
              <a:rPr lang="en-US" sz="1200" dirty="0" smtClean="0">
                <a:cs typeface="Courier New" panose="02070309020205020404" pitchFamily="49" charset="0"/>
              </a:rPr>
              <a:t> </a:t>
            </a:r>
            <a:br>
              <a:rPr lang="en-US" sz="1200" dirty="0" smtClean="0">
                <a:cs typeface="Courier New" panose="02070309020205020404" pitchFamily="49" charset="0"/>
              </a:rPr>
            </a:br>
            <a:r>
              <a:rPr lang="en-US" sz="1200" dirty="0" smtClean="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sd</a:t>
            </a:r>
            <a:r>
              <a:rPr lang="en-US" sz="1200" dirty="0" smtClean="0">
                <a:latin typeface="Courier New" panose="02070309020205020404" pitchFamily="49" charset="0"/>
                <a:cs typeface="Courier New" panose="02070309020205020404" pitchFamily="49" charset="0"/>
              </a:rPr>
              <a:t>=sd0002_2A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lun</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sdd</a:t>
            </a:r>
            <a:r>
              <a:rPr lang="en-US" sz="1200" dirty="0">
                <a:latin typeface="Courier New" panose="02070309020205020404" pitchFamily="49" charset="0"/>
                <a:cs typeface="Courier New" panose="02070309020205020404" pitchFamily="49" charset="0"/>
              </a:rPr>
              <a:t> # AMS2100 </a:t>
            </a:r>
            <a:r>
              <a:rPr lang="en-US" sz="1200" dirty="0" smtClean="0">
                <a:latin typeface="Courier New" panose="02070309020205020404" pitchFamily="49" charset="0"/>
                <a:cs typeface="Courier New" panose="02070309020205020404" pitchFamily="49" charset="0"/>
              </a:rPr>
              <a:t>83011234 </a:t>
            </a:r>
            <a:r>
              <a:rPr lang="en-US" sz="1200" dirty="0">
                <a:latin typeface="Courier New" panose="02070309020205020404" pitchFamily="49" charset="0"/>
                <a:cs typeface="Courier New" panose="02070309020205020404" pitchFamily="49" charset="0"/>
              </a:rPr>
              <a:t>2A </a:t>
            </a:r>
            <a:r>
              <a:rPr lang="en-US" sz="1200" dirty="0" smtClean="0">
                <a:latin typeface="Courier New" panose="02070309020205020404" pitchFamily="49" charset="0"/>
                <a:cs typeface="Courier New" panose="02070309020205020404" pitchFamily="49" charset="0"/>
              </a:rPr>
              <a:t>0002</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sd</a:t>
            </a:r>
            <a:r>
              <a:rPr lang="en-US" sz="1200" dirty="0" smtClean="0">
                <a:latin typeface="Courier New" panose="02070309020205020404" pitchFamily="49" charset="0"/>
                <a:cs typeface="Courier New" panose="02070309020205020404" pitchFamily="49" charset="0"/>
              </a:rPr>
              <a:t>=sdFFFF_6D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lun</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sdk</a:t>
            </a:r>
            <a:r>
              <a:rPr lang="en-US" sz="1200" dirty="0">
                <a:latin typeface="Courier New" panose="02070309020205020404" pitchFamily="49" charset="0"/>
                <a:cs typeface="Courier New" panose="02070309020205020404" pitchFamily="49" charset="0"/>
              </a:rPr>
              <a:t> # HUS VM </a:t>
            </a:r>
            <a:r>
              <a:rPr lang="en-US" sz="1200" dirty="0" smtClean="0">
                <a:latin typeface="Courier New" panose="02070309020205020404" pitchFamily="49" charset="0"/>
                <a:cs typeface="Courier New" panose="02070309020205020404" pitchFamily="49" charset="0"/>
              </a:rPr>
              <a:t>210123 </a:t>
            </a:r>
            <a:r>
              <a:rPr lang="en-US" sz="1200" dirty="0">
                <a:latin typeface="Courier New" panose="02070309020205020404" pitchFamily="49" charset="0"/>
                <a:cs typeface="Courier New" panose="02070309020205020404" pitchFamily="49" charset="0"/>
              </a:rPr>
              <a:t>6D </a:t>
            </a:r>
            <a:r>
              <a:rPr lang="en-US" sz="1200" dirty="0" smtClean="0">
                <a:latin typeface="Courier New" panose="02070309020205020404" pitchFamily="49" charset="0"/>
                <a:cs typeface="Courier New" panose="02070309020205020404" pitchFamily="49" charset="0"/>
              </a:rPr>
              <a:t>FF:FF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sd</a:t>
            </a:r>
            <a:r>
              <a:rPr lang="en-US" sz="1200" dirty="0" smtClean="0">
                <a:latin typeface="Courier New" panose="02070309020205020404" pitchFamily="49" charset="0"/>
                <a:cs typeface="Courier New" panose="02070309020205020404" pitchFamily="49" charset="0"/>
              </a:rPr>
              <a:t>=sd0009_1A, </a:t>
            </a:r>
            <a:r>
              <a:rPr lang="en-US" sz="1200" dirty="0" err="1" smtClean="0">
                <a:latin typeface="Courier New" panose="02070309020205020404" pitchFamily="49" charset="0"/>
                <a:cs typeface="Courier New" panose="02070309020205020404" pitchFamily="49" charset="0"/>
              </a:rPr>
              <a:t>lun</a:t>
            </a:r>
            <a:r>
              <a:rPr lang="en-US" sz="1200" dirty="0" smtClean="0">
                <a:latin typeface="Courier New" panose="02070309020205020404" pitchFamily="49" charset="0"/>
                <a:cs typeface="Courier New" panose="02070309020205020404" pitchFamily="49" charset="0"/>
              </a:rPr>
              <a:t>=/dev/</a:t>
            </a:r>
            <a:r>
              <a:rPr lang="en-US" sz="1200" dirty="0" err="1" smtClean="0">
                <a:latin typeface="Courier New" panose="02070309020205020404" pitchFamily="49" charset="0"/>
                <a:cs typeface="Courier New" panose="02070309020205020404" pitchFamily="49" charset="0"/>
              </a:rPr>
              <a:t>sdl</a:t>
            </a:r>
            <a:r>
              <a:rPr lang="en-US" sz="1200" dirty="0" smtClean="0">
                <a:latin typeface="Courier New" panose="02070309020205020404" pitchFamily="49" charset="0"/>
                <a:cs typeface="Courier New" panose="02070309020205020404" pitchFamily="49" charset="0"/>
              </a:rPr>
              <a:t> # VSP 65123 1A 00:09 </a:t>
            </a:r>
            <a:endParaRPr lang="en-US" sz="12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lun2string</a:t>
            </a:r>
            <a:r>
              <a:rPr lang="en-US" dirty="0" smtClean="0">
                <a:cs typeface="Courier New" panose="02070309020205020404" pitchFamily="49" charset="0"/>
              </a:rPr>
              <a:t> examples</a:t>
            </a:r>
            <a:endParaRPr lang="en-US" dirty="0">
              <a:cs typeface="Courier New" panose="02070309020205020404" pitchFamily="49" charset="0"/>
            </a:endParaRPr>
          </a:p>
        </p:txBody>
      </p:sp>
    </p:spTree>
    <p:extLst>
      <p:ext uri="{BB962C8B-B14F-4D97-AF65-F5344CB8AC3E}">
        <p14:creationId xmlns:p14="http://schemas.microsoft.com/office/powerpoint/2010/main" val="66293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dirty="0" smtClean="0"/>
              <a:t>A script, and 3 Linux command line executables to discover storage LUNs, and to use SCSI Inquiry commands to retrieve and decode attribute values for those LUNs.</a:t>
            </a:r>
          </a:p>
          <a:p>
            <a:r>
              <a:rPr lang="en-US" dirty="0" smtClean="0"/>
              <a:t>For all vendors' LUNs, obtain &amp; print the standard SCSI Inquiry attributes</a:t>
            </a:r>
          </a:p>
          <a:p>
            <a:pPr lvl="1"/>
            <a:r>
              <a:rPr lang="en-US" dirty="0" smtClean="0"/>
              <a:t>Vendor, Product, Product Revision</a:t>
            </a:r>
          </a:p>
          <a:p>
            <a:r>
              <a:rPr lang="en-US" dirty="0" smtClean="0"/>
              <a:t>For Hitachi RAID subsystems, obtain &amp; print Hitachi vendor-specific attributes</a:t>
            </a:r>
          </a:p>
          <a:p>
            <a:pPr lvl="1"/>
            <a:r>
              <a:rPr lang="en-US" dirty="0" smtClean="0"/>
              <a:t>E.g. </a:t>
            </a:r>
            <a:r>
              <a:rPr lang="en-US" dirty="0"/>
              <a:t>Port, subsystem serial number, </a:t>
            </a:r>
            <a:r>
              <a:rPr lang="en-US" dirty="0" smtClean="0"/>
              <a:t>LDEV, LDEV type, CLPR, etc. </a:t>
            </a:r>
            <a:endParaRPr lang="en-US" dirty="0"/>
          </a:p>
        </p:txBody>
      </p:sp>
      <p:sp>
        <p:nvSpPr>
          <p:cNvPr id="3" name="Title 2"/>
          <p:cNvSpPr>
            <a:spLocks noGrp="1"/>
          </p:cNvSpPr>
          <p:nvPr>
            <p:ph type="title"/>
          </p:nvPr>
        </p:nvSpPr>
        <p:spPr/>
        <p:txBody>
          <a:bodyPr/>
          <a:lstStyle/>
          <a:p>
            <a:r>
              <a:rPr lang="en-US" dirty="0" err="1" smtClean="0"/>
              <a:t>LUN_discovery</a:t>
            </a:r>
            <a:r>
              <a:rPr lang="en-US" dirty="0" smtClean="0"/>
              <a:t> </a:t>
            </a:r>
            <a:r>
              <a:rPr lang="en-US" dirty="0" smtClean="0"/>
              <a:t>tool </a:t>
            </a:r>
            <a:r>
              <a:rPr lang="en-US" dirty="0" smtClean="0"/>
              <a:t>set</a:t>
            </a:r>
            <a:endParaRPr lang="en-US" dirty="0"/>
          </a:p>
        </p:txBody>
      </p:sp>
    </p:spTree>
    <p:extLst>
      <p:ext uri="{BB962C8B-B14F-4D97-AF65-F5344CB8AC3E}">
        <p14:creationId xmlns:p14="http://schemas.microsoft.com/office/powerpoint/2010/main" val="59846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4159" y="53113"/>
            <a:ext cx="7231149" cy="732441"/>
          </a:xfrm>
        </p:spPr>
        <p:txBody>
          <a:bodyPr/>
          <a:lstStyle/>
          <a:p>
            <a:r>
              <a:rPr lang="en-US" dirty="0" smtClean="0"/>
              <a:t>Linux LUN Discovery tool suite – 4 components </a:t>
            </a:r>
            <a:endParaRPr lang="en-US" dirty="0"/>
          </a:p>
        </p:txBody>
      </p:sp>
      <p:grpSp>
        <p:nvGrpSpPr>
          <p:cNvPr id="2" name="Group 1"/>
          <p:cNvGrpSpPr/>
          <p:nvPr/>
        </p:nvGrpSpPr>
        <p:grpSpPr>
          <a:xfrm>
            <a:off x="846027" y="945492"/>
            <a:ext cx="7688350" cy="3743787"/>
            <a:chOff x="846027" y="945492"/>
            <a:chExt cx="7688350" cy="3743787"/>
          </a:xfrm>
        </p:grpSpPr>
        <p:sp>
          <p:nvSpPr>
            <p:cNvPr id="7" name="Rectangle 6"/>
            <p:cNvSpPr/>
            <p:nvPr/>
          </p:nvSpPr>
          <p:spPr>
            <a:xfrm>
              <a:off x="846027" y="1063255"/>
              <a:ext cx="3659255" cy="3030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smtClean="0">
                  <a:solidFill>
                    <a:schemeClr val="tx1"/>
                  </a:solidFill>
                  <a:latin typeface="+mj-lt"/>
                </a:rPr>
                <a:t>Linux host</a:t>
              </a:r>
            </a:p>
            <a:p>
              <a:r>
                <a:rPr lang="en-US" sz="1600" dirty="0" smtClean="0">
                  <a:solidFill>
                    <a:schemeClr val="tx1"/>
                  </a:solidFill>
                  <a:latin typeface="+mj-lt"/>
                </a:rPr>
                <a:t> </a:t>
              </a:r>
            </a:p>
          </p:txBody>
        </p:sp>
        <p:sp>
          <p:nvSpPr>
            <p:cNvPr id="8" name="Rectangle 7"/>
            <p:cNvSpPr/>
            <p:nvPr/>
          </p:nvSpPr>
          <p:spPr>
            <a:xfrm>
              <a:off x="1138304" y="1464634"/>
              <a:ext cx="1580707" cy="476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Courier New" panose="02070309020205020404" pitchFamily="49" charset="0"/>
                  <a:cs typeface="Courier New" panose="02070309020205020404" pitchFamily="49" charset="0"/>
                </a:rPr>
                <a:t>showluns.sh</a:t>
              </a:r>
              <a:r>
                <a:rPr lang="en-US" sz="1200" dirty="0" smtClean="0">
                  <a:solidFill>
                    <a:schemeClr val="tx1"/>
                  </a:solidFill>
                  <a:latin typeface="+mj-lt"/>
                </a:rPr>
                <a:t/>
              </a:r>
              <a:br>
                <a:rPr lang="en-US" sz="1200" dirty="0" smtClean="0">
                  <a:solidFill>
                    <a:schemeClr val="tx1"/>
                  </a:solidFill>
                  <a:latin typeface="+mj-lt"/>
                </a:rPr>
              </a:br>
              <a:r>
                <a:rPr lang="en-US" sz="1000" dirty="0" smtClean="0">
                  <a:solidFill>
                    <a:schemeClr val="tx1"/>
                  </a:solidFill>
                  <a:latin typeface="+mj-lt"/>
                </a:rPr>
                <a:t>script</a:t>
              </a:r>
            </a:p>
            <a:p>
              <a:r>
                <a:rPr lang="en-US" sz="1200" dirty="0" smtClean="0">
                  <a:solidFill>
                    <a:schemeClr val="tx1"/>
                  </a:solidFill>
                  <a:latin typeface="+mj-lt"/>
                </a:rPr>
                <a:t> </a:t>
              </a:r>
            </a:p>
          </p:txBody>
        </p:sp>
        <p:sp>
          <p:nvSpPr>
            <p:cNvPr id="9" name="Rectangle 8"/>
            <p:cNvSpPr/>
            <p:nvPr/>
          </p:nvSpPr>
          <p:spPr>
            <a:xfrm>
              <a:off x="1439560" y="2093727"/>
              <a:ext cx="1981201" cy="476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err="1" smtClean="0">
                  <a:solidFill>
                    <a:schemeClr val="tx1"/>
                  </a:solidFill>
                  <a:latin typeface="Courier New" panose="02070309020205020404" pitchFamily="49" charset="0"/>
                  <a:cs typeface="Courier New" panose="02070309020205020404" pitchFamily="49" charset="0"/>
                </a:rPr>
                <a:t>InquireAboutHeaders</a:t>
              </a:r>
              <a:r>
                <a:rPr lang="en-US" sz="1200" dirty="0" smtClean="0">
                  <a:solidFill>
                    <a:schemeClr val="tx1"/>
                  </a:solidFill>
                  <a:latin typeface="Courier New" panose="02070309020205020404" pitchFamily="49" charset="0"/>
                  <a:cs typeface="Courier New" panose="02070309020205020404" pitchFamily="49" charset="0"/>
                </a:rPr>
                <a:t/>
              </a:r>
              <a:br>
                <a:rPr lang="en-US" sz="1200" dirty="0" smtClean="0">
                  <a:solidFill>
                    <a:schemeClr val="tx1"/>
                  </a:solidFill>
                  <a:latin typeface="Courier New" panose="02070309020205020404" pitchFamily="49" charset="0"/>
                  <a:cs typeface="Courier New" panose="02070309020205020404" pitchFamily="49" charset="0"/>
                </a:rPr>
              </a:br>
              <a:r>
                <a:rPr lang="en-US" sz="1200" dirty="0" smtClean="0">
                  <a:solidFill>
                    <a:schemeClr val="tx1"/>
                  </a:solidFill>
                  <a:latin typeface="+mj-lt"/>
                </a:rPr>
                <a:t>binary executable</a:t>
              </a:r>
              <a:endParaRPr lang="en-US" sz="1000" dirty="0" smtClean="0">
                <a:solidFill>
                  <a:schemeClr val="tx1"/>
                </a:solidFill>
                <a:latin typeface="+mj-lt"/>
              </a:endParaRPr>
            </a:p>
            <a:p>
              <a:r>
                <a:rPr lang="en-US" sz="1200" dirty="0" smtClean="0">
                  <a:solidFill>
                    <a:schemeClr val="tx1"/>
                  </a:solidFill>
                  <a:latin typeface="+mj-lt"/>
                </a:rPr>
                <a:t> </a:t>
              </a:r>
            </a:p>
          </p:txBody>
        </p:sp>
        <p:sp>
          <p:nvSpPr>
            <p:cNvPr id="10" name="Rectangle 9"/>
            <p:cNvSpPr/>
            <p:nvPr/>
          </p:nvSpPr>
          <p:spPr>
            <a:xfrm>
              <a:off x="1432459" y="2659022"/>
              <a:ext cx="1981201" cy="476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err="1" smtClean="0">
                  <a:solidFill>
                    <a:schemeClr val="tx1"/>
                  </a:solidFill>
                  <a:latin typeface="Courier New" panose="02070309020205020404" pitchFamily="49" charset="0"/>
                  <a:cs typeface="Courier New" panose="02070309020205020404" pitchFamily="49" charset="0"/>
                </a:rPr>
                <a:t>InquireAbout</a:t>
              </a:r>
              <a:r>
                <a:rPr lang="en-US" sz="1200" dirty="0" smtClean="0">
                  <a:solidFill>
                    <a:schemeClr val="tx1"/>
                  </a:solidFill>
                  <a:latin typeface="Courier New" panose="02070309020205020404" pitchFamily="49" charset="0"/>
                  <a:cs typeface="Courier New" panose="02070309020205020404" pitchFamily="49" charset="0"/>
                </a:rPr>
                <a:t/>
              </a:r>
              <a:br>
                <a:rPr lang="en-US" sz="1200" dirty="0" smtClean="0">
                  <a:solidFill>
                    <a:schemeClr val="tx1"/>
                  </a:solidFill>
                  <a:latin typeface="Courier New" panose="02070309020205020404" pitchFamily="49" charset="0"/>
                  <a:cs typeface="Courier New" panose="02070309020205020404" pitchFamily="49" charset="0"/>
                </a:rPr>
              </a:br>
              <a:r>
                <a:rPr lang="en-US" sz="1200" dirty="0" smtClean="0">
                  <a:solidFill>
                    <a:schemeClr val="tx1"/>
                  </a:solidFill>
                  <a:latin typeface="+mj-lt"/>
                </a:rPr>
                <a:t>binary executable</a:t>
              </a:r>
              <a:endParaRPr lang="en-US" sz="1000" dirty="0" smtClean="0">
                <a:solidFill>
                  <a:schemeClr val="tx1"/>
                </a:solidFill>
                <a:latin typeface="+mj-lt"/>
              </a:endParaRPr>
            </a:p>
            <a:p>
              <a:r>
                <a:rPr lang="en-US" sz="1200" dirty="0" smtClean="0">
                  <a:solidFill>
                    <a:schemeClr val="tx1"/>
                  </a:solidFill>
                  <a:latin typeface="+mj-lt"/>
                </a:rPr>
                <a:t> </a:t>
              </a:r>
            </a:p>
          </p:txBody>
        </p:sp>
        <p:sp>
          <p:nvSpPr>
            <p:cNvPr id="11" name="Rectangle 10"/>
            <p:cNvSpPr/>
            <p:nvPr/>
          </p:nvSpPr>
          <p:spPr>
            <a:xfrm>
              <a:off x="1138273" y="3300540"/>
              <a:ext cx="1981201" cy="476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Courier New" panose="02070309020205020404" pitchFamily="49" charset="0"/>
                  <a:cs typeface="Courier New" panose="02070309020205020404" pitchFamily="49" charset="0"/>
                </a:rPr>
                <a:t>lun2string</a:t>
              </a:r>
              <a:br>
                <a:rPr lang="en-US" sz="1200" dirty="0" smtClean="0">
                  <a:solidFill>
                    <a:schemeClr val="tx1"/>
                  </a:solidFill>
                  <a:latin typeface="Courier New" panose="02070309020205020404" pitchFamily="49" charset="0"/>
                  <a:cs typeface="Courier New" panose="02070309020205020404" pitchFamily="49" charset="0"/>
                </a:rPr>
              </a:br>
              <a:r>
                <a:rPr lang="en-US" sz="1200" dirty="0" smtClean="0">
                  <a:solidFill>
                    <a:schemeClr val="tx1"/>
                  </a:solidFill>
                  <a:latin typeface="+mj-lt"/>
                </a:rPr>
                <a:t>binary executable</a:t>
              </a:r>
              <a:endParaRPr lang="en-US" sz="1000" dirty="0" smtClean="0">
                <a:solidFill>
                  <a:schemeClr val="tx1"/>
                </a:solidFill>
                <a:latin typeface="+mj-lt"/>
              </a:endParaRPr>
            </a:p>
            <a:p>
              <a:r>
                <a:rPr lang="en-US" sz="1200" dirty="0" smtClean="0">
                  <a:solidFill>
                    <a:schemeClr val="tx1"/>
                  </a:solidFill>
                  <a:latin typeface="+mj-lt"/>
                </a:rPr>
                <a:t> </a:t>
              </a:r>
            </a:p>
          </p:txBody>
        </p:sp>
        <p:sp>
          <p:nvSpPr>
            <p:cNvPr id="12" name="Rectangle 11"/>
            <p:cNvSpPr/>
            <p:nvPr/>
          </p:nvSpPr>
          <p:spPr>
            <a:xfrm>
              <a:off x="5453953" y="2725380"/>
              <a:ext cx="2828260" cy="1051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latin typeface="+mj-lt"/>
                </a:rPr>
                <a:t>Hitachi midrange or enterprise storage subsystem</a:t>
              </a:r>
              <a:br>
                <a:rPr lang="en-US" sz="1400" dirty="0" smtClean="0">
                  <a:solidFill>
                    <a:schemeClr val="tx1"/>
                  </a:solidFill>
                  <a:latin typeface="+mj-lt"/>
                </a:rPr>
              </a:br>
              <a:endParaRPr lang="en-US" sz="1400" dirty="0" smtClean="0">
                <a:solidFill>
                  <a:schemeClr val="tx1"/>
                </a:solidFill>
                <a:latin typeface="+mj-lt"/>
              </a:endParaRPr>
            </a:p>
            <a:p>
              <a:pPr marL="285750" indent="-285750">
                <a:buFont typeface="Arial" panose="020B0604020202020204" pitchFamily="34" charset="0"/>
                <a:buChar char="•"/>
              </a:pPr>
              <a:r>
                <a:rPr lang="en-US" sz="1400" dirty="0" smtClean="0">
                  <a:solidFill>
                    <a:schemeClr val="tx1"/>
                  </a:solidFill>
                  <a:latin typeface="+mj-lt"/>
                </a:rPr>
                <a:t>E.g. VSP Gx00</a:t>
              </a:r>
            </a:p>
            <a:p>
              <a:r>
                <a:rPr lang="en-US" sz="1400" dirty="0" smtClean="0">
                  <a:solidFill>
                    <a:schemeClr val="tx1"/>
                  </a:solidFill>
                  <a:latin typeface="+mj-lt"/>
                </a:rPr>
                <a:t> </a:t>
              </a:r>
            </a:p>
          </p:txBody>
        </p:sp>
        <p:sp>
          <p:nvSpPr>
            <p:cNvPr id="13" name="Rectangle 12"/>
            <p:cNvSpPr/>
            <p:nvPr/>
          </p:nvSpPr>
          <p:spPr>
            <a:xfrm>
              <a:off x="3920492" y="2948308"/>
              <a:ext cx="584790" cy="374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600" dirty="0" smtClean="0">
                  <a:solidFill>
                    <a:schemeClr val="tx1"/>
                  </a:solidFill>
                  <a:latin typeface="+mj-lt"/>
                </a:rPr>
                <a:t>HBA </a:t>
              </a:r>
            </a:p>
          </p:txBody>
        </p:sp>
        <p:cxnSp>
          <p:nvCxnSpPr>
            <p:cNvPr id="15" name="Straight Arrow Connector 14"/>
            <p:cNvCxnSpPr>
              <a:stCxn id="10" idx="3"/>
              <a:endCxn id="13" idx="1"/>
            </p:cNvCxnSpPr>
            <p:nvPr/>
          </p:nvCxnSpPr>
          <p:spPr>
            <a:xfrm>
              <a:off x="3413660" y="2897369"/>
              <a:ext cx="506832" cy="238346"/>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13" idx="1"/>
            </p:cNvCxnSpPr>
            <p:nvPr/>
          </p:nvCxnSpPr>
          <p:spPr>
            <a:xfrm flipV="1">
              <a:off x="3119474" y="3135715"/>
              <a:ext cx="801018" cy="403172"/>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3"/>
              <a:endCxn id="12" idx="1"/>
            </p:cNvCxnSpPr>
            <p:nvPr/>
          </p:nvCxnSpPr>
          <p:spPr>
            <a:xfrm>
              <a:off x="4505282" y="3135715"/>
              <a:ext cx="948671" cy="115592"/>
            </a:xfrm>
            <a:prstGeom prst="line">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27" name="Freeform 26"/>
            <p:cNvSpPr/>
            <p:nvPr/>
          </p:nvSpPr>
          <p:spPr>
            <a:xfrm>
              <a:off x="1219821" y="1945758"/>
              <a:ext cx="223284" cy="946298"/>
            </a:xfrm>
            <a:custGeom>
              <a:avLst/>
              <a:gdLst>
                <a:gd name="connsiteX0" fmla="*/ 0 w 223284"/>
                <a:gd name="connsiteY0" fmla="*/ 0 h 956930"/>
                <a:gd name="connsiteX1" fmla="*/ 0 w 223284"/>
                <a:gd name="connsiteY1" fmla="*/ 956930 h 956930"/>
                <a:gd name="connsiteX2" fmla="*/ 223284 w 223284"/>
                <a:gd name="connsiteY2" fmla="*/ 946298 h 956930"/>
                <a:gd name="connsiteX0" fmla="*/ 0 w 223284"/>
                <a:gd name="connsiteY0" fmla="*/ 0 h 946298"/>
                <a:gd name="connsiteX1" fmla="*/ 2381 w 223284"/>
                <a:gd name="connsiteY1" fmla="*/ 942643 h 946298"/>
                <a:gd name="connsiteX2" fmla="*/ 223284 w 223284"/>
                <a:gd name="connsiteY2" fmla="*/ 946298 h 946298"/>
              </a:gdLst>
              <a:ahLst/>
              <a:cxnLst>
                <a:cxn ang="0">
                  <a:pos x="connsiteX0" y="connsiteY0"/>
                </a:cxn>
                <a:cxn ang="0">
                  <a:pos x="connsiteX1" y="connsiteY1"/>
                </a:cxn>
                <a:cxn ang="0">
                  <a:pos x="connsiteX2" y="connsiteY2"/>
                </a:cxn>
              </a:cxnLst>
              <a:rect l="l" t="t" r="r" b="b"/>
              <a:pathLst>
                <a:path w="223284" h="946298">
                  <a:moveTo>
                    <a:pt x="0" y="0"/>
                  </a:moveTo>
                  <a:cubicBezTo>
                    <a:pt x="794" y="314214"/>
                    <a:pt x="1587" y="628429"/>
                    <a:pt x="2381" y="942643"/>
                  </a:cubicBezTo>
                  <a:lnTo>
                    <a:pt x="223284" y="946298"/>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endCxn id="9" idx="1"/>
            </p:cNvCxnSpPr>
            <p:nvPr/>
          </p:nvCxnSpPr>
          <p:spPr>
            <a:xfrm>
              <a:off x="1219821" y="2332074"/>
              <a:ext cx="219739" cy="0"/>
            </a:xfrm>
            <a:prstGeom prst="straightConnector1">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3" name="Rounded Rectangular Callout 32"/>
            <p:cNvSpPr/>
            <p:nvPr/>
          </p:nvSpPr>
          <p:spPr>
            <a:xfrm>
              <a:off x="3206338" y="945492"/>
              <a:ext cx="3762798" cy="599290"/>
            </a:xfrm>
            <a:prstGeom prst="wedgeRoundRectCallout">
              <a:avLst>
                <a:gd name="adj1" fmla="val -67197"/>
                <a:gd name="adj2" fmla="val 65651"/>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Runs </a:t>
              </a:r>
              <a:r>
                <a:rPr lang="en-US" sz="1200" dirty="0" err="1" smtClean="0">
                  <a:solidFill>
                    <a:schemeClr val="tx1"/>
                  </a:solidFill>
                  <a:latin typeface="Courier New" panose="02070309020205020404" pitchFamily="49" charset="0"/>
                  <a:cs typeface="Courier New" panose="02070309020205020404" pitchFamily="49" charset="0"/>
                </a:rPr>
                <a:t>InquireAboutHeaders</a:t>
              </a:r>
              <a:r>
                <a:rPr lang="en-US" sz="1200" dirty="0" smtClean="0">
                  <a:solidFill>
                    <a:schemeClr val="tx1"/>
                  </a:solidFill>
                  <a:latin typeface="+mj-lt"/>
                </a:rPr>
                <a:t> once, then runs </a:t>
              </a:r>
              <a:r>
                <a:rPr lang="en-US" sz="1200" dirty="0" err="1" smtClean="0">
                  <a:solidFill>
                    <a:schemeClr val="tx1"/>
                  </a:solidFill>
                  <a:latin typeface="Courier New" panose="02070309020205020404" pitchFamily="49" charset="0"/>
                  <a:cs typeface="Courier New" panose="02070309020205020404" pitchFamily="49" charset="0"/>
                </a:rPr>
                <a:t>InquireAbout</a:t>
              </a:r>
              <a:r>
                <a:rPr lang="en-US" sz="1200" dirty="0" smtClean="0">
                  <a:solidFill>
                    <a:schemeClr val="tx1"/>
                  </a:solidFill>
                  <a:latin typeface="+mj-lt"/>
                </a:rPr>
                <a:t> for each </a:t>
              </a:r>
              <a:r>
                <a:rPr lang="en-US" sz="1200" dirty="0" smtClean="0">
                  <a:solidFill>
                    <a:schemeClr val="tx1"/>
                  </a:solidFill>
                  <a:latin typeface="Courier New" panose="02070309020205020404" pitchFamily="49" charset="0"/>
                  <a:cs typeface="Courier New" panose="02070309020205020404" pitchFamily="49" charset="0"/>
                </a:rPr>
                <a:t>/dev/</a:t>
              </a:r>
              <a:r>
                <a:rPr lang="en-US" sz="1200" dirty="0" err="1" smtClean="0">
                  <a:solidFill>
                    <a:schemeClr val="tx1"/>
                  </a:solidFill>
                  <a:latin typeface="Courier New" panose="02070309020205020404" pitchFamily="49" charset="0"/>
                  <a:cs typeface="Courier New" panose="02070309020205020404" pitchFamily="49" charset="0"/>
                </a:rPr>
                <a:t>sd</a:t>
              </a:r>
              <a:r>
                <a:rPr lang="en-US" sz="1050" dirty="0" err="1" smtClean="0">
                  <a:solidFill>
                    <a:schemeClr val="tx1"/>
                  </a:solidFill>
                  <a:latin typeface="+mj-lt"/>
                </a:rPr>
                <a:t>xx</a:t>
              </a:r>
              <a:r>
                <a:rPr lang="en-US" sz="1200" dirty="0" smtClean="0">
                  <a:solidFill>
                    <a:schemeClr val="tx1"/>
                  </a:solidFill>
                  <a:latin typeface="+mj-lt"/>
                </a:rPr>
                <a:t> storage LUN</a:t>
              </a:r>
            </a:p>
          </p:txBody>
        </p:sp>
        <p:sp>
          <p:nvSpPr>
            <p:cNvPr id="35" name="Rounded Rectangular Callout 34"/>
            <p:cNvSpPr/>
            <p:nvPr/>
          </p:nvSpPr>
          <p:spPr>
            <a:xfrm>
              <a:off x="3689959" y="1718047"/>
              <a:ext cx="1221454" cy="446559"/>
            </a:xfrm>
            <a:prstGeom prst="wedgeRoundRectCallout">
              <a:avLst>
                <a:gd name="adj1" fmla="val -88892"/>
                <a:gd name="adj2" fmla="val 95348"/>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Prints a csv header line</a:t>
              </a:r>
            </a:p>
          </p:txBody>
        </p:sp>
        <p:sp>
          <p:nvSpPr>
            <p:cNvPr id="36" name="Rounded Rectangular Callout 35"/>
            <p:cNvSpPr/>
            <p:nvPr/>
          </p:nvSpPr>
          <p:spPr>
            <a:xfrm>
              <a:off x="5217297" y="1822153"/>
              <a:ext cx="3317080" cy="684906"/>
            </a:xfrm>
            <a:prstGeom prst="wedgeRoundRectCallout">
              <a:avLst>
                <a:gd name="adj1" fmla="val -109149"/>
                <a:gd name="adj2" fmla="val 93325"/>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For a specified</a:t>
              </a:r>
              <a:r>
                <a:rPr lang="en-US" sz="1200" dirty="0" smtClean="0">
                  <a:solidFill>
                    <a:schemeClr val="tx1"/>
                  </a:solidFill>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/dev/</a:t>
              </a:r>
              <a:r>
                <a:rPr lang="en-US" sz="1200" dirty="0" err="1" smtClean="0">
                  <a:solidFill>
                    <a:schemeClr val="tx1"/>
                  </a:solidFill>
                  <a:latin typeface="Courier New" panose="02070309020205020404" pitchFamily="49" charset="0"/>
                  <a:cs typeface="Courier New" panose="02070309020205020404" pitchFamily="49" charset="0"/>
                </a:rPr>
                <a:t>sd</a:t>
              </a:r>
              <a:r>
                <a:rPr lang="en-US" sz="1050" dirty="0" err="1" smtClean="0">
                  <a:solidFill>
                    <a:schemeClr val="tx1"/>
                  </a:solidFill>
                  <a:latin typeface="+mj-lt"/>
                </a:rPr>
                <a:t>xx</a:t>
              </a:r>
              <a:r>
                <a:rPr lang="en-US" sz="1200" dirty="0" smtClean="0">
                  <a:solidFill>
                    <a:schemeClr val="tx1"/>
                  </a:solidFill>
                  <a:latin typeface="+mj-lt"/>
                </a:rPr>
                <a:t> LUN, issues SCSI inquiry commands, and prints a csv line decoding SCSI Inquiry attributes.</a:t>
              </a:r>
            </a:p>
          </p:txBody>
        </p:sp>
        <p:sp>
          <p:nvSpPr>
            <p:cNvPr id="44" name="Rounded Rectangular Callout 43"/>
            <p:cNvSpPr/>
            <p:nvPr/>
          </p:nvSpPr>
          <p:spPr>
            <a:xfrm>
              <a:off x="3474061" y="4020760"/>
              <a:ext cx="4928698" cy="668519"/>
            </a:xfrm>
            <a:prstGeom prst="wedgeRoundRectCallout">
              <a:avLst>
                <a:gd name="adj1" fmla="val -62487"/>
                <a:gd name="adj2" fmla="val -106664"/>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Standalone command line tool that for a specified</a:t>
              </a:r>
              <a:r>
                <a:rPr lang="en-US" sz="1200" dirty="0" smtClean="0">
                  <a:solidFill>
                    <a:schemeClr val="tx1"/>
                  </a:solidFill>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/dev/</a:t>
              </a:r>
              <a:r>
                <a:rPr lang="en-US" sz="1200" dirty="0" err="1" smtClean="0">
                  <a:solidFill>
                    <a:schemeClr val="tx1"/>
                  </a:solidFill>
                  <a:latin typeface="Courier New" panose="02070309020205020404" pitchFamily="49" charset="0"/>
                  <a:cs typeface="Courier New" panose="02070309020205020404" pitchFamily="49" charset="0"/>
                </a:rPr>
                <a:t>sd</a:t>
              </a:r>
              <a:r>
                <a:rPr lang="en-US" sz="1050" dirty="0" err="1" smtClean="0">
                  <a:solidFill>
                    <a:schemeClr val="tx1"/>
                  </a:solidFill>
                  <a:latin typeface="+mj-lt"/>
                </a:rPr>
                <a:t>xx</a:t>
              </a:r>
              <a:r>
                <a:rPr lang="en-US" sz="1200" dirty="0" smtClean="0">
                  <a:solidFill>
                    <a:schemeClr val="tx1"/>
                  </a:solidFill>
                  <a:latin typeface="+mj-lt"/>
                </a:rPr>
                <a:t> LUN, issues SCSI inquiry commands, and builds a custom character string plugging in decoded SCSI Inquiry attributes.</a:t>
              </a:r>
            </a:p>
          </p:txBody>
        </p:sp>
      </p:grpSp>
    </p:spTree>
    <p:extLst>
      <p:ext uri="{BB962C8B-B14F-4D97-AF65-F5344CB8AC3E}">
        <p14:creationId xmlns:p14="http://schemas.microsoft.com/office/powerpoint/2010/main" val="128642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output from </a:t>
            </a:r>
            <a:r>
              <a:rPr lang="en-US" dirty="0" smtClean="0">
                <a:latin typeface="Courier New" panose="02070309020205020404" pitchFamily="49" charset="0"/>
                <a:cs typeface="Courier New" panose="02070309020205020404" pitchFamily="49" charset="0"/>
              </a:rPr>
              <a:t>showluns.sh</a:t>
            </a:r>
            <a:endParaRPr 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2008910" y="967575"/>
            <a:ext cx="6839256" cy="3477875"/>
          </a:xfrm>
        </p:spPr>
        <p:txBody>
          <a:bodyPr/>
          <a:lstStyle/>
          <a:p>
            <a:pPr marL="0" indent="0">
              <a:buNone/>
            </a:pPr>
            <a:r>
              <a:rPr lang="en-US" sz="1000" dirty="0" err="1">
                <a:latin typeface="Courier New" panose="02070309020205020404" pitchFamily="49" charset="0"/>
                <a:cs typeface="Courier New" panose="02070309020205020404" pitchFamily="49" charset="0"/>
              </a:rPr>
              <a:t>hostname,SCSI</a:t>
            </a:r>
            <a:r>
              <a:rPr lang="en-US" sz="1000" dirty="0">
                <a:latin typeface="Courier New" panose="02070309020205020404" pitchFamily="49" charset="0"/>
                <a:cs typeface="Courier New" panose="02070309020205020404" pitchFamily="49" charset="0"/>
              </a:rPr>
              <a:t> Bus Number (HBA),LUN </a:t>
            </a:r>
            <a:r>
              <a:rPr lang="en-US" sz="1000" dirty="0" err="1">
                <a:latin typeface="Courier New" panose="02070309020205020404" pitchFamily="49" charset="0"/>
                <a:cs typeface="Courier New" panose="02070309020205020404" pitchFamily="49" charset="0"/>
              </a:rPr>
              <a:t>Name,Hitachi</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Product,HDS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Product,Serial</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Number,Port,LUN</a:t>
            </a:r>
            <a:r>
              <a:rPr lang="en-US" sz="1000" dirty="0">
                <a:latin typeface="Courier New" panose="02070309020205020404" pitchFamily="49" charset="0"/>
                <a:cs typeface="Courier New" panose="02070309020205020404" pitchFamily="49" charset="0"/>
              </a:rPr>
              <a:t> 0-255,LDEV,Nickname,LDEV </a:t>
            </a:r>
            <a:r>
              <a:rPr lang="en-US" sz="1000" dirty="0" err="1">
                <a:latin typeface="Courier New" panose="02070309020205020404" pitchFamily="49" charset="0"/>
                <a:cs typeface="Courier New" panose="02070309020205020404" pitchFamily="49" charset="0"/>
              </a:rPr>
              <a:t>type,RAID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level,Parity</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Group,Pool</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ID,CLPR,Max</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LBA,Size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MB,Size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MiB,Size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GB,Size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GiB,Size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TB,Size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TiB,Vendor,Product,Product</a:t>
            </a:r>
            <a:r>
              <a:rPr lang="en-US" sz="1000" dirty="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Revision,SCSI_IOCTL_PROBE_HOST</a:t>
            </a: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blg37,1</a:t>
            </a:r>
            <a:r>
              <a:rPr lang="en-US" sz="1000" dirty="0">
                <a:latin typeface="Courier New" panose="02070309020205020404" pitchFamily="49" charset="0"/>
                <a:cs typeface="Courier New" panose="02070309020205020404" pitchFamily="49" charset="0"/>
              </a:rPr>
              <a:t>,/dev/sdf,HM800,VSP Gx00,410329,2C,4,00:10,,cmd dev,RAID-6,1-13,,CLPR0,-1,-1.000000,-1.000000,-1.000000,-1.000000,-1.000000,-1.000000,HITACHI ,OPEN-V-CM       ,8301,Emulex LPe16002B-M6 </a:t>
            </a:r>
            <a:r>
              <a:rPr lang="en-US" sz="1000" dirty="0" err="1">
                <a:latin typeface="Courier New" panose="02070309020205020404" pitchFamily="49" charset="0"/>
                <a:cs typeface="Courier New" panose="02070309020205020404" pitchFamily="49" charset="0"/>
              </a:rPr>
              <a:t>PCIe</a:t>
            </a:r>
            <a:r>
              <a:rPr lang="en-US" sz="1000" dirty="0">
                <a:latin typeface="Courier New" panose="02070309020205020404" pitchFamily="49" charset="0"/>
                <a:cs typeface="Courier New" panose="02070309020205020404" pitchFamily="49" charset="0"/>
              </a:rPr>
              <a:t> 2-port 16Gb Fibre Channel Adapter on PCI bus 03 device 00 </a:t>
            </a:r>
            <a:r>
              <a:rPr lang="en-US" sz="1000" dirty="0" err="1">
                <a:latin typeface="Courier New" panose="02070309020205020404" pitchFamily="49" charset="0"/>
                <a:cs typeface="Courier New" panose="02070309020205020404" pitchFamily="49" charset="0"/>
              </a:rPr>
              <a:t>irq</a:t>
            </a:r>
            <a:r>
              <a:rPr lang="en-US" sz="1000" dirty="0">
                <a:latin typeface="Courier New" panose="02070309020205020404" pitchFamily="49" charset="0"/>
                <a:cs typeface="Courier New" panose="02070309020205020404" pitchFamily="49" charset="0"/>
              </a:rPr>
              <a:t> 32 port 0 </a:t>
            </a:r>
            <a:r>
              <a:rPr lang="en-US" sz="1000" dirty="0" smtClean="0">
                <a:latin typeface="Courier New" panose="02070309020205020404" pitchFamily="49" charset="0"/>
                <a:cs typeface="Courier New" panose="02070309020205020404" pitchFamily="49" charset="0"/>
              </a:rPr>
              <a:t>Log</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blg37,1</a:t>
            </a:r>
            <a:r>
              <a:rPr lang="en-US" sz="1000" dirty="0">
                <a:latin typeface="Courier New" panose="02070309020205020404" pitchFamily="49" charset="0"/>
                <a:cs typeface="Courier New" panose="02070309020205020404" pitchFamily="49" charset="0"/>
              </a:rPr>
              <a:t>,/dev/sdb,HM800,VSP Gx00,410329,2C,0,00:6B,,DP-Vol,DP-Vol,,1,CLPR0,2147483647,1099511.627776,1048576.000000,1099.511628,1024.000000,1.099512,1.000000,HITACHI ,OPEN-V          ,8301,Emulex LPe16002B-M6 </a:t>
            </a:r>
            <a:r>
              <a:rPr lang="en-US" sz="1000" dirty="0" err="1">
                <a:latin typeface="Courier New" panose="02070309020205020404" pitchFamily="49" charset="0"/>
                <a:cs typeface="Courier New" panose="02070309020205020404" pitchFamily="49" charset="0"/>
              </a:rPr>
              <a:t>PCIe</a:t>
            </a:r>
            <a:r>
              <a:rPr lang="en-US" sz="1000" dirty="0">
                <a:latin typeface="Courier New" panose="02070309020205020404" pitchFamily="49" charset="0"/>
                <a:cs typeface="Courier New" panose="02070309020205020404" pitchFamily="49" charset="0"/>
              </a:rPr>
              <a:t> 2-port 16Gb Fibre Channel Adapter on PCI bus 03 device 00 </a:t>
            </a:r>
            <a:r>
              <a:rPr lang="en-US" sz="1000" dirty="0" err="1">
                <a:latin typeface="Courier New" panose="02070309020205020404" pitchFamily="49" charset="0"/>
                <a:cs typeface="Courier New" panose="02070309020205020404" pitchFamily="49" charset="0"/>
              </a:rPr>
              <a:t>irq</a:t>
            </a:r>
            <a:r>
              <a:rPr lang="en-US" sz="1000" dirty="0">
                <a:latin typeface="Courier New" panose="02070309020205020404" pitchFamily="49" charset="0"/>
                <a:cs typeface="Courier New" panose="02070309020205020404" pitchFamily="49" charset="0"/>
              </a:rPr>
              <a:t> 32 port 0 </a:t>
            </a:r>
            <a:r>
              <a:rPr lang="en-US" sz="1000" dirty="0" smtClean="0">
                <a:latin typeface="Courier New" panose="02070309020205020404" pitchFamily="49" charset="0"/>
                <a:cs typeface="Courier New" panose="02070309020205020404" pitchFamily="49" charset="0"/>
              </a:rPr>
              <a:t>Log</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blg37,1</a:t>
            </a:r>
            <a:r>
              <a:rPr lang="en-US" sz="1000" dirty="0">
                <a:latin typeface="Courier New" panose="02070309020205020404" pitchFamily="49" charset="0"/>
                <a:cs typeface="Courier New" panose="02070309020205020404" pitchFamily="49" charset="0"/>
              </a:rPr>
              <a:t>,/dev/sdc,HM800,VSP Gx00,410329,2C,1,00:6C,,DP-Vol,DP-Vol,,1,CLPR0,2147483647,1099511.627776,1048576.000000,1099.511628,1024.000000,1.099512,1.000000,HITACHI ,OPEN-V          ,8301,Emulex LPe16002B-M6 </a:t>
            </a:r>
            <a:r>
              <a:rPr lang="en-US" sz="1000" dirty="0" err="1">
                <a:latin typeface="Courier New" panose="02070309020205020404" pitchFamily="49" charset="0"/>
                <a:cs typeface="Courier New" panose="02070309020205020404" pitchFamily="49" charset="0"/>
              </a:rPr>
              <a:t>PCIe</a:t>
            </a:r>
            <a:r>
              <a:rPr lang="en-US" sz="1000" dirty="0">
                <a:latin typeface="Courier New" panose="02070309020205020404" pitchFamily="49" charset="0"/>
                <a:cs typeface="Courier New" panose="02070309020205020404" pitchFamily="49" charset="0"/>
              </a:rPr>
              <a:t> 2-port 16Gb Fibre Channel Adapter on PCI bus 03 device 00 </a:t>
            </a:r>
            <a:r>
              <a:rPr lang="en-US" sz="1000" dirty="0" err="1">
                <a:latin typeface="Courier New" panose="02070309020205020404" pitchFamily="49" charset="0"/>
                <a:cs typeface="Courier New" panose="02070309020205020404" pitchFamily="49" charset="0"/>
              </a:rPr>
              <a:t>irq</a:t>
            </a:r>
            <a:r>
              <a:rPr lang="en-US" sz="1000" dirty="0">
                <a:latin typeface="Courier New" panose="02070309020205020404" pitchFamily="49" charset="0"/>
                <a:cs typeface="Courier New" panose="02070309020205020404" pitchFamily="49" charset="0"/>
              </a:rPr>
              <a:t> 32 port 0 </a:t>
            </a:r>
            <a:r>
              <a:rPr lang="en-US" sz="1000" dirty="0" smtClean="0">
                <a:latin typeface="Courier New" panose="02070309020205020404" pitchFamily="49" charset="0"/>
                <a:cs typeface="Courier New" panose="02070309020205020404" pitchFamily="49" charset="0"/>
              </a:rPr>
              <a:t>Log</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
            </a:r>
            <a:br>
              <a:rPr lang="en-US" sz="1000" dirty="0" smtClean="0">
                <a:latin typeface="Courier New" panose="02070309020205020404" pitchFamily="49" charset="0"/>
                <a:cs typeface="Courier New" panose="02070309020205020404" pitchFamily="49" charset="0"/>
              </a:rPr>
            </a:br>
            <a:r>
              <a:rPr lang="en-US" sz="1000" dirty="0" smtClean="0">
                <a:latin typeface="Courier New" panose="02070309020205020404" pitchFamily="49" charset="0"/>
                <a:cs typeface="Courier New" panose="02070309020205020404" pitchFamily="49" charset="0"/>
              </a:rPr>
              <a:t>blg37,0</a:t>
            </a:r>
            <a:r>
              <a:rPr lang="en-US" sz="1000" dirty="0">
                <a:latin typeface="Courier New" panose="02070309020205020404" pitchFamily="49" charset="0"/>
                <a:cs typeface="Courier New" panose="02070309020205020404" pitchFamily="49" charset="0"/>
              </a:rPr>
              <a:t>,/dev/sda,,,,,0,,,,,,,,584843263,299439.751168,285568.000000,299.439751,278.875000,0.299440,0.272339,LSI     ,MR9266-8i       ,3.15,LSI SAS based </a:t>
            </a:r>
            <a:r>
              <a:rPr lang="en-US" sz="1000" dirty="0" err="1">
                <a:latin typeface="Courier New" panose="02070309020205020404" pitchFamily="49" charset="0"/>
                <a:cs typeface="Courier New" panose="02070309020205020404" pitchFamily="49" charset="0"/>
              </a:rPr>
              <a:t>MegaRAID</a:t>
            </a:r>
            <a:r>
              <a:rPr lang="en-US" sz="1000" dirty="0">
                <a:latin typeface="Courier New" panose="02070309020205020404" pitchFamily="49" charset="0"/>
                <a:cs typeface="Courier New" panose="02070309020205020404" pitchFamily="49" charset="0"/>
              </a:rPr>
              <a:t> driver</a:t>
            </a:r>
          </a:p>
        </p:txBody>
      </p:sp>
      <p:sp>
        <p:nvSpPr>
          <p:cNvPr id="5" name="Rounded Rectangular Callout 4"/>
          <p:cNvSpPr/>
          <p:nvPr/>
        </p:nvSpPr>
        <p:spPr>
          <a:xfrm>
            <a:off x="87780" y="1042471"/>
            <a:ext cx="1595550" cy="446559"/>
          </a:xfrm>
          <a:prstGeom prst="wedgeRoundRectCallout">
            <a:avLst>
              <a:gd name="adj1" fmla="val 73050"/>
              <a:gd name="adj2" fmla="val 13131"/>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smtClean="0">
                <a:solidFill>
                  <a:schemeClr val="tx1"/>
                </a:solidFill>
                <a:latin typeface="+mj-lt"/>
              </a:rPr>
              <a:t>Line printed by </a:t>
            </a:r>
            <a:r>
              <a:rPr lang="en-US" sz="1050" dirty="0" err="1" smtClean="0">
                <a:solidFill>
                  <a:schemeClr val="tx1"/>
                </a:solidFill>
                <a:latin typeface="Courier New" panose="02070309020205020404" pitchFamily="49" charset="0"/>
                <a:cs typeface="Courier New" panose="02070309020205020404" pitchFamily="49" charset="0"/>
              </a:rPr>
              <a:t>InquireAboutHeaders</a:t>
            </a:r>
            <a:endParaRPr lang="en-US" sz="1050" dirty="0" smtClean="0">
              <a:solidFill>
                <a:schemeClr val="tx1"/>
              </a:solidFill>
              <a:latin typeface="Courier New" panose="02070309020205020404" pitchFamily="49" charset="0"/>
              <a:cs typeface="Courier New" panose="02070309020205020404" pitchFamily="49" charset="0"/>
            </a:endParaRPr>
          </a:p>
        </p:txBody>
      </p:sp>
      <p:sp>
        <p:nvSpPr>
          <p:cNvPr id="6" name="Rounded Rectangular Callout 5"/>
          <p:cNvSpPr/>
          <p:nvPr/>
        </p:nvSpPr>
        <p:spPr>
          <a:xfrm>
            <a:off x="215669" y="1740626"/>
            <a:ext cx="1276893" cy="446559"/>
          </a:xfrm>
          <a:prstGeom prst="wedgeRoundRectCallout">
            <a:avLst>
              <a:gd name="adj1" fmla="val 88783"/>
              <a:gd name="adj2" fmla="val 11580"/>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smtClean="0">
                <a:solidFill>
                  <a:schemeClr val="tx1"/>
                </a:solidFill>
                <a:latin typeface="+mj-lt"/>
              </a:rPr>
              <a:t>Line printed by </a:t>
            </a:r>
            <a:r>
              <a:rPr lang="en-US" sz="1050" dirty="0" err="1" smtClean="0">
                <a:solidFill>
                  <a:schemeClr val="tx1"/>
                </a:solidFill>
                <a:latin typeface="Courier New" panose="02070309020205020404" pitchFamily="49" charset="0"/>
                <a:cs typeface="Courier New" panose="02070309020205020404" pitchFamily="49" charset="0"/>
              </a:rPr>
              <a:t>InquireAbout</a:t>
            </a:r>
            <a:endParaRPr lang="en-US" sz="1050" dirty="0" smtClean="0">
              <a:solidFill>
                <a:schemeClr val="tx1"/>
              </a:solidFill>
              <a:latin typeface="Courier New" panose="02070309020205020404" pitchFamily="49" charset="0"/>
              <a:cs typeface="Courier New" panose="02070309020205020404" pitchFamily="49" charset="0"/>
            </a:endParaRPr>
          </a:p>
        </p:txBody>
      </p:sp>
      <p:sp>
        <p:nvSpPr>
          <p:cNvPr id="7" name="Rounded Rectangular Callout 6"/>
          <p:cNvSpPr/>
          <p:nvPr/>
        </p:nvSpPr>
        <p:spPr>
          <a:xfrm>
            <a:off x="215675" y="2523383"/>
            <a:ext cx="1276893" cy="446559"/>
          </a:xfrm>
          <a:prstGeom prst="wedgeRoundRectCallout">
            <a:avLst>
              <a:gd name="adj1" fmla="val 88783"/>
              <a:gd name="adj2" fmla="val 11580"/>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smtClean="0">
                <a:solidFill>
                  <a:schemeClr val="tx1"/>
                </a:solidFill>
                <a:latin typeface="+mj-lt"/>
              </a:rPr>
              <a:t>Line printed by </a:t>
            </a:r>
            <a:r>
              <a:rPr lang="en-US" sz="1050" dirty="0" err="1" smtClean="0">
                <a:solidFill>
                  <a:schemeClr val="tx1"/>
                </a:solidFill>
                <a:latin typeface="Courier New" panose="02070309020205020404" pitchFamily="49" charset="0"/>
                <a:cs typeface="Courier New" panose="02070309020205020404" pitchFamily="49" charset="0"/>
              </a:rPr>
              <a:t>InquireAbout</a:t>
            </a:r>
            <a:endParaRPr lang="en-US" sz="1050" dirty="0" smtClean="0">
              <a:solidFill>
                <a:schemeClr val="tx1"/>
              </a:solidFill>
              <a:latin typeface="Courier New" panose="02070309020205020404" pitchFamily="49" charset="0"/>
              <a:cs typeface="Courier New" panose="02070309020205020404" pitchFamily="49" charset="0"/>
            </a:endParaRPr>
          </a:p>
        </p:txBody>
      </p:sp>
      <p:sp>
        <p:nvSpPr>
          <p:cNvPr id="8" name="Rounded Rectangular Callout 7"/>
          <p:cNvSpPr/>
          <p:nvPr/>
        </p:nvSpPr>
        <p:spPr>
          <a:xfrm>
            <a:off x="215681" y="3306140"/>
            <a:ext cx="1276893" cy="446559"/>
          </a:xfrm>
          <a:prstGeom prst="wedgeRoundRectCallout">
            <a:avLst>
              <a:gd name="adj1" fmla="val 88783"/>
              <a:gd name="adj2" fmla="val 11580"/>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smtClean="0">
                <a:solidFill>
                  <a:schemeClr val="tx1"/>
                </a:solidFill>
                <a:latin typeface="+mj-lt"/>
              </a:rPr>
              <a:t>Line printed by </a:t>
            </a:r>
            <a:r>
              <a:rPr lang="en-US" sz="1050" dirty="0" err="1" smtClean="0">
                <a:solidFill>
                  <a:schemeClr val="tx1"/>
                </a:solidFill>
                <a:latin typeface="Courier New" panose="02070309020205020404" pitchFamily="49" charset="0"/>
                <a:cs typeface="Courier New" panose="02070309020205020404" pitchFamily="49" charset="0"/>
              </a:rPr>
              <a:t>InquireAbout</a:t>
            </a:r>
            <a:endParaRPr lang="en-US" sz="1050" dirty="0" smtClean="0">
              <a:solidFill>
                <a:schemeClr val="tx1"/>
              </a:solidFill>
              <a:latin typeface="Courier New" panose="02070309020205020404" pitchFamily="49" charset="0"/>
              <a:cs typeface="Courier New" panose="02070309020205020404" pitchFamily="49" charset="0"/>
            </a:endParaRPr>
          </a:p>
        </p:txBody>
      </p:sp>
      <p:sp>
        <p:nvSpPr>
          <p:cNvPr id="9" name="Rounded Rectangular Callout 8"/>
          <p:cNvSpPr/>
          <p:nvPr/>
        </p:nvSpPr>
        <p:spPr>
          <a:xfrm>
            <a:off x="215687" y="3964211"/>
            <a:ext cx="1276893" cy="446559"/>
          </a:xfrm>
          <a:prstGeom prst="wedgeRoundRectCallout">
            <a:avLst>
              <a:gd name="adj1" fmla="val 88783"/>
              <a:gd name="adj2" fmla="val 11580"/>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050" dirty="0" smtClean="0">
                <a:solidFill>
                  <a:schemeClr val="tx1"/>
                </a:solidFill>
                <a:latin typeface="+mj-lt"/>
              </a:rPr>
              <a:t>Line printed by </a:t>
            </a:r>
            <a:r>
              <a:rPr lang="en-US" sz="1050" dirty="0" err="1" smtClean="0">
                <a:solidFill>
                  <a:schemeClr val="tx1"/>
                </a:solidFill>
                <a:latin typeface="Courier New" panose="02070309020205020404" pitchFamily="49" charset="0"/>
                <a:cs typeface="Courier New" panose="02070309020205020404" pitchFamily="49" charset="0"/>
              </a:rPr>
              <a:t>InquireAbout</a:t>
            </a:r>
            <a:endParaRPr lang="en-US" sz="105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12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a:t>The </a:t>
            </a:r>
            <a:r>
              <a:rPr lang="en-US" sz="1600" dirty="0" err="1" smtClean="0">
                <a:latin typeface="Courier New" panose="02070309020205020404" pitchFamily="49" charset="0"/>
                <a:cs typeface="Courier New" panose="02070309020205020404" pitchFamily="49" charset="0"/>
              </a:rPr>
              <a:t>LUN_discovery</a:t>
            </a:r>
            <a:r>
              <a:rPr lang="en-US" sz="1600" dirty="0" smtClean="0"/>
              <a:t> </a:t>
            </a:r>
            <a:r>
              <a:rPr lang="en-US" sz="1600" dirty="0"/>
              <a:t>tool </a:t>
            </a:r>
            <a:r>
              <a:rPr lang="en-US" sz="1600" dirty="0" smtClean="0"/>
              <a:t>set </a:t>
            </a:r>
            <a:r>
              <a:rPr lang="en-US" sz="1600" dirty="0" smtClean="0"/>
              <a:t>is generally </a:t>
            </a:r>
            <a:r>
              <a:rPr lang="en-US" sz="1600" dirty="0"/>
              <a:t>useful </a:t>
            </a:r>
            <a:r>
              <a:rPr lang="en-US" sz="1600" dirty="0" smtClean="0"/>
              <a:t>for </a:t>
            </a:r>
            <a:r>
              <a:rPr lang="en-US" sz="1600" dirty="0" smtClean="0"/>
              <a:t>Linux users.</a:t>
            </a:r>
            <a:endParaRPr lang="en-US" sz="1600" dirty="0" smtClean="0"/>
          </a:p>
          <a:p>
            <a:pPr lvl="1"/>
            <a:r>
              <a:rPr lang="en-US" sz="1400" dirty="0" smtClean="0"/>
              <a:t>It is expected that the </a:t>
            </a:r>
            <a:r>
              <a:rPr lang="en-US" sz="1400" dirty="0" err="1" smtClean="0">
                <a:latin typeface="Courier New" panose="02070309020205020404" pitchFamily="49" charset="0"/>
                <a:cs typeface="Courier New" panose="02070309020205020404" pitchFamily="49" charset="0"/>
              </a:rPr>
              <a:t>LUN_discovery</a:t>
            </a:r>
            <a:r>
              <a:rPr lang="en-US" sz="1400" dirty="0" smtClean="0"/>
              <a:t> will </a:t>
            </a:r>
            <a:r>
              <a:rPr lang="en-US" sz="1400" dirty="0" smtClean="0"/>
              <a:t>be much more </a:t>
            </a:r>
            <a:r>
              <a:rPr lang="en-US" sz="1400" dirty="0" smtClean="0"/>
              <a:t>widely used than "</a:t>
            </a:r>
            <a:r>
              <a:rPr lang="en-US" sz="1400" dirty="0" smtClean="0">
                <a:latin typeface="Courier New" panose="02070309020205020404" pitchFamily="49" charset="0"/>
                <a:cs typeface="Courier New" panose="02070309020205020404" pitchFamily="49" charset="0"/>
              </a:rPr>
              <a:t>ivy</a:t>
            </a:r>
            <a:r>
              <a:rPr lang="en-US" sz="1400" dirty="0" smtClean="0"/>
              <a:t>".</a:t>
            </a:r>
            <a:endParaRPr lang="en-US" sz="1400" dirty="0"/>
          </a:p>
          <a:p>
            <a:r>
              <a:rPr lang="en-US" sz="1600" dirty="0" smtClean="0"/>
              <a:t>"</a:t>
            </a:r>
            <a:r>
              <a:rPr lang="en-US" sz="1600" dirty="0" smtClean="0">
                <a:latin typeface="Courier New" panose="02070309020205020404" pitchFamily="49" charset="0"/>
                <a:cs typeface="Courier New" panose="02070309020205020404" pitchFamily="49" charset="0"/>
              </a:rPr>
              <a:t>ivy</a:t>
            </a:r>
            <a:r>
              <a:rPr lang="en-US" sz="1600" dirty="0" smtClean="0"/>
              <a:t>" is a block storage synthetic load generator &amp; benchmarking system</a:t>
            </a:r>
          </a:p>
          <a:p>
            <a:pPr lvl="1"/>
            <a:r>
              <a:rPr lang="en-US" sz="1400" dirty="0" smtClean="0">
                <a:hlinkClick r:id="rId2"/>
              </a:rPr>
              <a:t>https://github.com/Hitachi-Data-Systems/ivy</a:t>
            </a:r>
            <a:endParaRPr lang="en-US" sz="1400" dirty="0" smtClean="0"/>
          </a:p>
          <a:p>
            <a:pPr lvl="1"/>
            <a:r>
              <a:rPr lang="en-US" sz="1400" dirty="0" smtClean="0"/>
              <a:t>The </a:t>
            </a:r>
            <a:r>
              <a:rPr lang="en-US" sz="1400" dirty="0" err="1" smtClean="0">
                <a:latin typeface="Courier New" panose="02070309020205020404" pitchFamily="49" charset="0"/>
                <a:cs typeface="Courier New" panose="02070309020205020404" pitchFamily="49" charset="0"/>
              </a:rPr>
              <a:t>LUN_discovery</a:t>
            </a:r>
            <a:r>
              <a:rPr lang="en-US" sz="1400" dirty="0" smtClean="0"/>
              <a:t> </a:t>
            </a:r>
            <a:r>
              <a:rPr lang="en-US" sz="1400" dirty="0" smtClean="0"/>
              <a:t>tool </a:t>
            </a:r>
            <a:r>
              <a:rPr lang="en-US" sz="1400" dirty="0" smtClean="0"/>
              <a:t>set </a:t>
            </a:r>
            <a:r>
              <a:rPr lang="en-US" sz="1400" dirty="0" smtClean="0"/>
              <a:t>is not part of </a:t>
            </a:r>
            <a:r>
              <a:rPr lang="en-US" sz="1400" dirty="0" smtClean="0">
                <a:latin typeface="Courier New" panose="02070309020205020404" pitchFamily="49" charset="0"/>
                <a:cs typeface="Courier New" panose="02070309020205020404" pitchFamily="49" charset="0"/>
              </a:rPr>
              <a:t>ivy</a:t>
            </a:r>
            <a:r>
              <a:rPr lang="en-US" sz="1400" dirty="0" smtClean="0"/>
              <a:t>, however </a:t>
            </a:r>
            <a:r>
              <a:rPr lang="en-US" sz="1400" dirty="0" smtClean="0">
                <a:latin typeface="Courier New" panose="02070309020205020404" pitchFamily="49" charset="0"/>
                <a:cs typeface="Courier New" panose="02070309020205020404" pitchFamily="49" charset="0"/>
              </a:rPr>
              <a:t>ivy</a:t>
            </a:r>
            <a:r>
              <a:rPr lang="en-US" sz="1400" dirty="0" smtClean="0"/>
              <a:t> invokes the </a:t>
            </a:r>
            <a:r>
              <a:rPr lang="en-US" sz="1400" dirty="0" smtClean="0">
                <a:latin typeface="Courier New" panose="02070309020205020404" pitchFamily="49" charset="0"/>
                <a:cs typeface="Courier New" panose="02070309020205020404" pitchFamily="49" charset="0"/>
              </a:rPr>
              <a:t>showluns.sh</a:t>
            </a:r>
            <a:r>
              <a:rPr lang="en-US" sz="1400" dirty="0" smtClean="0"/>
              <a:t> script on each test host to obtain a list of the LUNs available on that host.</a:t>
            </a:r>
          </a:p>
          <a:p>
            <a:pPr lvl="1"/>
            <a:r>
              <a:rPr lang="en-US" sz="1400" dirty="0" smtClean="0"/>
              <a:t>Each LUN discovery column </a:t>
            </a:r>
            <a:r>
              <a:rPr lang="en-US" sz="1400" dirty="0" smtClean="0"/>
              <a:t>header </a:t>
            </a:r>
            <a:r>
              <a:rPr lang="en-US" sz="1400" dirty="0" smtClean="0"/>
              <a:t>(like LDEV, Port, or Pool ID) automatically becomes selectable in ivy.</a:t>
            </a:r>
          </a:p>
          <a:p>
            <a:pPr lvl="1"/>
            <a:r>
              <a:rPr lang="en-US" sz="1400" dirty="0" smtClean="0"/>
              <a:t>For any other vendor, to provide support </a:t>
            </a:r>
            <a:r>
              <a:rPr lang="en-US" sz="1400" dirty="0" smtClean="0"/>
              <a:t>in "</a:t>
            </a:r>
            <a:r>
              <a:rPr lang="en-US" sz="1400" dirty="0" smtClean="0">
                <a:latin typeface="Courier New" panose="02070309020205020404" pitchFamily="49" charset="0"/>
                <a:cs typeface="Courier New" panose="02070309020205020404" pitchFamily="49" charset="0"/>
              </a:rPr>
              <a:t>ivy</a:t>
            </a:r>
            <a:r>
              <a:rPr lang="en-US" sz="1400" dirty="0" smtClean="0"/>
              <a:t>" for </a:t>
            </a:r>
            <a:r>
              <a:rPr lang="en-US" sz="1400" dirty="0" smtClean="0"/>
              <a:t>that vendor's architecture &amp; terminology, all that is necessary is to provide a similar SCSI Inquiry tool that produces a csv file with a header line defining attribute names, and a detail line for each LUN showing attribute values.</a:t>
            </a:r>
            <a:endParaRPr lang="en-US" sz="1400" dirty="0"/>
          </a:p>
        </p:txBody>
      </p:sp>
      <p:sp>
        <p:nvSpPr>
          <p:cNvPr id="3" name="Title 2"/>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LUN_discovery</a:t>
            </a:r>
            <a:r>
              <a:rPr lang="en-US" dirty="0" smtClean="0"/>
              <a:t> </a:t>
            </a:r>
            <a:r>
              <a:rPr lang="en-US" dirty="0" smtClean="0"/>
              <a:t>and "</a:t>
            </a:r>
            <a:r>
              <a:rPr lang="en-US" dirty="0" smtClean="0">
                <a:latin typeface="Courier New" panose="02070309020205020404" pitchFamily="49" charset="0"/>
                <a:cs typeface="Courier New" panose="02070309020205020404" pitchFamily="49" charset="0"/>
              </a:rPr>
              <a:t>ivy</a:t>
            </a:r>
            <a:r>
              <a:rPr lang="en-US" dirty="0" smtClean="0"/>
              <a:t>"</a:t>
            </a:r>
            <a:endParaRPr lang="en-US" dirty="0"/>
          </a:p>
        </p:txBody>
      </p:sp>
    </p:spTree>
    <p:extLst>
      <p:ext uri="{BB962C8B-B14F-4D97-AF65-F5344CB8AC3E}">
        <p14:creationId xmlns:p14="http://schemas.microsoft.com/office/powerpoint/2010/main" val="181437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Usage</a:t>
            </a:r>
            <a:endParaRPr lang="en-US" dirty="0"/>
          </a:p>
        </p:txBody>
      </p:sp>
    </p:spTree>
    <p:extLst>
      <p:ext uri="{BB962C8B-B14F-4D97-AF65-F5344CB8AC3E}">
        <p14:creationId xmlns:p14="http://schemas.microsoft.com/office/powerpoint/2010/main" val="268134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1338828"/>
          </a:xfrm>
        </p:spPr>
        <p:txBody>
          <a:bodyPr/>
          <a:lstStyle/>
          <a:p>
            <a:r>
              <a:rPr lang="en-US" dirty="0" smtClean="0"/>
              <a:t>Just type "</a:t>
            </a:r>
            <a:r>
              <a:rPr lang="en-US" dirty="0" smtClean="0">
                <a:latin typeface="Courier New" panose="02070309020205020404" pitchFamily="49" charset="0"/>
                <a:cs typeface="Courier New" panose="02070309020205020404" pitchFamily="49" charset="0"/>
              </a:rPr>
              <a:t>showluns.sh</a:t>
            </a:r>
            <a:r>
              <a:rPr lang="en-US" dirty="0" smtClean="0"/>
              <a:t>" – no operands</a:t>
            </a:r>
          </a:p>
          <a:p>
            <a:r>
              <a:rPr lang="en-US" dirty="0" smtClean="0"/>
              <a:t>Csv file with header line and detail line for each /dev/</a:t>
            </a:r>
            <a:r>
              <a:rPr lang="en-US" dirty="0" err="1" smtClean="0"/>
              <a:t>sdxx</a:t>
            </a:r>
            <a:r>
              <a:rPr lang="en-US" dirty="0" smtClean="0"/>
              <a:t> LUN is printed to standard output.</a:t>
            </a:r>
            <a:endParaRPr lang="en-US" dirty="0"/>
          </a:p>
        </p:txBody>
      </p:sp>
      <p:sp>
        <p:nvSpPr>
          <p:cNvPr id="3" name="Title 2"/>
          <p:cNvSpPr>
            <a:spLocks noGrp="1"/>
          </p:cNvSpPr>
          <p:nvPr>
            <p:ph type="title"/>
          </p:nvPr>
        </p:nvSpPr>
        <p:spPr/>
        <p:txBody>
          <a:bodyPr/>
          <a:lstStyle/>
          <a:p>
            <a:r>
              <a:rPr lang="en-US" dirty="0" smtClean="0"/>
              <a:t>Invoking </a:t>
            </a:r>
            <a:r>
              <a:rPr lang="en-US" dirty="0" smtClean="0">
                <a:latin typeface="Courier New" panose="02070309020205020404" pitchFamily="49" charset="0"/>
                <a:cs typeface="Courier New" panose="02070309020205020404" pitchFamily="49" charset="0"/>
              </a:rPr>
              <a:t>showluns.sh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101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1000274"/>
          </a:xfrm>
        </p:spPr>
        <p:txBody>
          <a:bodyPr/>
          <a:lstStyle/>
          <a:p>
            <a:r>
              <a:rPr lang="en-US" dirty="0" smtClean="0"/>
              <a:t>Just type "</a:t>
            </a:r>
            <a:r>
              <a:rPr lang="en-US" dirty="0" err="1" smtClean="0">
                <a:latin typeface="Courier New" panose="02070309020205020404" pitchFamily="49" charset="0"/>
                <a:cs typeface="Courier New" panose="02070309020205020404" pitchFamily="49" charset="0"/>
              </a:rPr>
              <a:t>InquireAboutHeaders</a:t>
            </a:r>
            <a:r>
              <a:rPr lang="en-US" dirty="0" smtClean="0"/>
              <a:t>" – no operands</a:t>
            </a:r>
          </a:p>
          <a:p>
            <a:r>
              <a:rPr lang="en-US" dirty="0" smtClean="0"/>
              <a:t>Csv file header line is printed to standard output.</a:t>
            </a:r>
            <a:endParaRPr lang="en-US" dirty="0"/>
          </a:p>
        </p:txBody>
      </p:sp>
      <p:sp>
        <p:nvSpPr>
          <p:cNvPr id="3" name="Title 2"/>
          <p:cNvSpPr>
            <a:spLocks noGrp="1"/>
          </p:cNvSpPr>
          <p:nvPr>
            <p:ph type="title"/>
          </p:nvPr>
        </p:nvSpPr>
        <p:spPr/>
        <p:txBody>
          <a:bodyPr/>
          <a:lstStyle/>
          <a:p>
            <a:r>
              <a:rPr lang="en-US" dirty="0" smtClean="0"/>
              <a:t>Invoking </a:t>
            </a:r>
            <a:r>
              <a:rPr lang="en-US" dirty="0" err="1" smtClean="0">
                <a:latin typeface="Courier New" panose="02070309020205020404" pitchFamily="49" charset="0"/>
                <a:cs typeface="Courier New" panose="02070309020205020404" pitchFamily="49" charset="0"/>
              </a:rPr>
              <a:t>InquireAboutHeaders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124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4195"/>
          </a:xfrm>
        </p:spPr>
        <p:txBody>
          <a:bodyPr/>
          <a:lstStyle/>
          <a:p>
            <a:r>
              <a:rPr lang="en-US" dirty="0" err="1">
                <a:latin typeface="Courier New" panose="02070309020205020404" pitchFamily="49" charset="0"/>
                <a:cs typeface="Courier New" panose="02070309020205020404" pitchFamily="49" charset="0"/>
              </a:rPr>
              <a:t>InquireAbout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showall</a:t>
            </a:r>
            <a:r>
              <a:rPr lang="en-US" dirty="0"/>
              <a:t>] &lt;</a:t>
            </a:r>
            <a:r>
              <a:rPr lang="en-US" dirty="0" err="1"/>
              <a:t>device_name</a:t>
            </a:r>
            <a:r>
              <a:rPr lang="en-US" dirty="0" smtClean="0"/>
              <a:t>&gt;</a:t>
            </a:r>
          </a:p>
          <a:p>
            <a:endParaRPr lang="en-US" dirty="0"/>
          </a:p>
          <a:p>
            <a:endParaRPr lang="en-US" dirty="0" smtClean="0"/>
          </a:p>
          <a:p>
            <a:pPr lvl="1"/>
            <a:r>
              <a:rPr lang="en-US" dirty="0" smtClean="0"/>
              <a:t>For example</a:t>
            </a:r>
          </a:p>
          <a:p>
            <a:pPr marL="574675" lvl="2" indent="0">
              <a:buNone/>
            </a:pPr>
            <a:r>
              <a:rPr lang="en-US" dirty="0" smtClean="0"/>
              <a:t>	</a:t>
            </a:r>
            <a:r>
              <a:rPr lang="en-US" dirty="0" err="1" smtClean="0">
                <a:latin typeface="Courier New" panose="02070309020205020404" pitchFamily="49" charset="0"/>
                <a:cs typeface="Courier New" panose="02070309020205020404" pitchFamily="49" charset="0"/>
              </a:rPr>
              <a:t>InquireAbout</a:t>
            </a:r>
            <a:r>
              <a:rPr lang="en-US" dirty="0" smtClean="0">
                <a:latin typeface="Courier New" panose="02070309020205020404" pitchFamily="49" charset="0"/>
                <a:cs typeface="Courier New" panose="02070309020205020404" pitchFamily="49" charset="0"/>
              </a:rPr>
              <a:t> /dev/</a:t>
            </a:r>
            <a:r>
              <a:rPr lang="en-US" dirty="0" err="1" smtClean="0">
                <a:latin typeface="Courier New" panose="02070309020205020404" pitchFamily="49" charset="0"/>
                <a:cs typeface="Courier New" panose="02070309020205020404" pitchFamily="49" charset="0"/>
              </a:rPr>
              <a:t>sdc</a:t>
            </a:r>
            <a:endParaRPr lang="en-US" dirty="0" smtClean="0"/>
          </a:p>
          <a:p>
            <a:pPr marL="574675" lvl="2" indent="0">
              <a:buNone/>
            </a:pPr>
            <a:r>
              <a:rPr lang="en-US" dirty="0" smtClean="0"/>
              <a:t>Or</a:t>
            </a:r>
            <a:br>
              <a:rPr lang="en-US" dirty="0" smtClean="0"/>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InquireAbout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showall</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dev/</a:t>
            </a:r>
            <a:r>
              <a:rPr lang="en-US" dirty="0" err="1" smtClean="0">
                <a:latin typeface="Courier New" panose="02070309020205020404" pitchFamily="49" charset="0"/>
                <a:cs typeface="Courier New" panose="02070309020205020404" pitchFamily="49" charset="0"/>
              </a:rPr>
              <a:t>sdc</a:t>
            </a:r>
            <a:endParaRPr lang="en-US" dirty="0" smtClean="0">
              <a:latin typeface="Courier New" panose="02070309020205020404" pitchFamily="49" charset="0"/>
              <a:cs typeface="Courier New" panose="02070309020205020404" pitchFamily="49" charset="0"/>
            </a:endParaRPr>
          </a:p>
          <a:p>
            <a:r>
              <a:rPr lang="en-US" sz="1600" b="1" dirty="0" smtClean="0"/>
              <a:t>Note</a:t>
            </a:r>
            <a:r>
              <a:rPr lang="en-US" sz="1600" dirty="0" smtClean="0"/>
              <a:t>: </a:t>
            </a:r>
            <a:r>
              <a:rPr lang="en-US" sz="1600" dirty="0" err="1" smtClean="0">
                <a:latin typeface="Courier New" panose="02070309020205020404" pitchFamily="49" charset="0"/>
                <a:cs typeface="Courier New" panose="02070309020205020404" pitchFamily="49" charset="0"/>
              </a:rPr>
              <a:t>InquireAbout</a:t>
            </a:r>
            <a:r>
              <a:rPr lang="en-US" sz="1600" dirty="0" smtClean="0"/>
              <a:t> must run as "root" in order to have the privilege to run SCSI Inquiry commands.  </a:t>
            </a:r>
            <a:r>
              <a:rPr lang="en-US" sz="1600" dirty="0" smtClean="0"/>
              <a:t>This is accomplished by having it owned by root and marked "</a:t>
            </a:r>
            <a:r>
              <a:rPr lang="en-US" sz="1600" dirty="0" err="1" smtClean="0"/>
              <a:t>setuid</a:t>
            </a:r>
            <a:r>
              <a:rPr lang="en-US" sz="1600" dirty="0" smtClean="0"/>
              <a:t>".</a:t>
            </a:r>
            <a:r>
              <a:rPr lang="en-US" sz="1600" dirty="0" smtClean="0"/>
              <a:t> </a:t>
            </a:r>
            <a:endParaRPr lang="en-US" dirty="0" smtClean="0"/>
          </a:p>
          <a:p>
            <a:pPr lvl="2"/>
            <a:endParaRPr lang="en-US" dirty="0"/>
          </a:p>
        </p:txBody>
      </p:sp>
      <p:sp>
        <p:nvSpPr>
          <p:cNvPr id="3" name="Title 2"/>
          <p:cNvSpPr>
            <a:spLocks noGrp="1"/>
          </p:cNvSpPr>
          <p:nvPr>
            <p:ph type="title"/>
          </p:nvPr>
        </p:nvSpPr>
        <p:spPr/>
        <p:txBody>
          <a:bodyPr/>
          <a:lstStyle/>
          <a:p>
            <a:r>
              <a:rPr lang="en-US" dirty="0" smtClean="0"/>
              <a:t>Invoking </a:t>
            </a:r>
            <a:r>
              <a:rPr lang="en-US" dirty="0" err="1" smtClean="0">
                <a:latin typeface="Courier New" panose="02070309020205020404" pitchFamily="49" charset="0"/>
                <a:cs typeface="Courier New" panose="02070309020205020404" pitchFamily="49" charset="0"/>
              </a:rPr>
              <a:t>InquireAbout</a:t>
            </a:r>
            <a:r>
              <a:rPr lang="en-US" dirty="0" smtClean="0"/>
              <a:t> </a:t>
            </a:r>
            <a:endParaRPr lang="en-US" dirty="0"/>
          </a:p>
        </p:txBody>
      </p:sp>
      <p:sp>
        <p:nvSpPr>
          <p:cNvPr id="4" name="Rounded Rectangular Callout 3"/>
          <p:cNvSpPr/>
          <p:nvPr/>
        </p:nvSpPr>
        <p:spPr>
          <a:xfrm>
            <a:off x="4749832" y="1884301"/>
            <a:ext cx="1221454" cy="446559"/>
          </a:xfrm>
          <a:prstGeom prst="wedgeRoundRectCallout">
            <a:avLst>
              <a:gd name="adj1" fmla="val -25939"/>
              <a:gd name="adj2" fmla="val -160608"/>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Name of LUN, like /dev/</a:t>
            </a:r>
            <a:r>
              <a:rPr lang="en-US" sz="1200" dirty="0" err="1" smtClean="0">
                <a:solidFill>
                  <a:schemeClr val="tx1"/>
                </a:solidFill>
                <a:latin typeface="+mj-lt"/>
              </a:rPr>
              <a:t>sdxx</a:t>
            </a:r>
            <a:endParaRPr lang="en-US" sz="1200" dirty="0" smtClean="0">
              <a:solidFill>
                <a:schemeClr val="tx1"/>
              </a:solidFill>
              <a:latin typeface="+mj-lt"/>
            </a:endParaRPr>
          </a:p>
        </p:txBody>
      </p:sp>
      <p:sp>
        <p:nvSpPr>
          <p:cNvPr id="5" name="Rounded Rectangular Callout 4"/>
          <p:cNvSpPr/>
          <p:nvPr/>
        </p:nvSpPr>
        <p:spPr>
          <a:xfrm>
            <a:off x="1364672" y="1707489"/>
            <a:ext cx="2542309" cy="623371"/>
          </a:xfrm>
          <a:prstGeom prst="wedgeRoundRectCallout">
            <a:avLst>
              <a:gd name="adj1" fmla="val 31346"/>
              <a:gd name="adj2" fmla="val -111921"/>
              <a:gd name="adj3" fmla="val 16667"/>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1200" dirty="0" smtClean="0">
                <a:solidFill>
                  <a:schemeClr val="tx1"/>
                </a:solidFill>
                <a:latin typeface="+mj-lt"/>
              </a:rPr>
              <a:t>Option to dump entire contents of SCSI Inquiry pages in hex and character form.</a:t>
            </a:r>
          </a:p>
        </p:txBody>
      </p:sp>
    </p:spTree>
    <p:extLst>
      <p:ext uri="{BB962C8B-B14F-4D97-AF65-F5344CB8AC3E}">
        <p14:creationId xmlns:p14="http://schemas.microsoft.com/office/powerpoint/2010/main" val="331814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t" anchorCtr="0"/>
      <a:lstStyle>
        <a:defPPr>
          <a:defRPr sz="1600"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509</Words>
  <Application>Microsoft Office PowerPoint</Application>
  <PresentationFormat>On-screen Show (16:9)</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Linux LUN_discovery tool set</vt:lpstr>
      <vt:lpstr>LUN_discovery tool set</vt:lpstr>
      <vt:lpstr>Linux LUN Discovery tool suite – 4 components </vt:lpstr>
      <vt:lpstr>Sample output from showluns.sh</vt:lpstr>
      <vt:lpstr>LUN_discovery and "ivy"</vt:lpstr>
      <vt:lpstr>Usage</vt:lpstr>
      <vt:lpstr>Invoking showluns.sh</vt:lpstr>
      <vt:lpstr>Invoking InquireAboutHeaders</vt:lpstr>
      <vt:lpstr>Invoking InquireAbout </vt:lpstr>
      <vt:lpstr>Invoking lun2string</vt:lpstr>
      <vt:lpstr>lun2string examples</vt:lpstr>
      <vt:lpstr>PowerPoint Presentation</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 discovery tool suite</dc:title>
  <dc:creator>Hitachi Data Systems</dc:creator>
  <cp:lastModifiedBy>Hitachi Data Systems</cp:lastModifiedBy>
  <cp:revision>29</cp:revision>
  <dcterms:created xsi:type="dcterms:W3CDTF">2016-05-03T16:19:16Z</dcterms:created>
  <dcterms:modified xsi:type="dcterms:W3CDTF">2016-05-24T15:50:43Z</dcterms:modified>
</cp:coreProperties>
</file>