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28" r:id="rId32"/>
    <p:sldId id="475" r:id="rId33"/>
    <p:sldId id="476" r:id="rId34"/>
    <p:sldId id="477" r:id="rId35"/>
    <p:sldId id="478" r:id="rId36"/>
    <p:sldId id="479" r:id="rId37"/>
    <p:sldId id="480" r:id="rId38"/>
    <p:sldId id="497" r:id="rId39"/>
    <p:sldId id="498" r:id="rId40"/>
    <p:sldId id="499" r:id="rId41"/>
    <p:sldId id="473" r:id="rId42"/>
    <p:sldId id="505" r:id="rId43"/>
    <p:sldId id="506" r:id="rId44"/>
    <p:sldId id="508" r:id="rId45"/>
    <p:sldId id="467" r:id="rId46"/>
    <p:sldId id="352" r:id="rId47"/>
    <p:sldId id="361" r:id="rId48"/>
    <p:sldId id="353" r:id="rId49"/>
    <p:sldId id="466" r:id="rId50"/>
    <p:sldId id="472" r:id="rId51"/>
    <p:sldId id="354" r:id="rId52"/>
    <p:sldId id="357" r:id="rId53"/>
    <p:sldId id="417" r:id="rId54"/>
    <p:sldId id="502" r:id="rId55"/>
    <p:sldId id="503" r:id="rId56"/>
    <p:sldId id="415" r:id="rId57"/>
    <p:sldId id="423" r:id="rId58"/>
    <p:sldId id="525" r:id="rId59"/>
    <p:sldId id="526" r:id="rId60"/>
    <p:sldId id="418" r:id="rId61"/>
    <p:sldId id="439" r:id="rId62"/>
    <p:sldId id="489" r:id="rId63"/>
    <p:sldId id="487" r:id="rId64"/>
    <p:sldId id="488" r:id="rId65"/>
    <p:sldId id="419" r:id="rId66"/>
    <p:sldId id="420" r:id="rId67"/>
    <p:sldId id="469" r:id="rId68"/>
    <p:sldId id="424" r:id="rId69"/>
    <p:sldId id="425" r:id="rId70"/>
    <p:sldId id="426" r:id="rId71"/>
    <p:sldId id="427" r:id="rId72"/>
    <p:sldId id="428" r:id="rId73"/>
    <p:sldId id="429" r:id="rId74"/>
    <p:sldId id="430" r:id="rId75"/>
    <p:sldId id="431" r:id="rId76"/>
    <p:sldId id="433" r:id="rId77"/>
    <p:sldId id="416" r:id="rId78"/>
    <p:sldId id="436" r:id="rId79"/>
    <p:sldId id="434" r:id="rId80"/>
    <p:sldId id="446" r:id="rId81"/>
    <p:sldId id="468" r:id="rId82"/>
    <p:sldId id="447" r:id="rId83"/>
    <p:sldId id="438" r:id="rId84"/>
    <p:sldId id="441" r:id="rId85"/>
    <p:sldId id="442" r:id="rId86"/>
    <p:sldId id="443" r:id="rId87"/>
    <p:sldId id="470" r:id="rId88"/>
    <p:sldId id="500" r:id="rId89"/>
    <p:sldId id="524" r:id="rId90"/>
    <p:sldId id="509" r:id="rId91"/>
    <p:sldId id="510" r:id="rId92"/>
    <p:sldId id="511" r:id="rId93"/>
    <p:sldId id="517" r:id="rId94"/>
    <p:sldId id="512" r:id="rId95"/>
    <p:sldId id="513" r:id="rId96"/>
    <p:sldId id="514" r:id="rId97"/>
    <p:sldId id="520" r:id="rId98"/>
    <p:sldId id="521" r:id="rId99"/>
    <p:sldId id="306" r:id="rId100"/>
  </p:sldIdLst>
  <p:sldSz cx="9144000" cy="5143500" type="screen16x9"/>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30" d="100"/>
          <a:sy n="130" d="100"/>
        </p:scale>
        <p:origin x="830" y="8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5/24/2019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May 24, 2019</a:t>
            </a:r>
          </a:p>
          <a:p>
            <a:r>
              <a:rPr lang="en-US" sz="1200" dirty="0"/>
              <a:t>Allart Ian Vogelesang  </a:t>
            </a:r>
            <a:r>
              <a:rPr lang="en-US" sz="1200" dirty="0">
                <a:hlinkClick r:id="rId3"/>
              </a:rPr>
              <a:t>ian.vogelesang@hitachivantara.com</a:t>
            </a:r>
            <a:endParaRPr lang="en-US" sz="1200" dirty="0"/>
          </a:p>
          <a:p>
            <a:r>
              <a:rPr lang="en-US" sz="1200" dirty="0"/>
              <a:t>Stephen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a:t>
            </a:r>
            <a:r>
              <a:rPr lang="en-US" sz="1200" dirty="0" err="1">
                <a:latin typeface="Courier New" panose="02070309020205020404" pitchFamily="49" charset="0"/>
                <a:cs typeface="Courier New" pitchFamily="49" charset="0"/>
              </a:rPr>
              <a:t>LDEV_type</a:t>
            </a:r>
            <a:r>
              <a:rPr lang="en-US" sz="1200" dirty="0">
                <a:latin typeface="Courier New" panose="02070309020205020404" pitchFamily="49" charset="0"/>
                <a:cs typeface="Courier New" pitchFamily="49" charset="0"/>
              </a:rPr>
              <a:t>"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190891"/>
          </a:xfrm>
        </p:spPr>
        <p:txBody>
          <a:bodyPr/>
          <a:lstStyle/>
          <a:p>
            <a:r>
              <a:rPr lang="en-US" sz="1400" dirty="0">
                <a:latin typeface="Courier New" panose="02070309020205020404" pitchFamily="49" charset="0"/>
                <a:cs typeface="Courier New" panose="02070309020205020404" pitchFamily="49" charset="0"/>
              </a:rPr>
              <a:t>ivy</a:t>
            </a:r>
            <a:r>
              <a:rPr lang="en-US" sz="1400" dirty="0"/>
              <a:t> [options] </a:t>
            </a:r>
            <a:r>
              <a:rPr lang="en-US" sz="1400" i="1" dirty="0" err="1"/>
              <a:t>ivyscript_filename</a:t>
            </a:r>
            <a:endParaRPr lang="en-US" sz="1400" i="1" dirty="0"/>
          </a:p>
          <a:p>
            <a:pPr lvl="1"/>
            <a:r>
              <a:rPr lang="en-US" sz="1200" dirty="0"/>
              <a:t>Ivyscript filenames must end in </a:t>
            </a:r>
            <a:r>
              <a:rPr lang="en-US" sz="1200" dirty="0">
                <a:latin typeface="Courier New" panose="02070309020205020404" pitchFamily="49" charset="0"/>
                <a:cs typeface="Courier New" panose="02070309020205020404" pitchFamily="49" charset="0"/>
              </a:rPr>
              <a:t>.ivyscript</a:t>
            </a:r>
            <a:r>
              <a:rPr lang="en-US" sz="1200" dirty="0"/>
              <a:t>.</a:t>
            </a:r>
          </a:p>
          <a:p>
            <a:pPr marL="574675" lvl="2" indent="0">
              <a:buNone/>
            </a:pPr>
            <a:r>
              <a:rPr lang="en-US" sz="1100" dirty="0"/>
              <a:t>If you leave off the </a:t>
            </a:r>
            <a:r>
              <a:rPr lang="en-US" sz="1100" dirty="0">
                <a:latin typeface="Courier New" panose="02070309020205020404" pitchFamily="49" charset="0"/>
                <a:cs typeface="Courier New" panose="02070309020205020404" pitchFamily="49" charset="0"/>
              </a:rPr>
              <a:t>.ivyscript</a:t>
            </a:r>
            <a:r>
              <a:rPr lang="en-US" sz="1100" dirty="0"/>
              <a:t> suffix, ivy will add it before looking for the file.</a:t>
            </a:r>
          </a:p>
          <a:p>
            <a:pPr lvl="1"/>
            <a:r>
              <a:rPr lang="en-US" sz="1200" dirty="0"/>
              <a:t>Options:</a:t>
            </a:r>
            <a:r>
              <a:rPr lang="en-US" sz="1100" dirty="0"/>
              <a:t> (case insensitive, ignores underscores, e.g.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noLDEV</a:t>
            </a:r>
            <a:r>
              <a:rPr lang="en-US" sz="1100" dirty="0"/>
              <a:t> same as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no_ldev</a:t>
            </a:r>
            <a:r>
              <a:rPr lang="en-US" sz="1100" dirty="0"/>
              <a:t>.)</a:t>
            </a:r>
            <a:endParaRPr lang="en-US" sz="1200" dirty="0"/>
          </a:p>
          <a:p>
            <a:pPr marL="574675" lvl="2" indent="0">
              <a:buNone/>
            </a:pPr>
            <a:r>
              <a:rPr lang="en-US" sz="1100" dirty="0">
                <a:latin typeface="Courier New" panose="02070309020205020404" pitchFamily="49" charset="0"/>
                <a:cs typeface="Courier New" panose="02070309020205020404" pitchFamily="49" charset="0"/>
              </a:rPr>
              <a:t>-log</a:t>
            </a:r>
            <a:r>
              <a:rPr lang="en-US" sz="1100" dirty="0"/>
              <a:t> – turns on detailed logging – useful when a problem is encountered.</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no_cmd</a:t>
            </a:r>
            <a:r>
              <a:rPr lang="en-US" sz="1100" dirty="0"/>
              <a:t> – stops ivy from automatically connecting to a command device.</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spinloop</a:t>
            </a:r>
            <a:r>
              <a:rPr lang="en-US" sz="1100" dirty="0"/>
              <a:t> – ivy I/O driving </a:t>
            </a:r>
            <a:r>
              <a:rPr lang="en-US" sz="1100" dirty="0" err="1"/>
              <a:t>subthreads</a:t>
            </a:r>
            <a:r>
              <a:rPr lang="en-US" sz="1100" dirty="0"/>
              <a:t> will continuously check for work to do without ever waiting.</a:t>
            </a:r>
          </a:p>
          <a:p>
            <a:pPr marL="574675" lvl="2" indent="0">
              <a:buNone/>
            </a:pPr>
            <a:r>
              <a:rPr lang="en-US" sz="1100" dirty="0"/>
              <a:t>	(Useful at very low I/O rates to keep </a:t>
            </a:r>
            <a:r>
              <a:rPr lang="en-US" sz="1100" dirty="0" err="1"/>
              <a:t>ivydriver</a:t>
            </a:r>
            <a:r>
              <a:rPr lang="en-US" sz="1100" dirty="0"/>
              <a:t> pages resident in test host CPU L1/L2 cache.)</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one_thread_per_core</a:t>
            </a:r>
            <a:r>
              <a:rPr lang="en-US" sz="1100" dirty="0"/>
              <a:t> </a:t>
            </a:r>
          </a:p>
          <a:p>
            <a:pPr marL="809625" lvl="3" indent="0">
              <a:buNone/>
            </a:pPr>
            <a:r>
              <a:rPr lang="en-US" sz="1100" dirty="0"/>
              <a:t>Normally </a:t>
            </a:r>
            <a:r>
              <a:rPr lang="en-US" sz="1100" dirty="0" err="1">
                <a:latin typeface="Courier New" panose="02070309020205020404" pitchFamily="49" charset="0"/>
                <a:cs typeface="Courier New" panose="02070309020205020404" pitchFamily="49" charset="0"/>
              </a:rPr>
              <a:t>ivydriver</a:t>
            </a:r>
            <a:r>
              <a:rPr lang="en-US" sz="1100" dirty="0"/>
              <a:t> on each test host starts an I/O driving </a:t>
            </a:r>
            <a:r>
              <a:rPr lang="en-US" sz="1100" dirty="0" err="1"/>
              <a:t>subthread</a:t>
            </a:r>
            <a:r>
              <a:rPr lang="en-US" sz="1100" dirty="0"/>
              <a:t> on all </a:t>
            </a:r>
            <a:r>
              <a:rPr lang="en-US" sz="1100" dirty="0" err="1"/>
              <a:t>hyperthreads</a:t>
            </a:r>
            <a:r>
              <a:rPr lang="en-US" sz="1100" dirty="0"/>
              <a:t> of every Linux CPU </a:t>
            </a:r>
            <a:r>
              <a:rPr lang="en-US" sz="1100" dirty="0" err="1">
                <a:latin typeface="Courier New" panose="02070309020205020404" pitchFamily="49" charset="0"/>
                <a:cs typeface="Courier New" panose="02070309020205020404" pitchFamily="49" charset="0"/>
              </a:rPr>
              <a:t>core_id</a:t>
            </a:r>
            <a:r>
              <a:rPr lang="en-US" sz="1100" dirty="0"/>
              <a:t>, except core 0.  The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one_thread_per_core</a:t>
            </a:r>
            <a:r>
              <a:rPr lang="en-US" sz="1100" dirty="0">
                <a:cs typeface="Courier New" panose="02070309020205020404" pitchFamily="49" charset="0"/>
              </a:rPr>
              <a:t> option only starts an I/O driving </a:t>
            </a:r>
            <a:r>
              <a:rPr lang="en-US" sz="1100" dirty="0" err="1">
                <a:cs typeface="Courier New" panose="02070309020205020404" pitchFamily="49" charset="0"/>
              </a:rPr>
              <a:t>subthread</a:t>
            </a:r>
            <a:r>
              <a:rPr lang="en-US" sz="1100" dirty="0">
                <a:cs typeface="Courier New" panose="02070309020205020404" pitchFamily="49" charset="0"/>
              </a:rPr>
              <a:t> on the first </a:t>
            </a:r>
            <a:r>
              <a:rPr lang="en-US" sz="1100" dirty="0" err="1">
                <a:cs typeface="Courier New" panose="02070309020205020404" pitchFamily="49" charset="0"/>
              </a:rPr>
              <a:t>hyperthread</a:t>
            </a:r>
            <a:r>
              <a:rPr lang="en-US" sz="1100" dirty="0">
                <a:cs typeface="Courier New" panose="02070309020205020404" pitchFamily="49" charset="0"/>
              </a:rPr>
              <a:t> of every </a:t>
            </a:r>
            <a:r>
              <a:rPr lang="en-US" sz="1100" dirty="0" err="1">
                <a:latin typeface="Courier New" panose="02070309020205020404" pitchFamily="49" charset="0"/>
                <a:cs typeface="Courier New" panose="02070309020205020404" pitchFamily="49" charset="0"/>
              </a:rPr>
              <a:t>core_id</a:t>
            </a:r>
            <a:r>
              <a:rPr lang="en-US" sz="1100" dirty="0">
                <a:cs typeface="Courier New" panose="02070309020205020404" pitchFamily="49" charset="0"/>
              </a:rPr>
              <a:t> except core 0.  This option should only be used when measuring service times at very low I/O rates, along with the </a:t>
            </a:r>
            <a:r>
              <a:rPr lang="en-US" sz="1100" dirty="0">
                <a:latin typeface="Courier New" panose="02070309020205020404" pitchFamily="49" charset="0"/>
                <a:cs typeface="Courier New" panose="02070309020205020404" pitchFamily="49" charset="0"/>
              </a:rPr>
              <a:t>–spinlock</a:t>
            </a:r>
            <a:r>
              <a:rPr lang="en-US" sz="1100" dirty="0">
                <a:cs typeface="Courier New" panose="02070309020205020404" pitchFamily="49" charset="0"/>
              </a:rPr>
              <a:t> option.</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no_wrap</a:t>
            </a:r>
            <a:endParaRPr lang="en-US" sz="1100" dirty="0">
              <a:latin typeface="Courier New" panose="02070309020205020404" pitchFamily="49" charset="0"/>
              <a:cs typeface="Courier New" panose="02070309020205020404" pitchFamily="49" charset="0"/>
            </a:endParaRPr>
          </a:p>
          <a:p>
            <a:pPr marL="809625" lvl="3" indent="0">
              <a:buNone/>
            </a:pPr>
            <a:r>
              <a:rPr lang="en-US" sz="1100" dirty="0">
                <a:cs typeface="Courier New" panose="02070309020205020404" pitchFamily="49" charset="0"/>
              </a:rPr>
              <a:t>In csv files, ivy  wraps PG names e.g. </a:t>
            </a:r>
            <a:r>
              <a:rPr lang="en-US" sz="1100" dirty="0">
                <a:latin typeface="Courier New" panose="02070309020205020404" pitchFamily="49" charset="0"/>
                <a:cs typeface="Courier New" panose="02070309020205020404" pitchFamily="49" charset="0"/>
              </a:rPr>
              <a:t>1-1</a:t>
            </a:r>
            <a:r>
              <a:rPr lang="en-US" sz="1100" dirty="0">
                <a:cs typeface="Courier New" panose="02070309020205020404" pitchFamily="49" charset="0"/>
              </a:rPr>
              <a:t> and LDEV names like </a:t>
            </a:r>
            <a:r>
              <a:rPr lang="en-US" sz="1100" dirty="0">
                <a:latin typeface="Courier New" panose="02070309020205020404" pitchFamily="49" charset="0"/>
                <a:cs typeface="Courier New" panose="02070309020205020404" pitchFamily="49" charset="0"/>
              </a:rPr>
              <a:t>10:00</a:t>
            </a:r>
            <a:r>
              <a:rPr lang="en-US" sz="1100" dirty="0">
                <a:cs typeface="Courier New" panose="02070309020205020404" pitchFamily="49" charset="0"/>
              </a:rPr>
              <a:t> as character string formulas like </a:t>
            </a:r>
            <a:r>
              <a:rPr lang="en-US" sz="1100" dirty="0">
                <a:latin typeface="Courier New" panose="02070309020205020404" pitchFamily="49" charset="0"/>
                <a:cs typeface="Courier New" panose="02070309020205020404" pitchFamily="49" charset="0"/>
              </a:rPr>
              <a:t>=</a:t>
            </a:r>
            <a:r>
              <a:rPr lang="fr-FR" sz="1100" dirty="0">
                <a:latin typeface="Courier New" panose="02070309020205020404" pitchFamily="49" charset="0"/>
                <a:cs typeface="Courier New" pitchFamily="49" charset="0"/>
              </a:rPr>
              <a:t>"</a:t>
            </a:r>
            <a:r>
              <a:rPr lang="en-US" sz="1100" dirty="0">
                <a:latin typeface="Courier New" panose="02070309020205020404" pitchFamily="49" charset="0"/>
                <a:cs typeface="Courier New" panose="02070309020205020404" pitchFamily="49" charset="0"/>
              </a:rPr>
              <a:t>1-1</a:t>
            </a:r>
            <a:r>
              <a:rPr lang="fr-FR" sz="1100" dirty="0">
                <a:latin typeface="Courier New" panose="02070309020205020404" pitchFamily="49" charset="0"/>
                <a:cs typeface="Courier New" pitchFamily="49" charset="0"/>
              </a:rPr>
              <a:t>"</a:t>
            </a:r>
            <a:r>
              <a:rPr lang="en-US" sz="1100" dirty="0">
                <a:latin typeface="Courier New" panose="02070309020205020404" pitchFamily="49" charset="0"/>
                <a:cs typeface="Courier New" panose="02070309020205020404" pitchFamily="49" charset="0"/>
              </a:rPr>
              <a:t> </a:t>
            </a:r>
            <a:r>
              <a:rPr lang="en-US" sz="1100" dirty="0">
                <a:cs typeface="Courier New" panose="02070309020205020404" pitchFamily="49" charset="0"/>
              </a:rPr>
              <a:t>to stop Excel from interpreting them as dates and times.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no_wrap</a:t>
            </a:r>
            <a:r>
              <a:rPr lang="en-US" sz="1100" dirty="0">
                <a:cs typeface="Courier New" panose="02070309020205020404" pitchFamily="49" charset="0"/>
              </a:rPr>
              <a:t> suppresses this.</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suppress_perf</a:t>
            </a:r>
            <a:r>
              <a:rPr lang="en-US" sz="1100" dirty="0">
                <a:cs typeface="Courier New" panose="02070309020205020404" pitchFamily="49" charset="0"/>
              </a:rPr>
              <a:t> &amp;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skip_LDEV</a:t>
            </a:r>
            <a:r>
              <a:rPr lang="en-US" sz="1100" dirty="0">
                <a:cs typeface="Courier New" panose="02070309020205020404" pitchFamily="49" charset="0"/>
              </a:rPr>
              <a:t> – covered later in the </a:t>
            </a:r>
            <a:r>
              <a:rPr lang="en-US" sz="1100" dirty="0">
                <a:latin typeface="Courier New" panose="02070309020205020404" pitchFamily="49" charset="0"/>
                <a:cs typeface="Courier New" panose="02070309020205020404" pitchFamily="49" charset="0"/>
              </a:rPr>
              <a:t>[Go]</a:t>
            </a:r>
            <a:r>
              <a:rPr lang="en-US" sz="110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045210"/>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a fixed pattern for that location.</a:t>
            </a:r>
          </a:p>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645468"/>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suppress_perf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suppress_perf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799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subsystem_WP_threshold</a:t>
            </a:r>
            <a:r>
              <a:rPr lang="en-US" sz="1200" dirty="0">
                <a:latin typeface="Courier New" pitchFamily="49" charset="0"/>
                <a:cs typeface="Courier New" pitchFamily="49" charset="0"/>
              </a:rPr>
              <a:t> = 1.5%</a:t>
            </a:r>
          </a:p>
          <a:p>
            <a:pPr lvl="1">
              <a:spcBef>
                <a:spcPts val="0"/>
              </a:spcBef>
              <a:spcAft>
                <a:spcPts val="0"/>
              </a:spcAft>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subsystem_busy_threshold</a:t>
            </a:r>
            <a:r>
              <a:rPr lang="en-US" sz="1200" dirty="0">
                <a:latin typeface="Courier New" pitchFamily="49" charset="0"/>
                <a:cs typeface="Courier New" pitchFamily="49" charset="0"/>
              </a:rPr>
              <a:t> = 5%</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63"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7736</TotalTime>
  <Words>10720</Words>
  <Application>Microsoft Office PowerPoint</Application>
  <PresentationFormat>On-screen Show (16:9)</PresentationFormat>
  <Paragraphs>818</Paragraphs>
  <Slides>99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 &amp; cooldown_by_MP_busy</vt:lpstr>
      <vt:lpstr>suppress_perf = on</vt:lpstr>
      <vt:lpstr>skip_LDEV = on</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 with defaults</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491</cp:revision>
  <dcterms:created xsi:type="dcterms:W3CDTF">2015-10-27T23:46:57Z</dcterms:created>
  <dcterms:modified xsi:type="dcterms:W3CDTF">2019-05-24T22:17:34Z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