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handoutMasterIdLst>
    <p:handoutMasterId r:id="rId113"/>
  </p:handoutMasterIdLst>
  <p:sldIdLst>
    <p:sldId id="309" r:id="rId2"/>
    <p:sldId id="310" r:id="rId3"/>
    <p:sldId id="522" r:id="rId4"/>
    <p:sldId id="490" r:id="rId5"/>
    <p:sldId id="494" r:id="rId6"/>
    <p:sldId id="456" r:id="rId7"/>
    <p:sldId id="457" r:id="rId8"/>
    <p:sldId id="501" r:id="rId9"/>
    <p:sldId id="455" r:id="rId10"/>
    <p:sldId id="343" r:id="rId11"/>
    <p:sldId id="383" r:id="rId12"/>
    <p:sldId id="356" r:id="rId13"/>
    <p:sldId id="362" r:id="rId14"/>
    <p:sldId id="523" r:id="rId15"/>
    <p:sldId id="346" r:id="rId16"/>
    <p:sldId id="350" r:id="rId17"/>
    <p:sldId id="504" r:id="rId18"/>
    <p:sldId id="347" r:id="rId19"/>
    <p:sldId id="496" r:id="rId20"/>
    <p:sldId id="348" r:id="rId21"/>
    <p:sldId id="373" r:id="rId22"/>
    <p:sldId id="371" r:id="rId23"/>
    <p:sldId id="372" r:id="rId24"/>
    <p:sldId id="481" r:id="rId25"/>
    <p:sldId id="482" r:id="rId26"/>
    <p:sldId id="483" r:id="rId27"/>
    <p:sldId id="484" r:id="rId28"/>
    <p:sldId id="507" r:id="rId29"/>
    <p:sldId id="474" r:id="rId30"/>
    <p:sldId id="527" r:id="rId31"/>
    <p:sldId id="538" r:id="rId32"/>
    <p:sldId id="528" r:id="rId33"/>
    <p:sldId id="475" r:id="rId34"/>
    <p:sldId id="476" r:id="rId35"/>
    <p:sldId id="477" r:id="rId36"/>
    <p:sldId id="478" r:id="rId37"/>
    <p:sldId id="479" r:id="rId38"/>
    <p:sldId id="480" r:id="rId39"/>
    <p:sldId id="497" r:id="rId40"/>
    <p:sldId id="498" r:id="rId41"/>
    <p:sldId id="499" r:id="rId42"/>
    <p:sldId id="473" r:id="rId43"/>
    <p:sldId id="505" r:id="rId44"/>
    <p:sldId id="506" r:id="rId45"/>
    <p:sldId id="508" r:id="rId46"/>
    <p:sldId id="467" r:id="rId47"/>
    <p:sldId id="352" r:id="rId48"/>
    <p:sldId id="361" r:id="rId49"/>
    <p:sldId id="353" r:id="rId50"/>
    <p:sldId id="466" r:id="rId51"/>
    <p:sldId id="472" r:id="rId52"/>
    <p:sldId id="354" r:id="rId53"/>
    <p:sldId id="530" r:id="rId54"/>
    <p:sldId id="357" r:id="rId55"/>
    <p:sldId id="417" r:id="rId56"/>
    <p:sldId id="502" r:id="rId57"/>
    <p:sldId id="503" r:id="rId58"/>
    <p:sldId id="415" r:id="rId59"/>
    <p:sldId id="537" r:id="rId60"/>
    <p:sldId id="539" r:id="rId61"/>
    <p:sldId id="423" r:id="rId62"/>
    <p:sldId id="525" r:id="rId63"/>
    <p:sldId id="526" r:id="rId64"/>
    <p:sldId id="529" r:id="rId65"/>
    <p:sldId id="418" r:id="rId66"/>
    <p:sldId id="439" r:id="rId67"/>
    <p:sldId id="489" r:id="rId68"/>
    <p:sldId id="487" r:id="rId69"/>
    <p:sldId id="488" r:id="rId70"/>
    <p:sldId id="419" r:id="rId71"/>
    <p:sldId id="420" r:id="rId72"/>
    <p:sldId id="469" r:id="rId73"/>
    <p:sldId id="424" r:id="rId74"/>
    <p:sldId id="425" r:id="rId75"/>
    <p:sldId id="426" r:id="rId76"/>
    <p:sldId id="427" r:id="rId77"/>
    <p:sldId id="428" r:id="rId78"/>
    <p:sldId id="429" r:id="rId79"/>
    <p:sldId id="430" r:id="rId80"/>
    <p:sldId id="431" r:id="rId81"/>
    <p:sldId id="433" r:id="rId82"/>
    <p:sldId id="416" r:id="rId83"/>
    <p:sldId id="436" r:id="rId84"/>
    <p:sldId id="434" r:id="rId85"/>
    <p:sldId id="446" r:id="rId86"/>
    <p:sldId id="468" r:id="rId87"/>
    <p:sldId id="447" r:id="rId88"/>
    <p:sldId id="438" r:id="rId89"/>
    <p:sldId id="441" r:id="rId90"/>
    <p:sldId id="442" r:id="rId91"/>
    <p:sldId id="443" r:id="rId92"/>
    <p:sldId id="531" r:id="rId93"/>
    <p:sldId id="532" r:id="rId94"/>
    <p:sldId id="533" r:id="rId95"/>
    <p:sldId id="534" r:id="rId96"/>
    <p:sldId id="536" r:id="rId97"/>
    <p:sldId id="470" r:id="rId98"/>
    <p:sldId id="535" r:id="rId99"/>
    <p:sldId id="500" r:id="rId100"/>
    <p:sldId id="524" r:id="rId101"/>
    <p:sldId id="509" r:id="rId102"/>
    <p:sldId id="510" r:id="rId103"/>
    <p:sldId id="511" r:id="rId104"/>
    <p:sldId id="517" r:id="rId105"/>
    <p:sldId id="512" r:id="rId106"/>
    <p:sldId id="513" r:id="rId107"/>
    <p:sldId id="514" r:id="rId108"/>
    <p:sldId id="520" r:id="rId109"/>
    <p:sldId id="521" r:id="rId110"/>
    <p:sldId id="306" r:id="rId111"/>
  </p:sldIdLst>
  <p:sldSz cx="9144000" cy="5143500" type="screen16x9"/>
  <p:notesSz cx="6858000" cy="9144000"/>
  <p:custDataLst>
    <p:tags r:id="rId1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973" autoAdjust="0"/>
  </p:normalViewPr>
  <p:slideViewPr>
    <p:cSldViewPr snapToGrid="0" snapToObjects="1" showGuides="1">
      <p:cViewPr varScale="1">
        <p:scale>
          <a:sx n="158" d="100"/>
          <a:sy n="158" d="100"/>
        </p:scale>
        <p:origin x="115" y="226"/>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handoutMaster" Target="handoutMasters/handoutMaster1.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8/19/2019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53998"/>
          </a:xfrm>
        </p:spPr>
        <p:txBody>
          <a:bodyPr/>
          <a:lstStyle/>
          <a:p>
            <a:r>
              <a:rPr lang="en-US"/>
              <a:t>August 19, </a:t>
            </a:r>
            <a:r>
              <a:rPr lang="en-US" dirty="0"/>
              <a:t>2019</a:t>
            </a:r>
          </a:p>
          <a:p>
            <a:r>
              <a:rPr lang="en-US" sz="1200" dirty="0"/>
              <a:t>Allart Ian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103"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 as in:</a:t>
            </a:r>
          </a:p>
          <a:p>
            <a:pPr marL="280987" lvl="1" indent="0">
              <a:buNone/>
            </a:pPr>
            <a:r>
              <a:rPr lang="en-US" sz="1200" dirty="0">
                <a:latin typeface="Courier New" panose="02070309020205020404" pitchFamily="49" charset="0"/>
                <a:cs typeface="Courier New" panose="02070309020205020404" pitchFamily="49" charset="0"/>
              </a:rPr>
              <a:t>[select] %% { "LDEV type" : "DP-Vol", "port" : [ "1A", "3A" ] } %%</a:t>
            </a:r>
            <a:r>
              <a:rPr lang="en-US" sz="1400" dirty="0">
                <a:cs typeface="Courier New" pitchFamily="49" charset="0"/>
              </a:rPr>
              <a:t> </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RangeStart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RangeEnd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 {"LDEV":"00:00-00:1F"}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22320"/>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detailed logging – useful when a problem is encountered.</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–spinlock</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2383217"/>
          </a:xfrm>
        </p:spPr>
        <p:txBody>
          <a:bodyPr/>
          <a:lstStyle/>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0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09342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When dedupe is not set to the default </a:t>
            </a:r>
            <a:r>
              <a:rPr lang="en-US" sz="1600" dirty="0">
                <a:latin typeface="Courier New" panose="02070309020205020404" pitchFamily="49" charset="0"/>
                <a:cs typeface="Courier New" panose="02070309020205020404" pitchFamily="49" charset="0"/>
              </a:rPr>
              <a:t>dedupe=1</a:t>
            </a:r>
            <a:r>
              <a:rPr lang="en-US" sz="1600" dirty="0">
                <a:cs typeface="Courier New" panose="02070309020205020404" pitchFamily="49" charset="0"/>
              </a:rPr>
              <a:t>, the default is </a:t>
            </a:r>
            <a:r>
              <a:rPr lang="en-US" sz="1600" dirty="0">
                <a:latin typeface="Courier New" panose="02070309020205020404" pitchFamily="49" charset="0"/>
                <a:cs typeface="Courier New" panose="02070309020205020404" pitchFamily="49" charset="0"/>
              </a:rPr>
              <a:t>pattern = random.</a:t>
            </a:r>
          </a:p>
          <a:p>
            <a:pPr lvl="1"/>
            <a:r>
              <a:rPr lang="en-US" sz="1400" dirty="0">
                <a:cs typeface="Courier New" panose="02070309020205020404" pitchFamily="49" charset="0"/>
              </a:rPr>
              <a:t>See next page.</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values of </a:t>
            </a:r>
            <a:r>
              <a:rPr lang="en-US" sz="1600" dirty="0">
                <a:latin typeface="Courier New" panose="02070309020205020404" pitchFamily="49" charset="0"/>
                <a:cs typeface="Courier New" panose="02070309020205020404" pitchFamily="49" charset="0"/>
              </a:rPr>
              <a:t>zeros, all_0xFF, all_0x0F,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whatever</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86897"/>
          </a:xfrm>
        </p:spPr>
        <p:txBody>
          <a:bodyPr/>
          <a:lstStyle/>
          <a:p>
            <a:r>
              <a:rPr lang="en-US" sz="1200" dirty="0">
                <a:latin typeface="Courier New" panose="02070309020205020404" pitchFamily="49" charset="0"/>
                <a:cs typeface="Courier New" panose="02070309020205020404" pitchFamily="49" charset="0"/>
              </a:rPr>
              <a:t>pattern = whatever</a:t>
            </a:r>
          </a:p>
          <a:p>
            <a:pPr lvl="1"/>
            <a:r>
              <a:rPr lang="en-US" sz="1100" dirty="0">
                <a:cs typeface="Courier New" panose="02070309020205020404" pitchFamily="49" charset="0"/>
              </a:rPr>
              <a:t>Doesn't generate a data pattern for writes.  Whatever just happens to be in the memory buffer is written.  This is the default pattern when </a:t>
            </a:r>
            <a:r>
              <a:rPr lang="en-US" sz="1100" dirty="0">
                <a:latin typeface="Courier New" panose="02070309020205020404" pitchFamily="49" charset="0"/>
                <a:cs typeface="Courier New" panose="02070309020205020404" pitchFamily="49" charset="0"/>
              </a:rPr>
              <a:t>dedupe=1</a:t>
            </a:r>
            <a:r>
              <a:rPr lang="en-US" sz="1100" dirty="0">
                <a:cs typeface="Courier New" panose="02070309020205020404" pitchFamily="49" charset="0"/>
              </a:rPr>
              <a:t>, which is the default value for </a:t>
            </a:r>
            <a:r>
              <a:rPr lang="en-US" sz="1100" dirty="0">
                <a:latin typeface="Courier New" panose="02070309020205020404" pitchFamily="49" charset="0"/>
                <a:cs typeface="Courier New" panose="02070309020205020404" pitchFamily="49" charset="0"/>
              </a:rPr>
              <a:t>dedupe</a:t>
            </a:r>
            <a:r>
              <a:rPr lang="en-US" sz="110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random</a:t>
            </a:r>
          </a:p>
          <a:p>
            <a:pPr lvl="2"/>
            <a:r>
              <a:rPr lang="en-US" sz="1050" dirty="0">
                <a:cs typeface="Courier New" panose="02070309020205020404" pitchFamily="49" charset="0"/>
              </a:rPr>
              <a:t>Random binary noise.  Not compressible. This is the default pattern when dedupe is not set to </a:t>
            </a:r>
            <a:r>
              <a:rPr lang="en-US" sz="1050" dirty="0">
                <a:latin typeface="Courier New" panose="02070309020205020404" pitchFamily="49" charset="0"/>
                <a:cs typeface="Courier New" panose="02070309020205020404" pitchFamily="49" charset="0"/>
              </a:rPr>
              <a:t>dedupe=1</a:t>
            </a:r>
            <a:r>
              <a:rPr lang="en-US" sz="105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trailing_blanks</a:t>
            </a:r>
            <a:r>
              <a:rPr lang="en-US" sz="1200" dirty="0">
                <a:latin typeface="Courier New" panose="02070309020205020404" pitchFamily="49" charset="0"/>
                <a:cs typeface="Courier New" panose="02070309020205020404" pitchFamily="49" charset="0"/>
              </a:rPr>
              <a:t>, compressibility = 50%</a:t>
            </a:r>
          </a:p>
          <a:p>
            <a:pPr lvl="2"/>
            <a:r>
              <a:rPr lang="en-US" sz="1050" dirty="0">
                <a:cs typeface="Courier New" panose="02070309020205020404" pitchFamily="49" charset="0"/>
              </a:rPr>
              <a:t>Each 8 KiB part of block has an incompressible section and a section with repeated blanks.</a:t>
            </a:r>
          </a:p>
          <a:p>
            <a:pPr lvl="2"/>
            <a:r>
              <a:rPr lang="en-US" sz="1050" dirty="0">
                <a:latin typeface="Courier New" panose="02070309020205020404" pitchFamily="49" charset="0"/>
                <a:cs typeface="Courier New" panose="02070309020205020404" pitchFamily="49" charset="0"/>
              </a:rPr>
              <a:t>compressibility</a:t>
            </a:r>
            <a:r>
              <a:rPr lang="en-US" sz="1050" dirty="0">
                <a:cs typeface="Courier New" panose="02070309020205020404" pitchFamily="49" charset="0"/>
              </a:rPr>
              <a:t> specifies the % of the block that is repeating blanks.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ascii</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Random </a:t>
            </a:r>
            <a:r>
              <a:rPr lang="en-US" sz="1050" dirty="0" err="1">
                <a:cs typeface="Courier New" panose="02070309020205020404" pitchFamily="49" charset="0"/>
              </a:rPr>
              <a:t>ascii</a:t>
            </a:r>
            <a:r>
              <a:rPr lang="en-US" sz="1050" dirty="0">
                <a:cs typeface="Courier New" panose="02070309020205020404" pitchFamily="49" charset="0"/>
              </a:rPr>
              <a:t> characters.   Fixed degree of compressibility</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gobbledegook</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Pseudo-English text generated by randomly selecting words from a dictionary.</a:t>
            </a:r>
          </a:p>
          <a:p>
            <a:pPr lvl="2"/>
            <a:r>
              <a:rPr lang="en-US" sz="1050" dirty="0">
                <a:cs typeface="Courier New" panose="02070309020205020404" pitchFamily="49" charset="0"/>
              </a:rPr>
              <a:t>Fixed degree of compressibility.</a:t>
            </a:r>
          </a:p>
          <a:p>
            <a:r>
              <a:rPr lang="en-US" sz="1200" dirty="0">
                <a:latin typeface="Courier New" panose="02070309020205020404" pitchFamily="49" charset="0"/>
                <a:cs typeface="Courier New" panose="02070309020205020404" pitchFamily="49" charset="0"/>
              </a:rPr>
              <a:t>pattern = zeros, pattern = all_0x0F, pattern = all_0xFF</a:t>
            </a:r>
          </a:p>
          <a:p>
            <a:pPr lvl="2"/>
            <a:r>
              <a:rPr lang="en-US" sz="105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 "serial number" : 123456, LDEV : 00:00-01:FF %%;</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69989"/>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RangeEnd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1873"/>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"Serial </a:t>
            </a:r>
            <a:r>
              <a:rPr lang="en-US" altLang="zh-CN" sz="1600" dirty="0" err="1">
                <a:latin typeface="Courier New" pitchFamily="49" charset="0"/>
                <a:cs typeface="Courier New" pitchFamily="49" charset="0"/>
              </a:rPr>
              <a:t>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grouping of all workload threads by value of a LUN attribute or a combination of LUN attributes.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rollup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a:latin typeface="Courier New" pitchFamily="49" charset="0"/>
                <a:cs typeface="Courier New" pitchFamily="49" charset="0"/>
              </a:rPr>
              <a:t>host + LUN name + workload</a:t>
            </a:r>
            <a:r>
              <a:rPr lang="en-US" sz="1800" dirty="0"/>
              <a:t>".</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"Serial </a:t>
            </a:r>
            <a:r>
              <a:rPr lang="en-US" altLang="zh-CN" sz="1400" b="1" dirty="0" err="1">
                <a:latin typeface="Courier New" pitchFamily="49" charset="0"/>
                <a:cs typeface="Courier New" pitchFamily="49" charset="0"/>
              </a:rPr>
              <a:t>Number+Port</a:t>
            </a:r>
            <a:r>
              <a:rPr lang="en-US" altLang="zh-CN" sz="1400" b="1" dirty="0">
                <a:latin typeface="Courier New" pitchFamily="49" charset="0"/>
                <a:cs typeface="Courier New" pitchFamily="49" charset="0"/>
              </a:rPr>
              <a:t>";</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a:latin typeface="Courier New" pitchFamily="49" charset="0"/>
                <a:cs typeface="Courier New" pitchFamily="49" charset="0"/>
              </a:rPr>
              <a:t>Serial 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2820900"/>
          </a:xfrm>
        </p:spPr>
        <p:txBody>
          <a:bodyPr/>
          <a:lstStyle/>
          <a:p>
            <a:r>
              <a:rPr lang="en-US" sz="1600" dirty="0"/>
              <a:t>There must be at least one </a:t>
            </a:r>
            <a:r>
              <a:rPr lang="en-US" sz="1600" dirty="0" err="1"/>
              <a:t>warmup</a:t>
            </a:r>
            <a:r>
              <a:rPr lang="en-US" sz="1600" dirty="0"/>
              <a:t>, one measurement, and one </a:t>
            </a:r>
            <a:r>
              <a:rPr lang="en-US" sz="1600" dirty="0" err="1"/>
              <a:t>cooldown</a:t>
            </a:r>
            <a:r>
              <a:rPr lang="en-US" sz="1600" dirty="0"/>
              <a:t> subinterval.</a:t>
            </a:r>
          </a:p>
          <a:p>
            <a:pPr>
              <a:spcBef>
                <a:spcPts val="600"/>
              </a:spcBef>
            </a:pPr>
            <a:r>
              <a:rPr lang="en-US" sz="1600" dirty="0"/>
              <a:t>Parameter defaults</a:t>
            </a:r>
          </a:p>
          <a:p>
            <a:pPr lvl="1">
              <a:spcBef>
                <a:spcPts val="0"/>
              </a:spcBef>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200" dirty="0"/>
              <a:t>– defaults to the value of </a:t>
            </a:r>
            <a:r>
              <a:rPr lang="en-US" sz="1200" dirty="0" err="1">
                <a:latin typeface="Courier New" panose="02070309020205020404" pitchFamily="49" charset="0"/>
                <a:cs typeface="Courier New" panose="02070309020205020404" pitchFamily="49" charset="0"/>
              </a:rPr>
              <a:t>subinterval_seconds</a:t>
            </a:r>
            <a:r>
              <a:rPr lang="en-US" sz="1200" dirty="0"/>
              <a:t>, which itself defaults to 5 seconds. </a:t>
            </a:r>
            <a:r>
              <a:rPr lang="en-US" sz="1200" dirty="0" err="1">
                <a:latin typeface="Courier New" panose="02070309020205020404" pitchFamily="49" charset="0"/>
                <a:cs typeface="Courier New" panose="02070309020205020404" pitchFamily="49" charset="0"/>
              </a:rPr>
              <a:t>warmup_seconds</a:t>
            </a:r>
            <a:r>
              <a:rPr lang="en-US" sz="1200" dirty="0"/>
              <a:t> is divided by </a:t>
            </a:r>
            <a:r>
              <a:rPr lang="en-US" sz="1200" dirty="0" err="1">
                <a:latin typeface="Courier New" panose="02070309020205020404" pitchFamily="49" charset="0"/>
                <a:cs typeface="Courier New" panose="02070309020205020404" pitchFamily="49" charset="0"/>
              </a:rPr>
              <a:t>subinterval_seconds</a:t>
            </a:r>
            <a:r>
              <a:rPr lang="en-US" sz="1200" dirty="0"/>
              <a:t>, and rounded up to get the (minimum) number of warmup subintervals.</a:t>
            </a:r>
          </a:p>
          <a:p>
            <a:pPr lvl="1">
              <a:spcBef>
                <a:spcPts val="0"/>
              </a:spcBef>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 </a:t>
            </a:r>
            <a:r>
              <a:rPr lang="en-US" sz="1400" dirty="0"/>
              <a:t>- </a:t>
            </a:r>
            <a:r>
              <a:rPr lang="en-US" sz="1200" dirty="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write pending is below </a:t>
            </a:r>
            <a:r>
              <a:rPr lang="en-US" sz="1200" dirty="0" err="1">
                <a:latin typeface="Courier New" panose="02070309020205020404" pitchFamily="49" charset="0"/>
                <a:cs typeface="Courier New" panose="02070309020205020404" pitchFamily="49" charset="0"/>
              </a:rPr>
              <a:t>subsystem_WP_threshold</a:t>
            </a:r>
            <a:r>
              <a:rPr lang="en-US" sz="1200" dirty="0"/>
              <a:t> which defaults to </a:t>
            </a:r>
            <a:r>
              <a:rPr lang="en-US" sz="1200" dirty="0">
                <a:latin typeface="Courier New" panose="02070309020205020404" pitchFamily="49" charset="0"/>
                <a:cs typeface="Courier New" panose="02070309020205020404" pitchFamily="49" charset="0"/>
              </a:rPr>
              <a:t>1.5%</a:t>
            </a:r>
            <a:r>
              <a:rPr lang="en-US" sz="1200" dirty="0"/>
              <a:t>.</a:t>
            </a:r>
          </a:p>
          <a:p>
            <a:pPr lvl="1">
              <a:spcBef>
                <a:spcPts val="0"/>
              </a:spcBef>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average subsystem </a:t>
            </a:r>
            <a:r>
              <a:rPr lang="en-US" sz="1200" dirty="0" err="1"/>
              <a:t>MP_core</a:t>
            </a:r>
            <a:r>
              <a:rPr lang="en-US" sz="1200" dirty="0"/>
              <a:t> % busy is below </a:t>
            </a:r>
            <a:r>
              <a:rPr lang="en-US" sz="1200" dirty="0" err="1">
                <a:latin typeface="Courier New" panose="02070309020205020404" pitchFamily="49" charset="0"/>
                <a:cs typeface="Courier New" panose="02070309020205020404" pitchFamily="49" charset="0"/>
              </a:rPr>
              <a:t>subsystem_busy_threshold</a:t>
            </a:r>
            <a:r>
              <a:rPr lang="en-US" sz="1200" dirty="0"/>
              <a:t> which defaults to </a:t>
            </a:r>
            <a:r>
              <a:rPr lang="en-US" sz="1200" dirty="0">
                <a:latin typeface="Courier New" panose="02070309020205020404" pitchFamily="49" charset="0"/>
                <a:cs typeface="Courier New" panose="02070309020205020404" pitchFamily="49" charset="0"/>
              </a:rPr>
              <a:t>5%</a:t>
            </a:r>
            <a:r>
              <a:rPr lang="en-US" sz="12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as a character string in double quotes like "10:00" meaning 10 minutes, or "10:00:00"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4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3677289"/>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of parameter values.</a:t>
            </a: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D329-2DAD-4EBC-8B9F-7C93157446F7}"/>
              </a:ext>
            </a:extLst>
          </p:cNvPr>
          <p:cNvSpPr>
            <a:spLocks noGrp="1"/>
          </p:cNvSpPr>
          <p:nvPr>
            <p:ph idx="1"/>
          </p:nvPr>
        </p:nvSpPr>
        <p:spPr>
          <a:xfrm>
            <a:off x="264160" y="967575"/>
            <a:ext cx="8584006" cy="3871829"/>
          </a:xfrm>
        </p:spPr>
        <p:txBody>
          <a:bodyPr/>
          <a:lstStyle/>
          <a:p>
            <a:r>
              <a:rPr lang="en-US" sz="1800" dirty="0" err="1">
                <a:latin typeface="Courier New" panose="02070309020205020404" pitchFamily="49" charset="0"/>
                <a:cs typeface="Courier New" panose="02070309020205020404" pitchFamily="49" charset="0"/>
              </a:rPr>
              <a:t>IOPS_curve</a:t>
            </a:r>
            <a:r>
              <a:rPr lang="en-US" sz="1800" dirty="0">
                <a:latin typeface="Courier New" panose="02070309020205020404" pitchFamily="49" charset="0"/>
                <a:cs typeface="Courier New" panose="02070309020205020404" pitchFamily="49" charset="0"/>
              </a:rPr>
              <a:t> = ( 10%, 20%, 0.8, 0.9)</a:t>
            </a:r>
          </a:p>
          <a:p>
            <a:r>
              <a:rPr lang="en-US" sz="1800" dirty="0"/>
              <a:t>This is a special kind of looping within a </a:t>
            </a:r>
            <a:r>
              <a:rPr lang="en-US" sz="1800" dirty="0">
                <a:latin typeface="Courier New" panose="02070309020205020404" pitchFamily="49" charset="0"/>
                <a:cs typeface="Courier New" panose="02070309020205020404" pitchFamily="49" charset="0"/>
              </a:rPr>
              <a:t>[Go]</a:t>
            </a:r>
            <a:r>
              <a:rPr lang="en-US" sz="1800" dirty="0"/>
              <a:t> statement which prepares for the first loop pass by doing:</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"IOPS=max";</a:t>
            </a:r>
          </a:p>
          <a:p>
            <a:r>
              <a:rPr lang="en-US" sz="1800" dirty="0"/>
              <a:t>The achieved IOPS measured on the </a:t>
            </a:r>
            <a:r>
              <a:rPr lang="en-US" sz="1800" dirty="0">
                <a:latin typeface="Courier New" panose="02070309020205020404" pitchFamily="49" charset="0"/>
                <a:cs typeface="Courier New" panose="02070309020205020404" pitchFamily="49" charset="0"/>
              </a:rPr>
              <a:t>IOPS=max</a:t>
            </a:r>
            <a:r>
              <a:rPr lang="en-US" sz="1800" dirty="0"/>
              <a:t> loop pass is then multiplied by the specified fractions to prepare for subsequent passes using:</a:t>
            </a:r>
            <a:br>
              <a:rPr lang="en-US" sz="1800" dirty="0"/>
            </a:br>
            <a:r>
              <a:rPr lang="en-US" sz="1800"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xxx</a:t>
            </a:r>
            <a:r>
              <a:rPr lang="en-US" sz="1800" dirty="0">
                <a:latin typeface="Courier New" panose="02070309020205020404" pitchFamily="49" charset="0"/>
                <a:cs typeface="Courier New" panose="02070309020205020404" pitchFamily="49" charset="0"/>
              </a:rPr>
              <a:t>";</a:t>
            </a:r>
            <a:endParaRPr lang="en-US" sz="1800" dirty="0"/>
          </a:p>
          <a:p>
            <a:r>
              <a:rPr lang="en-US" sz="1800" dirty="0"/>
              <a:t>When combined with looping over other workload parameters, normally the </a:t>
            </a:r>
            <a:r>
              <a:rPr lang="en-US" sz="1800" dirty="0" err="1">
                <a:latin typeface="Courier New" panose="02070309020205020404" pitchFamily="49" charset="0"/>
                <a:cs typeface="Courier New" panose="02070309020205020404" pitchFamily="49" charset="0"/>
              </a:rPr>
              <a:t>IOPS_curve</a:t>
            </a:r>
            <a:r>
              <a:rPr lang="en-US" sz="1800" dirty="0"/>
              <a:t> loop is specified last so it becomes the innermost loop.</a:t>
            </a:r>
          </a:p>
          <a:p>
            <a:pPr lvl="1"/>
            <a:r>
              <a:rPr lang="en-US" sz="1600" dirty="0"/>
              <a:t>This is because changing other parameters within an </a:t>
            </a:r>
            <a:r>
              <a:rPr lang="en-US" sz="1600" dirty="0" err="1">
                <a:latin typeface="Courier New" panose="02070309020205020404" pitchFamily="49" charset="0"/>
                <a:cs typeface="Courier New" panose="02070309020205020404" pitchFamily="49" charset="0"/>
              </a:rPr>
              <a:t>IOPS_curve</a:t>
            </a:r>
            <a:r>
              <a:rPr lang="en-US" sz="1600" dirty="0"/>
              <a:t> loop may affect the measured max IOPS.</a:t>
            </a:r>
          </a:p>
        </p:txBody>
      </p:sp>
      <p:sp>
        <p:nvSpPr>
          <p:cNvPr id="3" name="Title 2">
            <a:extLst>
              <a:ext uri="{FF2B5EF4-FFF2-40B4-BE49-F238E27FC236}">
                <a16:creationId xmlns:a16="http://schemas.microsoft.com/office/drawing/2014/main" id="{7E68203B-27E4-403D-8AD9-12C99C15BF66}"/>
              </a:ext>
            </a:extLst>
          </p:cNvPr>
          <p:cNvSpPr>
            <a:spLocks noGrp="1"/>
          </p:cNvSpPr>
          <p:nvPr>
            <p:ph type="title"/>
          </p:nvPr>
        </p:nvSpPr>
        <p:spPr/>
        <p:txBody>
          <a:bodyPr>
            <a:normAutofit/>
          </a:bodyPr>
          <a:lstStyle/>
          <a:p>
            <a:r>
              <a:rPr lang="en-US" sz="2200" dirty="0"/>
              <a:t>Looping within a </a:t>
            </a:r>
            <a:r>
              <a:rPr lang="en-US" sz="2200" dirty="0">
                <a:latin typeface="Courier New" panose="02070309020205020404" pitchFamily="49" charset="0"/>
                <a:cs typeface="Courier New" panose="02070309020205020404" pitchFamily="49" charset="0"/>
              </a:rPr>
              <a:t>[Go]</a:t>
            </a:r>
            <a:r>
              <a:rPr lang="en-US" sz="2200" dirty="0"/>
              <a:t> statement – </a:t>
            </a:r>
            <a:r>
              <a:rPr lang="en-US" sz="2200" dirty="0" err="1">
                <a:latin typeface="Courier New" panose="02070309020205020404" pitchFamily="49" charset="0"/>
                <a:cs typeface="Courier New" panose="02070309020205020404" pitchFamily="49" charset="0"/>
              </a:rPr>
              <a:t>IOPS_curve</a:t>
            </a: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85633"/>
          </a:xfrm>
        </p:spPr>
        <p:txBody>
          <a:bodyPr/>
          <a:lstStyle/>
          <a:p>
            <a:r>
              <a:rPr lang="en-US" sz="1200" dirty="0"/>
              <a:t>These are available for Hitachi internal lab use with a command device connector and license key.   The command device connector is not part of the ivy open source project.</a:t>
            </a:r>
          </a:p>
          <a:p>
            <a:r>
              <a:rPr lang="en-US" sz="1200" dirty="0"/>
              <a:t>During the first cooldown subinterval, ivy keeps driving I/O so as to ensure the measurement period is a clean “mid stream sample” due to possible time jitter between test hosts.</a:t>
            </a:r>
          </a:p>
          <a:p>
            <a:r>
              <a:rPr lang="en-US" sz="1200" dirty="0"/>
              <a:t>When </a:t>
            </a:r>
            <a:r>
              <a:rPr lang="en-US" sz="1200" dirty="0" err="1">
                <a:latin typeface="Courier New" panose="02070309020205020404" pitchFamily="49" charset="0"/>
                <a:cs typeface="Courier New" panose="02070309020205020404" pitchFamily="49" charset="0"/>
              </a:rPr>
              <a:t>cooldown_by_wp</a:t>
            </a:r>
            <a:r>
              <a:rPr lang="en-US" sz="1200" dirty="0"/>
              <a:t> and/or </a:t>
            </a:r>
            <a:r>
              <a:rPr lang="en-US" sz="1200" dirty="0" err="1">
                <a:latin typeface="Courier New" panose="02070309020205020404" pitchFamily="49" charset="0"/>
                <a:cs typeface="Courier New" panose="02070309020205020404" pitchFamily="49" charset="0"/>
              </a:rPr>
              <a:t>cooldown_by_MP_busy</a:t>
            </a:r>
            <a:r>
              <a:rPr lang="en-US" sz="1200" dirty="0"/>
              <a:t> are being used, additional cooldown subintervals run at IOPS=0 until Write Pending is empty, and/or subsystem MP % busy has dropped below the threshold, respectively.</a:t>
            </a:r>
          </a:p>
          <a:p>
            <a:r>
              <a:rPr lang="en-US" sz="1200" dirty="0"/>
              <a:t>Defaults: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on</a:t>
            </a:r>
            <a:r>
              <a:rPr lang="en-US" sz="1200" dirty="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subsystem_WP_threshold</a:t>
            </a:r>
            <a:r>
              <a:rPr lang="en-US" sz="1200" dirty="0">
                <a:latin typeface="Courier New" panose="02070309020205020404" pitchFamily="49" charset="0"/>
                <a:cs typeface="Courier New" panose="02070309020205020404" pitchFamily="49" charset="0"/>
              </a:rPr>
              <a:t> = 1.5%</a:t>
            </a:r>
          </a:p>
          <a:p>
            <a:pPr lvl="1"/>
            <a:r>
              <a:rPr lang="en-US" sz="1100" dirty="0">
                <a:cs typeface="Courier New" panose="02070309020205020404" pitchFamily="49" charset="0"/>
              </a:rPr>
              <a:t>Set </a:t>
            </a:r>
            <a:r>
              <a:rPr lang="en-US" sz="1100" dirty="0" err="1">
                <a:latin typeface="Courier New" panose="02070309020205020404" pitchFamily="49" charset="0"/>
                <a:cs typeface="Courier New" panose="02070309020205020404" pitchFamily="49" charset="0"/>
              </a:rPr>
              <a:t>cooldown_by_wp</a:t>
            </a:r>
            <a:r>
              <a:rPr lang="en-US" sz="1100" dirty="0">
                <a:latin typeface="Courier New" panose="02070309020205020404" pitchFamily="49" charset="0"/>
                <a:cs typeface="Courier New" panose="02070309020205020404" pitchFamily="49" charset="0"/>
              </a:rPr>
              <a:t> = off</a:t>
            </a:r>
          </a:p>
          <a:p>
            <a:pPr lvl="2"/>
            <a:r>
              <a:rPr lang="en-US" sz="1050" dirty="0">
                <a:cs typeface="Courier New" panose="02070309020205020404" pitchFamily="49" charset="0"/>
              </a:rPr>
              <a:t>When it is valid to carry forward dirty data in cache (Write Pending) from one test step to the next.</a:t>
            </a:r>
          </a:p>
          <a:p>
            <a:pPr lvl="2"/>
            <a:r>
              <a:rPr lang="en-US" sz="1050" dirty="0">
                <a:cs typeface="Courier New" panose="02070309020205020404" pitchFamily="49" charset="0"/>
              </a:rPr>
              <a:t>This can speed up the next test step tremendously if the next step doesn’t stabilize until WP is full, AND if both steps place the SAME things into WP that </a:t>
            </a:r>
            <a:r>
              <a:rPr lang="en-US" sz="1050" dirty="0" err="1">
                <a:cs typeface="Courier New" panose="02070309020205020404" pitchFamily="49" charset="0"/>
              </a:rPr>
              <a:t>destage</a:t>
            </a:r>
            <a:r>
              <a:rPr lang="en-US" sz="1050" dirty="0">
                <a:cs typeface="Courier New" panose="02070309020205020404" pitchFamily="49" charset="0"/>
              </a:rPr>
              <a:t> to the SAME place.</a:t>
            </a:r>
          </a:p>
          <a:p>
            <a:r>
              <a:rPr lang="en-US" sz="1200" dirty="0">
                <a:cs typeface="Courier New" panose="02070309020205020404" pitchFamily="49" charset="0"/>
              </a:rPr>
              <a:t>Defaults: </a:t>
            </a:r>
            <a:r>
              <a:rPr lang="en-US" sz="1200" dirty="0" err="1">
                <a:latin typeface="Courier New" panose="02070309020205020404" pitchFamily="49" charset="0"/>
                <a:cs typeface="Courier New" panose="02070309020205020404" pitchFamily="49" charset="0"/>
              </a:rPr>
              <a:t>cooldown_by_MP_busy</a:t>
            </a:r>
            <a:r>
              <a:rPr lang="en-US" sz="1200" dirty="0">
                <a:latin typeface="Courier New" panose="02070309020205020404" pitchFamily="49" charset="0"/>
                <a:cs typeface="Courier New" panose="02070309020205020404" pitchFamily="49" charset="0"/>
              </a:rPr>
              <a:t> = on</a:t>
            </a:r>
            <a:r>
              <a:rPr lang="en-US" sz="1200" dirty="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subsystem_busy_threshold</a:t>
            </a:r>
            <a:r>
              <a:rPr lang="en-US" sz="1200" dirty="0">
                <a:latin typeface="Courier New" panose="02070309020205020404" pitchFamily="49" charset="0"/>
                <a:cs typeface="Courier New" panose="02070309020205020404" pitchFamily="49" charset="0"/>
              </a:rPr>
              <a:t> = 5%</a:t>
            </a:r>
          </a:p>
          <a:p>
            <a:pPr lvl="1"/>
            <a:r>
              <a:rPr lang="en-US" sz="1100" dirty="0">
                <a:cs typeface="Courier New" panose="02070309020205020404" pitchFamily="49" charset="0"/>
              </a:rPr>
              <a:t>This extends cooldown until any residual subsystem microprocessor activity has ended.</a:t>
            </a:r>
          </a:p>
          <a:p>
            <a:pPr lvl="1"/>
            <a:r>
              <a:rPr lang="en-US" sz="1100" dirty="0" err="1">
                <a:latin typeface="Courier New" panose="02070309020205020404" pitchFamily="49" charset="0"/>
                <a:cs typeface="Courier New" panose="02070309020205020404" pitchFamily="49" charset="0"/>
              </a:rPr>
              <a:t>cooldown_by_MP_busy_stay_down_time_seconds</a:t>
            </a:r>
            <a:r>
              <a:rPr lang="en-US" sz="1100" dirty="0">
                <a:cs typeface="Courier New" panose="02070309020205020404" pitchFamily="49" charset="0"/>
              </a:rPr>
              <a:t> (default one subinterval) specifies how long MP busy must remain below the threshold.  Can be specified as “</a:t>
            </a:r>
            <a:r>
              <a:rPr lang="en-US" sz="1100" dirty="0">
                <a:latin typeface="Courier New" panose="02070309020205020404" pitchFamily="49" charset="0"/>
                <a:cs typeface="Courier New" panose="02070309020205020404" pitchFamily="49" charset="0"/>
              </a:rPr>
              <a:t>1</a:t>
            </a:r>
            <a:r>
              <a:rPr lang="en-US" sz="1100" dirty="0">
                <a:latin typeface="Courier New" panose="02070309020205020404" pitchFamily="49" charset="0"/>
                <a:cs typeface="Courier New" panose="02070309020205020404" pitchFamily="49" charset="0"/>
                <a:sym typeface="Wingdings" panose="05000000000000000000" pitchFamily="2" charset="2"/>
              </a:rPr>
              <a:t>:00</a:t>
            </a:r>
            <a:r>
              <a:rPr lang="en-US" sz="1100" dirty="0">
                <a:cs typeface="Courier New" panose="02070309020205020404" pitchFamily="49" charset="0"/>
                <a:sym typeface="Wingdings" panose="05000000000000000000" pitchFamily="2" charset="2"/>
              </a:rPr>
              <a:t>” meaning a minute.</a:t>
            </a:r>
            <a:endParaRPr lang="en-US" sz="11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no_perf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54600"/>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a:t>The ivy engine was designed to offer the user access to its mechanisms for flexibility.</a:t>
            </a:r>
          </a:p>
          <a:p>
            <a:r>
              <a:rPr lang="en-US" sz="2000" dirty="0"/>
              <a:t>To make things easier for the user that only needs to measure on things like "overall service time", some shorthand settings were added.</a:t>
            </a:r>
          </a:p>
          <a:p>
            <a:r>
              <a:rPr lang="en-US" sz="2000" dirty="0"/>
              <a:t>Using the shorthand, you don't need to know about the ivy internal mechanisms.</a:t>
            </a:r>
          </a:p>
          <a:p>
            <a:r>
              <a:rPr lang="en-US" sz="2000" dirty="0"/>
              <a:t>The next two charts show you the shorthand settings, but the remainder of this presentation discusses the detailed settings that the shorthand settings stand for.</a:t>
            </a: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endParaRPr lang="en-US" sz="16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r>
              <a:rPr lang="en-US" sz="16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endParaRPr lang="en-US" sz="1200" dirty="0"/>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the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025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warmup_count</a:t>
            </a:r>
            <a:r>
              <a:rPr lang="en-US" sz="1400" dirty="0">
                <a:latin typeface="Courier New" pitchFamily="49" charset="0"/>
                <a:cs typeface="Courier New" pitchFamily="49" charset="0"/>
              </a:rPr>
              <a:t> = 1</a:t>
            </a:r>
          </a:p>
          <a:p>
            <a:pPr lvl="1">
              <a:spcBef>
                <a:spcPts val="0"/>
              </a:spcBef>
              <a:spcAft>
                <a:spcPts val="0"/>
              </a:spcAft>
            </a:pPr>
            <a:r>
              <a:rPr lang="en-US" sz="1400" dirty="0" err="1">
                <a:latin typeface="Courier New" pitchFamily="49" charset="0"/>
                <a:cs typeface="Courier New" pitchFamily="49" charset="0"/>
              </a:rPr>
              <a:t>measure_count</a:t>
            </a:r>
            <a:r>
              <a:rPr lang="en-US" sz="1400" dirty="0">
                <a:latin typeface="Courier New" pitchFamily="49" charset="0"/>
                <a:cs typeface="Courier New" pitchFamily="49" charset="0"/>
              </a:rPr>
              <a:t> = 1</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8140</TotalTime>
  <Words>11612</Words>
  <Application>Microsoft Office PowerPoint</Application>
  <PresentationFormat>On-screen Show (16:9)</PresentationFormat>
  <Paragraphs>907</Paragraphs>
  <Slides>110</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110</vt:i4>
      </vt:variant>
    </vt:vector>
  </HeadingPairs>
  <TitlesOfParts>
    <vt:vector size="117"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you get:</vt:lpstr>
      <vt:lpstr>Looping within a [Go] statement</vt:lpstr>
      <vt:lpstr>Looping within a [Go] statement – IOPS_curve</vt:lpstr>
      <vt:lpstr>cooldown_by_wp &amp; cooldown_by_MP_busy</vt:lpstr>
      <vt:lpstr>no_perf = on</vt:lpstr>
      <vt:lpstr>skip_LDEV = on</vt:lpstr>
      <vt:lpstr>check_failed_component = on / off</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[Go] parameter summary with defaults 1/2</vt:lpstr>
      <vt:lpstr>[Go] parameter summary with defaults 2/2</vt:lpstr>
      <vt:lpstr>A general note on ivy parameter names</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531</cp:revision>
  <dcterms:created xsi:type="dcterms:W3CDTF">2015-10-27T23:46:57Z</dcterms:created>
  <dcterms:modified xsi:type="dcterms:W3CDTF">2019-08-19T22:01:25Z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