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351" r:id="rId2"/>
    <p:sldId id="378" r:id="rId3"/>
    <p:sldId id="377" r:id="rId4"/>
    <p:sldId id="381" r:id="rId5"/>
    <p:sldId id="382" r:id="rId6"/>
    <p:sldId id="376" r:id="rId7"/>
    <p:sldId id="373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177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34" y="398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ogelesang\Desktop\pend\all\pend.all.summa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ogelesang\Desktop\submit\all\submit.all.summa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AIO I/O submit time at various</a:t>
            </a:r>
            <a:r>
              <a:rPr lang="en-US" baseline="0" dirty="0"/>
              <a:t> </a:t>
            </a:r>
            <a:r>
              <a:rPr lang="en-US" baseline="0" dirty="0" err="1"/>
              <a:t>maxTags</a:t>
            </a:r>
            <a:r>
              <a:rPr lang="en-US" baseline="0" dirty="0"/>
              <a:t> settings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pend.all.summary!$E$3:$E$14</c:f>
              <c:strCache>
                <c:ptCount val="12"/>
                <c:pt idx="0">
                  <c:v>1_tag</c:v>
                </c:pt>
                <c:pt idx="1">
                  <c:v>2_tag</c:v>
                </c:pt>
                <c:pt idx="2">
                  <c:v>4_tag</c:v>
                </c:pt>
                <c:pt idx="3">
                  <c:v>8_tag</c:v>
                </c:pt>
                <c:pt idx="4">
                  <c:v>16_tag</c:v>
                </c:pt>
                <c:pt idx="5">
                  <c:v>32_tag</c:v>
                </c:pt>
                <c:pt idx="6">
                  <c:v>64_tag</c:v>
                </c:pt>
                <c:pt idx="7">
                  <c:v>128_tag</c:v>
                </c:pt>
                <c:pt idx="8">
                  <c:v>256_tag</c:v>
                </c:pt>
                <c:pt idx="9">
                  <c:v>512_tag</c:v>
                </c:pt>
                <c:pt idx="10">
                  <c:v>1024_tag</c:v>
                </c:pt>
                <c:pt idx="11">
                  <c:v>2048_tag</c:v>
                </c:pt>
              </c:strCache>
            </c:strRef>
          </c:cat>
          <c:val>
            <c:numRef>
              <c:f>pend.all.summary!$AL$3:$AL$14</c:f>
              <c:numCache>
                <c:formatCode>General</c:formatCode>
                <c:ptCount val="12"/>
                <c:pt idx="0">
                  <c:v>2.5459900000000001E-2</c:v>
                </c:pt>
                <c:pt idx="1">
                  <c:v>2.33861E-2</c:v>
                </c:pt>
                <c:pt idx="2">
                  <c:v>2.30414E-2</c:v>
                </c:pt>
                <c:pt idx="3">
                  <c:v>2.3529899999999999E-2</c:v>
                </c:pt>
                <c:pt idx="4">
                  <c:v>2.3597300000000002E-2</c:v>
                </c:pt>
                <c:pt idx="5">
                  <c:v>1.8775300000000002E-2</c:v>
                </c:pt>
                <c:pt idx="6">
                  <c:v>1.9803000000000001E-2</c:v>
                </c:pt>
                <c:pt idx="7">
                  <c:v>2.1530500000000001E-2</c:v>
                </c:pt>
                <c:pt idx="8">
                  <c:v>0.58840700000000001</c:v>
                </c:pt>
                <c:pt idx="9">
                  <c:v>0.58903099999999997</c:v>
                </c:pt>
                <c:pt idx="10">
                  <c:v>0.58752499999999996</c:v>
                </c:pt>
                <c:pt idx="11">
                  <c:v>0.58821400000000001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4-46AB-8973-011AC63CB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328352"/>
        <c:axId val="507327040"/>
      </c:barChart>
      <c:catAx>
        <c:axId val="50732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27040"/>
        <c:crosses val="autoZero"/>
        <c:auto val="1"/>
        <c:lblAlgn val="ctr"/>
        <c:lblOffset val="100"/>
        <c:noMultiLvlLbl val="0"/>
      </c:catAx>
      <c:valAx>
        <c:axId val="50732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Average submit</a:t>
                </a:r>
                <a:br>
                  <a:rPr lang="en-US" sz="1400" dirty="0"/>
                </a:br>
                <a:r>
                  <a:rPr lang="en-US" sz="1400" dirty="0"/>
                  <a:t>time, </a:t>
                </a:r>
                <a:r>
                  <a:rPr lang="en-US" sz="1400" dirty="0" err="1"/>
                  <a:t>ms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"/>
              <c:y val="0.377498698738607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2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 submit time - shows submit blocking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submit.all.summary!$E$3:$E$14</c:f>
              <c:strCache>
                <c:ptCount val="12"/>
                <c:pt idx="0">
                  <c:v>1_tag</c:v>
                </c:pt>
                <c:pt idx="1">
                  <c:v>2_tag</c:v>
                </c:pt>
                <c:pt idx="2">
                  <c:v>4_tag</c:v>
                </c:pt>
                <c:pt idx="3">
                  <c:v>8_tag</c:v>
                </c:pt>
                <c:pt idx="4">
                  <c:v>16_tag</c:v>
                </c:pt>
                <c:pt idx="5">
                  <c:v>32_tag</c:v>
                </c:pt>
                <c:pt idx="6">
                  <c:v>64_tag</c:v>
                </c:pt>
                <c:pt idx="7">
                  <c:v>128_tag</c:v>
                </c:pt>
                <c:pt idx="8">
                  <c:v>256_tag</c:v>
                </c:pt>
                <c:pt idx="9">
                  <c:v>512_tag</c:v>
                </c:pt>
                <c:pt idx="10">
                  <c:v>1024_tag</c:v>
                </c:pt>
                <c:pt idx="11">
                  <c:v>2048_tag</c:v>
                </c:pt>
              </c:strCache>
            </c:strRef>
          </c:cat>
          <c:val>
            <c:numRef>
              <c:f>submit.all.summary!$AN$3:$AN$14</c:f>
              <c:numCache>
                <c:formatCode>General</c:formatCode>
                <c:ptCount val="12"/>
                <c:pt idx="0">
                  <c:v>0.250689</c:v>
                </c:pt>
                <c:pt idx="1">
                  <c:v>0.30277100000000001</c:v>
                </c:pt>
                <c:pt idx="2">
                  <c:v>0.33473000000000003</c:v>
                </c:pt>
                <c:pt idx="3">
                  <c:v>0.31856800000000002</c:v>
                </c:pt>
                <c:pt idx="4">
                  <c:v>0.39004299999999997</c:v>
                </c:pt>
                <c:pt idx="5">
                  <c:v>0.62092700000000001</c:v>
                </c:pt>
                <c:pt idx="6">
                  <c:v>0.24899499999999999</c:v>
                </c:pt>
                <c:pt idx="7">
                  <c:v>0.25098500000000001</c:v>
                </c:pt>
                <c:pt idx="8">
                  <c:v>62.525399999999998</c:v>
                </c:pt>
                <c:pt idx="9">
                  <c:v>58.713799999999999</c:v>
                </c:pt>
                <c:pt idx="10">
                  <c:v>60.488599999999998</c:v>
                </c:pt>
                <c:pt idx="11">
                  <c:v>56.693399999999997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87-4F62-97B2-623F3375F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524360"/>
        <c:axId val="427525016"/>
      </c:barChart>
      <c:catAx>
        <c:axId val="42752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5016"/>
        <c:crosses val="autoZero"/>
        <c:auto val="1"/>
        <c:lblAlgn val="ctr"/>
        <c:lblOffset val="100"/>
        <c:noMultiLvlLbl val="0"/>
      </c:catAx>
      <c:valAx>
        <c:axId val="42752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Max submit</a:t>
                </a:r>
                <a:br>
                  <a:rPr lang="en-US" sz="1400" dirty="0"/>
                </a:br>
                <a:r>
                  <a:rPr lang="en-US" sz="1400" dirty="0"/>
                  <a:t>time, </a:t>
                </a:r>
                <a:r>
                  <a:rPr lang="en-US" sz="1400" dirty="0" err="1"/>
                  <a:t>ms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52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1" name="TextBox 4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Corporation </a:t>
            </a:r>
            <a:r>
              <a:rPr lang="is-IS" sz="800" kern="120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2018</a:t>
            </a:r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. All Rights Reserved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613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61364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9340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2485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0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51D2DA7-DFC4-42F6-AE6A-889F5676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34" y="3237887"/>
            <a:ext cx="7084739" cy="830997"/>
          </a:xfrm>
        </p:spPr>
        <p:txBody>
          <a:bodyPr/>
          <a:lstStyle/>
          <a:p>
            <a:r>
              <a:rPr lang="en-US" sz="1600" dirty="0"/>
              <a:t>Measuring how long it takes to “submit” an I/O to the  Asynchronous I/O interface tells us about the queue depth capability of the underlying device driver / HBA / storage subsystem.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in ivy 2.01.00</a:t>
            </a:r>
            <a:br>
              <a:rPr lang="en-US" dirty="0"/>
            </a:br>
            <a:r>
              <a:rPr lang="en-US" dirty="0"/>
              <a:t>AIO I/O “submit” time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Allart</a:t>
            </a:r>
            <a:r>
              <a:rPr lang="en-US" dirty="0"/>
              <a:t> Ian Vogelesang	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298226"/>
            <a:ext cx="5221816" cy="276999"/>
          </a:xfrm>
        </p:spPr>
        <p:txBody>
          <a:bodyPr/>
          <a:lstStyle/>
          <a:p>
            <a:r>
              <a:rPr lang="en-US" dirty="0"/>
              <a:t>June 18, 2018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4160" y="974299"/>
            <a:ext cx="8584006" cy="3962623"/>
          </a:xfrm>
        </p:spPr>
        <p:txBody>
          <a:bodyPr/>
          <a:lstStyle/>
          <a:p>
            <a:r>
              <a:rPr lang="en-US" dirty="0"/>
              <a:t>ivy "service time" is from when the OS starts the I/O running, until when it finishes.</a:t>
            </a:r>
          </a:p>
          <a:p>
            <a:pPr lvl="1"/>
            <a:r>
              <a:rPr lang="en-US" dirty="0"/>
              <a:t>A “start time” timestamp is taken </a:t>
            </a:r>
            <a:r>
              <a:rPr lang="en-US" u="sng" dirty="0"/>
              <a:t>immediately before</a:t>
            </a:r>
            <a:r>
              <a:rPr lang="en-US" dirty="0"/>
              <a:t> the AIO call to submit the I/O to run.</a:t>
            </a:r>
          </a:p>
          <a:p>
            <a:pPr lvl="1"/>
            <a:r>
              <a:rPr lang="en-US" dirty="0"/>
              <a:t>The “end time” timestamp is taken when the I/O completion event is harvested.</a:t>
            </a:r>
          </a:p>
          <a:p>
            <a:r>
              <a:rPr lang="en-US" dirty="0"/>
              <a:t>ivy "response time" is from the scheduled I/O start time until when the I/O finishes.</a:t>
            </a:r>
          </a:p>
          <a:p>
            <a:pPr lvl="1"/>
            <a:r>
              <a:rPr lang="en-US" dirty="0"/>
              <a:t>From “scheduled start time” until the I/O starts is time waiting to get an AIO slot, including waiting behind all I/</a:t>
            </a:r>
            <a:r>
              <a:rPr lang="en-US" dirty="0" err="1"/>
              <a:t>Os</a:t>
            </a:r>
            <a:r>
              <a:rPr lang="en-US" dirty="0"/>
              <a:t> with an earlier scheduled start time.</a:t>
            </a:r>
          </a:p>
          <a:p>
            <a:pPr lvl="1"/>
            <a:r>
              <a:rPr lang="en-US" dirty="0"/>
              <a:t>For IOPS = max, the scheduled time for every I/O is time zero, therefore it doesn’t make sense to measure response time, and for IOPS = max, ivy does not measure response time.</a:t>
            </a:r>
          </a:p>
          <a:p>
            <a:pPr lvl="1"/>
            <a:r>
              <a:rPr lang="en-US" dirty="0"/>
              <a:t>The “response time” is meaningful for “</a:t>
            </a:r>
            <a:r>
              <a:rPr lang="en-US" dirty="0" err="1"/>
              <a:t>bursty</a:t>
            </a:r>
            <a:r>
              <a:rPr lang="en-US" dirty="0"/>
              <a:t>” workloads, where I/</a:t>
            </a:r>
            <a:r>
              <a:rPr lang="en-US" dirty="0" err="1"/>
              <a:t>Os</a:t>
            </a:r>
            <a:r>
              <a:rPr lang="en-US" dirty="0"/>
              <a:t> can pile up during a burst, but are then all completed during a more quiet time between bursts. </a:t>
            </a:r>
          </a:p>
          <a:p>
            <a:pPr lvl="1"/>
            <a:r>
              <a:rPr lang="en-US" dirty="0"/>
              <a:t>ivy’s “response time” was designed to correspond to application-level view of I/O run time.</a:t>
            </a:r>
          </a:p>
          <a:p>
            <a:pPr lvl="1">
              <a:buNone/>
            </a:pPr>
            <a:r>
              <a:rPr lang="en-US" sz="2000" dirty="0"/>
              <a:t>response time  =  queue time (for AIO slot)  +  service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ivy “service time” vs. “response time”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3303752"/>
            <a:ext cx="8584006" cy="1061829"/>
          </a:xfrm>
        </p:spPr>
        <p:txBody>
          <a:bodyPr/>
          <a:lstStyle/>
          <a:p>
            <a:r>
              <a:rPr lang="en-US" dirty="0"/>
              <a:t>New in ivy 2.01.00, a “running” timestamp is taken immediately after the AIO submit() call.</a:t>
            </a:r>
          </a:p>
          <a:p>
            <a:r>
              <a:rPr lang="en-US" dirty="0"/>
              <a:t>The “submit time” is time duration from just before the AIO submit (the start time) to just after the AIO submit (the running time).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59" y="53113"/>
            <a:ext cx="7234109" cy="732441"/>
          </a:xfrm>
        </p:spPr>
        <p:txBody>
          <a:bodyPr>
            <a:normAutofit/>
          </a:bodyPr>
          <a:lstStyle/>
          <a:p>
            <a:r>
              <a:rPr lang="en-US" dirty="0"/>
              <a:t>ivy 2.01.00 adds “submit time“ measurement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59023" y="1424444"/>
            <a:ext cx="0" cy="1079819"/>
          </a:xfrm>
          <a:prstGeom prst="line">
            <a:avLst/>
          </a:prstGeom>
          <a:ln w="12700">
            <a:solidFill>
              <a:srgbClr val="0E1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207" y="2591568"/>
            <a:ext cx="142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Scheduled start time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84238" y="1424444"/>
            <a:ext cx="0" cy="1071394"/>
          </a:xfrm>
          <a:prstGeom prst="line">
            <a:avLst/>
          </a:prstGeom>
          <a:ln w="12700">
            <a:solidFill>
              <a:srgbClr val="0E1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017" y="2583143"/>
            <a:ext cx="142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Just before AIO submit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57818" y="1424444"/>
            <a:ext cx="0" cy="1072159"/>
          </a:xfrm>
          <a:prstGeom prst="line">
            <a:avLst/>
          </a:prstGeom>
          <a:ln w="12700">
            <a:solidFill>
              <a:srgbClr val="0E1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45597" y="2583908"/>
            <a:ext cx="142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Just after AIO submit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718468" y="1424444"/>
            <a:ext cx="0" cy="1072924"/>
          </a:xfrm>
          <a:prstGeom prst="line">
            <a:avLst/>
          </a:prstGeom>
          <a:ln w="12700">
            <a:solidFill>
              <a:srgbClr val="0E1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6247" y="2584673"/>
            <a:ext cx="142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I/O end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59023" y="1576076"/>
            <a:ext cx="4459445" cy="0"/>
          </a:xfrm>
          <a:prstGeom prst="straightConnector1">
            <a:avLst/>
          </a:prstGeom>
          <a:ln w="12700">
            <a:solidFill>
              <a:srgbClr val="0E16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84238" y="1792042"/>
            <a:ext cx="3034230" cy="0"/>
          </a:xfrm>
          <a:prstGeom prst="straightConnector1">
            <a:avLst/>
          </a:prstGeom>
          <a:ln w="12700">
            <a:solidFill>
              <a:srgbClr val="0E162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264160" y="970619"/>
            <a:ext cx="846278" cy="418503"/>
          </a:xfrm>
          <a:prstGeom prst="wedgeRoundRectCallout">
            <a:avLst>
              <a:gd name="adj1" fmla="val 67302"/>
              <a:gd name="adj2" fmla="val 5868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Scheduled time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5829916" y="1960141"/>
            <a:ext cx="1276850" cy="229748"/>
          </a:xfrm>
          <a:prstGeom prst="wedgeRoundRectCallout">
            <a:avLst>
              <a:gd name="adj1" fmla="val -120109"/>
              <a:gd name="adj2" fmla="val -11775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ivy service time</a:t>
            </a:r>
          </a:p>
        </p:txBody>
      </p:sp>
      <p:sp>
        <p:nvSpPr>
          <p:cNvPr id="29" name="Left-Right Arrow 28"/>
          <p:cNvSpPr/>
          <p:nvPr/>
        </p:nvSpPr>
        <p:spPr>
          <a:xfrm>
            <a:off x="1259409" y="2021789"/>
            <a:ext cx="1425215" cy="482474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Waiting for AIO slot</a:t>
            </a:r>
          </a:p>
        </p:txBody>
      </p:sp>
      <p:sp>
        <p:nvSpPr>
          <p:cNvPr id="30" name="Left-Right Arrow 29"/>
          <p:cNvSpPr/>
          <p:nvPr/>
        </p:nvSpPr>
        <p:spPr>
          <a:xfrm>
            <a:off x="2689219" y="2022554"/>
            <a:ext cx="1268599" cy="482474"/>
          </a:xfrm>
          <a:prstGeom prst="leftRightArrow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submit time</a:t>
            </a:r>
          </a:p>
        </p:txBody>
      </p:sp>
      <p:sp>
        <p:nvSpPr>
          <p:cNvPr id="31" name="Left-Right Arrow 30"/>
          <p:cNvSpPr/>
          <p:nvPr/>
        </p:nvSpPr>
        <p:spPr>
          <a:xfrm>
            <a:off x="3958204" y="2023319"/>
            <a:ext cx="1760264" cy="482474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</a:rPr>
              <a:t>I/O is running</a:t>
            </a:r>
          </a:p>
        </p:txBody>
      </p:sp>
      <p:sp>
        <p:nvSpPr>
          <p:cNvPr id="22" name="Rounded Rectangular Callout 25">
            <a:extLst>
              <a:ext uri="{FF2B5EF4-FFF2-40B4-BE49-F238E27FC236}">
                <a16:creationId xmlns:a16="http://schemas.microsoft.com/office/drawing/2014/main" id="{A17B72DD-DFAB-4FEE-932E-F1AA5E6C5CE5}"/>
              </a:ext>
            </a:extLst>
          </p:cNvPr>
          <p:cNvSpPr/>
          <p:nvPr/>
        </p:nvSpPr>
        <p:spPr>
          <a:xfrm>
            <a:off x="1673859" y="983060"/>
            <a:ext cx="846278" cy="397747"/>
          </a:xfrm>
          <a:prstGeom prst="wedgeRoundRectCallout">
            <a:avLst>
              <a:gd name="adj1" fmla="val 67302"/>
              <a:gd name="adj2" fmla="val 5868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“start” timestamp</a:t>
            </a:r>
          </a:p>
        </p:txBody>
      </p:sp>
      <p:sp>
        <p:nvSpPr>
          <p:cNvPr id="24" name="Rounded Rectangular Callout 25">
            <a:extLst>
              <a:ext uri="{FF2B5EF4-FFF2-40B4-BE49-F238E27FC236}">
                <a16:creationId xmlns:a16="http://schemas.microsoft.com/office/drawing/2014/main" id="{5A29F6C2-6984-4C2E-9B3B-75C2E526B9D7}"/>
              </a:ext>
            </a:extLst>
          </p:cNvPr>
          <p:cNvSpPr/>
          <p:nvPr/>
        </p:nvSpPr>
        <p:spPr>
          <a:xfrm>
            <a:off x="2975969" y="970619"/>
            <a:ext cx="846278" cy="407951"/>
          </a:xfrm>
          <a:prstGeom prst="wedgeRoundRectCallout">
            <a:avLst>
              <a:gd name="adj1" fmla="val 67302"/>
              <a:gd name="adj2" fmla="val 5868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“running” timestamp</a:t>
            </a:r>
          </a:p>
        </p:txBody>
      </p:sp>
      <p:sp>
        <p:nvSpPr>
          <p:cNvPr id="28" name="Rounded Rectangular Callout 25">
            <a:extLst>
              <a:ext uri="{FF2B5EF4-FFF2-40B4-BE49-F238E27FC236}">
                <a16:creationId xmlns:a16="http://schemas.microsoft.com/office/drawing/2014/main" id="{B955CF66-405B-4700-8D79-B930741E65B2}"/>
              </a:ext>
            </a:extLst>
          </p:cNvPr>
          <p:cNvSpPr/>
          <p:nvPr/>
        </p:nvSpPr>
        <p:spPr>
          <a:xfrm>
            <a:off x="4728569" y="988922"/>
            <a:ext cx="846278" cy="407951"/>
          </a:xfrm>
          <a:prstGeom prst="wedgeRoundRectCallout">
            <a:avLst>
              <a:gd name="adj1" fmla="val 67302"/>
              <a:gd name="adj2" fmla="val 58682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“end” timestamp</a:t>
            </a:r>
          </a:p>
        </p:txBody>
      </p:sp>
      <p:sp>
        <p:nvSpPr>
          <p:cNvPr id="33" name="Rounded Rectangular Callout 26">
            <a:extLst>
              <a:ext uri="{FF2B5EF4-FFF2-40B4-BE49-F238E27FC236}">
                <a16:creationId xmlns:a16="http://schemas.microsoft.com/office/drawing/2014/main" id="{5181C7C6-B4F0-453B-9C09-33A3972FAB67}"/>
              </a:ext>
            </a:extLst>
          </p:cNvPr>
          <p:cNvSpPr/>
          <p:nvPr/>
        </p:nvSpPr>
        <p:spPr>
          <a:xfrm>
            <a:off x="5829915" y="1655137"/>
            <a:ext cx="1276851" cy="229748"/>
          </a:xfrm>
          <a:prstGeom prst="wedgeRoundRectCallout">
            <a:avLst>
              <a:gd name="adj1" fmla="val -118373"/>
              <a:gd name="adj2" fmla="val -82634"/>
              <a:gd name="adj3" fmla="val 16667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+mj-lt"/>
              </a:rPr>
              <a:t>ivy response 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EA3F2-CCE0-4036-8D62-01A1C70C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measurement with DF800 (AMS2100)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2542C6-8E6D-4ABD-A46B-607D3E037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784356"/>
              </p:ext>
            </p:extLst>
          </p:nvPr>
        </p:nvGraphicFramePr>
        <p:xfrm>
          <a:off x="1003599" y="1048198"/>
          <a:ext cx="591312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A5513C5-B2B2-42D3-B4B3-E214A55863FB}"/>
              </a:ext>
            </a:extLst>
          </p:cNvPr>
          <p:cNvSpPr/>
          <p:nvPr/>
        </p:nvSpPr>
        <p:spPr>
          <a:xfrm>
            <a:off x="2457974" y="3003259"/>
            <a:ext cx="2399252" cy="520117"/>
          </a:xfrm>
          <a:prstGeom prst="wedgeRoundRectCallout">
            <a:avLst>
              <a:gd name="adj1" fmla="val -21086"/>
              <a:gd name="adj2" fmla="val 99780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Device driver tag available for every AIO slot???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0D66581-1D69-47DD-8A2D-B376365D87EA}"/>
              </a:ext>
            </a:extLst>
          </p:cNvPr>
          <p:cNvSpPr/>
          <p:nvPr/>
        </p:nvSpPr>
        <p:spPr>
          <a:xfrm>
            <a:off x="2457974" y="1848592"/>
            <a:ext cx="1996580" cy="889233"/>
          </a:xfrm>
          <a:prstGeom prst="wedgeRoundRectCallout">
            <a:avLst>
              <a:gd name="adj1" fmla="val 94488"/>
              <a:gd name="adj2" fmla="val -42216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Device driver tag not available, extra time to queue I/O in OS waiting for tag???</a:t>
            </a:r>
          </a:p>
        </p:txBody>
      </p:sp>
    </p:spTree>
    <p:extLst>
      <p:ext uri="{BB962C8B-B14F-4D97-AF65-F5344CB8AC3E}">
        <p14:creationId xmlns:p14="http://schemas.microsoft.com/office/powerpoint/2010/main" val="41358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658B18-3843-496A-9889-86D13778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more extreme with “max submit time”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7669F3-0E48-4A36-9C12-1AB5FEDA8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909027"/>
              </p:ext>
            </p:extLst>
          </p:nvPr>
        </p:nvGraphicFramePr>
        <p:xfrm>
          <a:off x="1233183" y="1101090"/>
          <a:ext cx="6719580" cy="3470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CCC04EA-BBFB-4A3E-8FF8-7BD31F34F968}"/>
              </a:ext>
            </a:extLst>
          </p:cNvPr>
          <p:cNvSpPr/>
          <p:nvPr/>
        </p:nvSpPr>
        <p:spPr>
          <a:xfrm>
            <a:off x="941294" y="1136700"/>
            <a:ext cx="813547" cy="732441"/>
          </a:xfrm>
          <a:prstGeom prst="wedgeRoundRectCallout">
            <a:avLst>
              <a:gd name="adj1" fmla="val 93217"/>
              <a:gd name="adj2" fmla="val 4583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Note the scale</a:t>
            </a:r>
          </a:p>
        </p:txBody>
      </p:sp>
    </p:spTree>
    <p:extLst>
      <p:ext uri="{BB962C8B-B14F-4D97-AF65-F5344CB8AC3E}">
        <p14:creationId xmlns:p14="http://schemas.microsoft.com/office/powerpoint/2010/main" val="31149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60243"/>
          </a:xfrm>
        </p:spPr>
        <p:txBody>
          <a:bodyPr/>
          <a:lstStyle/>
          <a:p>
            <a:r>
              <a:rPr lang="en-US" dirty="0"/>
              <a:t>When AIO submit time is “fast”, ivy really is measuring how the device driver / HBA / subsystem performs at the specified queue depth (</a:t>
            </a:r>
            <a:r>
              <a:rPr lang="en-US" dirty="0" err="1"/>
              <a:t>maxTags</a:t>
            </a:r>
            <a:r>
              <a:rPr lang="en-US" dirty="0"/>
              <a:t> setting).</a:t>
            </a:r>
          </a:p>
          <a:p>
            <a:r>
              <a:rPr lang="en-US" dirty="0"/>
              <a:t>When AIO submit time is “slow”, the queue depth that ivy is generating is NOT the queue depth that is running on the device driver / HBA / storage subsystem.</a:t>
            </a:r>
          </a:p>
          <a:p>
            <a:pPr lvl="1"/>
            <a:r>
              <a:rPr lang="en-US" dirty="0"/>
              <a:t>I/</a:t>
            </a:r>
            <a:r>
              <a:rPr lang="en-US" dirty="0" err="1"/>
              <a:t>Os</a:t>
            </a:r>
            <a:r>
              <a:rPr lang="en-US" dirty="0"/>
              <a:t> are being queued in the OS, and a smaller queue depth is actually running on the storage.</a:t>
            </a:r>
          </a:p>
          <a:p>
            <a:r>
              <a:rPr lang="en-US" dirty="0"/>
              <a:t>For consideration:</a:t>
            </a:r>
          </a:p>
          <a:p>
            <a:pPr marL="280987" lvl="1" indent="0">
              <a:buNone/>
            </a:pPr>
            <a:r>
              <a:rPr lang="en-US" b="1" dirty="0"/>
              <a:t>Maybe tests exhibiting “slow” AIO submit times should be marked “invalid” because the queue depth generated by ivy is NOT reaching the storage.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meaningful measurements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E162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-ppt-template-2018.pptx  -  Read-Only" id="{F6F33DEB-57B5-4A5D-B23F-890FF586A8F1}" vid="{325CDE33-BA8D-48D0-B962-39F410A4762D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1124</TotalTime>
  <Words>581</Words>
  <Application>Microsoft Office PowerPoint</Application>
  <PresentationFormat>On-screen Show (16:9)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HelveticaNeueLT Std</vt:lpstr>
      <vt:lpstr>Arial</vt:lpstr>
      <vt:lpstr>Wingdings</vt:lpstr>
      <vt:lpstr>2017-hitachi-corporate-powerpoint-template</vt:lpstr>
      <vt:lpstr>New in ivy 2.01.00 AIO I/O “submit” time</vt:lpstr>
      <vt:lpstr>Review - ivy “service time” vs. “response time”</vt:lpstr>
      <vt:lpstr>ivy 2.01.00 adds “submit time“ measurement</vt:lpstr>
      <vt:lpstr>Sample measurement with DF800 (AMS2100)</vt:lpstr>
      <vt:lpstr>Comparison more extreme with “max submit time”</vt:lpstr>
      <vt:lpstr>Making meaningful measurements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ivy thread interlock protocol</dc:title>
  <dc:creator>Ian Vogelesang</dc:creator>
  <cp:lastModifiedBy>Ian Vogelesang</cp:lastModifiedBy>
  <cp:revision>93</cp:revision>
  <dcterms:created xsi:type="dcterms:W3CDTF">2018-05-09T15:41:26Z</dcterms:created>
  <dcterms:modified xsi:type="dcterms:W3CDTF">2018-06-18T17:54:49Z</dcterms:modified>
</cp:coreProperties>
</file>