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354" r:id="rId3"/>
    <p:sldId id="351" r:id="rId4"/>
    <p:sldId id="348" r:id="rId5"/>
    <p:sldId id="347" r:id="rId6"/>
    <p:sldId id="353" r:id="rId7"/>
    <p:sldId id="349" r:id="rId8"/>
    <p:sldId id="352" r:id="rId9"/>
    <p:sldId id="350" r:id="rId10"/>
    <p:sldId id="346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93872" autoAdjust="0"/>
  </p:normalViewPr>
  <p:slideViewPr>
    <p:cSldViewPr snapToGrid="0" snapToObjects="1" showGuides="1">
      <p:cViewPr>
        <p:scale>
          <a:sx n="138" d="100"/>
          <a:sy n="138" d="100"/>
        </p:scale>
        <p:origin x="-198" y="-84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an.vogelesang@hds.com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achi-Data-Systems/ivy" TargetMode="External"/><Relationship Id="rId2" Type="http://schemas.openxmlformats.org/officeDocument/2006/relationships/hyperlink" Target="https://github.com/Hitachi-Data-Systems/LUN_discovery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ian.vogelesang@hds.com" TargetMode="External"/><Relationship Id="rId4" Type="http://schemas.openxmlformats.org/officeDocument/2006/relationships/hyperlink" Target="http://codeblock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ivy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187862" y="4028980"/>
            <a:ext cx="4633158" cy="307777"/>
          </a:xfrm>
        </p:spPr>
        <p:txBody>
          <a:bodyPr/>
          <a:lstStyle/>
          <a:p>
            <a:r>
              <a:rPr lang="en-US" dirty="0" smtClean="0"/>
              <a:t>Allart Ian </a:t>
            </a:r>
            <a:r>
              <a:rPr lang="en-US" dirty="0" smtClean="0"/>
              <a:t>Vogelesang      </a:t>
            </a:r>
            <a:r>
              <a:rPr lang="en-US" dirty="0" smtClean="0">
                <a:hlinkClick r:id="rId2"/>
              </a:rPr>
              <a:t>ian.vogelesang@hds.com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2016-05-19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862870"/>
          </a:xfrm>
        </p:spPr>
        <p:txBody>
          <a:bodyPr/>
          <a:lstStyle/>
          <a:p>
            <a:r>
              <a:rPr lang="en-US" dirty="0" smtClean="0"/>
              <a:t>Source for </a:t>
            </a:r>
            <a:r>
              <a:rPr lang="en-US" dirty="0" err="1" smtClean="0"/>
              <a:t>LUN_discovery</a:t>
            </a:r>
            <a:r>
              <a:rPr lang="en-US" dirty="0" smtClean="0"/>
              <a:t> is at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https://github.com/Hitachi-Data-Systems/LUN_discovery</a:t>
            </a:r>
            <a:endParaRPr lang="en-US" dirty="0" smtClean="0"/>
          </a:p>
          <a:p>
            <a:r>
              <a:rPr lang="en-US" dirty="0"/>
              <a:t>Source for </a:t>
            </a:r>
            <a:r>
              <a:rPr lang="en-US" dirty="0" smtClean="0"/>
              <a:t>ivy </a:t>
            </a:r>
            <a:r>
              <a:rPr lang="en-US" dirty="0"/>
              <a:t>is at 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github.com/Hitachi-Data-Systems/ivy</a:t>
            </a:r>
            <a:endParaRPr lang="en-US" dirty="0" smtClean="0"/>
          </a:p>
          <a:p>
            <a:r>
              <a:rPr lang="en-US" dirty="0" smtClean="0"/>
              <a:t>Build using the "</a:t>
            </a:r>
            <a:r>
              <a:rPr lang="en-US" dirty="0" err="1" smtClean="0"/>
              <a:t>codeblocks</a:t>
            </a:r>
            <a:r>
              <a:rPr lang="en-US" dirty="0"/>
              <a:t>" IDE</a:t>
            </a:r>
            <a:br>
              <a:rPr lang="en-US" dirty="0"/>
            </a:br>
            <a:r>
              <a:rPr lang="en-US" dirty="0">
                <a:hlinkClick r:id="rId4"/>
              </a:rPr>
              <a:t>http://codeblocks.org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Have not figured out how/where to post pre-built binaries.</a:t>
            </a:r>
          </a:p>
          <a:p>
            <a:pPr lvl="1"/>
            <a:r>
              <a:rPr lang="en-US" dirty="0">
                <a:hlinkClick r:id="rId5"/>
              </a:rPr>
              <a:t>i</a:t>
            </a:r>
            <a:r>
              <a:rPr lang="en-US" dirty="0" smtClean="0">
                <a:hlinkClick r:id="rId5"/>
              </a:rPr>
              <a:t>an.vogelesang@hds.com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executables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family executables</a:t>
            </a:r>
            <a:endParaRPr lang="en-US" dirty="0"/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145473" y="3456275"/>
            <a:ext cx="3562928" cy="1323543"/>
          </a:xfrm>
          <a:prstGeom prst="wedgeRoundRectCallout">
            <a:avLst>
              <a:gd name="adj1" fmla="val -31072"/>
              <a:gd name="adj2" fmla="val -91352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SCSI Inquiry-based "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 toolset.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Remotely invoked using SSH on each test to discover the attributes of all storage LUNs.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Separately packaged from ivy.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" y="1004454"/>
            <a:ext cx="1657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36912" y="2076451"/>
            <a:ext cx="1496291" cy="8120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8124" y="1240631"/>
            <a:ext cx="1507331" cy="62397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02660" y="1418550"/>
            <a:ext cx="3158837" cy="304801"/>
          </a:xfrm>
          <a:prstGeom prst="wedgeRoundRectCallout">
            <a:avLst>
              <a:gd name="adj1" fmla="val -138462"/>
              <a:gd name="adj2" fmla="val 413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The "main" ivy command line executable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502660" y="1004114"/>
            <a:ext cx="4167910" cy="304801"/>
          </a:xfrm>
          <a:prstGeom prst="wedgeRoundRectCallout">
            <a:avLst>
              <a:gd name="adj1" fmla="val -111120"/>
              <a:gd name="adj2" fmla="val 6939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Invoked by "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 using SSH on each ivy I/O driver test host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4196938" y="2888457"/>
            <a:ext cx="3934691" cy="1323543"/>
          </a:xfrm>
          <a:prstGeom prst="wedgeRoundRectCallout">
            <a:avLst>
              <a:gd name="adj1" fmla="val -126450"/>
              <a:gd name="adj2" fmla="val -117682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Hitachi-proprietary command device connector.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Remotely invoked using SSH on the test host having a command device to a subsystem under test.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Only available to authorized Hitachi internal users, and employs a license key mechanism.</a:t>
            </a:r>
          </a:p>
        </p:txBody>
      </p:sp>
      <p:sp useBgFill="1">
        <p:nvSpPr>
          <p:cNvPr id="12" name="Rounded Rectangular Callout 11"/>
          <p:cNvSpPr/>
          <p:nvPr/>
        </p:nvSpPr>
        <p:spPr>
          <a:xfrm>
            <a:off x="3502660" y="1798451"/>
            <a:ext cx="5423626" cy="828635"/>
          </a:xfrm>
          <a:prstGeom prst="wedgeRoundRectCallout">
            <a:avLst>
              <a:gd name="adj1" fmla="val -83564"/>
              <a:gd name="adj2" fmla="val -51488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Some failure modes may leave "orphan" threads hanging either on the ivy master host or on test (I/O driver) hosts.  Use this on the affected host to remove them.  "clear_hung_ivy_threads.sh" is built each time ivy runs, and will clear hung threads on all test hosts.</a:t>
            </a:r>
          </a:p>
        </p:txBody>
      </p:sp>
    </p:spTree>
    <p:extLst>
      <p:ext uri="{BB962C8B-B14F-4D97-AF65-F5344CB8AC3E}">
        <p14:creationId xmlns:p14="http://schemas.microsoft.com/office/powerpoint/2010/main" val="177075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27550"/>
          </a:xfrm>
        </p:spPr>
        <p:txBody>
          <a:bodyPr/>
          <a:lstStyle/>
          <a:p>
            <a:r>
              <a:rPr lang="en-US" sz="1800" dirty="0" smtClean="0"/>
              <a:t>For example, put 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</a:p>
          <a:p>
            <a:r>
              <a:rPr lang="en-US" sz="1800" dirty="0" smtClean="0"/>
              <a:t>For HDS performance team users</a:t>
            </a:r>
          </a:p>
          <a:p>
            <a:pPr lvl="1"/>
            <a:r>
              <a:rPr lang="en-US" sz="1600" dirty="0" smtClean="0"/>
              <a:t>Check that the test hosts have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/scripts</a:t>
            </a:r>
            <a:r>
              <a:rPr lang="en-US" sz="1600" dirty="0" smtClean="0"/>
              <a:t> mapped to "the filer".</a:t>
            </a:r>
          </a:p>
          <a:p>
            <a:pPr lvl="1"/>
            <a:r>
              <a:rPr lang="en-US" sz="1600" dirty="0" smtClean="0"/>
              <a:t>The ivy executables are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/scripts/ivy/bin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>
                <a:cs typeface="Courier New" panose="02070309020205020404" pitchFamily="49" charset="0"/>
              </a:rPr>
              <a:t>ivy was link-edited with dynamic links to the normal C library routines, that is, ivy uses each test host's own C library routines.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cs typeface="Courier New" panose="02070309020205020404" pitchFamily="49" charset="0"/>
              </a:rPr>
              <a:t>vy was statically linked with the C++ libraries on Ian's Linux development host, meaning that ivy uses the C++ libraries from Ian's Linux development host, which have been copied into the ivy executables, making them quite big, but ensuring that ivy will work on hosts that don’t have up-to-date C++ libraries.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1) Put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sz="2000" dirty="0" smtClean="0"/>
              <a:t> &amp;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2000" dirty="0" smtClean="0"/>
              <a:t> executables in a folder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45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41482"/>
          </a:xfrm>
        </p:spPr>
        <p:txBody>
          <a:bodyPr/>
          <a:lstStyle/>
          <a:p>
            <a:r>
              <a:rPr lang="en-US" sz="1800" dirty="0" smtClean="0"/>
              <a:t>The folder containing the ivy binary executables must be put in the environment PATH variable for background tasks on all hosts running ivy.</a:t>
            </a:r>
          </a:p>
          <a:p>
            <a:pPr lvl="1"/>
            <a:r>
              <a:rPr lang="en-US" sz="1600" dirty="0" smtClean="0"/>
              <a:t>ivy uses SSH to remotely invoke executables on test hosts (I/O driver hosts), and invoked this way, the remote ivy executables run as a "background" process.</a:t>
            </a:r>
          </a:p>
          <a:p>
            <a:pPr lvl="1"/>
            <a:r>
              <a:rPr lang="en-US" sz="1600" dirty="0" smtClean="0"/>
              <a:t>For background processes, the normal BASH 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/profile</a:t>
            </a:r>
            <a:r>
              <a:rPr lang="en-US" sz="1600" dirty="0" smtClean="0"/>
              <a:t> login profile files associated with foreground command windows are not executed.</a:t>
            </a:r>
          </a:p>
          <a:p>
            <a:r>
              <a:rPr lang="en-US" sz="1800" dirty="0"/>
              <a:t>Edit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ivy_etc_profile_d.sh</a:t>
            </a:r>
            <a:r>
              <a:rPr lang="en-US" sz="1800" dirty="0"/>
              <a:t> </a:t>
            </a:r>
            <a:r>
              <a:rPr lang="en-US" sz="1800" dirty="0" smtClean="0"/>
              <a:t>to reflect the ivy binary folder path, and place the edited file 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</a:rPr>
              <a:t>to put ivy in the PATH for background processes.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Even for background processes, all the scripts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sz="1600" dirty="0" smtClean="0">
                <a:cs typeface="Courier New" panose="02070309020205020404" pitchFamily="49" charset="0"/>
              </a:rPr>
              <a:t> are executed when the process starts up.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Put executable folder in </a:t>
            </a:r>
            <a:r>
              <a:rPr lang="en-US" i="1" dirty="0" smtClean="0"/>
              <a:t>background</a:t>
            </a:r>
            <a:r>
              <a:rPr lang="en-US" dirty="0" smtClean="0"/>
              <a:t>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sz="2000" dirty="0" smtClean="0"/>
              <a:t>You only need this if the folder where you put the executables is not already in the PATH environment variable for background processes.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 script</a:t>
            </a:r>
            <a:endParaRPr lang="en-US" dirty="0"/>
          </a:p>
        </p:txBody>
      </p:sp>
      <p:sp useBgFill="1">
        <p:nvSpPr>
          <p:cNvPr id="4" name="Rounded Rectangular Callout 3"/>
          <p:cNvSpPr/>
          <p:nvPr/>
        </p:nvSpPr>
        <p:spPr>
          <a:xfrm>
            <a:off x="4426857" y="1983015"/>
            <a:ext cx="3149600" cy="527957"/>
          </a:xfrm>
          <a:prstGeom prst="wedgeRoundRectCallout">
            <a:avLst>
              <a:gd name="adj1" fmla="val -37769"/>
              <a:gd name="adj2" fmla="val 141880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This example is for when the executables were put in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/scripts/ivy/bin</a:t>
            </a:r>
            <a:r>
              <a:rPr lang="en-US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421" y="2529445"/>
            <a:ext cx="65601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 echo ${PATH} | 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-q /scripts/ivy/bin ; then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=${PATH}:/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scripts/ivy/bin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export PATH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431161"/>
          </a:xfrm>
        </p:spPr>
        <p:txBody>
          <a:bodyPr/>
          <a:lstStyle/>
          <a:p>
            <a:r>
              <a:rPr lang="en-US" sz="1800" dirty="0" smtClean="0"/>
              <a:t>Certificate-based SSH logins must be set up so the central test control host (running the "ivy" executable) can SSH into the I/O driver hosts without SSH asking for a password.</a:t>
            </a:r>
          </a:p>
          <a:p>
            <a:r>
              <a:rPr lang="en-US" sz="1800" dirty="0" smtClean="0"/>
              <a:t>Search for "certificate based SSH logins" to find instructions on how to do this.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Set up certificate-based SSH logins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60838"/>
          </a:xfrm>
        </p:spPr>
        <p:txBody>
          <a:bodyPr/>
          <a:lstStyle/>
          <a:p>
            <a:r>
              <a:rPr lang="en-US" sz="1800" dirty="0" smtClean="0"/>
              <a:t>The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ivyslave </a:t>
            </a:r>
            <a:r>
              <a:rPr lang="en-US" sz="1800" dirty="0" smtClean="0"/>
              <a:t>executable may or may not need to run as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This may possibly be required for the ivyslave executable to perform I/O to "raw" LUNs without a file system – not tested yet.</a:t>
            </a:r>
          </a:p>
          <a:p>
            <a:r>
              <a:rPr lang="en-US" sz="1800" dirty="0" smtClean="0"/>
              <a:t>SCSI Inquiry commands definitely can only be run as root, and therefore </a:t>
            </a:r>
            <a:r>
              <a:rPr lang="en-US" sz="1800" dirty="0"/>
              <a:t>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InquireAbout</a:t>
            </a:r>
            <a:r>
              <a:rPr lang="en-US" sz="1800" dirty="0" smtClean="0"/>
              <a:t> executable is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1800" dirty="0" smtClean="0"/>
              <a:t>"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InquireAbout</a:t>
            </a:r>
            <a:r>
              <a:rPr lang="en-US" sz="1600" dirty="0" smtClean="0"/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InquireAboutHeaders</a:t>
            </a:r>
            <a:r>
              <a:rPr lang="en-US" sz="1600" dirty="0" smtClean="0"/>
              <a:t>,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showluns.sh</a:t>
            </a:r>
            <a:r>
              <a:rPr lang="en-US" sz="1600" dirty="0" smtClean="0"/>
              <a:t> are executables forming part of Ian's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1600" dirty="0" smtClean="0"/>
              <a:t> tool package.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un2string</a:t>
            </a:r>
            <a:r>
              <a:rPr lang="en-US" sz="1600" dirty="0" smtClean="0"/>
              <a:t> is also part of Ian's LUN lister tool, but is not used by ivy.</a:t>
            </a:r>
            <a:endParaRPr lang="en-US" sz="1400" dirty="0"/>
          </a:p>
          <a:p>
            <a:pPr lvl="2"/>
            <a:r>
              <a:rPr lang="en-US" sz="1400" dirty="0" smtClean="0"/>
              <a:t>lun2string lets you build a text string, plugging in decoded Hitachi proprietary LUN attributes.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vy has only been tested running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27229"/>
          </a:xfrm>
        </p:spPr>
        <p:txBody>
          <a:bodyPr/>
          <a:lstStyle/>
          <a:p>
            <a:r>
              <a:rPr lang="en-US" sz="1800" dirty="0" smtClean="0"/>
              <a:t>When ivy runs a program like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xxxx.ivyscript</a:t>
            </a:r>
            <a:r>
              <a:rPr lang="en-US" sz="1800" dirty="0" smtClean="0"/>
              <a:t>", an output folder named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1800" dirty="0" smtClean="0"/>
              <a:t> is created in a root folder specified by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 smtClean="0"/>
              <a:t> statement in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800" dirty="0" smtClean="0"/>
              <a:t> program.</a:t>
            </a:r>
          </a:p>
          <a:p>
            <a:pPr lvl="1"/>
            <a:r>
              <a:rPr lang="en-US" sz="1600" dirty="0" smtClean="0"/>
              <a:t>The default is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sz="1600" dirty="0" smtClean="0">
                <a:cs typeface="Courier New" panose="02070309020205020404" pitchFamily="49" charset="0"/>
              </a:rPr>
              <a:t>, the current directory.</a:t>
            </a:r>
          </a:p>
          <a:p>
            <a:r>
              <a:rPr lang="en-US" sz="1800" dirty="0" smtClean="0"/>
              <a:t>To put the output somewhere else, put the following statement in your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.ivyscript</a:t>
            </a:r>
            <a:r>
              <a:rPr lang="en-US" sz="1800" dirty="0" smtClean="0"/>
              <a:t> program: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"/your/output/file/root/folder";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Note that for this one </a:t>
            </a:r>
            <a:r>
              <a:rPr lang="en-US" sz="1600" dirty="0" err="1" smtClean="0">
                <a:cs typeface="Courier New" panose="02070309020205020404" pitchFamily="49" charset="0"/>
              </a:rPr>
              <a:t>ivyscript</a:t>
            </a:r>
            <a:r>
              <a:rPr lang="en-US" sz="1600" dirty="0" smtClean="0">
                <a:cs typeface="Courier New" panose="02070309020205020404" pitchFamily="49" charset="0"/>
              </a:rPr>
              <a:t> statement, the operand may not be a string expression; it must be a string literal (a string constant).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This is because ivy creates the output folder for a test run after compiling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600" dirty="0" smtClean="0">
                <a:cs typeface="Courier New" panose="02070309020205020404" pitchFamily="49" charset="0"/>
              </a:rPr>
              <a:t> program, but before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600" dirty="0" smtClean="0">
                <a:cs typeface="Courier New" panose="02070309020205020404" pitchFamily="49" charset="0"/>
              </a:rPr>
              <a:t> program starts to run. 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 smtClean="0">
                <a:cs typeface="Courier New" panose="02070309020205020404" pitchFamily="49" charset="0"/>
              </a:rPr>
              <a:t> is evaluated at compile time.)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output folder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12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723</Words>
  <Application>Microsoft Office PowerPoint</Application>
  <PresentationFormat>On-screen Show (16:9)</PresentationFormat>
  <Paragraphs>52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Installing ivy</vt:lpstr>
      <vt:lpstr>Prepare executables </vt:lpstr>
      <vt:lpstr>ivy family executables</vt:lpstr>
      <vt:lpstr>1) Put ivy &amp; LUN_discovery executables in a folder</vt:lpstr>
      <vt:lpstr>2) Put executable folder in background PATH</vt:lpstr>
      <vt:lpstr>Sample /etc/profile.d/ script</vt:lpstr>
      <vt:lpstr>3) Set up certificate-based SSH logins</vt:lpstr>
      <vt:lpstr>ivy has only been tested running as root</vt:lpstr>
      <vt:lpstr>Ivy output folder root</vt:lpstr>
      <vt:lpstr>PowerPoint Presentation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ivy</dc:title>
  <dc:creator>Hitachi Data Systems</dc:creator>
  <cp:lastModifiedBy>Hitachi Data Systems</cp:lastModifiedBy>
  <cp:revision>28</cp:revision>
  <dcterms:created xsi:type="dcterms:W3CDTF">2016-02-01T17:05:14Z</dcterms:created>
  <dcterms:modified xsi:type="dcterms:W3CDTF">2016-05-23T17:04:18Z</dcterms:modified>
</cp:coreProperties>
</file>