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08" r:id="rId2"/>
    <p:sldId id="302" r:id="rId3"/>
    <p:sldId id="313" r:id="rId4"/>
    <p:sldId id="337" r:id="rId5"/>
    <p:sldId id="310" r:id="rId6"/>
    <p:sldId id="314" r:id="rId7"/>
    <p:sldId id="323" r:id="rId8"/>
    <p:sldId id="322" r:id="rId9"/>
    <p:sldId id="320" r:id="rId10"/>
    <p:sldId id="324" r:id="rId11"/>
    <p:sldId id="326" r:id="rId12"/>
    <p:sldId id="325" r:id="rId13"/>
    <p:sldId id="327" r:id="rId14"/>
    <p:sldId id="328" r:id="rId15"/>
    <p:sldId id="335" r:id="rId16"/>
    <p:sldId id="336" r:id="rId17"/>
    <p:sldId id="330" r:id="rId18"/>
    <p:sldId id="333" r:id="rId19"/>
    <p:sldId id="318" r:id="rId20"/>
    <p:sldId id="281" r:id="rId21"/>
    <p:sldId id="306" r:id="rId22"/>
  </p:sldIdLst>
  <p:sldSz cx="9144000" cy="5143500" type="screen16x9"/>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24" autoAdjust="0"/>
    <p:restoredTop sz="94660"/>
  </p:normalViewPr>
  <p:slideViewPr>
    <p:cSldViewPr snapToGrid="0" snapToObjects="1" showGuides="1">
      <p:cViewPr varScale="1">
        <p:scale>
          <a:sx n="140" d="100"/>
          <a:sy n="140" d="100"/>
        </p:scale>
        <p:origin x="-720" y="-90"/>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IVOGELESANG\Desktop\withW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IVOGELESANG\Desktop\excel%20charts\measure_write_2sec.steady_quick_and_dirty_8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IVOGELESANG\Desktop\excel%20charts\measure_write_2sec.steady_balanced_80.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IVOGELESANG\Desktop\excel%20charts\measure_write_2sec.steady_meticulous_80.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IVOGELESANG\Desktop\withWP.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IVOGELESANG\Desktop\withW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strRef>
              <c:f>testName.measure_write.step0007!$AE$1</c:f>
              <c:strCache>
                <c:ptCount val="1"/>
                <c:pt idx="0">
                  <c:v>Warmup IOPS</c:v>
                </c:pt>
              </c:strCache>
            </c:strRef>
          </c:tx>
          <c:spPr>
            <a:ln>
              <a:solidFill>
                <a:srgbClr val="FF0000"/>
              </a:solidFill>
            </a:ln>
          </c:spPr>
          <c:marker>
            <c:symbol val="none"/>
          </c:marker>
          <c:val>
            <c:numRef>
              <c:f>testName.measure_write.step0007!$AE$2:$AE$453</c:f>
              <c:numCache>
                <c:formatCode>General</c:formatCode>
                <c:ptCount val="452"/>
                <c:pt idx="1">
                  <c:v>34402</c:v>
                </c:pt>
                <c:pt idx="2">
                  <c:v>42682</c:v>
                </c:pt>
                <c:pt idx="3">
                  <c:v>46147</c:v>
                </c:pt>
                <c:pt idx="4">
                  <c:v>46135</c:v>
                </c:pt>
                <c:pt idx="5">
                  <c:v>46197</c:v>
                </c:pt>
                <c:pt idx="6">
                  <c:v>47208</c:v>
                </c:pt>
                <c:pt idx="7">
                  <c:v>9018</c:v>
                </c:pt>
                <c:pt idx="8">
                  <c:v>1836</c:v>
                </c:pt>
                <c:pt idx="9">
                  <c:v>802</c:v>
                </c:pt>
                <c:pt idx="10">
                  <c:v>8209</c:v>
                </c:pt>
                <c:pt idx="11">
                  <c:v>7929</c:v>
                </c:pt>
                <c:pt idx="12">
                  <c:v>213</c:v>
                </c:pt>
                <c:pt idx="13">
                  <c:v>10891</c:v>
                </c:pt>
                <c:pt idx="14">
                  <c:v>7723</c:v>
                </c:pt>
                <c:pt idx="15">
                  <c:v>2722</c:v>
                </c:pt>
                <c:pt idx="16">
                  <c:v>3181</c:v>
                </c:pt>
                <c:pt idx="17">
                  <c:v>3093</c:v>
                </c:pt>
                <c:pt idx="18">
                  <c:v>3856</c:v>
                </c:pt>
                <c:pt idx="19">
                  <c:v>2838</c:v>
                </c:pt>
                <c:pt idx="20">
                  <c:v>2084</c:v>
                </c:pt>
                <c:pt idx="21">
                  <c:v>2792</c:v>
                </c:pt>
                <c:pt idx="22">
                  <c:v>1881</c:v>
                </c:pt>
                <c:pt idx="23">
                  <c:v>3806</c:v>
                </c:pt>
                <c:pt idx="24">
                  <c:v>1846</c:v>
                </c:pt>
                <c:pt idx="25">
                  <c:v>3366</c:v>
                </c:pt>
                <c:pt idx="26">
                  <c:v>1522</c:v>
                </c:pt>
                <c:pt idx="27">
                  <c:v>3570</c:v>
                </c:pt>
                <c:pt idx="28">
                  <c:v>1212</c:v>
                </c:pt>
                <c:pt idx="29">
                  <c:v>7204</c:v>
                </c:pt>
                <c:pt idx="30">
                  <c:v>1245</c:v>
                </c:pt>
                <c:pt idx="31">
                  <c:v>2136</c:v>
                </c:pt>
                <c:pt idx="32">
                  <c:v>1484</c:v>
                </c:pt>
                <c:pt idx="33">
                  <c:v>2546</c:v>
                </c:pt>
                <c:pt idx="34">
                  <c:v>1447</c:v>
                </c:pt>
                <c:pt idx="35">
                  <c:v>2737</c:v>
                </c:pt>
                <c:pt idx="36">
                  <c:v>1667</c:v>
                </c:pt>
                <c:pt idx="37">
                  <c:v>2153</c:v>
                </c:pt>
                <c:pt idx="38">
                  <c:v>849</c:v>
                </c:pt>
                <c:pt idx="39">
                  <c:v>880</c:v>
                </c:pt>
                <c:pt idx="40">
                  <c:v>752</c:v>
                </c:pt>
                <c:pt idx="41">
                  <c:v>781</c:v>
                </c:pt>
              </c:numCache>
            </c:numRef>
          </c:val>
          <c:smooth val="0"/>
        </c:ser>
        <c:ser>
          <c:idx val="2"/>
          <c:order val="2"/>
          <c:tx>
            <c:strRef>
              <c:f>testName.measure_write.step0007!$AF$1</c:f>
              <c:strCache>
                <c:ptCount val="1"/>
                <c:pt idx="0">
                  <c:v>Measurement IOPS</c:v>
                </c:pt>
              </c:strCache>
            </c:strRef>
          </c:tx>
          <c:spPr>
            <a:ln>
              <a:solidFill>
                <a:srgbClr val="92D050"/>
              </a:solidFill>
            </a:ln>
          </c:spPr>
          <c:marker>
            <c:symbol val="none"/>
          </c:marker>
          <c:val>
            <c:numRef>
              <c:f>testName.measure_write.step0007!$AF$2:$AF$453</c:f>
              <c:numCache>
                <c:formatCode>General</c:formatCode>
                <c:ptCount val="452"/>
                <c:pt idx="42">
                  <c:v>888</c:v>
                </c:pt>
                <c:pt idx="43">
                  <c:v>909</c:v>
                </c:pt>
                <c:pt idx="44">
                  <c:v>1085</c:v>
                </c:pt>
                <c:pt idx="45">
                  <c:v>832</c:v>
                </c:pt>
                <c:pt idx="46">
                  <c:v>906</c:v>
                </c:pt>
                <c:pt idx="47">
                  <c:v>1123</c:v>
                </c:pt>
                <c:pt idx="48">
                  <c:v>973</c:v>
                </c:pt>
                <c:pt idx="49">
                  <c:v>959</c:v>
                </c:pt>
                <c:pt idx="50">
                  <c:v>920</c:v>
                </c:pt>
                <c:pt idx="51">
                  <c:v>1070</c:v>
                </c:pt>
                <c:pt idx="52">
                  <c:v>1045</c:v>
                </c:pt>
                <c:pt idx="53">
                  <c:v>943</c:v>
                </c:pt>
                <c:pt idx="54">
                  <c:v>1083</c:v>
                </c:pt>
                <c:pt idx="55">
                  <c:v>954</c:v>
                </c:pt>
                <c:pt idx="56">
                  <c:v>1027</c:v>
                </c:pt>
                <c:pt idx="57">
                  <c:v>1130</c:v>
                </c:pt>
                <c:pt idx="58">
                  <c:v>1141</c:v>
                </c:pt>
                <c:pt idx="59">
                  <c:v>1081</c:v>
                </c:pt>
                <c:pt idx="60">
                  <c:v>1106</c:v>
                </c:pt>
                <c:pt idx="61">
                  <c:v>896</c:v>
                </c:pt>
                <c:pt idx="62">
                  <c:v>1028</c:v>
                </c:pt>
                <c:pt idx="63">
                  <c:v>1105</c:v>
                </c:pt>
                <c:pt idx="64">
                  <c:v>887</c:v>
                </c:pt>
                <c:pt idx="65">
                  <c:v>1037</c:v>
                </c:pt>
                <c:pt idx="66">
                  <c:v>874</c:v>
                </c:pt>
                <c:pt idx="67">
                  <c:v>959</c:v>
                </c:pt>
                <c:pt idx="68">
                  <c:v>936</c:v>
                </c:pt>
                <c:pt idx="69">
                  <c:v>782</c:v>
                </c:pt>
                <c:pt idx="70">
                  <c:v>1034</c:v>
                </c:pt>
                <c:pt idx="71">
                  <c:v>949</c:v>
                </c:pt>
                <c:pt idx="72">
                  <c:v>949</c:v>
                </c:pt>
                <c:pt idx="73">
                  <c:v>932</c:v>
                </c:pt>
                <c:pt idx="74">
                  <c:v>902</c:v>
                </c:pt>
                <c:pt idx="75">
                  <c:v>884</c:v>
                </c:pt>
                <c:pt idx="76">
                  <c:v>986</c:v>
                </c:pt>
                <c:pt idx="77">
                  <c:v>876</c:v>
                </c:pt>
              </c:numCache>
            </c:numRef>
          </c:val>
          <c:smooth val="0"/>
        </c:ser>
        <c:dLbls>
          <c:showLegendKey val="0"/>
          <c:showVal val="0"/>
          <c:showCatName val="0"/>
          <c:showSerName val="0"/>
          <c:showPercent val="0"/>
          <c:showBubbleSize val="0"/>
        </c:dLbls>
        <c:marker val="1"/>
        <c:smooth val="0"/>
        <c:axId val="125163008"/>
        <c:axId val="125164928"/>
      </c:lineChart>
      <c:lineChart>
        <c:grouping val="standard"/>
        <c:varyColors val="0"/>
        <c:ser>
          <c:idx val="0"/>
          <c:order val="0"/>
          <c:tx>
            <c:strRef>
              <c:f>testName.measure_write.step0007!$AD$1</c:f>
              <c:strCache>
                <c:ptCount val="1"/>
                <c:pt idx="0">
                  <c:v>WP_percent</c:v>
                </c:pt>
              </c:strCache>
            </c:strRef>
          </c:tx>
          <c:spPr>
            <a:ln>
              <a:solidFill>
                <a:srgbClr val="00B0F0"/>
              </a:solidFill>
            </a:ln>
          </c:spPr>
          <c:marker>
            <c:symbol val="none"/>
          </c:marker>
          <c:val>
            <c:numRef>
              <c:f>testName.measure_write.step0007!$AD$2:$AD$453</c:f>
              <c:numCache>
                <c:formatCode>0%</c:formatCode>
                <c:ptCount val="452"/>
                <c:pt idx="0">
                  <c:v>0.01</c:v>
                </c:pt>
                <c:pt idx="1">
                  <c:v>0.09</c:v>
                </c:pt>
                <c:pt idx="2">
                  <c:v>0.18</c:v>
                </c:pt>
                <c:pt idx="3">
                  <c:v>0.28000000000000003</c:v>
                </c:pt>
                <c:pt idx="4">
                  <c:v>0.38</c:v>
                </c:pt>
                <c:pt idx="5">
                  <c:v>0.48</c:v>
                </c:pt>
                <c:pt idx="6">
                  <c:v>0.59</c:v>
                </c:pt>
                <c:pt idx="7">
                  <c:v>0.61</c:v>
                </c:pt>
                <c:pt idx="8">
                  <c:v>0.61</c:v>
                </c:pt>
                <c:pt idx="9">
                  <c:v>0.62</c:v>
                </c:pt>
                <c:pt idx="10">
                  <c:v>0.63</c:v>
                </c:pt>
                <c:pt idx="11">
                  <c:v>0.64</c:v>
                </c:pt>
                <c:pt idx="12">
                  <c:v>0.64</c:v>
                </c:pt>
                <c:pt idx="13">
                  <c:v>0.66</c:v>
                </c:pt>
                <c:pt idx="14">
                  <c:v>0.66</c:v>
                </c:pt>
                <c:pt idx="15">
                  <c:v>0.67</c:v>
                </c:pt>
                <c:pt idx="16">
                  <c:v>0.66</c:v>
                </c:pt>
                <c:pt idx="17">
                  <c:v>0.67</c:v>
                </c:pt>
                <c:pt idx="18">
                  <c:v>0.67</c:v>
                </c:pt>
                <c:pt idx="19">
                  <c:v>0.67</c:v>
                </c:pt>
                <c:pt idx="20">
                  <c:v>0.67</c:v>
                </c:pt>
                <c:pt idx="21">
                  <c:v>0.67</c:v>
                </c:pt>
                <c:pt idx="22">
                  <c:v>0.67</c:v>
                </c:pt>
                <c:pt idx="23">
                  <c:v>0.67</c:v>
                </c:pt>
                <c:pt idx="24">
                  <c:v>0.67</c:v>
                </c:pt>
                <c:pt idx="25">
                  <c:v>0.67</c:v>
                </c:pt>
                <c:pt idx="26">
                  <c:v>0.68</c:v>
                </c:pt>
                <c:pt idx="27">
                  <c:v>0.68</c:v>
                </c:pt>
                <c:pt idx="28">
                  <c:v>0.68</c:v>
                </c:pt>
                <c:pt idx="29">
                  <c:v>0.69</c:v>
                </c:pt>
                <c:pt idx="30">
                  <c:v>0.68</c:v>
                </c:pt>
                <c:pt idx="31">
                  <c:v>0.69</c:v>
                </c:pt>
                <c:pt idx="32">
                  <c:v>0.69</c:v>
                </c:pt>
                <c:pt idx="33">
                  <c:v>0.69</c:v>
                </c:pt>
                <c:pt idx="34">
                  <c:v>0.69</c:v>
                </c:pt>
                <c:pt idx="35">
                  <c:v>0.69</c:v>
                </c:pt>
                <c:pt idx="36">
                  <c:v>0.68</c:v>
                </c:pt>
                <c:pt idx="37">
                  <c:v>0.68</c:v>
                </c:pt>
                <c:pt idx="38">
                  <c:v>0.68</c:v>
                </c:pt>
                <c:pt idx="39">
                  <c:v>0.68</c:v>
                </c:pt>
                <c:pt idx="40">
                  <c:v>0.68</c:v>
                </c:pt>
                <c:pt idx="41">
                  <c:v>0.68</c:v>
                </c:pt>
                <c:pt idx="42">
                  <c:v>0.68</c:v>
                </c:pt>
                <c:pt idx="43">
                  <c:v>0.68</c:v>
                </c:pt>
                <c:pt idx="44">
                  <c:v>0.68</c:v>
                </c:pt>
                <c:pt idx="45">
                  <c:v>0.68</c:v>
                </c:pt>
                <c:pt idx="46">
                  <c:v>0.68</c:v>
                </c:pt>
                <c:pt idx="47">
                  <c:v>0.68</c:v>
                </c:pt>
                <c:pt idx="48">
                  <c:v>0.68</c:v>
                </c:pt>
                <c:pt idx="49">
                  <c:v>0.68</c:v>
                </c:pt>
                <c:pt idx="50">
                  <c:v>0.68</c:v>
                </c:pt>
                <c:pt idx="51">
                  <c:v>0.68</c:v>
                </c:pt>
                <c:pt idx="52">
                  <c:v>0.68</c:v>
                </c:pt>
                <c:pt idx="53">
                  <c:v>0.68</c:v>
                </c:pt>
                <c:pt idx="54">
                  <c:v>0.68</c:v>
                </c:pt>
                <c:pt idx="55">
                  <c:v>0.68</c:v>
                </c:pt>
                <c:pt idx="56">
                  <c:v>0.68</c:v>
                </c:pt>
                <c:pt idx="57">
                  <c:v>0.68</c:v>
                </c:pt>
                <c:pt idx="58">
                  <c:v>0.68</c:v>
                </c:pt>
                <c:pt idx="59">
                  <c:v>0.68</c:v>
                </c:pt>
                <c:pt idx="60">
                  <c:v>0.68</c:v>
                </c:pt>
                <c:pt idx="61">
                  <c:v>0.68</c:v>
                </c:pt>
                <c:pt idx="62">
                  <c:v>0.68</c:v>
                </c:pt>
                <c:pt idx="63">
                  <c:v>0.68</c:v>
                </c:pt>
                <c:pt idx="64">
                  <c:v>0.68</c:v>
                </c:pt>
                <c:pt idx="65">
                  <c:v>0.68</c:v>
                </c:pt>
                <c:pt idx="66">
                  <c:v>0.68</c:v>
                </c:pt>
                <c:pt idx="67">
                  <c:v>0.68</c:v>
                </c:pt>
                <c:pt idx="68">
                  <c:v>0.68</c:v>
                </c:pt>
                <c:pt idx="69">
                  <c:v>0.68</c:v>
                </c:pt>
                <c:pt idx="70">
                  <c:v>0.68</c:v>
                </c:pt>
                <c:pt idx="71">
                  <c:v>0.68</c:v>
                </c:pt>
                <c:pt idx="72">
                  <c:v>0.68</c:v>
                </c:pt>
                <c:pt idx="73">
                  <c:v>0.68</c:v>
                </c:pt>
                <c:pt idx="74">
                  <c:v>0.68</c:v>
                </c:pt>
                <c:pt idx="75">
                  <c:v>0.68</c:v>
                </c:pt>
                <c:pt idx="76">
                  <c:v>0.68</c:v>
                </c:pt>
                <c:pt idx="77">
                  <c:v>0.68</c:v>
                </c:pt>
                <c:pt idx="78">
                  <c:v>0.68</c:v>
                </c:pt>
                <c:pt idx="79">
                  <c:v>0.67</c:v>
                </c:pt>
                <c:pt idx="80">
                  <c:v>0.67</c:v>
                </c:pt>
                <c:pt idx="81">
                  <c:v>0.67</c:v>
                </c:pt>
                <c:pt idx="82">
                  <c:v>0.67</c:v>
                </c:pt>
                <c:pt idx="83">
                  <c:v>0.67</c:v>
                </c:pt>
                <c:pt idx="84">
                  <c:v>0.66</c:v>
                </c:pt>
                <c:pt idx="85">
                  <c:v>0.66</c:v>
                </c:pt>
                <c:pt idx="86">
                  <c:v>0.66</c:v>
                </c:pt>
                <c:pt idx="87">
                  <c:v>0.66</c:v>
                </c:pt>
                <c:pt idx="88">
                  <c:v>0.66</c:v>
                </c:pt>
                <c:pt idx="89">
                  <c:v>0.66</c:v>
                </c:pt>
                <c:pt idx="90">
                  <c:v>0.65</c:v>
                </c:pt>
                <c:pt idx="91">
                  <c:v>0.65</c:v>
                </c:pt>
                <c:pt idx="92">
                  <c:v>0.65</c:v>
                </c:pt>
                <c:pt idx="93">
                  <c:v>0.65</c:v>
                </c:pt>
                <c:pt idx="94">
                  <c:v>0.65</c:v>
                </c:pt>
                <c:pt idx="95">
                  <c:v>0.65</c:v>
                </c:pt>
                <c:pt idx="96">
                  <c:v>0.64</c:v>
                </c:pt>
                <c:pt idx="97">
                  <c:v>0.64</c:v>
                </c:pt>
                <c:pt idx="98">
                  <c:v>0.64</c:v>
                </c:pt>
                <c:pt idx="99">
                  <c:v>0.64</c:v>
                </c:pt>
                <c:pt idx="100">
                  <c:v>0.64</c:v>
                </c:pt>
                <c:pt idx="101">
                  <c:v>0.63</c:v>
                </c:pt>
                <c:pt idx="102">
                  <c:v>0.63</c:v>
                </c:pt>
                <c:pt idx="103">
                  <c:v>0.63</c:v>
                </c:pt>
                <c:pt idx="104">
                  <c:v>0.63</c:v>
                </c:pt>
                <c:pt idx="105">
                  <c:v>0.63</c:v>
                </c:pt>
                <c:pt idx="106">
                  <c:v>0.63</c:v>
                </c:pt>
                <c:pt idx="107">
                  <c:v>0.62</c:v>
                </c:pt>
                <c:pt idx="108">
                  <c:v>0.62</c:v>
                </c:pt>
                <c:pt idx="109">
                  <c:v>0.62</c:v>
                </c:pt>
                <c:pt idx="110">
                  <c:v>0.62</c:v>
                </c:pt>
                <c:pt idx="111">
                  <c:v>0.62</c:v>
                </c:pt>
                <c:pt idx="112">
                  <c:v>0.62</c:v>
                </c:pt>
                <c:pt idx="113">
                  <c:v>0.61</c:v>
                </c:pt>
                <c:pt idx="114">
                  <c:v>0.61</c:v>
                </c:pt>
                <c:pt idx="115">
                  <c:v>0.61</c:v>
                </c:pt>
                <c:pt idx="116">
                  <c:v>0.61</c:v>
                </c:pt>
                <c:pt idx="117">
                  <c:v>0.61</c:v>
                </c:pt>
                <c:pt idx="118">
                  <c:v>0.61</c:v>
                </c:pt>
                <c:pt idx="119">
                  <c:v>0.6</c:v>
                </c:pt>
                <c:pt idx="120">
                  <c:v>0.6</c:v>
                </c:pt>
                <c:pt idx="121">
                  <c:v>0.6</c:v>
                </c:pt>
                <c:pt idx="122">
                  <c:v>0.6</c:v>
                </c:pt>
                <c:pt idx="123">
                  <c:v>0.6</c:v>
                </c:pt>
                <c:pt idx="124">
                  <c:v>0.6</c:v>
                </c:pt>
                <c:pt idx="125">
                  <c:v>0.59</c:v>
                </c:pt>
                <c:pt idx="126">
                  <c:v>0.59</c:v>
                </c:pt>
                <c:pt idx="127">
                  <c:v>0.59</c:v>
                </c:pt>
                <c:pt idx="128">
                  <c:v>0.59</c:v>
                </c:pt>
                <c:pt idx="129">
                  <c:v>0.59</c:v>
                </c:pt>
                <c:pt idx="130">
                  <c:v>0.57999999999999996</c:v>
                </c:pt>
                <c:pt idx="131">
                  <c:v>0.59</c:v>
                </c:pt>
                <c:pt idx="132">
                  <c:v>0.59</c:v>
                </c:pt>
                <c:pt idx="133">
                  <c:v>0.57999999999999996</c:v>
                </c:pt>
                <c:pt idx="134">
                  <c:v>0.57999999999999996</c:v>
                </c:pt>
                <c:pt idx="135">
                  <c:v>0.57999999999999996</c:v>
                </c:pt>
                <c:pt idx="136">
                  <c:v>0.57999999999999996</c:v>
                </c:pt>
                <c:pt idx="137">
                  <c:v>0.57999999999999996</c:v>
                </c:pt>
                <c:pt idx="138">
                  <c:v>0.57999999999999996</c:v>
                </c:pt>
                <c:pt idx="139">
                  <c:v>0.57999999999999996</c:v>
                </c:pt>
                <c:pt idx="140">
                  <c:v>0.57999999999999996</c:v>
                </c:pt>
                <c:pt idx="141">
                  <c:v>0.57999999999999996</c:v>
                </c:pt>
                <c:pt idx="142">
                  <c:v>0.57999999999999996</c:v>
                </c:pt>
                <c:pt idx="143">
                  <c:v>0.57999999999999996</c:v>
                </c:pt>
                <c:pt idx="144">
                  <c:v>0.57999999999999996</c:v>
                </c:pt>
                <c:pt idx="145">
                  <c:v>0.57999999999999996</c:v>
                </c:pt>
                <c:pt idx="146">
                  <c:v>0.57999999999999996</c:v>
                </c:pt>
                <c:pt idx="147">
                  <c:v>0.57999999999999996</c:v>
                </c:pt>
                <c:pt idx="148">
                  <c:v>0.57999999999999996</c:v>
                </c:pt>
                <c:pt idx="149">
                  <c:v>0.57999999999999996</c:v>
                </c:pt>
                <c:pt idx="150">
                  <c:v>0.57999999999999996</c:v>
                </c:pt>
                <c:pt idx="151">
                  <c:v>0.56999999999999995</c:v>
                </c:pt>
                <c:pt idx="152">
                  <c:v>0.56999999999999995</c:v>
                </c:pt>
                <c:pt idx="153">
                  <c:v>0.56999999999999995</c:v>
                </c:pt>
                <c:pt idx="154">
                  <c:v>0.56999999999999995</c:v>
                </c:pt>
                <c:pt idx="155">
                  <c:v>0.56999999999999995</c:v>
                </c:pt>
                <c:pt idx="156">
                  <c:v>0.56999999999999995</c:v>
                </c:pt>
                <c:pt idx="157">
                  <c:v>0.56999999999999995</c:v>
                </c:pt>
                <c:pt idx="158">
                  <c:v>0.56999999999999995</c:v>
                </c:pt>
                <c:pt idx="159">
                  <c:v>0.56000000000000005</c:v>
                </c:pt>
                <c:pt idx="160">
                  <c:v>0.56000000000000005</c:v>
                </c:pt>
                <c:pt idx="161">
                  <c:v>0.56000000000000005</c:v>
                </c:pt>
                <c:pt idx="162">
                  <c:v>0.56000000000000005</c:v>
                </c:pt>
                <c:pt idx="163">
                  <c:v>0.56000000000000005</c:v>
                </c:pt>
                <c:pt idx="164">
                  <c:v>0.56000000000000005</c:v>
                </c:pt>
                <c:pt idx="165">
                  <c:v>0.56000000000000005</c:v>
                </c:pt>
                <c:pt idx="166">
                  <c:v>0.56000000000000005</c:v>
                </c:pt>
                <c:pt idx="167">
                  <c:v>0.56000000000000005</c:v>
                </c:pt>
                <c:pt idx="168">
                  <c:v>0.56000000000000005</c:v>
                </c:pt>
                <c:pt idx="169">
                  <c:v>0.56000000000000005</c:v>
                </c:pt>
                <c:pt idx="170">
                  <c:v>0.56000000000000005</c:v>
                </c:pt>
                <c:pt idx="171">
                  <c:v>0.56000000000000005</c:v>
                </c:pt>
                <c:pt idx="172">
                  <c:v>0.56000000000000005</c:v>
                </c:pt>
                <c:pt idx="173">
                  <c:v>0.56000000000000005</c:v>
                </c:pt>
                <c:pt idx="174">
                  <c:v>0.56000000000000005</c:v>
                </c:pt>
                <c:pt idx="175">
                  <c:v>0.56999999999999995</c:v>
                </c:pt>
                <c:pt idx="176">
                  <c:v>0.56999999999999995</c:v>
                </c:pt>
                <c:pt idx="177">
                  <c:v>0.57999999999999996</c:v>
                </c:pt>
                <c:pt idx="178">
                  <c:v>0.56999999999999995</c:v>
                </c:pt>
                <c:pt idx="179">
                  <c:v>0.56999999999999995</c:v>
                </c:pt>
                <c:pt idx="180">
                  <c:v>0.56999999999999995</c:v>
                </c:pt>
                <c:pt idx="181">
                  <c:v>0.56999999999999995</c:v>
                </c:pt>
                <c:pt idx="182">
                  <c:v>0.56999999999999995</c:v>
                </c:pt>
                <c:pt idx="183">
                  <c:v>0.56999999999999995</c:v>
                </c:pt>
                <c:pt idx="184">
                  <c:v>0.56999999999999995</c:v>
                </c:pt>
                <c:pt idx="185">
                  <c:v>0.56999999999999995</c:v>
                </c:pt>
                <c:pt idx="186">
                  <c:v>0.56000000000000005</c:v>
                </c:pt>
                <c:pt idx="187">
                  <c:v>0.56000000000000005</c:v>
                </c:pt>
                <c:pt idx="188">
                  <c:v>0.56999999999999995</c:v>
                </c:pt>
                <c:pt idx="189">
                  <c:v>0.56000000000000005</c:v>
                </c:pt>
                <c:pt idx="190">
                  <c:v>0.54</c:v>
                </c:pt>
                <c:pt idx="191">
                  <c:v>0.54</c:v>
                </c:pt>
                <c:pt idx="192">
                  <c:v>0.54</c:v>
                </c:pt>
                <c:pt idx="193">
                  <c:v>0.54</c:v>
                </c:pt>
                <c:pt idx="194">
                  <c:v>0.55000000000000004</c:v>
                </c:pt>
                <c:pt idx="195">
                  <c:v>0.55000000000000004</c:v>
                </c:pt>
                <c:pt idx="196">
                  <c:v>0.55000000000000004</c:v>
                </c:pt>
                <c:pt idx="197">
                  <c:v>0.54</c:v>
                </c:pt>
                <c:pt idx="198">
                  <c:v>0.53</c:v>
                </c:pt>
                <c:pt idx="199">
                  <c:v>0.53</c:v>
                </c:pt>
                <c:pt idx="200">
                  <c:v>0.53</c:v>
                </c:pt>
                <c:pt idx="201">
                  <c:v>0.52</c:v>
                </c:pt>
                <c:pt idx="202">
                  <c:v>0.53</c:v>
                </c:pt>
                <c:pt idx="203">
                  <c:v>0.54</c:v>
                </c:pt>
                <c:pt idx="204">
                  <c:v>0.54</c:v>
                </c:pt>
                <c:pt idx="205">
                  <c:v>0.54</c:v>
                </c:pt>
                <c:pt idx="206">
                  <c:v>0.54</c:v>
                </c:pt>
                <c:pt idx="207">
                  <c:v>0.54</c:v>
                </c:pt>
                <c:pt idx="208">
                  <c:v>0.53</c:v>
                </c:pt>
                <c:pt idx="209">
                  <c:v>0.53</c:v>
                </c:pt>
                <c:pt idx="210">
                  <c:v>0.53</c:v>
                </c:pt>
                <c:pt idx="211">
                  <c:v>0.52</c:v>
                </c:pt>
                <c:pt idx="212">
                  <c:v>0.52</c:v>
                </c:pt>
                <c:pt idx="213">
                  <c:v>0.53</c:v>
                </c:pt>
                <c:pt idx="214">
                  <c:v>0.53</c:v>
                </c:pt>
                <c:pt idx="215">
                  <c:v>0.52</c:v>
                </c:pt>
                <c:pt idx="216">
                  <c:v>0.52</c:v>
                </c:pt>
                <c:pt idx="217">
                  <c:v>0.51</c:v>
                </c:pt>
                <c:pt idx="218">
                  <c:v>0.52</c:v>
                </c:pt>
                <c:pt idx="219">
                  <c:v>0.52</c:v>
                </c:pt>
                <c:pt idx="220">
                  <c:v>0.51</c:v>
                </c:pt>
                <c:pt idx="221">
                  <c:v>0.51</c:v>
                </c:pt>
                <c:pt idx="222">
                  <c:v>0.51</c:v>
                </c:pt>
                <c:pt idx="223">
                  <c:v>0.5</c:v>
                </c:pt>
                <c:pt idx="224">
                  <c:v>0.5</c:v>
                </c:pt>
                <c:pt idx="225">
                  <c:v>0.51</c:v>
                </c:pt>
                <c:pt idx="226">
                  <c:v>0.51</c:v>
                </c:pt>
                <c:pt idx="227">
                  <c:v>0.51</c:v>
                </c:pt>
                <c:pt idx="228">
                  <c:v>0.51</c:v>
                </c:pt>
                <c:pt idx="229">
                  <c:v>0.5</c:v>
                </c:pt>
                <c:pt idx="230">
                  <c:v>0.51</c:v>
                </c:pt>
                <c:pt idx="231">
                  <c:v>0.51</c:v>
                </c:pt>
                <c:pt idx="232">
                  <c:v>0.5</c:v>
                </c:pt>
                <c:pt idx="233">
                  <c:v>0.5</c:v>
                </c:pt>
                <c:pt idx="234">
                  <c:v>0.5</c:v>
                </c:pt>
                <c:pt idx="235">
                  <c:v>0.49</c:v>
                </c:pt>
                <c:pt idx="236">
                  <c:v>0.49</c:v>
                </c:pt>
                <c:pt idx="237">
                  <c:v>0.48</c:v>
                </c:pt>
                <c:pt idx="238">
                  <c:v>0.48</c:v>
                </c:pt>
                <c:pt idx="239">
                  <c:v>0.49</c:v>
                </c:pt>
                <c:pt idx="240">
                  <c:v>0.49</c:v>
                </c:pt>
                <c:pt idx="241">
                  <c:v>0.49</c:v>
                </c:pt>
                <c:pt idx="242">
                  <c:v>0.48</c:v>
                </c:pt>
                <c:pt idx="243">
                  <c:v>0.48</c:v>
                </c:pt>
                <c:pt idx="244">
                  <c:v>0.48</c:v>
                </c:pt>
                <c:pt idx="245">
                  <c:v>0.47</c:v>
                </c:pt>
                <c:pt idx="246">
                  <c:v>0.48</c:v>
                </c:pt>
                <c:pt idx="247">
                  <c:v>0.47</c:v>
                </c:pt>
                <c:pt idx="248">
                  <c:v>0.47</c:v>
                </c:pt>
                <c:pt idx="249">
                  <c:v>0.47</c:v>
                </c:pt>
                <c:pt idx="250">
                  <c:v>0.47</c:v>
                </c:pt>
                <c:pt idx="251">
                  <c:v>0.47</c:v>
                </c:pt>
                <c:pt idx="252">
                  <c:v>0.46</c:v>
                </c:pt>
                <c:pt idx="253">
                  <c:v>0.46</c:v>
                </c:pt>
                <c:pt idx="254">
                  <c:v>0.46</c:v>
                </c:pt>
                <c:pt idx="255">
                  <c:v>0.46</c:v>
                </c:pt>
                <c:pt idx="256">
                  <c:v>0.46</c:v>
                </c:pt>
                <c:pt idx="257">
                  <c:v>0.46</c:v>
                </c:pt>
                <c:pt idx="258">
                  <c:v>0.46</c:v>
                </c:pt>
                <c:pt idx="259">
                  <c:v>0.46</c:v>
                </c:pt>
                <c:pt idx="260">
                  <c:v>0.45</c:v>
                </c:pt>
                <c:pt idx="261">
                  <c:v>0.45</c:v>
                </c:pt>
                <c:pt idx="262">
                  <c:v>0.45</c:v>
                </c:pt>
                <c:pt idx="263">
                  <c:v>0.44</c:v>
                </c:pt>
                <c:pt idx="264">
                  <c:v>0.44</c:v>
                </c:pt>
                <c:pt idx="265">
                  <c:v>0.44</c:v>
                </c:pt>
                <c:pt idx="266">
                  <c:v>0.44</c:v>
                </c:pt>
                <c:pt idx="267">
                  <c:v>0.44</c:v>
                </c:pt>
                <c:pt idx="268">
                  <c:v>0.43</c:v>
                </c:pt>
                <c:pt idx="269">
                  <c:v>0.43</c:v>
                </c:pt>
                <c:pt idx="270">
                  <c:v>0.43</c:v>
                </c:pt>
                <c:pt idx="271">
                  <c:v>0.43</c:v>
                </c:pt>
                <c:pt idx="272">
                  <c:v>0.43</c:v>
                </c:pt>
                <c:pt idx="273">
                  <c:v>0.42</c:v>
                </c:pt>
                <c:pt idx="274">
                  <c:v>0.42</c:v>
                </c:pt>
                <c:pt idx="275">
                  <c:v>0.43</c:v>
                </c:pt>
                <c:pt idx="276">
                  <c:v>0.42</c:v>
                </c:pt>
                <c:pt idx="277">
                  <c:v>0.42</c:v>
                </c:pt>
                <c:pt idx="278">
                  <c:v>0.42</c:v>
                </c:pt>
                <c:pt idx="279">
                  <c:v>0.42</c:v>
                </c:pt>
                <c:pt idx="280">
                  <c:v>0.41</c:v>
                </c:pt>
                <c:pt idx="281">
                  <c:v>0.41</c:v>
                </c:pt>
                <c:pt idx="282">
                  <c:v>0.41</c:v>
                </c:pt>
                <c:pt idx="283">
                  <c:v>0.41</c:v>
                </c:pt>
                <c:pt idx="284">
                  <c:v>0.41</c:v>
                </c:pt>
                <c:pt idx="285">
                  <c:v>0.4</c:v>
                </c:pt>
                <c:pt idx="286">
                  <c:v>0.4</c:v>
                </c:pt>
                <c:pt idx="287">
                  <c:v>0.39</c:v>
                </c:pt>
                <c:pt idx="288">
                  <c:v>0.4</c:v>
                </c:pt>
                <c:pt idx="289">
                  <c:v>0.4</c:v>
                </c:pt>
                <c:pt idx="290">
                  <c:v>0.4</c:v>
                </c:pt>
                <c:pt idx="291">
                  <c:v>0.4</c:v>
                </c:pt>
                <c:pt idx="292">
                  <c:v>0.39</c:v>
                </c:pt>
                <c:pt idx="293">
                  <c:v>0.39</c:v>
                </c:pt>
                <c:pt idx="294">
                  <c:v>0.38</c:v>
                </c:pt>
                <c:pt idx="295">
                  <c:v>0.39</c:v>
                </c:pt>
                <c:pt idx="296">
                  <c:v>0.38</c:v>
                </c:pt>
                <c:pt idx="297">
                  <c:v>0.39</c:v>
                </c:pt>
                <c:pt idx="298">
                  <c:v>0.38</c:v>
                </c:pt>
                <c:pt idx="299">
                  <c:v>0.38</c:v>
                </c:pt>
                <c:pt idx="300">
                  <c:v>0.38</c:v>
                </c:pt>
                <c:pt idx="301">
                  <c:v>0.38</c:v>
                </c:pt>
                <c:pt idx="302">
                  <c:v>0.38</c:v>
                </c:pt>
                <c:pt idx="303">
                  <c:v>0.37</c:v>
                </c:pt>
                <c:pt idx="304">
                  <c:v>0.37</c:v>
                </c:pt>
                <c:pt idx="305">
                  <c:v>0.37</c:v>
                </c:pt>
                <c:pt idx="306">
                  <c:v>0.37</c:v>
                </c:pt>
                <c:pt idx="307">
                  <c:v>0.37</c:v>
                </c:pt>
                <c:pt idx="308">
                  <c:v>0.37</c:v>
                </c:pt>
                <c:pt idx="309">
                  <c:v>0.36</c:v>
                </c:pt>
                <c:pt idx="310">
                  <c:v>0.36</c:v>
                </c:pt>
                <c:pt idx="311">
                  <c:v>0.36</c:v>
                </c:pt>
                <c:pt idx="312">
                  <c:v>0.35</c:v>
                </c:pt>
                <c:pt idx="313">
                  <c:v>0.35</c:v>
                </c:pt>
                <c:pt idx="314">
                  <c:v>0.35</c:v>
                </c:pt>
                <c:pt idx="315">
                  <c:v>0.35</c:v>
                </c:pt>
                <c:pt idx="316">
                  <c:v>0.34</c:v>
                </c:pt>
                <c:pt idx="317">
                  <c:v>0.34</c:v>
                </c:pt>
                <c:pt idx="318">
                  <c:v>0.34</c:v>
                </c:pt>
                <c:pt idx="319">
                  <c:v>0.34</c:v>
                </c:pt>
                <c:pt idx="320">
                  <c:v>0.34</c:v>
                </c:pt>
                <c:pt idx="321">
                  <c:v>0.34</c:v>
                </c:pt>
                <c:pt idx="322">
                  <c:v>0.34</c:v>
                </c:pt>
                <c:pt idx="323">
                  <c:v>0.33</c:v>
                </c:pt>
                <c:pt idx="324">
                  <c:v>0.33</c:v>
                </c:pt>
                <c:pt idx="325">
                  <c:v>0.33</c:v>
                </c:pt>
                <c:pt idx="326">
                  <c:v>0.33</c:v>
                </c:pt>
                <c:pt idx="327">
                  <c:v>0.32</c:v>
                </c:pt>
                <c:pt idx="328">
                  <c:v>0.32</c:v>
                </c:pt>
                <c:pt idx="329">
                  <c:v>0.32</c:v>
                </c:pt>
                <c:pt idx="330">
                  <c:v>0.32</c:v>
                </c:pt>
                <c:pt idx="331">
                  <c:v>0.32</c:v>
                </c:pt>
                <c:pt idx="332">
                  <c:v>0.32</c:v>
                </c:pt>
                <c:pt idx="333">
                  <c:v>0.32</c:v>
                </c:pt>
                <c:pt idx="334">
                  <c:v>0.31</c:v>
                </c:pt>
                <c:pt idx="335">
                  <c:v>0.31</c:v>
                </c:pt>
                <c:pt idx="336">
                  <c:v>0.31</c:v>
                </c:pt>
                <c:pt idx="337">
                  <c:v>0.3</c:v>
                </c:pt>
                <c:pt idx="338">
                  <c:v>0.3</c:v>
                </c:pt>
                <c:pt idx="339">
                  <c:v>0.3</c:v>
                </c:pt>
                <c:pt idx="340">
                  <c:v>0.3</c:v>
                </c:pt>
                <c:pt idx="341">
                  <c:v>0.3</c:v>
                </c:pt>
                <c:pt idx="342">
                  <c:v>0.3</c:v>
                </c:pt>
                <c:pt idx="343">
                  <c:v>0.28999999999999998</c:v>
                </c:pt>
                <c:pt idx="344">
                  <c:v>0.28999999999999998</c:v>
                </c:pt>
                <c:pt idx="345">
                  <c:v>0.28999999999999998</c:v>
                </c:pt>
                <c:pt idx="346">
                  <c:v>0.28999999999999998</c:v>
                </c:pt>
                <c:pt idx="347">
                  <c:v>0.28999999999999998</c:v>
                </c:pt>
                <c:pt idx="348">
                  <c:v>0.28999999999999998</c:v>
                </c:pt>
                <c:pt idx="349">
                  <c:v>0.28999999999999998</c:v>
                </c:pt>
                <c:pt idx="350">
                  <c:v>0.28999999999999998</c:v>
                </c:pt>
                <c:pt idx="351">
                  <c:v>0.28000000000000003</c:v>
                </c:pt>
                <c:pt idx="352">
                  <c:v>0.28000000000000003</c:v>
                </c:pt>
                <c:pt idx="353">
                  <c:v>0.27</c:v>
                </c:pt>
                <c:pt idx="354">
                  <c:v>0.28000000000000003</c:v>
                </c:pt>
                <c:pt idx="355">
                  <c:v>0.28000000000000003</c:v>
                </c:pt>
                <c:pt idx="356">
                  <c:v>0.27</c:v>
                </c:pt>
                <c:pt idx="357">
                  <c:v>0.27</c:v>
                </c:pt>
                <c:pt idx="358">
                  <c:v>0.27</c:v>
                </c:pt>
                <c:pt idx="359">
                  <c:v>0.27</c:v>
                </c:pt>
                <c:pt idx="360">
                  <c:v>0.27</c:v>
                </c:pt>
                <c:pt idx="361">
                  <c:v>0.27</c:v>
                </c:pt>
                <c:pt idx="362">
                  <c:v>0.27</c:v>
                </c:pt>
                <c:pt idx="363">
                  <c:v>0.26</c:v>
                </c:pt>
                <c:pt idx="364">
                  <c:v>0.27</c:v>
                </c:pt>
                <c:pt idx="365">
                  <c:v>0.26</c:v>
                </c:pt>
                <c:pt idx="366">
                  <c:v>0.26</c:v>
                </c:pt>
                <c:pt idx="367">
                  <c:v>0.27</c:v>
                </c:pt>
                <c:pt idx="368">
                  <c:v>0.26</c:v>
                </c:pt>
                <c:pt idx="369">
                  <c:v>0.26</c:v>
                </c:pt>
                <c:pt idx="370">
                  <c:v>0.26</c:v>
                </c:pt>
                <c:pt idx="371">
                  <c:v>0.26</c:v>
                </c:pt>
                <c:pt idx="372">
                  <c:v>0.26</c:v>
                </c:pt>
                <c:pt idx="373">
                  <c:v>0.26</c:v>
                </c:pt>
                <c:pt idx="374">
                  <c:v>0.26</c:v>
                </c:pt>
                <c:pt idx="375">
                  <c:v>0.26</c:v>
                </c:pt>
                <c:pt idx="376">
                  <c:v>0.26</c:v>
                </c:pt>
                <c:pt idx="377">
                  <c:v>0.25</c:v>
                </c:pt>
                <c:pt idx="378">
                  <c:v>0.25</c:v>
                </c:pt>
                <c:pt idx="379">
                  <c:v>0.25</c:v>
                </c:pt>
                <c:pt idx="380">
                  <c:v>0.25</c:v>
                </c:pt>
                <c:pt idx="381">
                  <c:v>0.25</c:v>
                </c:pt>
                <c:pt idx="382">
                  <c:v>0.24</c:v>
                </c:pt>
                <c:pt idx="383">
                  <c:v>0.24</c:v>
                </c:pt>
                <c:pt idx="384">
                  <c:v>0.24</c:v>
                </c:pt>
                <c:pt idx="385">
                  <c:v>0.24</c:v>
                </c:pt>
                <c:pt idx="386">
                  <c:v>0.23</c:v>
                </c:pt>
                <c:pt idx="387">
                  <c:v>0.24</c:v>
                </c:pt>
                <c:pt idx="388">
                  <c:v>0.23</c:v>
                </c:pt>
                <c:pt idx="389">
                  <c:v>0.23</c:v>
                </c:pt>
                <c:pt idx="390">
                  <c:v>0.22</c:v>
                </c:pt>
                <c:pt idx="391">
                  <c:v>0.22</c:v>
                </c:pt>
                <c:pt idx="392">
                  <c:v>0.22</c:v>
                </c:pt>
                <c:pt idx="393">
                  <c:v>0.21</c:v>
                </c:pt>
                <c:pt idx="394">
                  <c:v>0.21</c:v>
                </c:pt>
                <c:pt idx="395">
                  <c:v>0.21</c:v>
                </c:pt>
                <c:pt idx="396">
                  <c:v>0.2</c:v>
                </c:pt>
                <c:pt idx="397">
                  <c:v>0.2</c:v>
                </c:pt>
                <c:pt idx="398">
                  <c:v>0.2</c:v>
                </c:pt>
                <c:pt idx="399">
                  <c:v>0.19</c:v>
                </c:pt>
                <c:pt idx="400">
                  <c:v>0.19</c:v>
                </c:pt>
                <c:pt idx="401">
                  <c:v>0.19</c:v>
                </c:pt>
                <c:pt idx="402">
                  <c:v>0.19</c:v>
                </c:pt>
                <c:pt idx="403">
                  <c:v>0.18</c:v>
                </c:pt>
                <c:pt idx="404">
                  <c:v>0.18</c:v>
                </c:pt>
                <c:pt idx="405">
                  <c:v>0.17</c:v>
                </c:pt>
                <c:pt idx="406">
                  <c:v>0.17</c:v>
                </c:pt>
                <c:pt idx="407">
                  <c:v>0.17</c:v>
                </c:pt>
                <c:pt idx="408">
                  <c:v>0.16</c:v>
                </c:pt>
                <c:pt idx="409">
                  <c:v>0.16</c:v>
                </c:pt>
                <c:pt idx="410">
                  <c:v>0.15</c:v>
                </c:pt>
                <c:pt idx="411">
                  <c:v>0.15</c:v>
                </c:pt>
                <c:pt idx="412">
                  <c:v>0.14000000000000001</c:v>
                </c:pt>
                <c:pt idx="413">
                  <c:v>0.14000000000000001</c:v>
                </c:pt>
                <c:pt idx="414">
                  <c:v>0.14000000000000001</c:v>
                </c:pt>
                <c:pt idx="415">
                  <c:v>0.13</c:v>
                </c:pt>
                <c:pt idx="416">
                  <c:v>0.13</c:v>
                </c:pt>
                <c:pt idx="417">
                  <c:v>0.12</c:v>
                </c:pt>
                <c:pt idx="418">
                  <c:v>0.12</c:v>
                </c:pt>
                <c:pt idx="419">
                  <c:v>0.12</c:v>
                </c:pt>
                <c:pt idx="420">
                  <c:v>0.11</c:v>
                </c:pt>
                <c:pt idx="421">
                  <c:v>0.11</c:v>
                </c:pt>
                <c:pt idx="422">
                  <c:v>0.11</c:v>
                </c:pt>
                <c:pt idx="423">
                  <c:v>0.1</c:v>
                </c:pt>
                <c:pt idx="424">
                  <c:v>0.1</c:v>
                </c:pt>
                <c:pt idx="425">
                  <c:v>0.09</c:v>
                </c:pt>
                <c:pt idx="426">
                  <c:v>0.09</c:v>
                </c:pt>
                <c:pt idx="427">
                  <c:v>0.09</c:v>
                </c:pt>
                <c:pt idx="428">
                  <c:v>0.08</c:v>
                </c:pt>
                <c:pt idx="429">
                  <c:v>0.08</c:v>
                </c:pt>
                <c:pt idx="430">
                  <c:v>7.0000000000000007E-2</c:v>
                </c:pt>
                <c:pt idx="431">
                  <c:v>7.0000000000000007E-2</c:v>
                </c:pt>
                <c:pt idx="432">
                  <c:v>7.0000000000000007E-2</c:v>
                </c:pt>
                <c:pt idx="433">
                  <c:v>0.06</c:v>
                </c:pt>
                <c:pt idx="434">
                  <c:v>0.06</c:v>
                </c:pt>
                <c:pt idx="435">
                  <c:v>0.06</c:v>
                </c:pt>
                <c:pt idx="436">
                  <c:v>0.05</c:v>
                </c:pt>
                <c:pt idx="437">
                  <c:v>0.05</c:v>
                </c:pt>
                <c:pt idx="438">
                  <c:v>0.05</c:v>
                </c:pt>
                <c:pt idx="439">
                  <c:v>0.04</c:v>
                </c:pt>
                <c:pt idx="440">
                  <c:v>0.04</c:v>
                </c:pt>
                <c:pt idx="441">
                  <c:v>0.04</c:v>
                </c:pt>
                <c:pt idx="442">
                  <c:v>0.03</c:v>
                </c:pt>
                <c:pt idx="443">
                  <c:v>0.03</c:v>
                </c:pt>
                <c:pt idx="444">
                  <c:v>0.03</c:v>
                </c:pt>
                <c:pt idx="445">
                  <c:v>0.03</c:v>
                </c:pt>
                <c:pt idx="446">
                  <c:v>0.02</c:v>
                </c:pt>
                <c:pt idx="447">
                  <c:v>0.02</c:v>
                </c:pt>
                <c:pt idx="448">
                  <c:v>0.02</c:v>
                </c:pt>
                <c:pt idx="449">
                  <c:v>0.02</c:v>
                </c:pt>
                <c:pt idx="450">
                  <c:v>0.02</c:v>
                </c:pt>
                <c:pt idx="451">
                  <c:v>0.01</c:v>
                </c:pt>
              </c:numCache>
            </c:numRef>
          </c:val>
          <c:smooth val="0"/>
        </c:ser>
        <c:dLbls>
          <c:showLegendKey val="0"/>
          <c:showVal val="0"/>
          <c:showCatName val="0"/>
          <c:showSerName val="0"/>
          <c:showPercent val="0"/>
          <c:showBubbleSize val="0"/>
        </c:dLbls>
        <c:marker val="1"/>
        <c:smooth val="0"/>
        <c:axId val="119802496"/>
        <c:axId val="119800960"/>
      </c:lineChart>
      <c:catAx>
        <c:axId val="125163008"/>
        <c:scaling>
          <c:orientation val="minMax"/>
        </c:scaling>
        <c:delete val="0"/>
        <c:axPos val="b"/>
        <c:title>
          <c:tx>
            <c:rich>
              <a:bodyPr/>
              <a:lstStyle/>
              <a:p>
                <a:pPr>
                  <a:defRPr sz="1800"/>
                </a:pPr>
                <a:r>
                  <a:rPr lang="en-US" sz="1800"/>
                  <a:t>Seconds</a:t>
                </a:r>
              </a:p>
            </c:rich>
          </c:tx>
          <c:layout/>
          <c:overlay val="0"/>
        </c:title>
        <c:majorTickMark val="out"/>
        <c:minorTickMark val="none"/>
        <c:tickLblPos val="nextTo"/>
        <c:txPr>
          <a:bodyPr/>
          <a:lstStyle/>
          <a:p>
            <a:pPr>
              <a:defRPr sz="1600"/>
            </a:pPr>
            <a:endParaRPr lang="en-US"/>
          </a:p>
        </c:txPr>
        <c:crossAx val="125164928"/>
        <c:crosses val="autoZero"/>
        <c:auto val="1"/>
        <c:lblAlgn val="ctr"/>
        <c:lblOffset val="100"/>
        <c:noMultiLvlLbl val="0"/>
      </c:catAx>
      <c:valAx>
        <c:axId val="125164928"/>
        <c:scaling>
          <c:orientation val="minMax"/>
        </c:scaling>
        <c:delete val="0"/>
        <c:axPos val="l"/>
        <c:majorGridlines/>
        <c:numFmt formatCode="#,##0" sourceLinked="0"/>
        <c:majorTickMark val="out"/>
        <c:minorTickMark val="none"/>
        <c:tickLblPos val="nextTo"/>
        <c:txPr>
          <a:bodyPr/>
          <a:lstStyle/>
          <a:p>
            <a:pPr>
              <a:defRPr sz="1800"/>
            </a:pPr>
            <a:endParaRPr lang="en-US"/>
          </a:p>
        </c:txPr>
        <c:crossAx val="125163008"/>
        <c:crosses val="autoZero"/>
        <c:crossBetween val="between"/>
      </c:valAx>
      <c:valAx>
        <c:axId val="119800960"/>
        <c:scaling>
          <c:orientation val="minMax"/>
        </c:scaling>
        <c:delete val="0"/>
        <c:axPos val="r"/>
        <c:numFmt formatCode="0%" sourceLinked="1"/>
        <c:majorTickMark val="out"/>
        <c:minorTickMark val="none"/>
        <c:tickLblPos val="nextTo"/>
        <c:txPr>
          <a:bodyPr/>
          <a:lstStyle/>
          <a:p>
            <a:pPr>
              <a:defRPr sz="1800"/>
            </a:pPr>
            <a:endParaRPr lang="en-US"/>
          </a:p>
        </c:txPr>
        <c:crossAx val="119802496"/>
        <c:crosses val="max"/>
        <c:crossBetween val="between"/>
      </c:valAx>
      <c:catAx>
        <c:axId val="119802496"/>
        <c:scaling>
          <c:orientation val="minMax"/>
        </c:scaling>
        <c:delete val="1"/>
        <c:axPos val="b"/>
        <c:majorTickMark val="out"/>
        <c:minorTickMark val="none"/>
        <c:tickLblPos val="nextTo"/>
        <c:crossAx val="119800960"/>
        <c:crosses val="autoZero"/>
        <c:auto val="1"/>
        <c:lblAlgn val="ctr"/>
        <c:lblOffset val="100"/>
        <c:noMultiLvlLbl val="0"/>
      </c:catAx>
    </c:plotArea>
    <c:legend>
      <c:legendPos val="r"/>
      <c:layout/>
      <c:overlay val="0"/>
      <c:txPr>
        <a:bodyPr/>
        <a:lstStyle/>
        <a:p>
          <a:pPr>
            <a:defRPr sz="1600"/>
          </a:pPr>
          <a:endParaRPr lang="en-US"/>
        </a:p>
      </c:txPr>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testName.measure_write_2sec.ste!$AH$1</c:f>
              <c:strCache>
                <c:ptCount val="1"/>
                <c:pt idx="0">
                  <c:v>warmup IOPS</c:v>
                </c:pt>
              </c:strCache>
            </c:strRef>
          </c:tx>
          <c:marker>
            <c:symbol val="none"/>
          </c:marker>
          <c:cat>
            <c:numRef>
              <c:f>testName.measure_write_2sec.ste!$AK$2:$AK$19</c:f>
              <c:numCache>
                <c:formatCode>General</c:formatCode>
                <c:ptCount val="18"/>
                <c:pt idx="0">
                  <c:v>0</c:v>
                </c:pt>
                <c:pt idx="1">
                  <c:v>2</c:v>
                </c:pt>
                <c:pt idx="2">
                  <c:v>4</c:v>
                </c:pt>
                <c:pt idx="3">
                  <c:v>6</c:v>
                </c:pt>
                <c:pt idx="4">
                  <c:v>8</c:v>
                </c:pt>
                <c:pt idx="5">
                  <c:v>10</c:v>
                </c:pt>
                <c:pt idx="6">
                  <c:v>12</c:v>
                </c:pt>
                <c:pt idx="7">
                  <c:v>14</c:v>
                </c:pt>
                <c:pt idx="8">
                  <c:v>16</c:v>
                </c:pt>
                <c:pt idx="9">
                  <c:v>18</c:v>
                </c:pt>
                <c:pt idx="10">
                  <c:v>20</c:v>
                </c:pt>
                <c:pt idx="11">
                  <c:v>22</c:v>
                </c:pt>
                <c:pt idx="12">
                  <c:v>24</c:v>
                </c:pt>
                <c:pt idx="13">
                  <c:v>26</c:v>
                </c:pt>
                <c:pt idx="14">
                  <c:v>28</c:v>
                </c:pt>
                <c:pt idx="15">
                  <c:v>30</c:v>
                </c:pt>
                <c:pt idx="16">
                  <c:v>32</c:v>
                </c:pt>
                <c:pt idx="17">
                  <c:v>34</c:v>
                </c:pt>
              </c:numCache>
            </c:numRef>
          </c:cat>
          <c:val>
            <c:numRef>
              <c:f>testName.measure_write_2sec.ste!$AH$2:$AH$19</c:f>
              <c:numCache>
                <c:formatCode>_(* #,##0_);_(* \(#,##0\);_(* "-"??_);_(@_)</c:formatCode>
                <c:ptCount val="18"/>
                <c:pt idx="0">
                  <c:v>40077.5</c:v>
                </c:pt>
                <c:pt idx="1">
                  <c:v>44643</c:v>
                </c:pt>
                <c:pt idx="2">
                  <c:v>17923</c:v>
                </c:pt>
              </c:numCache>
            </c:numRef>
          </c:val>
          <c:smooth val="0"/>
        </c:ser>
        <c:ser>
          <c:idx val="1"/>
          <c:order val="1"/>
          <c:tx>
            <c:strRef>
              <c:f>testName.measure_write_2sec.ste!$AI$1</c:f>
              <c:strCache>
                <c:ptCount val="1"/>
                <c:pt idx="0">
                  <c:v>Measure IOPS</c:v>
                </c:pt>
              </c:strCache>
            </c:strRef>
          </c:tx>
          <c:spPr>
            <a:ln>
              <a:solidFill>
                <a:srgbClr val="92D050"/>
              </a:solidFill>
            </a:ln>
          </c:spPr>
          <c:marker>
            <c:symbol val="none"/>
          </c:marker>
          <c:cat>
            <c:numRef>
              <c:f>testName.measure_write_2sec.ste!$AK$2:$AK$19</c:f>
              <c:numCache>
                <c:formatCode>General</c:formatCode>
                <c:ptCount val="18"/>
                <c:pt idx="0">
                  <c:v>0</c:v>
                </c:pt>
                <c:pt idx="1">
                  <c:v>2</c:v>
                </c:pt>
                <c:pt idx="2">
                  <c:v>4</c:v>
                </c:pt>
                <c:pt idx="3">
                  <c:v>6</c:v>
                </c:pt>
                <c:pt idx="4">
                  <c:v>8</c:v>
                </c:pt>
                <c:pt idx="5">
                  <c:v>10</c:v>
                </c:pt>
                <c:pt idx="6">
                  <c:v>12</c:v>
                </c:pt>
                <c:pt idx="7">
                  <c:v>14</c:v>
                </c:pt>
                <c:pt idx="8">
                  <c:v>16</c:v>
                </c:pt>
                <c:pt idx="9">
                  <c:v>18</c:v>
                </c:pt>
                <c:pt idx="10">
                  <c:v>20</c:v>
                </c:pt>
                <c:pt idx="11">
                  <c:v>22</c:v>
                </c:pt>
                <c:pt idx="12">
                  <c:v>24</c:v>
                </c:pt>
                <c:pt idx="13">
                  <c:v>26</c:v>
                </c:pt>
                <c:pt idx="14">
                  <c:v>28</c:v>
                </c:pt>
                <c:pt idx="15">
                  <c:v>30</c:v>
                </c:pt>
                <c:pt idx="16">
                  <c:v>32</c:v>
                </c:pt>
                <c:pt idx="17">
                  <c:v>34</c:v>
                </c:pt>
              </c:numCache>
            </c:numRef>
          </c:cat>
          <c:val>
            <c:numRef>
              <c:f>testName.measure_write_2sec.ste!$AI$2:$AI$19</c:f>
              <c:numCache>
                <c:formatCode>General</c:formatCode>
                <c:ptCount val="18"/>
                <c:pt idx="3" formatCode="_(* #,##0_);_(* \(#,##0\);_(* &quot;-&quot;??_);_(@_)">
                  <c:v>816.5</c:v>
                </c:pt>
                <c:pt idx="4" formatCode="_(* #,##0_);_(* \(#,##0\);_(* &quot;-&quot;??_);_(@_)">
                  <c:v>101</c:v>
                </c:pt>
                <c:pt idx="5" formatCode="_(* #,##0_);_(* \(#,##0\);_(* &quot;-&quot;??_);_(@_)">
                  <c:v>105</c:v>
                </c:pt>
                <c:pt idx="6" formatCode="_(* #,##0_);_(* \(#,##0\);_(* &quot;-&quot;??_);_(@_)">
                  <c:v>1024.5</c:v>
                </c:pt>
                <c:pt idx="7" formatCode="_(* #,##0_);_(* \(#,##0\);_(* &quot;-&quot;??_);_(@_)">
                  <c:v>1644.5</c:v>
                </c:pt>
                <c:pt idx="8" formatCode="_(* #,##0_);_(* \(#,##0\);_(* &quot;-&quot;??_);_(@_)">
                  <c:v>3062</c:v>
                </c:pt>
                <c:pt idx="9" formatCode="_(* #,##0_);_(* \(#,##0\);_(* &quot;-&quot;??_);_(@_)">
                  <c:v>2800</c:v>
                </c:pt>
                <c:pt idx="10" formatCode="_(* #,##0_);_(* \(#,##0\);_(* &quot;-&quot;??_);_(@_)">
                  <c:v>2724</c:v>
                </c:pt>
                <c:pt idx="11" formatCode="_(* #,##0_);_(* \(#,##0\);_(* &quot;-&quot;??_);_(@_)">
                  <c:v>2199.5</c:v>
                </c:pt>
                <c:pt idx="12" formatCode="_(* #,##0_);_(* \(#,##0\);_(* &quot;-&quot;??_);_(@_)">
                  <c:v>3609.5</c:v>
                </c:pt>
                <c:pt idx="13" formatCode="_(* #,##0_);_(* \(#,##0\);_(* &quot;-&quot;??_);_(@_)">
                  <c:v>2418.5</c:v>
                </c:pt>
                <c:pt idx="14" formatCode="_(* #,##0_);_(* \(#,##0\);_(* &quot;-&quot;??_);_(@_)">
                  <c:v>3069</c:v>
                </c:pt>
                <c:pt idx="15" formatCode="_(* #,##0_);_(* \(#,##0\);_(* &quot;-&quot;??_);_(@_)">
                  <c:v>2858.5</c:v>
                </c:pt>
                <c:pt idx="16" formatCode="_(* #,##0_);_(* \(#,##0\);_(* &quot;-&quot;??_);_(@_)">
                  <c:v>2785.5</c:v>
                </c:pt>
                <c:pt idx="17" formatCode="_(* #,##0_);_(* \(#,##0\);_(* &quot;-&quot;??_);_(@_)">
                  <c:v>3369.5</c:v>
                </c:pt>
              </c:numCache>
            </c:numRef>
          </c:val>
          <c:smooth val="0"/>
        </c:ser>
        <c:dLbls>
          <c:showLegendKey val="0"/>
          <c:showVal val="0"/>
          <c:showCatName val="0"/>
          <c:showSerName val="0"/>
          <c:showPercent val="0"/>
          <c:showBubbleSize val="0"/>
        </c:dLbls>
        <c:marker val="1"/>
        <c:smooth val="0"/>
        <c:axId val="126224256"/>
        <c:axId val="118301056"/>
      </c:lineChart>
      <c:lineChart>
        <c:grouping val="standard"/>
        <c:varyColors val="0"/>
        <c:ser>
          <c:idx val="2"/>
          <c:order val="2"/>
          <c:tx>
            <c:strRef>
              <c:f>testName.measure_write_2sec.ste!$AJ$1</c:f>
              <c:strCache>
                <c:ptCount val="1"/>
                <c:pt idx="0">
                  <c:v>WP</c:v>
                </c:pt>
              </c:strCache>
            </c:strRef>
          </c:tx>
          <c:spPr>
            <a:ln>
              <a:solidFill>
                <a:srgbClr val="00B0F0"/>
              </a:solidFill>
            </a:ln>
          </c:spPr>
          <c:marker>
            <c:symbol val="none"/>
          </c:marker>
          <c:val>
            <c:numRef>
              <c:f>testName.measure_write_2sec.ste!$AJ$2:$AJ$19</c:f>
              <c:numCache>
                <c:formatCode>0%</c:formatCode>
                <c:ptCount val="18"/>
                <c:pt idx="0">
                  <c:v>0.13</c:v>
                </c:pt>
                <c:pt idx="1">
                  <c:v>0.28999999999999998</c:v>
                </c:pt>
                <c:pt idx="2">
                  <c:v>0.38</c:v>
                </c:pt>
                <c:pt idx="3">
                  <c:v>0.44</c:v>
                </c:pt>
                <c:pt idx="4">
                  <c:v>0.42</c:v>
                </c:pt>
                <c:pt idx="5">
                  <c:v>0.39</c:v>
                </c:pt>
                <c:pt idx="6">
                  <c:v>0.37</c:v>
                </c:pt>
                <c:pt idx="7">
                  <c:v>0.38</c:v>
                </c:pt>
                <c:pt idx="8">
                  <c:v>0.43</c:v>
                </c:pt>
                <c:pt idx="9">
                  <c:v>0.52</c:v>
                </c:pt>
                <c:pt idx="10">
                  <c:v>0.57999999999999996</c:v>
                </c:pt>
                <c:pt idx="11">
                  <c:v>0.63</c:v>
                </c:pt>
                <c:pt idx="12">
                  <c:v>0.67</c:v>
                </c:pt>
                <c:pt idx="13">
                  <c:v>0.67</c:v>
                </c:pt>
                <c:pt idx="14">
                  <c:v>0.66</c:v>
                </c:pt>
                <c:pt idx="15">
                  <c:v>0.65</c:v>
                </c:pt>
                <c:pt idx="16">
                  <c:v>0.67</c:v>
                </c:pt>
                <c:pt idx="17">
                  <c:v>0.64</c:v>
                </c:pt>
              </c:numCache>
            </c:numRef>
          </c:val>
          <c:smooth val="0"/>
        </c:ser>
        <c:dLbls>
          <c:showLegendKey val="0"/>
          <c:showVal val="0"/>
          <c:showCatName val="0"/>
          <c:showSerName val="0"/>
          <c:showPercent val="0"/>
          <c:showBubbleSize val="0"/>
        </c:dLbls>
        <c:marker val="1"/>
        <c:smooth val="0"/>
        <c:axId val="126233216"/>
        <c:axId val="126231680"/>
      </c:lineChart>
      <c:catAx>
        <c:axId val="126224256"/>
        <c:scaling>
          <c:orientation val="minMax"/>
        </c:scaling>
        <c:delete val="0"/>
        <c:axPos val="b"/>
        <c:title>
          <c:tx>
            <c:rich>
              <a:bodyPr/>
              <a:lstStyle/>
              <a:p>
                <a:pPr>
                  <a:defRPr/>
                </a:pPr>
                <a:r>
                  <a:rPr lang="en-US"/>
                  <a:t>Seconds</a:t>
                </a:r>
              </a:p>
            </c:rich>
          </c:tx>
          <c:layout/>
          <c:overlay val="0"/>
        </c:title>
        <c:numFmt formatCode="General" sourceLinked="1"/>
        <c:majorTickMark val="out"/>
        <c:minorTickMark val="none"/>
        <c:tickLblPos val="nextTo"/>
        <c:crossAx val="118301056"/>
        <c:crosses val="autoZero"/>
        <c:auto val="1"/>
        <c:lblAlgn val="ctr"/>
        <c:lblOffset val="100"/>
        <c:noMultiLvlLbl val="0"/>
      </c:catAx>
      <c:valAx>
        <c:axId val="118301056"/>
        <c:scaling>
          <c:orientation val="minMax"/>
          <c:max val="5000"/>
        </c:scaling>
        <c:delete val="0"/>
        <c:axPos val="l"/>
        <c:majorGridlines/>
        <c:numFmt formatCode="_(* #,##0_);_(* \(#,##0\);_(* &quot;-&quot;??_);_(@_)" sourceLinked="1"/>
        <c:majorTickMark val="out"/>
        <c:minorTickMark val="none"/>
        <c:tickLblPos val="nextTo"/>
        <c:crossAx val="126224256"/>
        <c:crosses val="autoZero"/>
        <c:crossBetween val="between"/>
      </c:valAx>
      <c:valAx>
        <c:axId val="126231680"/>
        <c:scaling>
          <c:orientation val="minMax"/>
        </c:scaling>
        <c:delete val="0"/>
        <c:axPos val="r"/>
        <c:numFmt formatCode="0%" sourceLinked="1"/>
        <c:majorTickMark val="out"/>
        <c:minorTickMark val="none"/>
        <c:tickLblPos val="nextTo"/>
        <c:crossAx val="126233216"/>
        <c:crosses val="max"/>
        <c:crossBetween val="between"/>
      </c:valAx>
      <c:catAx>
        <c:axId val="126233216"/>
        <c:scaling>
          <c:orientation val="minMax"/>
        </c:scaling>
        <c:delete val="1"/>
        <c:axPos val="b"/>
        <c:majorTickMark val="out"/>
        <c:minorTickMark val="none"/>
        <c:tickLblPos val="nextTo"/>
        <c:crossAx val="126231680"/>
        <c:crosses val="autoZero"/>
        <c:auto val="1"/>
        <c:lblAlgn val="ctr"/>
        <c:lblOffset val="100"/>
        <c:noMultiLvlLbl val="0"/>
      </c:cat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testName.measure_write_2sec.ste!$AH$1</c:f>
              <c:strCache>
                <c:ptCount val="1"/>
                <c:pt idx="0">
                  <c:v>Warmup IOPS</c:v>
                </c:pt>
              </c:strCache>
            </c:strRef>
          </c:tx>
          <c:spPr>
            <a:ln>
              <a:solidFill>
                <a:srgbClr val="FF0000"/>
              </a:solidFill>
            </a:ln>
          </c:spPr>
          <c:marker>
            <c:symbol val="none"/>
          </c:marker>
          <c:cat>
            <c:numRef>
              <c:f>testName.measure_write_2sec.ste!$AK$2:$AK$22</c:f>
              <c:numCache>
                <c:formatCode>General</c:formatCode>
                <c:ptCount val="21"/>
                <c:pt idx="0">
                  <c:v>0</c:v>
                </c:pt>
                <c:pt idx="1">
                  <c:v>2</c:v>
                </c:pt>
                <c:pt idx="2">
                  <c:v>4</c:v>
                </c:pt>
                <c:pt idx="3">
                  <c:v>6</c:v>
                </c:pt>
                <c:pt idx="4">
                  <c:v>8</c:v>
                </c:pt>
                <c:pt idx="5">
                  <c:v>10</c:v>
                </c:pt>
                <c:pt idx="6">
                  <c:v>12</c:v>
                </c:pt>
                <c:pt idx="7">
                  <c:v>14</c:v>
                </c:pt>
                <c:pt idx="8">
                  <c:v>16</c:v>
                </c:pt>
                <c:pt idx="9">
                  <c:v>18</c:v>
                </c:pt>
                <c:pt idx="10">
                  <c:v>20</c:v>
                </c:pt>
                <c:pt idx="11">
                  <c:v>22</c:v>
                </c:pt>
                <c:pt idx="12">
                  <c:v>24</c:v>
                </c:pt>
                <c:pt idx="13">
                  <c:v>26</c:v>
                </c:pt>
                <c:pt idx="14">
                  <c:v>28</c:v>
                </c:pt>
                <c:pt idx="15">
                  <c:v>30</c:v>
                </c:pt>
                <c:pt idx="16">
                  <c:v>32</c:v>
                </c:pt>
                <c:pt idx="17">
                  <c:v>34</c:v>
                </c:pt>
                <c:pt idx="18">
                  <c:v>36</c:v>
                </c:pt>
                <c:pt idx="19">
                  <c:v>38</c:v>
                </c:pt>
                <c:pt idx="20">
                  <c:v>40</c:v>
                </c:pt>
              </c:numCache>
            </c:numRef>
          </c:cat>
          <c:val>
            <c:numRef>
              <c:f>testName.measure_write_2sec.ste!$AH$2:$AH$22</c:f>
              <c:numCache>
                <c:formatCode>_(* #,##0_);_(* \(#,##0\);_(* "-"??_);_(@_)</c:formatCode>
                <c:ptCount val="21"/>
                <c:pt idx="0">
                  <c:v>38783.5</c:v>
                </c:pt>
                <c:pt idx="1">
                  <c:v>40544.5</c:v>
                </c:pt>
                <c:pt idx="2">
                  <c:v>23901.5</c:v>
                </c:pt>
                <c:pt idx="3">
                  <c:v>1050</c:v>
                </c:pt>
                <c:pt idx="4">
                  <c:v>441.5</c:v>
                </c:pt>
                <c:pt idx="5">
                  <c:v>782.5</c:v>
                </c:pt>
              </c:numCache>
            </c:numRef>
          </c:val>
          <c:smooth val="0"/>
        </c:ser>
        <c:ser>
          <c:idx val="1"/>
          <c:order val="1"/>
          <c:tx>
            <c:strRef>
              <c:f>testName.measure_write_2sec.ste!$AI$1</c:f>
              <c:strCache>
                <c:ptCount val="1"/>
                <c:pt idx="0">
                  <c:v>Measure IOPS</c:v>
                </c:pt>
              </c:strCache>
            </c:strRef>
          </c:tx>
          <c:spPr>
            <a:ln>
              <a:solidFill>
                <a:srgbClr val="92D050"/>
              </a:solidFill>
            </a:ln>
          </c:spPr>
          <c:marker>
            <c:symbol val="none"/>
          </c:marker>
          <c:cat>
            <c:numRef>
              <c:f>testName.measure_write_2sec.ste!$AK$2:$AK$22</c:f>
              <c:numCache>
                <c:formatCode>General</c:formatCode>
                <c:ptCount val="21"/>
                <c:pt idx="0">
                  <c:v>0</c:v>
                </c:pt>
                <c:pt idx="1">
                  <c:v>2</c:v>
                </c:pt>
                <c:pt idx="2">
                  <c:v>4</c:v>
                </c:pt>
                <c:pt idx="3">
                  <c:v>6</c:v>
                </c:pt>
                <c:pt idx="4">
                  <c:v>8</c:v>
                </c:pt>
                <c:pt idx="5">
                  <c:v>10</c:v>
                </c:pt>
                <c:pt idx="6">
                  <c:v>12</c:v>
                </c:pt>
                <c:pt idx="7">
                  <c:v>14</c:v>
                </c:pt>
                <c:pt idx="8">
                  <c:v>16</c:v>
                </c:pt>
                <c:pt idx="9">
                  <c:v>18</c:v>
                </c:pt>
                <c:pt idx="10">
                  <c:v>20</c:v>
                </c:pt>
                <c:pt idx="11">
                  <c:v>22</c:v>
                </c:pt>
                <c:pt idx="12">
                  <c:v>24</c:v>
                </c:pt>
                <c:pt idx="13">
                  <c:v>26</c:v>
                </c:pt>
                <c:pt idx="14">
                  <c:v>28</c:v>
                </c:pt>
                <c:pt idx="15">
                  <c:v>30</c:v>
                </c:pt>
                <c:pt idx="16">
                  <c:v>32</c:v>
                </c:pt>
                <c:pt idx="17">
                  <c:v>34</c:v>
                </c:pt>
                <c:pt idx="18">
                  <c:v>36</c:v>
                </c:pt>
                <c:pt idx="19">
                  <c:v>38</c:v>
                </c:pt>
                <c:pt idx="20">
                  <c:v>40</c:v>
                </c:pt>
              </c:numCache>
            </c:numRef>
          </c:cat>
          <c:val>
            <c:numRef>
              <c:f>testName.measure_write_2sec.ste!$AI$2:$AI$22</c:f>
              <c:numCache>
                <c:formatCode>General</c:formatCode>
                <c:ptCount val="21"/>
                <c:pt idx="6" formatCode="_(* #,##0_);_(* \(#,##0\);_(* &quot;-&quot;??_);_(@_)">
                  <c:v>1971.5</c:v>
                </c:pt>
                <c:pt idx="7" formatCode="_(* #,##0_);_(* \(#,##0\);_(* &quot;-&quot;??_);_(@_)">
                  <c:v>4927</c:v>
                </c:pt>
                <c:pt idx="8" formatCode="_(* #,##0_);_(* \(#,##0\);_(* &quot;-&quot;??_);_(@_)">
                  <c:v>2581</c:v>
                </c:pt>
                <c:pt idx="9" formatCode="_(* #,##0_);_(* \(#,##0\);_(* &quot;-&quot;??_);_(@_)">
                  <c:v>2293</c:v>
                </c:pt>
                <c:pt idx="10" formatCode="_(* #,##0_);_(* \(#,##0\);_(* &quot;-&quot;??_);_(@_)">
                  <c:v>2147.5</c:v>
                </c:pt>
                <c:pt idx="11" formatCode="_(* #,##0_);_(* \(#,##0\);_(* &quot;-&quot;??_);_(@_)">
                  <c:v>2442</c:v>
                </c:pt>
                <c:pt idx="12" formatCode="_(* #,##0_);_(* \(#,##0\);_(* &quot;-&quot;??_);_(@_)">
                  <c:v>2424.5</c:v>
                </c:pt>
                <c:pt idx="13" formatCode="_(* #,##0_);_(* \(#,##0\);_(* &quot;-&quot;??_);_(@_)">
                  <c:v>2006.5</c:v>
                </c:pt>
                <c:pt idx="14" formatCode="_(* #,##0_);_(* \(#,##0\);_(* &quot;-&quot;??_);_(@_)">
                  <c:v>2622</c:v>
                </c:pt>
                <c:pt idx="15" formatCode="_(* #,##0_);_(* \(#,##0\);_(* &quot;-&quot;??_);_(@_)">
                  <c:v>2852.5</c:v>
                </c:pt>
                <c:pt idx="16" formatCode="_(* #,##0_);_(* \(#,##0\);_(* &quot;-&quot;??_);_(@_)">
                  <c:v>2402.5</c:v>
                </c:pt>
                <c:pt idx="17" formatCode="_(* #,##0_);_(* \(#,##0\);_(* &quot;-&quot;??_);_(@_)">
                  <c:v>2693</c:v>
                </c:pt>
                <c:pt idx="18" formatCode="_(* #,##0_);_(* \(#,##0\);_(* &quot;-&quot;??_);_(@_)">
                  <c:v>2741.5</c:v>
                </c:pt>
                <c:pt idx="19" formatCode="_(* #,##0_);_(* \(#,##0\);_(* &quot;-&quot;??_);_(@_)">
                  <c:v>2530.5</c:v>
                </c:pt>
                <c:pt idx="20" formatCode="_(* #,##0_);_(* \(#,##0\);_(* &quot;-&quot;??_);_(@_)">
                  <c:v>2621</c:v>
                </c:pt>
              </c:numCache>
            </c:numRef>
          </c:val>
          <c:smooth val="0"/>
        </c:ser>
        <c:dLbls>
          <c:showLegendKey val="0"/>
          <c:showVal val="0"/>
          <c:showCatName val="0"/>
          <c:showSerName val="0"/>
          <c:showPercent val="0"/>
          <c:showBubbleSize val="0"/>
        </c:dLbls>
        <c:marker val="1"/>
        <c:smooth val="0"/>
        <c:axId val="126256640"/>
        <c:axId val="126258560"/>
      </c:lineChart>
      <c:lineChart>
        <c:grouping val="standard"/>
        <c:varyColors val="0"/>
        <c:ser>
          <c:idx val="2"/>
          <c:order val="2"/>
          <c:tx>
            <c:strRef>
              <c:f>testName.measure_write_2sec.ste!$AJ$1</c:f>
              <c:strCache>
                <c:ptCount val="1"/>
                <c:pt idx="0">
                  <c:v>WP</c:v>
                </c:pt>
              </c:strCache>
            </c:strRef>
          </c:tx>
          <c:spPr>
            <a:ln>
              <a:solidFill>
                <a:srgbClr val="00B0F0"/>
              </a:solidFill>
            </a:ln>
          </c:spPr>
          <c:marker>
            <c:symbol val="none"/>
          </c:marker>
          <c:val>
            <c:numRef>
              <c:f>testName.measure_write_2sec.ste!$AJ$2:$AJ$22</c:f>
              <c:numCache>
                <c:formatCode>0%</c:formatCode>
                <c:ptCount val="21"/>
                <c:pt idx="0">
                  <c:v>0.15</c:v>
                </c:pt>
                <c:pt idx="1">
                  <c:v>0.34</c:v>
                </c:pt>
                <c:pt idx="2">
                  <c:v>0.52</c:v>
                </c:pt>
                <c:pt idx="3">
                  <c:v>0.57999999999999996</c:v>
                </c:pt>
                <c:pt idx="4">
                  <c:v>0.56000000000000005</c:v>
                </c:pt>
                <c:pt idx="5">
                  <c:v>0.51</c:v>
                </c:pt>
                <c:pt idx="6">
                  <c:v>0.47</c:v>
                </c:pt>
                <c:pt idx="7">
                  <c:v>0.54</c:v>
                </c:pt>
                <c:pt idx="8">
                  <c:v>0.59</c:v>
                </c:pt>
                <c:pt idx="9">
                  <c:v>0.61</c:v>
                </c:pt>
                <c:pt idx="10">
                  <c:v>0.57999999999999996</c:v>
                </c:pt>
                <c:pt idx="11">
                  <c:v>0.55000000000000004</c:v>
                </c:pt>
                <c:pt idx="12">
                  <c:v>0.55000000000000004</c:v>
                </c:pt>
                <c:pt idx="13">
                  <c:v>0.55000000000000004</c:v>
                </c:pt>
                <c:pt idx="14">
                  <c:v>0.52</c:v>
                </c:pt>
                <c:pt idx="15">
                  <c:v>0.51</c:v>
                </c:pt>
                <c:pt idx="16">
                  <c:v>0.52</c:v>
                </c:pt>
                <c:pt idx="17">
                  <c:v>0.52</c:v>
                </c:pt>
                <c:pt idx="18">
                  <c:v>0.52</c:v>
                </c:pt>
                <c:pt idx="19">
                  <c:v>0.53</c:v>
                </c:pt>
                <c:pt idx="20">
                  <c:v>0.53</c:v>
                </c:pt>
              </c:numCache>
            </c:numRef>
          </c:val>
          <c:smooth val="0"/>
        </c:ser>
        <c:dLbls>
          <c:showLegendKey val="0"/>
          <c:showVal val="0"/>
          <c:showCatName val="0"/>
          <c:showSerName val="0"/>
          <c:showPercent val="0"/>
          <c:showBubbleSize val="0"/>
        </c:dLbls>
        <c:marker val="1"/>
        <c:smooth val="0"/>
        <c:axId val="126274176"/>
        <c:axId val="126272640"/>
      </c:lineChart>
      <c:catAx>
        <c:axId val="126256640"/>
        <c:scaling>
          <c:orientation val="minMax"/>
        </c:scaling>
        <c:delete val="0"/>
        <c:axPos val="b"/>
        <c:title>
          <c:tx>
            <c:rich>
              <a:bodyPr/>
              <a:lstStyle/>
              <a:p>
                <a:pPr>
                  <a:defRPr/>
                </a:pPr>
                <a:r>
                  <a:rPr lang="en-US"/>
                  <a:t>Seconds</a:t>
                </a:r>
              </a:p>
            </c:rich>
          </c:tx>
          <c:layout/>
          <c:overlay val="0"/>
        </c:title>
        <c:numFmt formatCode="General" sourceLinked="1"/>
        <c:majorTickMark val="out"/>
        <c:minorTickMark val="none"/>
        <c:tickLblPos val="nextTo"/>
        <c:crossAx val="126258560"/>
        <c:crosses val="autoZero"/>
        <c:auto val="1"/>
        <c:lblAlgn val="ctr"/>
        <c:lblOffset val="100"/>
        <c:noMultiLvlLbl val="0"/>
      </c:catAx>
      <c:valAx>
        <c:axId val="126258560"/>
        <c:scaling>
          <c:orientation val="minMax"/>
          <c:max val="5000"/>
        </c:scaling>
        <c:delete val="0"/>
        <c:axPos val="l"/>
        <c:majorGridlines/>
        <c:numFmt formatCode="_(* #,##0_);_(* \(#,##0\);_(* &quot;-&quot;??_);_(@_)" sourceLinked="1"/>
        <c:majorTickMark val="out"/>
        <c:minorTickMark val="none"/>
        <c:tickLblPos val="nextTo"/>
        <c:crossAx val="126256640"/>
        <c:crosses val="autoZero"/>
        <c:crossBetween val="between"/>
      </c:valAx>
      <c:valAx>
        <c:axId val="126272640"/>
        <c:scaling>
          <c:orientation val="minMax"/>
        </c:scaling>
        <c:delete val="0"/>
        <c:axPos val="r"/>
        <c:numFmt formatCode="0%" sourceLinked="1"/>
        <c:majorTickMark val="out"/>
        <c:minorTickMark val="none"/>
        <c:tickLblPos val="nextTo"/>
        <c:crossAx val="126274176"/>
        <c:crosses val="max"/>
        <c:crossBetween val="between"/>
      </c:valAx>
      <c:catAx>
        <c:axId val="126274176"/>
        <c:scaling>
          <c:orientation val="minMax"/>
        </c:scaling>
        <c:delete val="1"/>
        <c:axPos val="b"/>
        <c:majorTickMark val="out"/>
        <c:minorTickMark val="none"/>
        <c:tickLblPos val="nextTo"/>
        <c:crossAx val="126272640"/>
        <c:crosses val="autoZero"/>
        <c:auto val="1"/>
        <c:lblAlgn val="ctr"/>
        <c:lblOffset val="100"/>
        <c:noMultiLvlLbl val="0"/>
      </c:cat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testName.measure_write_2sec.ste!$AH$1</c:f>
              <c:strCache>
                <c:ptCount val="1"/>
                <c:pt idx="0">
                  <c:v>Warmup IOPS</c:v>
                </c:pt>
              </c:strCache>
            </c:strRef>
          </c:tx>
          <c:spPr>
            <a:ln>
              <a:solidFill>
                <a:srgbClr val="FF0000"/>
              </a:solidFill>
            </a:ln>
          </c:spPr>
          <c:marker>
            <c:symbol val="none"/>
          </c:marker>
          <c:cat>
            <c:numRef>
              <c:f>testName.measure_write_2sec.ste!$AK$2:$AK$57</c:f>
              <c:numCache>
                <c:formatCode>General</c:formatCode>
                <c:ptCount val="56"/>
                <c:pt idx="0">
                  <c:v>0</c:v>
                </c:pt>
                <c:pt idx="1">
                  <c:v>2</c:v>
                </c:pt>
                <c:pt idx="2">
                  <c:v>4</c:v>
                </c:pt>
                <c:pt idx="3">
                  <c:v>6</c:v>
                </c:pt>
                <c:pt idx="4">
                  <c:v>8</c:v>
                </c:pt>
                <c:pt idx="5">
                  <c:v>10</c:v>
                </c:pt>
                <c:pt idx="6">
                  <c:v>12</c:v>
                </c:pt>
                <c:pt idx="7">
                  <c:v>14</c:v>
                </c:pt>
                <c:pt idx="8">
                  <c:v>16</c:v>
                </c:pt>
                <c:pt idx="9">
                  <c:v>18</c:v>
                </c:pt>
                <c:pt idx="10">
                  <c:v>20</c:v>
                </c:pt>
                <c:pt idx="11">
                  <c:v>22</c:v>
                </c:pt>
                <c:pt idx="12">
                  <c:v>24</c:v>
                </c:pt>
                <c:pt idx="13">
                  <c:v>26</c:v>
                </c:pt>
                <c:pt idx="14">
                  <c:v>28</c:v>
                </c:pt>
                <c:pt idx="15">
                  <c:v>30</c:v>
                </c:pt>
                <c:pt idx="16">
                  <c:v>32</c:v>
                </c:pt>
                <c:pt idx="17">
                  <c:v>34</c:v>
                </c:pt>
                <c:pt idx="18">
                  <c:v>36</c:v>
                </c:pt>
                <c:pt idx="19">
                  <c:v>38</c:v>
                </c:pt>
                <c:pt idx="20">
                  <c:v>40</c:v>
                </c:pt>
                <c:pt idx="21">
                  <c:v>42</c:v>
                </c:pt>
                <c:pt idx="22">
                  <c:v>44</c:v>
                </c:pt>
                <c:pt idx="23">
                  <c:v>46</c:v>
                </c:pt>
                <c:pt idx="24">
                  <c:v>48</c:v>
                </c:pt>
                <c:pt idx="25">
                  <c:v>50</c:v>
                </c:pt>
                <c:pt idx="26">
                  <c:v>52</c:v>
                </c:pt>
                <c:pt idx="27">
                  <c:v>54</c:v>
                </c:pt>
                <c:pt idx="28">
                  <c:v>56</c:v>
                </c:pt>
                <c:pt idx="29">
                  <c:v>58</c:v>
                </c:pt>
                <c:pt idx="30">
                  <c:v>60</c:v>
                </c:pt>
                <c:pt idx="31">
                  <c:v>62</c:v>
                </c:pt>
                <c:pt idx="32">
                  <c:v>64</c:v>
                </c:pt>
                <c:pt idx="33">
                  <c:v>66</c:v>
                </c:pt>
                <c:pt idx="34">
                  <c:v>68</c:v>
                </c:pt>
                <c:pt idx="35">
                  <c:v>70</c:v>
                </c:pt>
                <c:pt idx="36">
                  <c:v>72</c:v>
                </c:pt>
                <c:pt idx="37">
                  <c:v>74</c:v>
                </c:pt>
                <c:pt idx="38">
                  <c:v>76</c:v>
                </c:pt>
                <c:pt idx="39">
                  <c:v>78</c:v>
                </c:pt>
                <c:pt idx="40">
                  <c:v>80</c:v>
                </c:pt>
                <c:pt idx="41">
                  <c:v>82</c:v>
                </c:pt>
                <c:pt idx="42">
                  <c:v>84</c:v>
                </c:pt>
                <c:pt idx="43">
                  <c:v>86</c:v>
                </c:pt>
                <c:pt idx="44">
                  <c:v>88</c:v>
                </c:pt>
                <c:pt idx="45">
                  <c:v>90</c:v>
                </c:pt>
                <c:pt idx="46">
                  <c:v>92</c:v>
                </c:pt>
                <c:pt idx="47">
                  <c:v>94</c:v>
                </c:pt>
                <c:pt idx="48">
                  <c:v>96</c:v>
                </c:pt>
                <c:pt idx="49">
                  <c:v>98</c:v>
                </c:pt>
                <c:pt idx="50">
                  <c:v>100</c:v>
                </c:pt>
                <c:pt idx="51">
                  <c:v>102</c:v>
                </c:pt>
                <c:pt idx="52">
                  <c:v>104</c:v>
                </c:pt>
                <c:pt idx="53">
                  <c:v>106</c:v>
                </c:pt>
                <c:pt idx="54">
                  <c:v>108</c:v>
                </c:pt>
                <c:pt idx="55">
                  <c:v>110</c:v>
                </c:pt>
              </c:numCache>
            </c:numRef>
          </c:cat>
          <c:val>
            <c:numRef>
              <c:f>testName.measure_write_2sec.ste!$AH$2:$AH$57</c:f>
              <c:numCache>
                <c:formatCode>_(* #,##0_);_(* \(#,##0\);_(* "-"??_);_(@_)</c:formatCode>
                <c:ptCount val="56"/>
                <c:pt idx="0">
                  <c:v>38859.5</c:v>
                </c:pt>
                <c:pt idx="1">
                  <c:v>44391.5</c:v>
                </c:pt>
                <c:pt idx="2">
                  <c:v>30524.5</c:v>
                </c:pt>
                <c:pt idx="3">
                  <c:v>1648.5</c:v>
                </c:pt>
                <c:pt idx="4">
                  <c:v>4247</c:v>
                </c:pt>
                <c:pt idx="5">
                  <c:v>2793</c:v>
                </c:pt>
                <c:pt idx="6">
                  <c:v>1080</c:v>
                </c:pt>
                <c:pt idx="7">
                  <c:v>1379.5</c:v>
                </c:pt>
                <c:pt idx="8">
                  <c:v>2087</c:v>
                </c:pt>
                <c:pt idx="9">
                  <c:v>3094</c:v>
                </c:pt>
                <c:pt idx="10">
                  <c:v>2109</c:v>
                </c:pt>
                <c:pt idx="11">
                  <c:v>1030.5</c:v>
                </c:pt>
                <c:pt idx="12">
                  <c:v>1958</c:v>
                </c:pt>
                <c:pt idx="13">
                  <c:v>4652.5</c:v>
                </c:pt>
                <c:pt idx="14">
                  <c:v>2631.5</c:v>
                </c:pt>
                <c:pt idx="15">
                  <c:v>4828</c:v>
                </c:pt>
                <c:pt idx="16">
                  <c:v>2823.5</c:v>
                </c:pt>
                <c:pt idx="17">
                  <c:v>3610</c:v>
                </c:pt>
                <c:pt idx="18">
                  <c:v>3299.5</c:v>
                </c:pt>
                <c:pt idx="19">
                  <c:v>4077.5</c:v>
                </c:pt>
                <c:pt idx="20">
                  <c:v>3951.5</c:v>
                </c:pt>
                <c:pt idx="21">
                  <c:v>2519</c:v>
                </c:pt>
                <c:pt idx="22">
                  <c:v>4514.5</c:v>
                </c:pt>
                <c:pt idx="23">
                  <c:v>3561</c:v>
                </c:pt>
                <c:pt idx="24">
                  <c:v>3523.5</c:v>
                </c:pt>
                <c:pt idx="25">
                  <c:v>3211</c:v>
                </c:pt>
                <c:pt idx="26">
                  <c:v>2458</c:v>
                </c:pt>
                <c:pt idx="27">
                  <c:v>2927.5</c:v>
                </c:pt>
                <c:pt idx="28">
                  <c:v>1849.5</c:v>
                </c:pt>
                <c:pt idx="29">
                  <c:v>2418.5</c:v>
                </c:pt>
                <c:pt idx="30">
                  <c:v>1819.5</c:v>
                </c:pt>
                <c:pt idx="31">
                  <c:v>2341</c:v>
                </c:pt>
                <c:pt idx="32">
                  <c:v>2336.5</c:v>
                </c:pt>
                <c:pt idx="33">
                  <c:v>2998</c:v>
                </c:pt>
                <c:pt idx="34">
                  <c:v>2125</c:v>
                </c:pt>
                <c:pt idx="35">
                  <c:v>3178.5</c:v>
                </c:pt>
                <c:pt idx="36">
                  <c:v>739.5</c:v>
                </c:pt>
                <c:pt idx="37">
                  <c:v>951.5</c:v>
                </c:pt>
                <c:pt idx="38">
                  <c:v>859.5</c:v>
                </c:pt>
                <c:pt idx="39">
                  <c:v>858</c:v>
                </c:pt>
                <c:pt idx="40">
                  <c:v>884</c:v>
                </c:pt>
              </c:numCache>
            </c:numRef>
          </c:val>
          <c:smooth val="0"/>
        </c:ser>
        <c:ser>
          <c:idx val="1"/>
          <c:order val="1"/>
          <c:tx>
            <c:strRef>
              <c:f>testName.measure_write_2sec.ste!$AI$1</c:f>
              <c:strCache>
                <c:ptCount val="1"/>
                <c:pt idx="0">
                  <c:v>Measure IOPS</c:v>
                </c:pt>
              </c:strCache>
            </c:strRef>
          </c:tx>
          <c:spPr>
            <a:ln>
              <a:solidFill>
                <a:srgbClr val="92D050"/>
              </a:solidFill>
            </a:ln>
          </c:spPr>
          <c:marker>
            <c:symbol val="none"/>
          </c:marker>
          <c:cat>
            <c:numRef>
              <c:f>testName.measure_write_2sec.ste!$AK$2:$AK$57</c:f>
              <c:numCache>
                <c:formatCode>General</c:formatCode>
                <c:ptCount val="56"/>
                <c:pt idx="0">
                  <c:v>0</c:v>
                </c:pt>
                <c:pt idx="1">
                  <c:v>2</c:v>
                </c:pt>
                <c:pt idx="2">
                  <c:v>4</c:v>
                </c:pt>
                <c:pt idx="3">
                  <c:v>6</c:v>
                </c:pt>
                <c:pt idx="4">
                  <c:v>8</c:v>
                </c:pt>
                <c:pt idx="5">
                  <c:v>10</c:v>
                </c:pt>
                <c:pt idx="6">
                  <c:v>12</c:v>
                </c:pt>
                <c:pt idx="7">
                  <c:v>14</c:v>
                </c:pt>
                <c:pt idx="8">
                  <c:v>16</c:v>
                </c:pt>
                <c:pt idx="9">
                  <c:v>18</c:v>
                </c:pt>
                <c:pt idx="10">
                  <c:v>20</c:v>
                </c:pt>
                <c:pt idx="11">
                  <c:v>22</c:v>
                </c:pt>
                <c:pt idx="12">
                  <c:v>24</c:v>
                </c:pt>
                <c:pt idx="13">
                  <c:v>26</c:v>
                </c:pt>
                <c:pt idx="14">
                  <c:v>28</c:v>
                </c:pt>
                <c:pt idx="15">
                  <c:v>30</c:v>
                </c:pt>
                <c:pt idx="16">
                  <c:v>32</c:v>
                </c:pt>
                <c:pt idx="17">
                  <c:v>34</c:v>
                </c:pt>
                <c:pt idx="18">
                  <c:v>36</c:v>
                </c:pt>
                <c:pt idx="19">
                  <c:v>38</c:v>
                </c:pt>
                <c:pt idx="20">
                  <c:v>40</c:v>
                </c:pt>
                <c:pt idx="21">
                  <c:v>42</c:v>
                </c:pt>
                <c:pt idx="22">
                  <c:v>44</c:v>
                </c:pt>
                <c:pt idx="23">
                  <c:v>46</c:v>
                </c:pt>
                <c:pt idx="24">
                  <c:v>48</c:v>
                </c:pt>
                <c:pt idx="25">
                  <c:v>50</c:v>
                </c:pt>
                <c:pt idx="26">
                  <c:v>52</c:v>
                </c:pt>
                <c:pt idx="27">
                  <c:v>54</c:v>
                </c:pt>
                <c:pt idx="28">
                  <c:v>56</c:v>
                </c:pt>
                <c:pt idx="29">
                  <c:v>58</c:v>
                </c:pt>
                <c:pt idx="30">
                  <c:v>60</c:v>
                </c:pt>
                <c:pt idx="31">
                  <c:v>62</c:v>
                </c:pt>
                <c:pt idx="32">
                  <c:v>64</c:v>
                </c:pt>
                <c:pt idx="33">
                  <c:v>66</c:v>
                </c:pt>
                <c:pt idx="34">
                  <c:v>68</c:v>
                </c:pt>
                <c:pt idx="35">
                  <c:v>70</c:v>
                </c:pt>
                <c:pt idx="36">
                  <c:v>72</c:v>
                </c:pt>
                <c:pt idx="37">
                  <c:v>74</c:v>
                </c:pt>
                <c:pt idx="38">
                  <c:v>76</c:v>
                </c:pt>
                <c:pt idx="39">
                  <c:v>78</c:v>
                </c:pt>
                <c:pt idx="40">
                  <c:v>80</c:v>
                </c:pt>
                <c:pt idx="41">
                  <c:v>82</c:v>
                </c:pt>
                <c:pt idx="42">
                  <c:v>84</c:v>
                </c:pt>
                <c:pt idx="43">
                  <c:v>86</c:v>
                </c:pt>
                <c:pt idx="44">
                  <c:v>88</c:v>
                </c:pt>
                <c:pt idx="45">
                  <c:v>90</c:v>
                </c:pt>
                <c:pt idx="46">
                  <c:v>92</c:v>
                </c:pt>
                <c:pt idx="47">
                  <c:v>94</c:v>
                </c:pt>
                <c:pt idx="48">
                  <c:v>96</c:v>
                </c:pt>
                <c:pt idx="49">
                  <c:v>98</c:v>
                </c:pt>
                <c:pt idx="50">
                  <c:v>100</c:v>
                </c:pt>
                <c:pt idx="51">
                  <c:v>102</c:v>
                </c:pt>
                <c:pt idx="52">
                  <c:v>104</c:v>
                </c:pt>
                <c:pt idx="53">
                  <c:v>106</c:v>
                </c:pt>
                <c:pt idx="54">
                  <c:v>108</c:v>
                </c:pt>
                <c:pt idx="55">
                  <c:v>110</c:v>
                </c:pt>
              </c:numCache>
            </c:numRef>
          </c:cat>
          <c:val>
            <c:numRef>
              <c:f>testName.measure_write_2sec.ste!$AI$2:$AI$57</c:f>
              <c:numCache>
                <c:formatCode>General</c:formatCode>
                <c:ptCount val="56"/>
                <c:pt idx="41">
                  <c:v>906</c:v>
                </c:pt>
                <c:pt idx="42">
                  <c:v>978</c:v>
                </c:pt>
                <c:pt idx="43">
                  <c:v>838.5</c:v>
                </c:pt>
                <c:pt idx="44">
                  <c:v>944</c:v>
                </c:pt>
                <c:pt idx="45">
                  <c:v>961</c:v>
                </c:pt>
                <c:pt idx="46">
                  <c:v>994</c:v>
                </c:pt>
                <c:pt idx="47">
                  <c:v>970</c:v>
                </c:pt>
                <c:pt idx="48">
                  <c:v>1033</c:v>
                </c:pt>
                <c:pt idx="49">
                  <c:v>1003.5</c:v>
                </c:pt>
                <c:pt idx="50">
                  <c:v>949.5</c:v>
                </c:pt>
                <c:pt idx="51">
                  <c:v>1009.5</c:v>
                </c:pt>
                <c:pt idx="52">
                  <c:v>994</c:v>
                </c:pt>
                <c:pt idx="53">
                  <c:v>1042.5</c:v>
                </c:pt>
                <c:pt idx="54">
                  <c:v>969</c:v>
                </c:pt>
                <c:pt idx="55">
                  <c:v>894.5</c:v>
                </c:pt>
              </c:numCache>
            </c:numRef>
          </c:val>
          <c:smooth val="0"/>
        </c:ser>
        <c:dLbls>
          <c:showLegendKey val="0"/>
          <c:showVal val="0"/>
          <c:showCatName val="0"/>
          <c:showSerName val="0"/>
          <c:showPercent val="0"/>
          <c:showBubbleSize val="0"/>
        </c:dLbls>
        <c:marker val="1"/>
        <c:smooth val="0"/>
        <c:axId val="126569088"/>
        <c:axId val="126575360"/>
      </c:lineChart>
      <c:lineChart>
        <c:grouping val="standard"/>
        <c:varyColors val="0"/>
        <c:ser>
          <c:idx val="2"/>
          <c:order val="2"/>
          <c:tx>
            <c:strRef>
              <c:f>testName.measure_write_2sec.ste!$AJ$1</c:f>
              <c:strCache>
                <c:ptCount val="1"/>
                <c:pt idx="0">
                  <c:v>WP</c:v>
                </c:pt>
              </c:strCache>
            </c:strRef>
          </c:tx>
          <c:spPr>
            <a:ln>
              <a:solidFill>
                <a:srgbClr val="00B0F0"/>
              </a:solidFill>
            </a:ln>
          </c:spPr>
          <c:marker>
            <c:symbol val="none"/>
          </c:marker>
          <c:val>
            <c:numRef>
              <c:f>testName.measure_write_2sec.ste!$AJ$2:$AJ$57</c:f>
              <c:numCache>
                <c:formatCode>0%</c:formatCode>
                <c:ptCount val="56"/>
                <c:pt idx="0">
                  <c:v>0.23</c:v>
                </c:pt>
                <c:pt idx="1">
                  <c:v>0.48</c:v>
                </c:pt>
                <c:pt idx="2">
                  <c:v>0.65</c:v>
                </c:pt>
                <c:pt idx="3">
                  <c:v>0.66</c:v>
                </c:pt>
                <c:pt idx="4">
                  <c:v>0.66</c:v>
                </c:pt>
                <c:pt idx="5">
                  <c:v>0.68</c:v>
                </c:pt>
                <c:pt idx="6">
                  <c:v>0.61</c:v>
                </c:pt>
                <c:pt idx="7">
                  <c:v>0.56999999999999995</c:v>
                </c:pt>
                <c:pt idx="8">
                  <c:v>0.53</c:v>
                </c:pt>
                <c:pt idx="9">
                  <c:v>0.62</c:v>
                </c:pt>
                <c:pt idx="10">
                  <c:v>0.59</c:v>
                </c:pt>
                <c:pt idx="11">
                  <c:v>0.56000000000000005</c:v>
                </c:pt>
                <c:pt idx="12">
                  <c:v>0.52</c:v>
                </c:pt>
                <c:pt idx="13">
                  <c:v>0.56000000000000005</c:v>
                </c:pt>
                <c:pt idx="14">
                  <c:v>0.6</c:v>
                </c:pt>
                <c:pt idx="15">
                  <c:v>0.66</c:v>
                </c:pt>
                <c:pt idx="16">
                  <c:v>0.68</c:v>
                </c:pt>
                <c:pt idx="17">
                  <c:v>0.68</c:v>
                </c:pt>
                <c:pt idx="18">
                  <c:v>0.66</c:v>
                </c:pt>
                <c:pt idx="19">
                  <c:v>0.66</c:v>
                </c:pt>
                <c:pt idx="20">
                  <c:v>0.66</c:v>
                </c:pt>
                <c:pt idx="21">
                  <c:v>0.64</c:v>
                </c:pt>
                <c:pt idx="22">
                  <c:v>0.67</c:v>
                </c:pt>
                <c:pt idx="23">
                  <c:v>0.62</c:v>
                </c:pt>
                <c:pt idx="24">
                  <c:v>0.63</c:v>
                </c:pt>
                <c:pt idx="25">
                  <c:v>0.63</c:v>
                </c:pt>
                <c:pt idx="26">
                  <c:v>0.63</c:v>
                </c:pt>
                <c:pt idx="27">
                  <c:v>0.64</c:v>
                </c:pt>
                <c:pt idx="28">
                  <c:v>0.65</c:v>
                </c:pt>
                <c:pt idx="29">
                  <c:v>0.65</c:v>
                </c:pt>
                <c:pt idx="30">
                  <c:v>0.65</c:v>
                </c:pt>
                <c:pt idx="31">
                  <c:v>0.67</c:v>
                </c:pt>
                <c:pt idx="32">
                  <c:v>0.68</c:v>
                </c:pt>
                <c:pt idx="33">
                  <c:v>0.69</c:v>
                </c:pt>
                <c:pt idx="34">
                  <c:v>0.68</c:v>
                </c:pt>
                <c:pt idx="35">
                  <c:v>0.69</c:v>
                </c:pt>
                <c:pt idx="36">
                  <c:v>0.69</c:v>
                </c:pt>
                <c:pt idx="37">
                  <c:v>0.69</c:v>
                </c:pt>
                <c:pt idx="38">
                  <c:v>0.69</c:v>
                </c:pt>
                <c:pt idx="39">
                  <c:v>0.69</c:v>
                </c:pt>
                <c:pt idx="40">
                  <c:v>0.69</c:v>
                </c:pt>
                <c:pt idx="41">
                  <c:v>0.69</c:v>
                </c:pt>
                <c:pt idx="42">
                  <c:v>0.69</c:v>
                </c:pt>
                <c:pt idx="43">
                  <c:v>0.69</c:v>
                </c:pt>
                <c:pt idx="44">
                  <c:v>0.69</c:v>
                </c:pt>
                <c:pt idx="45">
                  <c:v>0.69</c:v>
                </c:pt>
                <c:pt idx="46">
                  <c:v>0.69</c:v>
                </c:pt>
                <c:pt idx="47">
                  <c:v>0.69</c:v>
                </c:pt>
                <c:pt idx="48">
                  <c:v>0.69</c:v>
                </c:pt>
                <c:pt idx="49">
                  <c:v>0.69</c:v>
                </c:pt>
                <c:pt idx="50">
                  <c:v>0.69</c:v>
                </c:pt>
                <c:pt idx="51">
                  <c:v>0.69</c:v>
                </c:pt>
                <c:pt idx="52">
                  <c:v>0.69</c:v>
                </c:pt>
                <c:pt idx="53">
                  <c:v>0.69</c:v>
                </c:pt>
                <c:pt idx="54">
                  <c:v>0.69</c:v>
                </c:pt>
                <c:pt idx="55">
                  <c:v>0.69</c:v>
                </c:pt>
              </c:numCache>
            </c:numRef>
          </c:val>
          <c:smooth val="0"/>
        </c:ser>
        <c:dLbls>
          <c:showLegendKey val="0"/>
          <c:showVal val="0"/>
          <c:showCatName val="0"/>
          <c:showSerName val="0"/>
          <c:showPercent val="0"/>
          <c:showBubbleSize val="0"/>
        </c:dLbls>
        <c:marker val="1"/>
        <c:smooth val="0"/>
        <c:axId val="126590976"/>
        <c:axId val="126576896"/>
      </c:lineChart>
      <c:catAx>
        <c:axId val="126569088"/>
        <c:scaling>
          <c:orientation val="minMax"/>
        </c:scaling>
        <c:delete val="0"/>
        <c:axPos val="b"/>
        <c:title>
          <c:tx>
            <c:rich>
              <a:bodyPr/>
              <a:lstStyle/>
              <a:p>
                <a:pPr>
                  <a:defRPr/>
                </a:pPr>
                <a:r>
                  <a:rPr lang="en-US"/>
                  <a:t>Seconds</a:t>
                </a:r>
              </a:p>
            </c:rich>
          </c:tx>
          <c:layout/>
          <c:overlay val="0"/>
        </c:title>
        <c:numFmt formatCode="General" sourceLinked="1"/>
        <c:majorTickMark val="out"/>
        <c:minorTickMark val="none"/>
        <c:tickLblPos val="nextTo"/>
        <c:crossAx val="126575360"/>
        <c:crosses val="autoZero"/>
        <c:auto val="1"/>
        <c:lblAlgn val="ctr"/>
        <c:lblOffset val="100"/>
        <c:noMultiLvlLbl val="0"/>
      </c:catAx>
      <c:valAx>
        <c:axId val="126575360"/>
        <c:scaling>
          <c:orientation val="minMax"/>
          <c:max val="5000"/>
        </c:scaling>
        <c:delete val="0"/>
        <c:axPos val="l"/>
        <c:majorGridlines/>
        <c:numFmt formatCode="_(* #,##0_);_(* \(#,##0\);_(* &quot;-&quot;??_);_(@_)" sourceLinked="1"/>
        <c:majorTickMark val="out"/>
        <c:minorTickMark val="none"/>
        <c:tickLblPos val="nextTo"/>
        <c:crossAx val="126569088"/>
        <c:crosses val="autoZero"/>
        <c:crossBetween val="between"/>
      </c:valAx>
      <c:valAx>
        <c:axId val="126576896"/>
        <c:scaling>
          <c:orientation val="minMax"/>
        </c:scaling>
        <c:delete val="0"/>
        <c:axPos val="r"/>
        <c:numFmt formatCode="0%" sourceLinked="1"/>
        <c:majorTickMark val="out"/>
        <c:minorTickMark val="none"/>
        <c:tickLblPos val="nextTo"/>
        <c:crossAx val="126590976"/>
        <c:crosses val="max"/>
        <c:crossBetween val="between"/>
      </c:valAx>
      <c:catAx>
        <c:axId val="126590976"/>
        <c:scaling>
          <c:orientation val="minMax"/>
        </c:scaling>
        <c:delete val="1"/>
        <c:axPos val="b"/>
        <c:majorTickMark val="out"/>
        <c:minorTickMark val="none"/>
        <c:tickLblPos val="nextTo"/>
        <c:crossAx val="126576896"/>
        <c:crosses val="autoZero"/>
        <c:auto val="1"/>
        <c:lblAlgn val="ctr"/>
        <c:lblOffset val="100"/>
        <c:noMultiLvlLbl val="0"/>
      </c:cat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strRef>
              <c:f>testName.measure_write.step0007!$AE$1</c:f>
              <c:strCache>
                <c:ptCount val="1"/>
                <c:pt idx="0">
                  <c:v>Warmup IOPS</c:v>
                </c:pt>
              </c:strCache>
            </c:strRef>
          </c:tx>
          <c:spPr>
            <a:ln>
              <a:solidFill>
                <a:srgbClr val="FF0000"/>
              </a:solidFill>
            </a:ln>
          </c:spPr>
          <c:marker>
            <c:symbol val="none"/>
          </c:marker>
          <c:val>
            <c:numRef>
              <c:f>testName.measure_write.step0007!$AE$2:$AE$80</c:f>
              <c:numCache>
                <c:formatCode>General</c:formatCode>
                <c:ptCount val="79"/>
                <c:pt idx="1">
                  <c:v>34402</c:v>
                </c:pt>
                <c:pt idx="2">
                  <c:v>42682</c:v>
                </c:pt>
                <c:pt idx="3">
                  <c:v>46147</c:v>
                </c:pt>
                <c:pt idx="4">
                  <c:v>46135</c:v>
                </c:pt>
                <c:pt idx="5">
                  <c:v>46197</c:v>
                </c:pt>
                <c:pt idx="6">
                  <c:v>47208</c:v>
                </c:pt>
                <c:pt idx="7">
                  <c:v>9018</c:v>
                </c:pt>
                <c:pt idx="8">
                  <c:v>1836</c:v>
                </c:pt>
                <c:pt idx="9">
                  <c:v>802</c:v>
                </c:pt>
                <c:pt idx="10">
                  <c:v>8209</c:v>
                </c:pt>
                <c:pt idx="11">
                  <c:v>7929</c:v>
                </c:pt>
                <c:pt idx="12">
                  <c:v>213</c:v>
                </c:pt>
                <c:pt idx="13">
                  <c:v>10891</c:v>
                </c:pt>
                <c:pt idx="14">
                  <c:v>7723</c:v>
                </c:pt>
                <c:pt idx="15">
                  <c:v>2722</c:v>
                </c:pt>
                <c:pt idx="16">
                  <c:v>3181</c:v>
                </c:pt>
                <c:pt idx="17">
                  <c:v>3093</c:v>
                </c:pt>
                <c:pt idx="18">
                  <c:v>3856</c:v>
                </c:pt>
                <c:pt idx="19">
                  <c:v>2838</c:v>
                </c:pt>
                <c:pt idx="20">
                  <c:v>2084</c:v>
                </c:pt>
                <c:pt idx="21">
                  <c:v>2792</c:v>
                </c:pt>
                <c:pt idx="22">
                  <c:v>1881</c:v>
                </c:pt>
                <c:pt idx="23">
                  <c:v>3806</c:v>
                </c:pt>
                <c:pt idx="24">
                  <c:v>1846</c:v>
                </c:pt>
                <c:pt idx="25">
                  <c:v>3366</c:v>
                </c:pt>
                <c:pt idx="26">
                  <c:v>1522</c:v>
                </c:pt>
                <c:pt idx="27">
                  <c:v>3570</c:v>
                </c:pt>
                <c:pt idx="28">
                  <c:v>1212</c:v>
                </c:pt>
                <c:pt idx="29">
                  <c:v>7204</c:v>
                </c:pt>
                <c:pt idx="30">
                  <c:v>1245</c:v>
                </c:pt>
                <c:pt idx="31">
                  <c:v>2136</c:v>
                </c:pt>
                <c:pt idx="32">
                  <c:v>1484</c:v>
                </c:pt>
                <c:pt idx="33">
                  <c:v>2546</c:v>
                </c:pt>
                <c:pt idx="34">
                  <c:v>1447</c:v>
                </c:pt>
                <c:pt idx="35">
                  <c:v>2737</c:v>
                </c:pt>
                <c:pt idx="36">
                  <c:v>1667</c:v>
                </c:pt>
                <c:pt idx="37">
                  <c:v>2153</c:v>
                </c:pt>
                <c:pt idx="38">
                  <c:v>849</c:v>
                </c:pt>
                <c:pt idx="39">
                  <c:v>880</c:v>
                </c:pt>
                <c:pt idx="40">
                  <c:v>752</c:v>
                </c:pt>
                <c:pt idx="41">
                  <c:v>781</c:v>
                </c:pt>
              </c:numCache>
            </c:numRef>
          </c:val>
          <c:smooth val="0"/>
        </c:ser>
        <c:ser>
          <c:idx val="2"/>
          <c:order val="2"/>
          <c:tx>
            <c:strRef>
              <c:f>testName.measure_write.step0007!$AF$1</c:f>
              <c:strCache>
                <c:ptCount val="1"/>
                <c:pt idx="0">
                  <c:v>Measurement IOPS</c:v>
                </c:pt>
              </c:strCache>
            </c:strRef>
          </c:tx>
          <c:spPr>
            <a:ln>
              <a:solidFill>
                <a:srgbClr val="92D050"/>
              </a:solidFill>
            </a:ln>
          </c:spPr>
          <c:marker>
            <c:symbol val="none"/>
          </c:marker>
          <c:val>
            <c:numRef>
              <c:f>testName.measure_write.step0007!$AF$2:$AF$80</c:f>
              <c:numCache>
                <c:formatCode>General</c:formatCode>
                <c:ptCount val="79"/>
                <c:pt idx="42">
                  <c:v>888</c:v>
                </c:pt>
                <c:pt idx="43">
                  <c:v>909</c:v>
                </c:pt>
                <c:pt idx="44">
                  <c:v>1085</c:v>
                </c:pt>
                <c:pt idx="45">
                  <c:v>832</c:v>
                </c:pt>
                <c:pt idx="46">
                  <c:v>906</c:v>
                </c:pt>
                <c:pt idx="47">
                  <c:v>1123</c:v>
                </c:pt>
                <c:pt idx="48">
                  <c:v>973</c:v>
                </c:pt>
                <c:pt idx="49">
                  <c:v>959</c:v>
                </c:pt>
                <c:pt idx="50">
                  <c:v>920</c:v>
                </c:pt>
                <c:pt idx="51">
                  <c:v>1070</c:v>
                </c:pt>
                <c:pt idx="52">
                  <c:v>1045</c:v>
                </c:pt>
                <c:pt idx="53">
                  <c:v>943</c:v>
                </c:pt>
                <c:pt idx="54">
                  <c:v>1083</c:v>
                </c:pt>
                <c:pt idx="55">
                  <c:v>954</c:v>
                </c:pt>
                <c:pt idx="56">
                  <c:v>1027</c:v>
                </c:pt>
                <c:pt idx="57">
                  <c:v>1130</c:v>
                </c:pt>
                <c:pt idx="58">
                  <c:v>1141</c:v>
                </c:pt>
                <c:pt idx="59">
                  <c:v>1081</c:v>
                </c:pt>
                <c:pt idx="60">
                  <c:v>1106</c:v>
                </c:pt>
                <c:pt idx="61">
                  <c:v>896</c:v>
                </c:pt>
                <c:pt idx="62">
                  <c:v>1028</c:v>
                </c:pt>
                <c:pt idx="63">
                  <c:v>1105</c:v>
                </c:pt>
                <c:pt idx="64">
                  <c:v>887</c:v>
                </c:pt>
                <c:pt idx="65">
                  <c:v>1037</c:v>
                </c:pt>
                <c:pt idx="66">
                  <c:v>874</c:v>
                </c:pt>
                <c:pt idx="67">
                  <c:v>959</c:v>
                </c:pt>
                <c:pt idx="68">
                  <c:v>936</c:v>
                </c:pt>
                <c:pt idx="69">
                  <c:v>782</c:v>
                </c:pt>
                <c:pt idx="70">
                  <c:v>1034</c:v>
                </c:pt>
                <c:pt idx="71">
                  <c:v>949</c:v>
                </c:pt>
                <c:pt idx="72">
                  <c:v>949</c:v>
                </c:pt>
                <c:pt idx="73">
                  <c:v>932</c:v>
                </c:pt>
                <c:pt idx="74">
                  <c:v>902</c:v>
                </c:pt>
                <c:pt idx="75">
                  <c:v>884</c:v>
                </c:pt>
                <c:pt idx="76">
                  <c:v>986</c:v>
                </c:pt>
                <c:pt idx="77">
                  <c:v>876</c:v>
                </c:pt>
              </c:numCache>
            </c:numRef>
          </c:val>
          <c:smooth val="0"/>
        </c:ser>
        <c:dLbls>
          <c:showLegendKey val="0"/>
          <c:showVal val="0"/>
          <c:showCatName val="0"/>
          <c:showSerName val="0"/>
          <c:showPercent val="0"/>
          <c:showBubbleSize val="0"/>
        </c:dLbls>
        <c:marker val="1"/>
        <c:smooth val="0"/>
        <c:axId val="127962112"/>
        <c:axId val="127968384"/>
      </c:lineChart>
      <c:lineChart>
        <c:grouping val="standard"/>
        <c:varyColors val="0"/>
        <c:ser>
          <c:idx val="0"/>
          <c:order val="0"/>
          <c:tx>
            <c:strRef>
              <c:f>testName.measure_write.step0007!$AD$1</c:f>
              <c:strCache>
                <c:ptCount val="1"/>
                <c:pt idx="0">
                  <c:v>WP_percent</c:v>
                </c:pt>
              </c:strCache>
            </c:strRef>
          </c:tx>
          <c:spPr>
            <a:ln>
              <a:solidFill>
                <a:srgbClr val="00B0F0"/>
              </a:solidFill>
            </a:ln>
          </c:spPr>
          <c:marker>
            <c:symbol val="none"/>
          </c:marker>
          <c:val>
            <c:numRef>
              <c:f>testName.measure_write.step0007!$AD$2:$AD$80</c:f>
              <c:numCache>
                <c:formatCode>0%</c:formatCode>
                <c:ptCount val="79"/>
                <c:pt idx="0">
                  <c:v>0.01</c:v>
                </c:pt>
                <c:pt idx="1">
                  <c:v>0.09</c:v>
                </c:pt>
                <c:pt idx="2">
                  <c:v>0.18</c:v>
                </c:pt>
                <c:pt idx="3">
                  <c:v>0.28000000000000003</c:v>
                </c:pt>
                <c:pt idx="4">
                  <c:v>0.38</c:v>
                </c:pt>
                <c:pt idx="5">
                  <c:v>0.48</c:v>
                </c:pt>
                <c:pt idx="6">
                  <c:v>0.59</c:v>
                </c:pt>
                <c:pt idx="7">
                  <c:v>0.61</c:v>
                </c:pt>
                <c:pt idx="8">
                  <c:v>0.61</c:v>
                </c:pt>
                <c:pt idx="9">
                  <c:v>0.62</c:v>
                </c:pt>
                <c:pt idx="10">
                  <c:v>0.63</c:v>
                </c:pt>
                <c:pt idx="11">
                  <c:v>0.64</c:v>
                </c:pt>
                <c:pt idx="12">
                  <c:v>0.64</c:v>
                </c:pt>
                <c:pt idx="13">
                  <c:v>0.66</c:v>
                </c:pt>
                <c:pt idx="14">
                  <c:v>0.66</c:v>
                </c:pt>
                <c:pt idx="15">
                  <c:v>0.67</c:v>
                </c:pt>
                <c:pt idx="16">
                  <c:v>0.66</c:v>
                </c:pt>
                <c:pt idx="17">
                  <c:v>0.67</c:v>
                </c:pt>
                <c:pt idx="18">
                  <c:v>0.67</c:v>
                </c:pt>
                <c:pt idx="19">
                  <c:v>0.67</c:v>
                </c:pt>
                <c:pt idx="20">
                  <c:v>0.67</c:v>
                </c:pt>
                <c:pt idx="21">
                  <c:v>0.67</c:v>
                </c:pt>
                <c:pt idx="22">
                  <c:v>0.67</c:v>
                </c:pt>
                <c:pt idx="23">
                  <c:v>0.67</c:v>
                </c:pt>
                <c:pt idx="24">
                  <c:v>0.67</c:v>
                </c:pt>
                <c:pt idx="25">
                  <c:v>0.67</c:v>
                </c:pt>
                <c:pt idx="26">
                  <c:v>0.68</c:v>
                </c:pt>
                <c:pt idx="27">
                  <c:v>0.68</c:v>
                </c:pt>
                <c:pt idx="28">
                  <c:v>0.68</c:v>
                </c:pt>
                <c:pt idx="29">
                  <c:v>0.69</c:v>
                </c:pt>
                <c:pt idx="30">
                  <c:v>0.68</c:v>
                </c:pt>
                <c:pt idx="31">
                  <c:v>0.69</c:v>
                </c:pt>
                <c:pt idx="32">
                  <c:v>0.69</c:v>
                </c:pt>
                <c:pt idx="33">
                  <c:v>0.69</c:v>
                </c:pt>
                <c:pt idx="34">
                  <c:v>0.69</c:v>
                </c:pt>
                <c:pt idx="35">
                  <c:v>0.69</c:v>
                </c:pt>
                <c:pt idx="36">
                  <c:v>0.68</c:v>
                </c:pt>
                <c:pt idx="37">
                  <c:v>0.68</c:v>
                </c:pt>
                <c:pt idx="38">
                  <c:v>0.68</c:v>
                </c:pt>
                <c:pt idx="39">
                  <c:v>0.68</c:v>
                </c:pt>
                <c:pt idx="40">
                  <c:v>0.68</c:v>
                </c:pt>
                <c:pt idx="41">
                  <c:v>0.68</c:v>
                </c:pt>
                <c:pt idx="42">
                  <c:v>0.68</c:v>
                </c:pt>
                <c:pt idx="43">
                  <c:v>0.68</c:v>
                </c:pt>
                <c:pt idx="44">
                  <c:v>0.68</c:v>
                </c:pt>
                <c:pt idx="45">
                  <c:v>0.68</c:v>
                </c:pt>
                <c:pt idx="46">
                  <c:v>0.68</c:v>
                </c:pt>
                <c:pt idx="47">
                  <c:v>0.68</c:v>
                </c:pt>
                <c:pt idx="48">
                  <c:v>0.68</c:v>
                </c:pt>
                <c:pt idx="49">
                  <c:v>0.68</c:v>
                </c:pt>
                <c:pt idx="50">
                  <c:v>0.68</c:v>
                </c:pt>
                <c:pt idx="51">
                  <c:v>0.68</c:v>
                </c:pt>
                <c:pt idx="52">
                  <c:v>0.68</c:v>
                </c:pt>
                <c:pt idx="53">
                  <c:v>0.68</c:v>
                </c:pt>
                <c:pt idx="54">
                  <c:v>0.68</c:v>
                </c:pt>
                <c:pt idx="55">
                  <c:v>0.68</c:v>
                </c:pt>
                <c:pt idx="56">
                  <c:v>0.68</c:v>
                </c:pt>
                <c:pt idx="57">
                  <c:v>0.68</c:v>
                </c:pt>
                <c:pt idx="58">
                  <c:v>0.68</c:v>
                </c:pt>
                <c:pt idx="59">
                  <c:v>0.68</c:v>
                </c:pt>
                <c:pt idx="60">
                  <c:v>0.68</c:v>
                </c:pt>
                <c:pt idx="61">
                  <c:v>0.68</c:v>
                </c:pt>
                <c:pt idx="62">
                  <c:v>0.68</c:v>
                </c:pt>
                <c:pt idx="63">
                  <c:v>0.68</c:v>
                </c:pt>
                <c:pt idx="64">
                  <c:v>0.68</c:v>
                </c:pt>
                <c:pt idx="65">
                  <c:v>0.68</c:v>
                </c:pt>
                <c:pt idx="66">
                  <c:v>0.68</c:v>
                </c:pt>
                <c:pt idx="67">
                  <c:v>0.68</c:v>
                </c:pt>
                <c:pt idx="68">
                  <c:v>0.68</c:v>
                </c:pt>
                <c:pt idx="69">
                  <c:v>0.68</c:v>
                </c:pt>
                <c:pt idx="70">
                  <c:v>0.68</c:v>
                </c:pt>
                <c:pt idx="71">
                  <c:v>0.68</c:v>
                </c:pt>
                <c:pt idx="72">
                  <c:v>0.68</c:v>
                </c:pt>
                <c:pt idx="73">
                  <c:v>0.68</c:v>
                </c:pt>
                <c:pt idx="74">
                  <c:v>0.68</c:v>
                </c:pt>
                <c:pt idx="75">
                  <c:v>0.68</c:v>
                </c:pt>
                <c:pt idx="76">
                  <c:v>0.68</c:v>
                </c:pt>
                <c:pt idx="77">
                  <c:v>0.68</c:v>
                </c:pt>
                <c:pt idx="78">
                  <c:v>0.68</c:v>
                </c:pt>
              </c:numCache>
            </c:numRef>
          </c:val>
          <c:smooth val="0"/>
        </c:ser>
        <c:dLbls>
          <c:showLegendKey val="0"/>
          <c:showVal val="0"/>
          <c:showCatName val="0"/>
          <c:showSerName val="0"/>
          <c:showPercent val="0"/>
          <c:showBubbleSize val="0"/>
        </c:dLbls>
        <c:marker val="1"/>
        <c:smooth val="0"/>
        <c:axId val="127971712"/>
        <c:axId val="127969920"/>
      </c:lineChart>
      <c:catAx>
        <c:axId val="127962112"/>
        <c:scaling>
          <c:orientation val="minMax"/>
        </c:scaling>
        <c:delete val="0"/>
        <c:axPos val="b"/>
        <c:title>
          <c:tx>
            <c:rich>
              <a:bodyPr/>
              <a:lstStyle/>
              <a:p>
                <a:pPr>
                  <a:defRPr sz="1800"/>
                </a:pPr>
                <a:r>
                  <a:rPr lang="en-US" sz="1800"/>
                  <a:t>Seconds</a:t>
                </a:r>
              </a:p>
            </c:rich>
          </c:tx>
          <c:layout/>
          <c:overlay val="0"/>
        </c:title>
        <c:majorTickMark val="out"/>
        <c:minorTickMark val="none"/>
        <c:tickLblPos val="nextTo"/>
        <c:txPr>
          <a:bodyPr rot="-5400000" vert="horz"/>
          <a:lstStyle/>
          <a:p>
            <a:pPr>
              <a:defRPr sz="1800"/>
            </a:pPr>
            <a:endParaRPr lang="en-US"/>
          </a:p>
        </c:txPr>
        <c:crossAx val="127968384"/>
        <c:crosses val="autoZero"/>
        <c:auto val="1"/>
        <c:lblAlgn val="ctr"/>
        <c:lblOffset val="100"/>
        <c:noMultiLvlLbl val="0"/>
      </c:catAx>
      <c:valAx>
        <c:axId val="127968384"/>
        <c:scaling>
          <c:orientation val="minMax"/>
          <c:max val="5000"/>
        </c:scaling>
        <c:delete val="0"/>
        <c:axPos val="l"/>
        <c:majorGridlines/>
        <c:numFmt formatCode="#,##0" sourceLinked="0"/>
        <c:majorTickMark val="out"/>
        <c:minorTickMark val="none"/>
        <c:tickLblPos val="nextTo"/>
        <c:txPr>
          <a:bodyPr/>
          <a:lstStyle/>
          <a:p>
            <a:pPr>
              <a:defRPr sz="1800"/>
            </a:pPr>
            <a:endParaRPr lang="en-US"/>
          </a:p>
        </c:txPr>
        <c:crossAx val="127962112"/>
        <c:crosses val="autoZero"/>
        <c:crossBetween val="between"/>
      </c:valAx>
      <c:valAx>
        <c:axId val="127969920"/>
        <c:scaling>
          <c:orientation val="minMax"/>
        </c:scaling>
        <c:delete val="0"/>
        <c:axPos val="r"/>
        <c:numFmt formatCode="0%" sourceLinked="1"/>
        <c:majorTickMark val="out"/>
        <c:minorTickMark val="none"/>
        <c:tickLblPos val="nextTo"/>
        <c:txPr>
          <a:bodyPr/>
          <a:lstStyle/>
          <a:p>
            <a:pPr>
              <a:defRPr sz="1800"/>
            </a:pPr>
            <a:endParaRPr lang="en-US"/>
          </a:p>
        </c:txPr>
        <c:crossAx val="127971712"/>
        <c:crosses val="max"/>
        <c:crossBetween val="between"/>
      </c:valAx>
      <c:catAx>
        <c:axId val="127971712"/>
        <c:scaling>
          <c:orientation val="minMax"/>
        </c:scaling>
        <c:delete val="1"/>
        <c:axPos val="b"/>
        <c:majorTickMark val="out"/>
        <c:minorTickMark val="none"/>
        <c:tickLblPos val="nextTo"/>
        <c:crossAx val="127969920"/>
        <c:crosses val="autoZero"/>
        <c:auto val="1"/>
        <c:lblAlgn val="ctr"/>
        <c:lblOffset val="100"/>
        <c:noMultiLvlLbl val="0"/>
      </c:catAx>
      <c:spPr>
        <a:noFill/>
        <a:ln w="25400">
          <a:noFill/>
        </a:ln>
      </c:spPr>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strRef>
              <c:f>testName.measure_write.step0007!$AE$1</c:f>
              <c:strCache>
                <c:ptCount val="1"/>
                <c:pt idx="0">
                  <c:v>Warmup IOPS</c:v>
                </c:pt>
              </c:strCache>
            </c:strRef>
          </c:tx>
          <c:spPr>
            <a:ln>
              <a:solidFill>
                <a:srgbClr val="FF0000"/>
              </a:solidFill>
            </a:ln>
          </c:spPr>
          <c:marker>
            <c:symbol val="none"/>
          </c:marker>
          <c:val>
            <c:numRef>
              <c:f>testName.measure_write.step0007!$AE$2:$AE$80</c:f>
              <c:numCache>
                <c:formatCode>General</c:formatCode>
                <c:ptCount val="79"/>
                <c:pt idx="1">
                  <c:v>34402</c:v>
                </c:pt>
                <c:pt idx="2">
                  <c:v>42682</c:v>
                </c:pt>
                <c:pt idx="3">
                  <c:v>46147</c:v>
                </c:pt>
                <c:pt idx="4">
                  <c:v>46135</c:v>
                </c:pt>
                <c:pt idx="5">
                  <c:v>46197</c:v>
                </c:pt>
                <c:pt idx="6">
                  <c:v>47208</c:v>
                </c:pt>
                <c:pt idx="7">
                  <c:v>9018</c:v>
                </c:pt>
                <c:pt idx="8">
                  <c:v>1836</c:v>
                </c:pt>
                <c:pt idx="9">
                  <c:v>802</c:v>
                </c:pt>
                <c:pt idx="10">
                  <c:v>8209</c:v>
                </c:pt>
                <c:pt idx="11">
                  <c:v>7929</c:v>
                </c:pt>
                <c:pt idx="12">
                  <c:v>213</c:v>
                </c:pt>
                <c:pt idx="13">
                  <c:v>10891</c:v>
                </c:pt>
                <c:pt idx="14">
                  <c:v>7723</c:v>
                </c:pt>
                <c:pt idx="15">
                  <c:v>2722</c:v>
                </c:pt>
                <c:pt idx="16">
                  <c:v>3181</c:v>
                </c:pt>
                <c:pt idx="17">
                  <c:v>3093</c:v>
                </c:pt>
                <c:pt idx="18">
                  <c:v>3856</c:v>
                </c:pt>
                <c:pt idx="19">
                  <c:v>2838</c:v>
                </c:pt>
                <c:pt idx="20">
                  <c:v>2084</c:v>
                </c:pt>
                <c:pt idx="21">
                  <c:v>2792</c:v>
                </c:pt>
                <c:pt idx="22">
                  <c:v>1881</c:v>
                </c:pt>
                <c:pt idx="23">
                  <c:v>3806</c:v>
                </c:pt>
                <c:pt idx="24">
                  <c:v>1846</c:v>
                </c:pt>
                <c:pt idx="25">
                  <c:v>3366</c:v>
                </c:pt>
                <c:pt idx="26">
                  <c:v>1522</c:v>
                </c:pt>
                <c:pt idx="27">
                  <c:v>3570</c:v>
                </c:pt>
                <c:pt idx="28">
                  <c:v>1212</c:v>
                </c:pt>
                <c:pt idx="29">
                  <c:v>7204</c:v>
                </c:pt>
                <c:pt idx="30">
                  <c:v>1245</c:v>
                </c:pt>
                <c:pt idx="31">
                  <c:v>2136</c:v>
                </c:pt>
                <c:pt idx="32">
                  <c:v>1484</c:v>
                </c:pt>
                <c:pt idx="33">
                  <c:v>2546</c:v>
                </c:pt>
                <c:pt idx="34">
                  <c:v>1447</c:v>
                </c:pt>
                <c:pt idx="35">
                  <c:v>2737</c:v>
                </c:pt>
                <c:pt idx="36">
                  <c:v>1667</c:v>
                </c:pt>
                <c:pt idx="37">
                  <c:v>2153</c:v>
                </c:pt>
                <c:pt idx="38">
                  <c:v>849</c:v>
                </c:pt>
                <c:pt idx="39">
                  <c:v>880</c:v>
                </c:pt>
                <c:pt idx="40">
                  <c:v>752</c:v>
                </c:pt>
                <c:pt idx="41">
                  <c:v>781</c:v>
                </c:pt>
              </c:numCache>
            </c:numRef>
          </c:val>
          <c:smooth val="0"/>
        </c:ser>
        <c:ser>
          <c:idx val="2"/>
          <c:order val="2"/>
          <c:tx>
            <c:strRef>
              <c:f>testName.measure_write.step0007!$AF$1</c:f>
              <c:strCache>
                <c:ptCount val="1"/>
                <c:pt idx="0">
                  <c:v>Measurement IOPS</c:v>
                </c:pt>
              </c:strCache>
            </c:strRef>
          </c:tx>
          <c:spPr>
            <a:ln>
              <a:solidFill>
                <a:srgbClr val="92D050"/>
              </a:solidFill>
            </a:ln>
          </c:spPr>
          <c:marker>
            <c:symbol val="none"/>
          </c:marker>
          <c:val>
            <c:numRef>
              <c:f>testName.measure_write.step0007!$AF$2:$AF$80</c:f>
              <c:numCache>
                <c:formatCode>General</c:formatCode>
                <c:ptCount val="79"/>
                <c:pt idx="42">
                  <c:v>888</c:v>
                </c:pt>
                <c:pt idx="43">
                  <c:v>909</c:v>
                </c:pt>
                <c:pt idx="44">
                  <c:v>1085</c:v>
                </c:pt>
                <c:pt idx="45">
                  <c:v>832</c:v>
                </c:pt>
                <c:pt idx="46">
                  <c:v>906</c:v>
                </c:pt>
                <c:pt idx="47">
                  <c:v>1123</c:v>
                </c:pt>
                <c:pt idx="48">
                  <c:v>973</c:v>
                </c:pt>
                <c:pt idx="49">
                  <c:v>959</c:v>
                </c:pt>
                <c:pt idx="50">
                  <c:v>920</c:v>
                </c:pt>
                <c:pt idx="51">
                  <c:v>1070</c:v>
                </c:pt>
                <c:pt idx="52">
                  <c:v>1045</c:v>
                </c:pt>
                <c:pt idx="53">
                  <c:v>943</c:v>
                </c:pt>
                <c:pt idx="54">
                  <c:v>1083</c:v>
                </c:pt>
                <c:pt idx="55">
                  <c:v>954</c:v>
                </c:pt>
                <c:pt idx="56">
                  <c:v>1027</c:v>
                </c:pt>
                <c:pt idx="57">
                  <c:v>1130</c:v>
                </c:pt>
                <c:pt idx="58">
                  <c:v>1141</c:v>
                </c:pt>
                <c:pt idx="59">
                  <c:v>1081</c:v>
                </c:pt>
                <c:pt idx="60">
                  <c:v>1106</c:v>
                </c:pt>
                <c:pt idx="61">
                  <c:v>896</c:v>
                </c:pt>
                <c:pt idx="62">
                  <c:v>1028</c:v>
                </c:pt>
                <c:pt idx="63">
                  <c:v>1105</c:v>
                </c:pt>
                <c:pt idx="64">
                  <c:v>887</c:v>
                </c:pt>
                <c:pt idx="65">
                  <c:v>1037</c:v>
                </c:pt>
                <c:pt idx="66">
                  <c:v>874</c:v>
                </c:pt>
                <c:pt idx="67">
                  <c:v>959</c:v>
                </c:pt>
                <c:pt idx="68">
                  <c:v>936</c:v>
                </c:pt>
                <c:pt idx="69">
                  <c:v>782</c:v>
                </c:pt>
                <c:pt idx="70">
                  <c:v>1034</c:v>
                </c:pt>
                <c:pt idx="71">
                  <c:v>949</c:v>
                </c:pt>
                <c:pt idx="72">
                  <c:v>949</c:v>
                </c:pt>
                <c:pt idx="73">
                  <c:v>932</c:v>
                </c:pt>
                <c:pt idx="74">
                  <c:v>902</c:v>
                </c:pt>
                <c:pt idx="75">
                  <c:v>884</c:v>
                </c:pt>
                <c:pt idx="76">
                  <c:v>986</c:v>
                </c:pt>
                <c:pt idx="77">
                  <c:v>876</c:v>
                </c:pt>
              </c:numCache>
            </c:numRef>
          </c:val>
          <c:smooth val="0"/>
        </c:ser>
        <c:dLbls>
          <c:showLegendKey val="0"/>
          <c:showVal val="0"/>
          <c:showCatName val="0"/>
          <c:showSerName val="0"/>
          <c:showPercent val="0"/>
          <c:showBubbleSize val="0"/>
        </c:dLbls>
        <c:marker val="1"/>
        <c:smooth val="0"/>
        <c:axId val="119565312"/>
        <c:axId val="119583872"/>
      </c:lineChart>
      <c:lineChart>
        <c:grouping val="standard"/>
        <c:varyColors val="0"/>
        <c:ser>
          <c:idx val="0"/>
          <c:order val="0"/>
          <c:tx>
            <c:strRef>
              <c:f>testName.measure_write.step0007!$AD$1</c:f>
              <c:strCache>
                <c:ptCount val="1"/>
                <c:pt idx="0">
                  <c:v>WP_percent</c:v>
                </c:pt>
              </c:strCache>
            </c:strRef>
          </c:tx>
          <c:spPr>
            <a:ln>
              <a:solidFill>
                <a:srgbClr val="00B0F0"/>
              </a:solidFill>
            </a:ln>
          </c:spPr>
          <c:marker>
            <c:symbol val="none"/>
          </c:marker>
          <c:val>
            <c:numRef>
              <c:f>testName.measure_write.step0007!$AD$2:$AD$80</c:f>
              <c:numCache>
                <c:formatCode>0%</c:formatCode>
                <c:ptCount val="79"/>
                <c:pt idx="0">
                  <c:v>0.01</c:v>
                </c:pt>
                <c:pt idx="1">
                  <c:v>0.09</c:v>
                </c:pt>
                <c:pt idx="2">
                  <c:v>0.18</c:v>
                </c:pt>
                <c:pt idx="3">
                  <c:v>0.28000000000000003</c:v>
                </c:pt>
                <c:pt idx="4">
                  <c:v>0.38</c:v>
                </c:pt>
                <c:pt idx="5">
                  <c:v>0.48</c:v>
                </c:pt>
                <c:pt idx="6">
                  <c:v>0.59</c:v>
                </c:pt>
                <c:pt idx="7">
                  <c:v>0.61</c:v>
                </c:pt>
                <c:pt idx="8">
                  <c:v>0.61</c:v>
                </c:pt>
                <c:pt idx="9">
                  <c:v>0.62</c:v>
                </c:pt>
                <c:pt idx="10">
                  <c:v>0.63</c:v>
                </c:pt>
                <c:pt idx="11">
                  <c:v>0.64</c:v>
                </c:pt>
                <c:pt idx="12">
                  <c:v>0.64</c:v>
                </c:pt>
                <c:pt idx="13">
                  <c:v>0.66</c:v>
                </c:pt>
                <c:pt idx="14">
                  <c:v>0.66</c:v>
                </c:pt>
                <c:pt idx="15">
                  <c:v>0.67</c:v>
                </c:pt>
                <c:pt idx="16">
                  <c:v>0.66</c:v>
                </c:pt>
                <c:pt idx="17">
                  <c:v>0.67</c:v>
                </c:pt>
                <c:pt idx="18">
                  <c:v>0.67</c:v>
                </c:pt>
                <c:pt idx="19">
                  <c:v>0.67</c:v>
                </c:pt>
                <c:pt idx="20">
                  <c:v>0.67</c:v>
                </c:pt>
                <c:pt idx="21">
                  <c:v>0.67</c:v>
                </c:pt>
                <c:pt idx="22">
                  <c:v>0.67</c:v>
                </c:pt>
                <c:pt idx="23">
                  <c:v>0.67</c:v>
                </c:pt>
                <c:pt idx="24">
                  <c:v>0.67</c:v>
                </c:pt>
                <c:pt idx="25">
                  <c:v>0.67</c:v>
                </c:pt>
                <c:pt idx="26">
                  <c:v>0.68</c:v>
                </c:pt>
                <c:pt idx="27">
                  <c:v>0.68</c:v>
                </c:pt>
                <c:pt idx="28">
                  <c:v>0.68</c:v>
                </c:pt>
                <c:pt idx="29">
                  <c:v>0.69</c:v>
                </c:pt>
                <c:pt idx="30">
                  <c:v>0.68</c:v>
                </c:pt>
                <c:pt idx="31">
                  <c:v>0.69</c:v>
                </c:pt>
                <c:pt idx="32">
                  <c:v>0.69</c:v>
                </c:pt>
                <c:pt idx="33">
                  <c:v>0.69</c:v>
                </c:pt>
                <c:pt idx="34">
                  <c:v>0.69</c:v>
                </c:pt>
                <c:pt idx="35">
                  <c:v>0.69</c:v>
                </c:pt>
                <c:pt idx="36">
                  <c:v>0.68</c:v>
                </c:pt>
                <c:pt idx="37">
                  <c:v>0.68</c:v>
                </c:pt>
                <c:pt idx="38">
                  <c:v>0.68</c:v>
                </c:pt>
                <c:pt idx="39">
                  <c:v>0.68</c:v>
                </c:pt>
                <c:pt idx="40">
                  <c:v>0.68</c:v>
                </c:pt>
                <c:pt idx="41">
                  <c:v>0.68</c:v>
                </c:pt>
                <c:pt idx="42">
                  <c:v>0.68</c:v>
                </c:pt>
                <c:pt idx="43">
                  <c:v>0.68</c:v>
                </c:pt>
                <c:pt idx="44">
                  <c:v>0.68</c:v>
                </c:pt>
                <c:pt idx="45">
                  <c:v>0.68</c:v>
                </c:pt>
                <c:pt idx="46">
                  <c:v>0.68</c:v>
                </c:pt>
                <c:pt idx="47">
                  <c:v>0.68</c:v>
                </c:pt>
                <c:pt idx="48">
                  <c:v>0.68</c:v>
                </c:pt>
                <c:pt idx="49">
                  <c:v>0.68</c:v>
                </c:pt>
                <c:pt idx="50">
                  <c:v>0.68</c:v>
                </c:pt>
                <c:pt idx="51">
                  <c:v>0.68</c:v>
                </c:pt>
                <c:pt idx="52">
                  <c:v>0.68</c:v>
                </c:pt>
                <c:pt idx="53">
                  <c:v>0.68</c:v>
                </c:pt>
                <c:pt idx="54">
                  <c:v>0.68</c:v>
                </c:pt>
                <c:pt idx="55">
                  <c:v>0.68</c:v>
                </c:pt>
                <c:pt idx="56">
                  <c:v>0.68</c:v>
                </c:pt>
                <c:pt idx="57">
                  <c:v>0.68</c:v>
                </c:pt>
                <c:pt idx="58">
                  <c:v>0.68</c:v>
                </c:pt>
                <c:pt idx="59">
                  <c:v>0.68</c:v>
                </c:pt>
                <c:pt idx="60">
                  <c:v>0.68</c:v>
                </c:pt>
                <c:pt idx="61">
                  <c:v>0.68</c:v>
                </c:pt>
                <c:pt idx="62">
                  <c:v>0.68</c:v>
                </c:pt>
                <c:pt idx="63">
                  <c:v>0.68</c:v>
                </c:pt>
                <c:pt idx="64">
                  <c:v>0.68</c:v>
                </c:pt>
                <c:pt idx="65">
                  <c:v>0.68</c:v>
                </c:pt>
                <c:pt idx="66">
                  <c:v>0.68</c:v>
                </c:pt>
                <c:pt idx="67">
                  <c:v>0.68</c:v>
                </c:pt>
                <c:pt idx="68">
                  <c:v>0.68</c:v>
                </c:pt>
                <c:pt idx="69">
                  <c:v>0.68</c:v>
                </c:pt>
                <c:pt idx="70">
                  <c:v>0.68</c:v>
                </c:pt>
                <c:pt idx="71">
                  <c:v>0.68</c:v>
                </c:pt>
                <c:pt idx="72">
                  <c:v>0.68</c:v>
                </c:pt>
                <c:pt idx="73">
                  <c:v>0.68</c:v>
                </c:pt>
                <c:pt idx="74">
                  <c:v>0.68</c:v>
                </c:pt>
                <c:pt idx="75">
                  <c:v>0.68</c:v>
                </c:pt>
                <c:pt idx="76">
                  <c:v>0.68</c:v>
                </c:pt>
                <c:pt idx="77">
                  <c:v>0.68</c:v>
                </c:pt>
                <c:pt idx="78">
                  <c:v>0.68</c:v>
                </c:pt>
              </c:numCache>
            </c:numRef>
          </c:val>
          <c:smooth val="0"/>
        </c:ser>
        <c:dLbls>
          <c:showLegendKey val="0"/>
          <c:showVal val="0"/>
          <c:showCatName val="0"/>
          <c:showSerName val="0"/>
          <c:showPercent val="0"/>
          <c:showBubbleSize val="0"/>
        </c:dLbls>
        <c:marker val="1"/>
        <c:smooth val="0"/>
        <c:axId val="119591296"/>
        <c:axId val="119585408"/>
      </c:lineChart>
      <c:catAx>
        <c:axId val="119565312"/>
        <c:scaling>
          <c:orientation val="minMax"/>
        </c:scaling>
        <c:delete val="0"/>
        <c:axPos val="b"/>
        <c:title>
          <c:tx>
            <c:rich>
              <a:bodyPr/>
              <a:lstStyle/>
              <a:p>
                <a:pPr>
                  <a:defRPr sz="1800"/>
                </a:pPr>
                <a:r>
                  <a:rPr lang="en-US" sz="1800"/>
                  <a:t>Seconds</a:t>
                </a:r>
              </a:p>
            </c:rich>
          </c:tx>
          <c:layout/>
          <c:overlay val="0"/>
        </c:title>
        <c:majorTickMark val="out"/>
        <c:minorTickMark val="none"/>
        <c:tickLblPos val="nextTo"/>
        <c:txPr>
          <a:bodyPr rot="-5400000" vert="horz"/>
          <a:lstStyle/>
          <a:p>
            <a:pPr>
              <a:defRPr sz="1800"/>
            </a:pPr>
            <a:endParaRPr lang="en-US"/>
          </a:p>
        </c:txPr>
        <c:crossAx val="119583872"/>
        <c:crosses val="autoZero"/>
        <c:auto val="1"/>
        <c:lblAlgn val="ctr"/>
        <c:lblOffset val="100"/>
        <c:noMultiLvlLbl val="0"/>
      </c:catAx>
      <c:valAx>
        <c:axId val="119583872"/>
        <c:scaling>
          <c:orientation val="minMax"/>
          <c:max val="5000"/>
        </c:scaling>
        <c:delete val="0"/>
        <c:axPos val="l"/>
        <c:majorGridlines/>
        <c:numFmt formatCode="#,##0" sourceLinked="0"/>
        <c:majorTickMark val="out"/>
        <c:minorTickMark val="none"/>
        <c:tickLblPos val="nextTo"/>
        <c:txPr>
          <a:bodyPr/>
          <a:lstStyle/>
          <a:p>
            <a:pPr>
              <a:defRPr sz="1800"/>
            </a:pPr>
            <a:endParaRPr lang="en-US"/>
          </a:p>
        </c:txPr>
        <c:crossAx val="119565312"/>
        <c:crosses val="autoZero"/>
        <c:crossBetween val="between"/>
      </c:valAx>
      <c:valAx>
        <c:axId val="119585408"/>
        <c:scaling>
          <c:orientation val="minMax"/>
        </c:scaling>
        <c:delete val="0"/>
        <c:axPos val="r"/>
        <c:numFmt formatCode="0%" sourceLinked="1"/>
        <c:majorTickMark val="out"/>
        <c:minorTickMark val="none"/>
        <c:tickLblPos val="nextTo"/>
        <c:txPr>
          <a:bodyPr/>
          <a:lstStyle/>
          <a:p>
            <a:pPr>
              <a:defRPr sz="1800"/>
            </a:pPr>
            <a:endParaRPr lang="en-US"/>
          </a:p>
        </c:txPr>
        <c:crossAx val="119591296"/>
        <c:crosses val="max"/>
        <c:crossBetween val="between"/>
      </c:valAx>
      <c:catAx>
        <c:axId val="119591296"/>
        <c:scaling>
          <c:orientation val="minMax"/>
        </c:scaling>
        <c:delete val="1"/>
        <c:axPos val="b"/>
        <c:majorTickMark val="out"/>
        <c:minorTickMark val="none"/>
        <c:tickLblPos val="nextTo"/>
        <c:crossAx val="119585408"/>
        <c:crosses val="autoZero"/>
        <c:auto val="1"/>
        <c:lblAlgn val="ctr"/>
        <c:lblOffset val="100"/>
        <c:noMultiLvlLbl val="0"/>
      </c:catAx>
      <c:spPr>
        <a:noFill/>
        <a:ln w="25400">
          <a:noFill/>
        </a:ln>
      </c:spPr>
    </c:plotArea>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0.77606</cdr:x>
      <cdr:y>0.04712</cdr:y>
    </cdr:from>
    <cdr:to>
      <cdr:x>1</cdr:x>
      <cdr:y>0.28642</cdr:y>
    </cdr:to>
    <cdr:sp macro="" textlink="">
      <cdr:nvSpPr>
        <cdr:cNvPr id="2" name="Rounded Rectangle 1"/>
        <cdr:cNvSpPr/>
      </cdr:nvSpPr>
      <cdr:spPr>
        <a:xfrm xmlns:a="http://schemas.openxmlformats.org/drawingml/2006/main">
          <a:off x="6346032" y="180975"/>
          <a:ext cx="1831182" cy="919162"/>
        </a:xfrm>
        <a:prstGeom xmlns:a="http://schemas.openxmlformats.org/drawingml/2006/main" prst="roundRect">
          <a:avLst/>
        </a:prstGeom>
        <a:solidFill xmlns:a="http://schemas.openxmlformats.org/drawingml/2006/main">
          <a:schemeClr val="bg1"/>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xmlns:a="http://schemas.openxmlformats.org/drawingml/2006/main"/>
        <a:p xmlns:a="http://schemas.openxmlformats.org/drawingml/2006/main">
          <a:r>
            <a:rPr lang="en-US" sz="1400" dirty="0" smtClean="0">
              <a:solidFill>
                <a:schemeClr val="tx1"/>
              </a:solidFill>
            </a:rPr>
            <a:t>4KiB random writes “IOPS=max”</a:t>
          </a:r>
          <a:endParaRPr lang="en-US" sz="1400" dirty="0">
            <a:solidFill>
              <a:schemeClr val="tx1"/>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4/7/2016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472018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2011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908167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70341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nfidential Title Slide">
    <p:spTree>
      <p:nvGrpSpPr>
        <p:cNvPr id="1" name=""/>
        <p:cNvGrpSpPr/>
        <p:nvPr/>
      </p:nvGrpSpPr>
      <p:grpSpPr>
        <a:xfrm>
          <a:off x="0" y="0"/>
          <a:ext cx="0" cy="0"/>
          <a:chOff x="0" y="0"/>
          <a:chExt cx="0" cy="0"/>
        </a:xfrm>
      </p:grpSpPr>
      <p:pic>
        <p:nvPicPr>
          <p:cNvPr id="3" name="Picture 2" descr="iStock_000044026072_Medium.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28890"/>
            <a:ext cx="3708400" cy="522673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2016.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74" name="Group 73"/>
          <p:cNvGrpSpPr>
            <a:grpSpLocks noChangeAspect="1"/>
          </p:cNvGrpSpPr>
          <p:nvPr userDrawn="1"/>
        </p:nvGrpSpPr>
        <p:grpSpPr>
          <a:xfrm>
            <a:off x="7388477" y="276622"/>
            <a:ext cx="1472184" cy="421496"/>
            <a:chOff x="7743893" y="-1004361"/>
            <a:chExt cx="1215220" cy="347926"/>
          </a:xfrm>
          <a:solidFill>
            <a:schemeClr val="tx1"/>
          </a:solidFill>
        </p:grpSpPr>
        <p:sp>
          <p:nvSpPr>
            <p:cNvPr id="75" name="Freeform 75"/>
            <p:cNvSpPr>
              <a:spLocks/>
            </p:cNvSpPr>
            <p:nvPr userDrawn="1"/>
          </p:nvSpPr>
          <p:spPr bwMode="auto">
            <a:xfrm>
              <a:off x="8895241" y="-809388"/>
              <a:ext cx="47062" cy="28574"/>
            </a:xfrm>
            <a:custGeom>
              <a:avLst/>
              <a:gdLst>
                <a:gd name="T0" fmla="*/ 13 w 28"/>
                <a:gd name="T1" fmla="*/ 17 h 17"/>
                <a:gd name="T2" fmla="*/ 0 w 28"/>
                <a:gd name="T3" fmla="*/ 17 h 17"/>
                <a:gd name="T4" fmla="*/ 15 w 28"/>
                <a:gd name="T5" fmla="*/ 0 h 17"/>
                <a:gd name="T6" fmla="*/ 28 w 28"/>
                <a:gd name="T7" fmla="*/ 0 h 17"/>
                <a:gd name="T8" fmla="*/ 13 w 28"/>
                <a:gd name="T9" fmla="*/ 17 h 17"/>
              </a:gdLst>
              <a:ahLst/>
              <a:cxnLst>
                <a:cxn ang="0">
                  <a:pos x="T0" y="T1"/>
                </a:cxn>
                <a:cxn ang="0">
                  <a:pos x="T2" y="T3"/>
                </a:cxn>
                <a:cxn ang="0">
                  <a:pos x="T4" y="T5"/>
                </a:cxn>
                <a:cxn ang="0">
                  <a:pos x="T6" y="T7"/>
                </a:cxn>
                <a:cxn ang="0">
                  <a:pos x="T8" y="T9"/>
                </a:cxn>
              </a:cxnLst>
              <a:rect l="0" t="0" r="r" b="b"/>
              <a:pathLst>
                <a:path w="28" h="17">
                  <a:moveTo>
                    <a:pt x="13" y="17"/>
                  </a:moveTo>
                  <a:lnTo>
                    <a:pt x="0" y="17"/>
                  </a:lnTo>
                  <a:lnTo>
                    <a:pt x="15" y="0"/>
                  </a:lnTo>
                  <a:lnTo>
                    <a:pt x="28" y="0"/>
                  </a:lnTo>
                  <a:lnTo>
                    <a:pt x="13" y="17"/>
                  </a:ln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76" name="Freeform 75"/>
            <p:cNvSpPr>
              <a:spLocks/>
            </p:cNvSpPr>
            <p:nvPr userDrawn="1"/>
          </p:nvSpPr>
          <p:spPr bwMode="auto">
            <a:xfrm>
              <a:off x="8636398" y="-1001000"/>
              <a:ext cx="174803" cy="164719"/>
            </a:xfrm>
            <a:custGeom>
              <a:avLst/>
              <a:gdLst>
                <a:gd name="T0" fmla="*/ 26 w 104"/>
                <a:gd name="T1" fmla="*/ 0 h 98"/>
                <a:gd name="T2" fmla="*/ 26 w 104"/>
                <a:gd name="T3" fmla="*/ 39 h 98"/>
                <a:gd name="T4" fmla="*/ 79 w 104"/>
                <a:gd name="T5" fmla="*/ 39 h 98"/>
                <a:gd name="T6" fmla="*/ 79 w 104"/>
                <a:gd name="T7" fmla="*/ 0 h 98"/>
                <a:gd name="T8" fmla="*/ 104 w 104"/>
                <a:gd name="T9" fmla="*/ 0 h 98"/>
                <a:gd name="T10" fmla="*/ 104 w 104"/>
                <a:gd name="T11" fmla="*/ 98 h 98"/>
                <a:gd name="T12" fmla="*/ 79 w 104"/>
                <a:gd name="T13" fmla="*/ 98 h 98"/>
                <a:gd name="T14" fmla="*/ 79 w 104"/>
                <a:gd name="T15" fmla="*/ 55 h 98"/>
                <a:gd name="T16" fmla="*/ 26 w 104"/>
                <a:gd name="T17" fmla="*/ 55 h 98"/>
                <a:gd name="T18" fmla="*/ 26 w 104"/>
                <a:gd name="T19" fmla="*/ 98 h 98"/>
                <a:gd name="T20" fmla="*/ 0 w 104"/>
                <a:gd name="T21" fmla="*/ 98 h 98"/>
                <a:gd name="T22" fmla="*/ 0 w 104"/>
                <a:gd name="T23" fmla="*/ 0 h 98"/>
                <a:gd name="T24" fmla="*/ 26 w 104"/>
                <a:gd name="T2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8">
                  <a:moveTo>
                    <a:pt x="26" y="0"/>
                  </a:moveTo>
                  <a:lnTo>
                    <a:pt x="26" y="39"/>
                  </a:lnTo>
                  <a:lnTo>
                    <a:pt x="79" y="39"/>
                  </a:lnTo>
                  <a:lnTo>
                    <a:pt x="79" y="0"/>
                  </a:lnTo>
                  <a:lnTo>
                    <a:pt x="104" y="0"/>
                  </a:lnTo>
                  <a:lnTo>
                    <a:pt x="104" y="98"/>
                  </a:lnTo>
                  <a:lnTo>
                    <a:pt x="79" y="98"/>
                  </a:lnTo>
                  <a:lnTo>
                    <a:pt x="79" y="55"/>
                  </a:lnTo>
                  <a:lnTo>
                    <a:pt x="26" y="55"/>
                  </a:lnTo>
                  <a:lnTo>
                    <a:pt x="26" y="98"/>
                  </a:lnTo>
                  <a:lnTo>
                    <a:pt x="0" y="98"/>
                  </a:lnTo>
                  <a:lnTo>
                    <a:pt x="0" y="0"/>
                  </a:lnTo>
                  <a:lnTo>
                    <a:pt x="2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77" name="Freeform 76"/>
            <p:cNvSpPr>
              <a:spLocks/>
            </p:cNvSpPr>
            <p:nvPr userDrawn="1"/>
          </p:nvSpPr>
          <p:spPr bwMode="auto">
            <a:xfrm>
              <a:off x="8090138" y="-1001000"/>
              <a:ext cx="176485" cy="164719"/>
            </a:xfrm>
            <a:custGeom>
              <a:avLst/>
              <a:gdLst>
                <a:gd name="T0" fmla="*/ 105 w 105"/>
                <a:gd name="T1" fmla="*/ 0 h 98"/>
                <a:gd name="T2" fmla="*/ 105 w 105"/>
                <a:gd name="T3" fmla="*/ 17 h 98"/>
                <a:gd name="T4" fmla="*/ 66 w 105"/>
                <a:gd name="T5" fmla="*/ 17 h 98"/>
                <a:gd name="T6" fmla="*/ 66 w 105"/>
                <a:gd name="T7" fmla="*/ 98 h 98"/>
                <a:gd name="T8" fmla="*/ 40 w 105"/>
                <a:gd name="T9" fmla="*/ 98 h 98"/>
                <a:gd name="T10" fmla="*/ 40 w 105"/>
                <a:gd name="T11" fmla="*/ 17 h 98"/>
                <a:gd name="T12" fmla="*/ 0 w 105"/>
                <a:gd name="T13" fmla="*/ 17 h 98"/>
                <a:gd name="T14" fmla="*/ 0 w 105"/>
                <a:gd name="T15" fmla="*/ 0 h 98"/>
                <a:gd name="T16" fmla="*/ 105 w 105"/>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98">
                  <a:moveTo>
                    <a:pt x="105" y="0"/>
                  </a:moveTo>
                  <a:lnTo>
                    <a:pt x="105" y="17"/>
                  </a:lnTo>
                  <a:lnTo>
                    <a:pt x="66" y="17"/>
                  </a:lnTo>
                  <a:lnTo>
                    <a:pt x="66" y="98"/>
                  </a:lnTo>
                  <a:lnTo>
                    <a:pt x="40" y="98"/>
                  </a:lnTo>
                  <a:lnTo>
                    <a:pt x="40" y="17"/>
                  </a:lnTo>
                  <a:lnTo>
                    <a:pt x="0" y="17"/>
                  </a:lnTo>
                  <a:lnTo>
                    <a:pt x="0" y="0"/>
                  </a:lnTo>
                  <a:lnTo>
                    <a:pt x="10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78" name="Freeform 77"/>
            <p:cNvSpPr>
              <a:spLocks noEditPoints="1"/>
            </p:cNvSpPr>
            <p:nvPr userDrawn="1"/>
          </p:nvSpPr>
          <p:spPr bwMode="auto">
            <a:xfrm>
              <a:off x="8229644" y="-1001000"/>
              <a:ext cx="206739" cy="164719"/>
            </a:xfrm>
            <a:custGeom>
              <a:avLst/>
              <a:gdLst>
                <a:gd name="T0" fmla="*/ 123 w 123"/>
                <a:gd name="T1" fmla="*/ 98 h 98"/>
                <a:gd name="T2" fmla="*/ 94 w 123"/>
                <a:gd name="T3" fmla="*/ 98 h 98"/>
                <a:gd name="T4" fmla="*/ 86 w 123"/>
                <a:gd name="T5" fmla="*/ 77 h 98"/>
                <a:gd name="T6" fmla="*/ 37 w 123"/>
                <a:gd name="T7" fmla="*/ 77 h 98"/>
                <a:gd name="T8" fmla="*/ 29 w 123"/>
                <a:gd name="T9" fmla="*/ 98 h 98"/>
                <a:gd name="T10" fmla="*/ 0 w 123"/>
                <a:gd name="T11" fmla="*/ 98 h 98"/>
                <a:gd name="T12" fmla="*/ 46 w 123"/>
                <a:gd name="T13" fmla="*/ 0 h 98"/>
                <a:gd name="T14" fmla="*/ 77 w 123"/>
                <a:gd name="T15" fmla="*/ 0 h 98"/>
                <a:gd name="T16" fmla="*/ 123 w 123"/>
                <a:gd name="T17" fmla="*/ 98 h 98"/>
                <a:gd name="T18" fmla="*/ 61 w 123"/>
                <a:gd name="T19" fmla="*/ 17 h 98"/>
                <a:gd name="T20" fmla="*/ 43 w 123"/>
                <a:gd name="T21" fmla="*/ 61 h 98"/>
                <a:gd name="T22" fmla="*/ 79 w 123"/>
                <a:gd name="T23" fmla="*/ 61 h 98"/>
                <a:gd name="T24" fmla="*/ 61 w 123"/>
                <a:gd name="T25" fmla="*/ 1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98">
                  <a:moveTo>
                    <a:pt x="123" y="98"/>
                  </a:moveTo>
                  <a:lnTo>
                    <a:pt x="94" y="98"/>
                  </a:lnTo>
                  <a:lnTo>
                    <a:pt x="86" y="77"/>
                  </a:lnTo>
                  <a:lnTo>
                    <a:pt x="37" y="77"/>
                  </a:lnTo>
                  <a:lnTo>
                    <a:pt x="29" y="98"/>
                  </a:lnTo>
                  <a:lnTo>
                    <a:pt x="0" y="98"/>
                  </a:lnTo>
                  <a:lnTo>
                    <a:pt x="46" y="0"/>
                  </a:lnTo>
                  <a:lnTo>
                    <a:pt x="77" y="0"/>
                  </a:lnTo>
                  <a:lnTo>
                    <a:pt x="123" y="98"/>
                  </a:lnTo>
                  <a:moveTo>
                    <a:pt x="61" y="17"/>
                  </a:moveTo>
                  <a:lnTo>
                    <a:pt x="43" y="61"/>
                  </a:lnTo>
                  <a:lnTo>
                    <a:pt x="79" y="61"/>
                  </a:lnTo>
                  <a:lnTo>
                    <a:pt x="61" y="1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79" name="Rectangle 78"/>
            <p:cNvSpPr>
              <a:spLocks noChangeArrowheads="1"/>
            </p:cNvSpPr>
            <p:nvPr userDrawn="1"/>
          </p:nvSpPr>
          <p:spPr bwMode="auto">
            <a:xfrm>
              <a:off x="8846499" y="-1001000"/>
              <a:ext cx="43701" cy="1647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0" name="Freeform 57"/>
            <p:cNvSpPr>
              <a:spLocks/>
            </p:cNvSpPr>
            <p:nvPr userDrawn="1"/>
          </p:nvSpPr>
          <p:spPr bwMode="auto">
            <a:xfrm>
              <a:off x="7821209" y="-1001000"/>
              <a:ext cx="174803" cy="164719"/>
            </a:xfrm>
            <a:custGeom>
              <a:avLst/>
              <a:gdLst>
                <a:gd name="T0" fmla="*/ 26 w 104"/>
                <a:gd name="T1" fmla="*/ 0 h 98"/>
                <a:gd name="T2" fmla="*/ 26 w 104"/>
                <a:gd name="T3" fmla="*/ 39 h 98"/>
                <a:gd name="T4" fmla="*/ 79 w 104"/>
                <a:gd name="T5" fmla="*/ 39 h 98"/>
                <a:gd name="T6" fmla="*/ 79 w 104"/>
                <a:gd name="T7" fmla="*/ 0 h 98"/>
                <a:gd name="T8" fmla="*/ 104 w 104"/>
                <a:gd name="T9" fmla="*/ 0 h 98"/>
                <a:gd name="T10" fmla="*/ 104 w 104"/>
                <a:gd name="T11" fmla="*/ 98 h 98"/>
                <a:gd name="T12" fmla="*/ 79 w 104"/>
                <a:gd name="T13" fmla="*/ 98 h 98"/>
                <a:gd name="T14" fmla="*/ 79 w 104"/>
                <a:gd name="T15" fmla="*/ 55 h 98"/>
                <a:gd name="T16" fmla="*/ 26 w 104"/>
                <a:gd name="T17" fmla="*/ 55 h 98"/>
                <a:gd name="T18" fmla="*/ 26 w 104"/>
                <a:gd name="T19" fmla="*/ 98 h 98"/>
                <a:gd name="T20" fmla="*/ 0 w 104"/>
                <a:gd name="T21" fmla="*/ 98 h 98"/>
                <a:gd name="T22" fmla="*/ 0 w 104"/>
                <a:gd name="T23" fmla="*/ 0 h 98"/>
                <a:gd name="T24" fmla="*/ 26 w 104"/>
                <a:gd name="T2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8">
                  <a:moveTo>
                    <a:pt x="26" y="0"/>
                  </a:moveTo>
                  <a:lnTo>
                    <a:pt x="26" y="39"/>
                  </a:lnTo>
                  <a:lnTo>
                    <a:pt x="79" y="39"/>
                  </a:lnTo>
                  <a:lnTo>
                    <a:pt x="79" y="0"/>
                  </a:lnTo>
                  <a:lnTo>
                    <a:pt x="104" y="0"/>
                  </a:lnTo>
                  <a:lnTo>
                    <a:pt x="104" y="98"/>
                  </a:lnTo>
                  <a:lnTo>
                    <a:pt x="79" y="98"/>
                  </a:lnTo>
                  <a:lnTo>
                    <a:pt x="79" y="55"/>
                  </a:lnTo>
                  <a:lnTo>
                    <a:pt x="26" y="55"/>
                  </a:lnTo>
                  <a:lnTo>
                    <a:pt x="26" y="98"/>
                  </a:lnTo>
                  <a:lnTo>
                    <a:pt x="0" y="98"/>
                  </a:lnTo>
                  <a:lnTo>
                    <a:pt x="0" y="0"/>
                  </a:lnTo>
                  <a:lnTo>
                    <a:pt x="2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1" name="Rectangle 58"/>
            <p:cNvSpPr>
              <a:spLocks noChangeArrowheads="1"/>
            </p:cNvSpPr>
            <p:nvPr userDrawn="1"/>
          </p:nvSpPr>
          <p:spPr bwMode="auto">
            <a:xfrm>
              <a:off x="8031309" y="-1001000"/>
              <a:ext cx="43701" cy="1647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2" name="Freeform 59"/>
            <p:cNvSpPr>
              <a:spLocks/>
            </p:cNvSpPr>
            <p:nvPr userDrawn="1"/>
          </p:nvSpPr>
          <p:spPr bwMode="auto">
            <a:xfrm>
              <a:off x="8429660" y="-1004361"/>
              <a:ext cx="184888" cy="171442"/>
            </a:xfrm>
            <a:custGeom>
              <a:avLst/>
              <a:gdLst>
                <a:gd name="T0" fmla="*/ 31 w 1010"/>
                <a:gd name="T1" fmla="*/ 670 h 939"/>
                <a:gd name="T2" fmla="*/ 0 w 1010"/>
                <a:gd name="T3" fmla="*/ 479 h 939"/>
                <a:gd name="T4" fmla="*/ 61 w 1010"/>
                <a:gd name="T5" fmla="*/ 218 h 939"/>
                <a:gd name="T6" fmla="*/ 265 w 1010"/>
                <a:gd name="T7" fmla="*/ 48 h 939"/>
                <a:gd name="T8" fmla="*/ 527 w 1010"/>
                <a:gd name="T9" fmla="*/ 0 h 939"/>
                <a:gd name="T10" fmla="*/ 826 w 1010"/>
                <a:gd name="T11" fmla="*/ 63 h 939"/>
                <a:gd name="T12" fmla="*/ 995 w 1010"/>
                <a:gd name="T13" fmla="*/ 270 h 939"/>
                <a:gd name="T14" fmla="*/ 1004 w 1010"/>
                <a:gd name="T15" fmla="*/ 327 h 939"/>
                <a:gd name="T16" fmla="*/ 755 w 1010"/>
                <a:gd name="T17" fmla="*/ 327 h 939"/>
                <a:gd name="T18" fmla="*/ 742 w 1010"/>
                <a:gd name="T19" fmla="*/ 258 h 939"/>
                <a:gd name="T20" fmla="*/ 631 w 1010"/>
                <a:gd name="T21" fmla="*/ 155 h 939"/>
                <a:gd name="T22" fmla="*/ 527 w 1010"/>
                <a:gd name="T23" fmla="*/ 139 h 939"/>
                <a:gd name="T24" fmla="*/ 410 w 1010"/>
                <a:gd name="T25" fmla="*/ 159 h 939"/>
                <a:gd name="T26" fmla="*/ 280 w 1010"/>
                <a:gd name="T27" fmla="*/ 291 h 939"/>
                <a:gd name="T28" fmla="*/ 248 w 1010"/>
                <a:gd name="T29" fmla="*/ 479 h 939"/>
                <a:gd name="T30" fmla="*/ 270 w 1010"/>
                <a:gd name="T31" fmla="*/ 636 h 939"/>
                <a:gd name="T32" fmla="*/ 400 w 1010"/>
                <a:gd name="T33" fmla="*/ 777 h 939"/>
                <a:gd name="T34" fmla="*/ 527 w 1010"/>
                <a:gd name="T35" fmla="*/ 801 h 939"/>
                <a:gd name="T36" fmla="*/ 637 w 1010"/>
                <a:gd name="T37" fmla="*/ 784 h 939"/>
                <a:gd name="T38" fmla="*/ 741 w 1010"/>
                <a:gd name="T39" fmla="*/ 691 h 939"/>
                <a:gd name="T40" fmla="*/ 760 w 1010"/>
                <a:gd name="T41" fmla="*/ 595 h 939"/>
                <a:gd name="T42" fmla="*/ 1010 w 1010"/>
                <a:gd name="T43" fmla="*/ 595 h 939"/>
                <a:gd name="T44" fmla="*/ 998 w 1010"/>
                <a:gd name="T45" fmla="*/ 680 h 939"/>
                <a:gd name="T46" fmla="*/ 832 w 1010"/>
                <a:gd name="T47" fmla="*/ 877 h 939"/>
                <a:gd name="T48" fmla="*/ 527 w 1010"/>
                <a:gd name="T49" fmla="*/ 939 h 939"/>
                <a:gd name="T50" fmla="*/ 287 w 1010"/>
                <a:gd name="T51" fmla="*/ 902 h 939"/>
                <a:gd name="T52" fmla="*/ 31 w 1010"/>
                <a:gd name="T53" fmla="*/ 670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0" h="939">
                  <a:moveTo>
                    <a:pt x="31" y="670"/>
                  </a:moveTo>
                  <a:cubicBezTo>
                    <a:pt x="11" y="609"/>
                    <a:pt x="0" y="546"/>
                    <a:pt x="0" y="479"/>
                  </a:cubicBezTo>
                  <a:cubicBezTo>
                    <a:pt x="0" y="385"/>
                    <a:pt x="16" y="294"/>
                    <a:pt x="61" y="218"/>
                  </a:cubicBezTo>
                  <a:cubicBezTo>
                    <a:pt x="107" y="140"/>
                    <a:pt x="179" y="80"/>
                    <a:pt x="265" y="48"/>
                  </a:cubicBezTo>
                  <a:cubicBezTo>
                    <a:pt x="347" y="17"/>
                    <a:pt x="435" y="0"/>
                    <a:pt x="527" y="0"/>
                  </a:cubicBezTo>
                  <a:cubicBezTo>
                    <a:pt x="634" y="0"/>
                    <a:pt x="734" y="24"/>
                    <a:pt x="826" y="63"/>
                  </a:cubicBezTo>
                  <a:cubicBezTo>
                    <a:pt x="912" y="100"/>
                    <a:pt x="976" y="177"/>
                    <a:pt x="995" y="270"/>
                  </a:cubicBezTo>
                  <a:cubicBezTo>
                    <a:pt x="999" y="288"/>
                    <a:pt x="1002" y="308"/>
                    <a:pt x="1004" y="327"/>
                  </a:cubicBezTo>
                  <a:cubicBezTo>
                    <a:pt x="755" y="327"/>
                    <a:pt x="755" y="327"/>
                    <a:pt x="755" y="327"/>
                  </a:cubicBezTo>
                  <a:cubicBezTo>
                    <a:pt x="754" y="303"/>
                    <a:pt x="750" y="279"/>
                    <a:pt x="742" y="258"/>
                  </a:cubicBezTo>
                  <a:cubicBezTo>
                    <a:pt x="723" y="209"/>
                    <a:pt x="682" y="170"/>
                    <a:pt x="631" y="155"/>
                  </a:cubicBezTo>
                  <a:cubicBezTo>
                    <a:pt x="598" y="144"/>
                    <a:pt x="563" y="139"/>
                    <a:pt x="527" y="139"/>
                  </a:cubicBezTo>
                  <a:cubicBezTo>
                    <a:pt x="486" y="139"/>
                    <a:pt x="447" y="146"/>
                    <a:pt x="410" y="159"/>
                  </a:cubicBezTo>
                  <a:cubicBezTo>
                    <a:pt x="349" y="181"/>
                    <a:pt x="302" y="230"/>
                    <a:pt x="280" y="291"/>
                  </a:cubicBezTo>
                  <a:cubicBezTo>
                    <a:pt x="260" y="349"/>
                    <a:pt x="248" y="413"/>
                    <a:pt x="248" y="479"/>
                  </a:cubicBezTo>
                  <a:cubicBezTo>
                    <a:pt x="248" y="534"/>
                    <a:pt x="257" y="586"/>
                    <a:pt x="270" y="636"/>
                  </a:cubicBezTo>
                  <a:cubicBezTo>
                    <a:pt x="289" y="701"/>
                    <a:pt x="337" y="753"/>
                    <a:pt x="400" y="777"/>
                  </a:cubicBezTo>
                  <a:cubicBezTo>
                    <a:pt x="440" y="792"/>
                    <a:pt x="482" y="801"/>
                    <a:pt x="527" y="801"/>
                  </a:cubicBezTo>
                  <a:cubicBezTo>
                    <a:pt x="566" y="801"/>
                    <a:pt x="602" y="795"/>
                    <a:pt x="637" y="784"/>
                  </a:cubicBezTo>
                  <a:cubicBezTo>
                    <a:pt x="683" y="769"/>
                    <a:pt x="721" y="735"/>
                    <a:pt x="741" y="691"/>
                  </a:cubicBezTo>
                  <a:cubicBezTo>
                    <a:pt x="754" y="662"/>
                    <a:pt x="760" y="629"/>
                    <a:pt x="760" y="595"/>
                  </a:cubicBezTo>
                  <a:cubicBezTo>
                    <a:pt x="1010" y="595"/>
                    <a:pt x="1010" y="595"/>
                    <a:pt x="1010" y="595"/>
                  </a:cubicBezTo>
                  <a:cubicBezTo>
                    <a:pt x="1008" y="624"/>
                    <a:pt x="1004" y="653"/>
                    <a:pt x="998" y="680"/>
                  </a:cubicBezTo>
                  <a:cubicBezTo>
                    <a:pt x="976" y="768"/>
                    <a:pt x="914" y="843"/>
                    <a:pt x="832" y="877"/>
                  </a:cubicBezTo>
                  <a:cubicBezTo>
                    <a:pt x="738" y="917"/>
                    <a:pt x="635" y="939"/>
                    <a:pt x="527" y="939"/>
                  </a:cubicBezTo>
                  <a:cubicBezTo>
                    <a:pt x="444" y="939"/>
                    <a:pt x="362" y="926"/>
                    <a:pt x="287" y="902"/>
                  </a:cubicBezTo>
                  <a:cubicBezTo>
                    <a:pt x="171" y="866"/>
                    <a:pt x="71" y="783"/>
                    <a:pt x="31" y="6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3" name="Freeform 60"/>
            <p:cNvSpPr>
              <a:spLocks/>
            </p:cNvSpPr>
            <p:nvPr userDrawn="1"/>
          </p:nvSpPr>
          <p:spPr bwMode="auto">
            <a:xfrm>
              <a:off x="7743893" y="-790900"/>
              <a:ext cx="40339" cy="104210"/>
            </a:xfrm>
            <a:custGeom>
              <a:avLst/>
              <a:gdLst>
                <a:gd name="T0" fmla="*/ 211 w 219"/>
                <a:gd name="T1" fmla="*/ 1 h 565"/>
                <a:gd name="T2" fmla="*/ 0 w 219"/>
                <a:gd name="T3" fmla="*/ 20 h 565"/>
                <a:gd name="T4" fmla="*/ 0 w 219"/>
                <a:gd name="T5" fmla="*/ 51 h 565"/>
                <a:gd name="T6" fmla="*/ 6 w 219"/>
                <a:gd name="T7" fmla="*/ 52 h 565"/>
                <a:gd name="T8" fmla="*/ 92 w 219"/>
                <a:gd name="T9" fmla="*/ 123 h 565"/>
                <a:gd name="T10" fmla="*/ 92 w 219"/>
                <a:gd name="T11" fmla="*/ 565 h 565"/>
                <a:gd name="T12" fmla="*/ 219 w 219"/>
                <a:gd name="T13" fmla="*/ 565 h 565"/>
                <a:gd name="T14" fmla="*/ 219 w 219"/>
                <a:gd name="T15" fmla="*/ 0 h 565"/>
                <a:gd name="T16" fmla="*/ 211 w 219"/>
                <a:gd name="T17" fmla="*/ 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565">
                  <a:moveTo>
                    <a:pt x="211" y="1"/>
                  </a:moveTo>
                  <a:cubicBezTo>
                    <a:pt x="0" y="20"/>
                    <a:pt x="0" y="20"/>
                    <a:pt x="0" y="20"/>
                  </a:cubicBezTo>
                  <a:cubicBezTo>
                    <a:pt x="0" y="51"/>
                    <a:pt x="0" y="51"/>
                    <a:pt x="0" y="51"/>
                  </a:cubicBezTo>
                  <a:cubicBezTo>
                    <a:pt x="6" y="52"/>
                    <a:pt x="6" y="52"/>
                    <a:pt x="6" y="52"/>
                  </a:cubicBezTo>
                  <a:cubicBezTo>
                    <a:pt x="92" y="62"/>
                    <a:pt x="92" y="62"/>
                    <a:pt x="92" y="123"/>
                  </a:cubicBezTo>
                  <a:cubicBezTo>
                    <a:pt x="92" y="565"/>
                    <a:pt x="92" y="565"/>
                    <a:pt x="92" y="565"/>
                  </a:cubicBezTo>
                  <a:cubicBezTo>
                    <a:pt x="219" y="565"/>
                    <a:pt x="219" y="565"/>
                    <a:pt x="219" y="565"/>
                  </a:cubicBezTo>
                  <a:cubicBezTo>
                    <a:pt x="219" y="0"/>
                    <a:pt x="219" y="0"/>
                    <a:pt x="219" y="0"/>
                  </a:cubicBezTo>
                  <a:cubicBezTo>
                    <a:pt x="211" y="1"/>
                    <a:pt x="211" y="1"/>
                    <a:pt x="21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4" name="Freeform 61"/>
            <p:cNvSpPr>
              <a:spLocks/>
            </p:cNvSpPr>
            <p:nvPr userDrawn="1"/>
          </p:nvSpPr>
          <p:spPr bwMode="auto">
            <a:xfrm>
              <a:off x="7804401" y="-758964"/>
              <a:ext cx="82360" cy="72275"/>
            </a:xfrm>
            <a:custGeom>
              <a:avLst/>
              <a:gdLst>
                <a:gd name="T0" fmla="*/ 328 w 446"/>
                <a:gd name="T1" fmla="*/ 1 h 398"/>
                <a:gd name="T2" fmla="*/ 180 w 446"/>
                <a:gd name="T3" fmla="*/ 87 h 398"/>
                <a:gd name="T4" fmla="*/ 180 w 446"/>
                <a:gd name="T5" fmla="*/ 0 h 398"/>
                <a:gd name="T6" fmla="*/ 172 w 446"/>
                <a:gd name="T7" fmla="*/ 1 h 398"/>
                <a:gd name="T8" fmla="*/ 0 w 446"/>
                <a:gd name="T9" fmla="*/ 28 h 398"/>
                <a:gd name="T10" fmla="*/ 0 w 446"/>
                <a:gd name="T11" fmla="*/ 58 h 398"/>
                <a:gd name="T12" fmla="*/ 8 w 446"/>
                <a:gd name="T13" fmla="*/ 58 h 398"/>
                <a:gd name="T14" fmla="*/ 74 w 446"/>
                <a:gd name="T15" fmla="*/ 122 h 398"/>
                <a:gd name="T16" fmla="*/ 74 w 446"/>
                <a:gd name="T17" fmla="*/ 398 h 398"/>
                <a:gd name="T18" fmla="*/ 180 w 446"/>
                <a:gd name="T19" fmla="*/ 398 h 398"/>
                <a:gd name="T20" fmla="*/ 180 w 446"/>
                <a:gd name="T21" fmla="*/ 195 h 398"/>
                <a:gd name="T22" fmla="*/ 285 w 446"/>
                <a:gd name="T23" fmla="*/ 71 h 398"/>
                <a:gd name="T24" fmla="*/ 339 w 446"/>
                <a:gd name="T25" fmla="*/ 183 h 398"/>
                <a:gd name="T26" fmla="*/ 339 w 446"/>
                <a:gd name="T27" fmla="*/ 398 h 398"/>
                <a:gd name="T28" fmla="*/ 446 w 446"/>
                <a:gd name="T29" fmla="*/ 398 h 398"/>
                <a:gd name="T30" fmla="*/ 446 w 446"/>
                <a:gd name="T31" fmla="*/ 122 h 398"/>
                <a:gd name="T32" fmla="*/ 328 w 446"/>
                <a:gd name="T33" fmla="*/ 1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6" h="398">
                  <a:moveTo>
                    <a:pt x="328" y="1"/>
                  </a:moveTo>
                  <a:cubicBezTo>
                    <a:pt x="249" y="1"/>
                    <a:pt x="202" y="54"/>
                    <a:pt x="180" y="87"/>
                  </a:cubicBezTo>
                  <a:cubicBezTo>
                    <a:pt x="180" y="58"/>
                    <a:pt x="180" y="0"/>
                    <a:pt x="180" y="0"/>
                  </a:cubicBezTo>
                  <a:cubicBezTo>
                    <a:pt x="172" y="1"/>
                    <a:pt x="172" y="1"/>
                    <a:pt x="172" y="1"/>
                  </a:cubicBezTo>
                  <a:cubicBezTo>
                    <a:pt x="0" y="28"/>
                    <a:pt x="0" y="28"/>
                    <a:pt x="0" y="28"/>
                  </a:cubicBezTo>
                  <a:cubicBezTo>
                    <a:pt x="0" y="58"/>
                    <a:pt x="0" y="58"/>
                    <a:pt x="0" y="58"/>
                  </a:cubicBezTo>
                  <a:cubicBezTo>
                    <a:pt x="8" y="58"/>
                    <a:pt x="8" y="58"/>
                    <a:pt x="8" y="58"/>
                  </a:cubicBezTo>
                  <a:cubicBezTo>
                    <a:pt x="62" y="60"/>
                    <a:pt x="74" y="71"/>
                    <a:pt x="74" y="122"/>
                  </a:cubicBezTo>
                  <a:cubicBezTo>
                    <a:pt x="74" y="398"/>
                    <a:pt x="74" y="398"/>
                    <a:pt x="74" y="398"/>
                  </a:cubicBezTo>
                  <a:cubicBezTo>
                    <a:pt x="180" y="398"/>
                    <a:pt x="180" y="398"/>
                    <a:pt x="180" y="398"/>
                  </a:cubicBezTo>
                  <a:cubicBezTo>
                    <a:pt x="180" y="195"/>
                    <a:pt x="180" y="195"/>
                    <a:pt x="180" y="195"/>
                  </a:cubicBezTo>
                  <a:cubicBezTo>
                    <a:pt x="180" y="141"/>
                    <a:pt x="232" y="71"/>
                    <a:pt x="285" y="71"/>
                  </a:cubicBezTo>
                  <a:cubicBezTo>
                    <a:pt x="337" y="71"/>
                    <a:pt x="339" y="113"/>
                    <a:pt x="339" y="183"/>
                  </a:cubicBezTo>
                  <a:cubicBezTo>
                    <a:pt x="339" y="398"/>
                    <a:pt x="339" y="398"/>
                    <a:pt x="339" y="398"/>
                  </a:cubicBezTo>
                  <a:cubicBezTo>
                    <a:pt x="446" y="398"/>
                    <a:pt x="446" y="398"/>
                    <a:pt x="446" y="398"/>
                  </a:cubicBezTo>
                  <a:cubicBezTo>
                    <a:pt x="446" y="122"/>
                    <a:pt x="446" y="122"/>
                    <a:pt x="446" y="122"/>
                  </a:cubicBezTo>
                  <a:cubicBezTo>
                    <a:pt x="446" y="44"/>
                    <a:pt x="404" y="1"/>
                    <a:pt x="328"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5" name="Freeform 62"/>
            <p:cNvSpPr>
              <a:spLocks/>
            </p:cNvSpPr>
            <p:nvPr userDrawn="1"/>
          </p:nvSpPr>
          <p:spPr bwMode="auto">
            <a:xfrm>
              <a:off x="7910291" y="-758964"/>
              <a:ext cx="53786" cy="73955"/>
            </a:xfrm>
            <a:custGeom>
              <a:avLst/>
              <a:gdLst>
                <a:gd name="T0" fmla="*/ 175 w 298"/>
                <a:gd name="T1" fmla="*/ 155 h 407"/>
                <a:gd name="T2" fmla="*/ 97 w 298"/>
                <a:gd name="T3" fmla="*/ 87 h 407"/>
                <a:gd name="T4" fmla="*/ 154 w 298"/>
                <a:gd name="T5" fmla="*/ 50 h 407"/>
                <a:gd name="T6" fmla="*/ 254 w 298"/>
                <a:gd name="T7" fmla="*/ 85 h 407"/>
                <a:gd name="T8" fmla="*/ 270 w 298"/>
                <a:gd name="T9" fmla="*/ 95 h 407"/>
                <a:gd name="T10" fmla="*/ 270 w 298"/>
                <a:gd name="T11" fmla="*/ 15 h 407"/>
                <a:gd name="T12" fmla="*/ 257 w 298"/>
                <a:gd name="T13" fmla="*/ 12 h 407"/>
                <a:gd name="T14" fmla="*/ 160 w 298"/>
                <a:gd name="T15" fmla="*/ 0 h 407"/>
                <a:gd name="T16" fmla="*/ 0 w 298"/>
                <a:gd name="T17" fmla="*/ 115 h 407"/>
                <a:gd name="T18" fmla="*/ 117 w 298"/>
                <a:gd name="T19" fmla="*/ 238 h 407"/>
                <a:gd name="T20" fmla="*/ 200 w 298"/>
                <a:gd name="T21" fmla="*/ 310 h 407"/>
                <a:gd name="T22" fmla="*/ 129 w 298"/>
                <a:gd name="T23" fmla="*/ 356 h 407"/>
                <a:gd name="T24" fmla="*/ 12 w 298"/>
                <a:gd name="T25" fmla="*/ 315 h 407"/>
                <a:gd name="T26" fmla="*/ 0 w 298"/>
                <a:gd name="T27" fmla="*/ 308 h 407"/>
                <a:gd name="T28" fmla="*/ 0 w 298"/>
                <a:gd name="T29" fmla="*/ 391 h 407"/>
                <a:gd name="T30" fmla="*/ 8 w 298"/>
                <a:gd name="T31" fmla="*/ 392 h 407"/>
                <a:gd name="T32" fmla="*/ 125 w 298"/>
                <a:gd name="T33" fmla="*/ 407 h 407"/>
                <a:gd name="T34" fmla="*/ 298 w 298"/>
                <a:gd name="T35" fmla="*/ 288 h 407"/>
                <a:gd name="T36" fmla="*/ 175 w 298"/>
                <a:gd name="T37" fmla="*/ 155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407">
                  <a:moveTo>
                    <a:pt x="175" y="155"/>
                  </a:moveTo>
                  <a:cubicBezTo>
                    <a:pt x="133" y="134"/>
                    <a:pt x="97" y="116"/>
                    <a:pt x="97" y="87"/>
                  </a:cubicBezTo>
                  <a:cubicBezTo>
                    <a:pt x="97" y="54"/>
                    <a:pt x="137" y="50"/>
                    <a:pt x="154" y="50"/>
                  </a:cubicBezTo>
                  <a:cubicBezTo>
                    <a:pt x="198" y="50"/>
                    <a:pt x="237" y="74"/>
                    <a:pt x="254" y="85"/>
                  </a:cubicBezTo>
                  <a:cubicBezTo>
                    <a:pt x="270" y="95"/>
                    <a:pt x="270" y="95"/>
                    <a:pt x="270" y="95"/>
                  </a:cubicBezTo>
                  <a:cubicBezTo>
                    <a:pt x="270" y="15"/>
                    <a:pt x="270" y="15"/>
                    <a:pt x="270" y="15"/>
                  </a:cubicBezTo>
                  <a:cubicBezTo>
                    <a:pt x="257" y="12"/>
                    <a:pt x="257" y="12"/>
                    <a:pt x="257" y="12"/>
                  </a:cubicBezTo>
                  <a:cubicBezTo>
                    <a:pt x="238" y="8"/>
                    <a:pt x="201" y="0"/>
                    <a:pt x="160" y="0"/>
                  </a:cubicBezTo>
                  <a:cubicBezTo>
                    <a:pt x="60" y="0"/>
                    <a:pt x="0" y="43"/>
                    <a:pt x="0" y="115"/>
                  </a:cubicBezTo>
                  <a:cubicBezTo>
                    <a:pt x="0" y="180"/>
                    <a:pt x="62" y="211"/>
                    <a:pt x="117" y="238"/>
                  </a:cubicBezTo>
                  <a:cubicBezTo>
                    <a:pt x="160" y="259"/>
                    <a:pt x="200" y="278"/>
                    <a:pt x="200" y="310"/>
                  </a:cubicBezTo>
                  <a:cubicBezTo>
                    <a:pt x="200" y="339"/>
                    <a:pt x="174" y="356"/>
                    <a:pt x="129" y="356"/>
                  </a:cubicBezTo>
                  <a:cubicBezTo>
                    <a:pt x="79" y="356"/>
                    <a:pt x="37" y="330"/>
                    <a:pt x="12" y="315"/>
                  </a:cubicBezTo>
                  <a:cubicBezTo>
                    <a:pt x="0" y="308"/>
                    <a:pt x="0" y="308"/>
                    <a:pt x="0" y="308"/>
                  </a:cubicBezTo>
                  <a:cubicBezTo>
                    <a:pt x="0" y="391"/>
                    <a:pt x="0" y="391"/>
                    <a:pt x="0" y="391"/>
                  </a:cubicBezTo>
                  <a:cubicBezTo>
                    <a:pt x="8" y="392"/>
                    <a:pt x="8" y="392"/>
                    <a:pt x="8" y="392"/>
                  </a:cubicBezTo>
                  <a:cubicBezTo>
                    <a:pt x="30" y="397"/>
                    <a:pt x="70" y="407"/>
                    <a:pt x="125" y="407"/>
                  </a:cubicBezTo>
                  <a:cubicBezTo>
                    <a:pt x="233" y="407"/>
                    <a:pt x="298" y="362"/>
                    <a:pt x="298" y="288"/>
                  </a:cubicBezTo>
                  <a:cubicBezTo>
                    <a:pt x="298" y="215"/>
                    <a:pt x="233" y="183"/>
                    <a:pt x="175" y="1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6" name="Freeform 63"/>
            <p:cNvSpPr>
              <a:spLocks noEditPoints="1"/>
            </p:cNvSpPr>
            <p:nvPr userDrawn="1"/>
          </p:nvSpPr>
          <p:spPr bwMode="auto">
            <a:xfrm>
              <a:off x="7974162" y="-758964"/>
              <a:ext cx="84040" cy="102529"/>
            </a:xfrm>
            <a:custGeom>
              <a:avLst/>
              <a:gdLst>
                <a:gd name="T0" fmla="*/ 292 w 459"/>
                <a:gd name="T1" fmla="*/ 1 h 563"/>
                <a:gd name="T2" fmla="*/ 179 w 459"/>
                <a:gd name="T3" fmla="*/ 56 h 563"/>
                <a:gd name="T4" fmla="*/ 179 w 459"/>
                <a:gd name="T5" fmla="*/ 0 h 563"/>
                <a:gd name="T6" fmla="*/ 170 w 459"/>
                <a:gd name="T7" fmla="*/ 1 h 563"/>
                <a:gd name="T8" fmla="*/ 0 w 459"/>
                <a:gd name="T9" fmla="*/ 28 h 563"/>
                <a:gd name="T10" fmla="*/ 0 w 459"/>
                <a:gd name="T11" fmla="*/ 58 h 563"/>
                <a:gd name="T12" fmla="*/ 8 w 459"/>
                <a:gd name="T13" fmla="*/ 58 h 563"/>
                <a:gd name="T14" fmla="*/ 71 w 459"/>
                <a:gd name="T15" fmla="*/ 122 h 563"/>
                <a:gd name="T16" fmla="*/ 71 w 459"/>
                <a:gd name="T17" fmla="*/ 563 h 563"/>
                <a:gd name="T18" fmla="*/ 178 w 459"/>
                <a:gd name="T19" fmla="*/ 563 h 563"/>
                <a:gd name="T20" fmla="*/ 178 w 459"/>
                <a:gd name="T21" fmla="*/ 362 h 563"/>
                <a:gd name="T22" fmla="*/ 288 w 459"/>
                <a:gd name="T23" fmla="*/ 408 h 563"/>
                <a:gd name="T24" fmla="*/ 459 w 459"/>
                <a:gd name="T25" fmla="*/ 198 h 563"/>
                <a:gd name="T26" fmla="*/ 292 w 459"/>
                <a:gd name="T27" fmla="*/ 1 h 563"/>
                <a:gd name="T28" fmla="*/ 261 w 459"/>
                <a:gd name="T29" fmla="*/ 60 h 563"/>
                <a:gd name="T30" fmla="*/ 343 w 459"/>
                <a:gd name="T31" fmla="*/ 198 h 563"/>
                <a:gd name="T32" fmla="*/ 262 w 459"/>
                <a:gd name="T33" fmla="*/ 349 h 563"/>
                <a:gd name="T34" fmla="*/ 178 w 459"/>
                <a:gd name="T35" fmla="*/ 230 h 563"/>
                <a:gd name="T36" fmla="*/ 178 w 459"/>
                <a:gd name="T37" fmla="*/ 196 h 563"/>
                <a:gd name="T38" fmla="*/ 261 w 459"/>
                <a:gd name="T39" fmla="*/ 6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9" h="563">
                  <a:moveTo>
                    <a:pt x="292" y="1"/>
                  </a:moveTo>
                  <a:cubicBezTo>
                    <a:pt x="252" y="1"/>
                    <a:pt x="214" y="20"/>
                    <a:pt x="179" y="56"/>
                  </a:cubicBezTo>
                  <a:cubicBezTo>
                    <a:pt x="179" y="37"/>
                    <a:pt x="179" y="0"/>
                    <a:pt x="179" y="0"/>
                  </a:cubicBezTo>
                  <a:cubicBezTo>
                    <a:pt x="170" y="1"/>
                    <a:pt x="170" y="1"/>
                    <a:pt x="170" y="1"/>
                  </a:cubicBezTo>
                  <a:cubicBezTo>
                    <a:pt x="0" y="28"/>
                    <a:pt x="0" y="28"/>
                    <a:pt x="0" y="28"/>
                  </a:cubicBezTo>
                  <a:cubicBezTo>
                    <a:pt x="0" y="58"/>
                    <a:pt x="0" y="58"/>
                    <a:pt x="0" y="58"/>
                  </a:cubicBezTo>
                  <a:cubicBezTo>
                    <a:pt x="8" y="58"/>
                    <a:pt x="8" y="58"/>
                    <a:pt x="8" y="58"/>
                  </a:cubicBezTo>
                  <a:cubicBezTo>
                    <a:pt x="61" y="60"/>
                    <a:pt x="71" y="70"/>
                    <a:pt x="71" y="122"/>
                  </a:cubicBezTo>
                  <a:cubicBezTo>
                    <a:pt x="71" y="563"/>
                    <a:pt x="71" y="563"/>
                    <a:pt x="71" y="563"/>
                  </a:cubicBezTo>
                  <a:cubicBezTo>
                    <a:pt x="178" y="563"/>
                    <a:pt x="178" y="563"/>
                    <a:pt x="178" y="563"/>
                  </a:cubicBezTo>
                  <a:cubicBezTo>
                    <a:pt x="178" y="563"/>
                    <a:pt x="178" y="395"/>
                    <a:pt x="178" y="362"/>
                  </a:cubicBezTo>
                  <a:cubicBezTo>
                    <a:pt x="198" y="386"/>
                    <a:pt x="229" y="408"/>
                    <a:pt x="288" y="408"/>
                  </a:cubicBezTo>
                  <a:cubicBezTo>
                    <a:pt x="400" y="408"/>
                    <a:pt x="459" y="335"/>
                    <a:pt x="459" y="198"/>
                  </a:cubicBezTo>
                  <a:cubicBezTo>
                    <a:pt x="459" y="73"/>
                    <a:pt x="398" y="1"/>
                    <a:pt x="292" y="1"/>
                  </a:cubicBezTo>
                  <a:moveTo>
                    <a:pt x="261" y="60"/>
                  </a:moveTo>
                  <a:cubicBezTo>
                    <a:pt x="334" y="60"/>
                    <a:pt x="343" y="139"/>
                    <a:pt x="343" y="198"/>
                  </a:cubicBezTo>
                  <a:cubicBezTo>
                    <a:pt x="343" y="300"/>
                    <a:pt x="317" y="349"/>
                    <a:pt x="262" y="349"/>
                  </a:cubicBezTo>
                  <a:cubicBezTo>
                    <a:pt x="193" y="349"/>
                    <a:pt x="178" y="284"/>
                    <a:pt x="178" y="230"/>
                  </a:cubicBezTo>
                  <a:cubicBezTo>
                    <a:pt x="178" y="196"/>
                    <a:pt x="178" y="196"/>
                    <a:pt x="178" y="196"/>
                  </a:cubicBezTo>
                  <a:cubicBezTo>
                    <a:pt x="178" y="155"/>
                    <a:pt x="186" y="60"/>
                    <a:pt x="26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7" name="Freeform 64"/>
            <p:cNvSpPr>
              <a:spLocks/>
            </p:cNvSpPr>
            <p:nvPr userDrawn="1"/>
          </p:nvSpPr>
          <p:spPr bwMode="auto">
            <a:xfrm>
              <a:off x="8071648" y="-758964"/>
              <a:ext cx="33616" cy="72275"/>
            </a:xfrm>
            <a:custGeom>
              <a:avLst/>
              <a:gdLst>
                <a:gd name="T0" fmla="*/ 0 w 178"/>
                <a:gd name="T1" fmla="*/ 28 h 398"/>
                <a:gd name="T2" fmla="*/ 0 w 178"/>
                <a:gd name="T3" fmla="*/ 58 h 398"/>
                <a:gd name="T4" fmla="*/ 8 w 178"/>
                <a:gd name="T5" fmla="*/ 58 h 398"/>
                <a:gd name="T6" fmla="*/ 71 w 178"/>
                <a:gd name="T7" fmla="*/ 122 h 398"/>
                <a:gd name="T8" fmla="*/ 71 w 178"/>
                <a:gd name="T9" fmla="*/ 398 h 398"/>
                <a:gd name="T10" fmla="*/ 178 w 178"/>
                <a:gd name="T11" fmla="*/ 398 h 398"/>
                <a:gd name="T12" fmla="*/ 178 w 178"/>
                <a:gd name="T13" fmla="*/ 0 h 398"/>
                <a:gd name="T14" fmla="*/ 169 w 178"/>
                <a:gd name="T15" fmla="*/ 1 h 398"/>
                <a:gd name="T16" fmla="*/ 0 w 178"/>
                <a:gd name="T17" fmla="*/ 2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398">
                  <a:moveTo>
                    <a:pt x="0" y="28"/>
                  </a:moveTo>
                  <a:cubicBezTo>
                    <a:pt x="0" y="58"/>
                    <a:pt x="0" y="58"/>
                    <a:pt x="0" y="58"/>
                  </a:cubicBezTo>
                  <a:cubicBezTo>
                    <a:pt x="8" y="58"/>
                    <a:pt x="8" y="58"/>
                    <a:pt x="8" y="58"/>
                  </a:cubicBezTo>
                  <a:cubicBezTo>
                    <a:pt x="60" y="60"/>
                    <a:pt x="71" y="70"/>
                    <a:pt x="71" y="122"/>
                  </a:cubicBezTo>
                  <a:cubicBezTo>
                    <a:pt x="71" y="398"/>
                    <a:pt x="71" y="398"/>
                    <a:pt x="71" y="398"/>
                  </a:cubicBezTo>
                  <a:cubicBezTo>
                    <a:pt x="178" y="398"/>
                    <a:pt x="178" y="398"/>
                    <a:pt x="178" y="398"/>
                  </a:cubicBezTo>
                  <a:cubicBezTo>
                    <a:pt x="178" y="0"/>
                    <a:pt x="178" y="0"/>
                    <a:pt x="178" y="0"/>
                  </a:cubicBezTo>
                  <a:cubicBezTo>
                    <a:pt x="169" y="1"/>
                    <a:pt x="169" y="1"/>
                    <a:pt x="169" y="1"/>
                  </a:cubicBezTo>
                  <a:cubicBezTo>
                    <a:pt x="0" y="28"/>
                    <a:pt x="0" y="28"/>
                    <a:pt x="0"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8" name="Freeform 65"/>
            <p:cNvSpPr>
              <a:spLocks/>
            </p:cNvSpPr>
            <p:nvPr userDrawn="1"/>
          </p:nvSpPr>
          <p:spPr bwMode="auto">
            <a:xfrm>
              <a:off x="8083415" y="-789219"/>
              <a:ext cx="23531" cy="20170"/>
            </a:xfrm>
            <a:custGeom>
              <a:avLst/>
              <a:gdLst>
                <a:gd name="T0" fmla="*/ 64 w 132"/>
                <a:gd name="T1" fmla="*/ 116 h 116"/>
                <a:gd name="T2" fmla="*/ 132 w 132"/>
                <a:gd name="T3" fmla="*/ 57 h 116"/>
                <a:gd name="T4" fmla="*/ 65 w 132"/>
                <a:gd name="T5" fmla="*/ 0 h 116"/>
                <a:gd name="T6" fmla="*/ 0 w 132"/>
                <a:gd name="T7" fmla="*/ 57 h 116"/>
                <a:gd name="T8" fmla="*/ 64 w 132"/>
                <a:gd name="T9" fmla="*/ 116 h 116"/>
              </a:gdLst>
              <a:ahLst/>
              <a:cxnLst>
                <a:cxn ang="0">
                  <a:pos x="T0" y="T1"/>
                </a:cxn>
                <a:cxn ang="0">
                  <a:pos x="T2" y="T3"/>
                </a:cxn>
                <a:cxn ang="0">
                  <a:pos x="T4" y="T5"/>
                </a:cxn>
                <a:cxn ang="0">
                  <a:pos x="T6" y="T7"/>
                </a:cxn>
                <a:cxn ang="0">
                  <a:pos x="T8" y="T9"/>
                </a:cxn>
              </a:cxnLst>
              <a:rect l="0" t="0" r="r" b="b"/>
              <a:pathLst>
                <a:path w="132" h="116">
                  <a:moveTo>
                    <a:pt x="64" y="116"/>
                  </a:moveTo>
                  <a:cubicBezTo>
                    <a:pt x="102" y="116"/>
                    <a:pt x="132" y="89"/>
                    <a:pt x="132" y="57"/>
                  </a:cubicBezTo>
                  <a:cubicBezTo>
                    <a:pt x="132" y="26"/>
                    <a:pt x="102" y="0"/>
                    <a:pt x="65" y="0"/>
                  </a:cubicBezTo>
                  <a:cubicBezTo>
                    <a:pt x="29" y="0"/>
                    <a:pt x="0" y="26"/>
                    <a:pt x="0" y="57"/>
                  </a:cubicBezTo>
                  <a:cubicBezTo>
                    <a:pt x="0" y="89"/>
                    <a:pt x="29" y="116"/>
                    <a:pt x="64" y="1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9" name="Freeform 66"/>
            <p:cNvSpPr>
              <a:spLocks/>
            </p:cNvSpPr>
            <p:nvPr userDrawn="1"/>
          </p:nvSpPr>
          <p:spPr bwMode="auto">
            <a:xfrm>
              <a:off x="8123754" y="-758964"/>
              <a:ext cx="63870" cy="72275"/>
            </a:xfrm>
            <a:custGeom>
              <a:avLst/>
              <a:gdLst>
                <a:gd name="T0" fmla="*/ 345 w 345"/>
                <a:gd name="T1" fmla="*/ 89 h 398"/>
                <a:gd name="T2" fmla="*/ 345 w 345"/>
                <a:gd name="T3" fmla="*/ 6 h 398"/>
                <a:gd name="T4" fmla="*/ 339 w 345"/>
                <a:gd name="T5" fmla="*/ 5 h 398"/>
                <a:gd name="T6" fmla="*/ 288 w 345"/>
                <a:gd name="T7" fmla="*/ 1 h 398"/>
                <a:gd name="T8" fmla="*/ 179 w 345"/>
                <a:gd name="T9" fmla="*/ 80 h 398"/>
                <a:gd name="T10" fmla="*/ 179 w 345"/>
                <a:gd name="T11" fmla="*/ 0 h 398"/>
                <a:gd name="T12" fmla="*/ 170 w 345"/>
                <a:gd name="T13" fmla="*/ 1 h 398"/>
                <a:gd name="T14" fmla="*/ 0 w 345"/>
                <a:gd name="T15" fmla="*/ 28 h 398"/>
                <a:gd name="T16" fmla="*/ 0 w 345"/>
                <a:gd name="T17" fmla="*/ 58 h 398"/>
                <a:gd name="T18" fmla="*/ 7 w 345"/>
                <a:gd name="T19" fmla="*/ 58 h 398"/>
                <a:gd name="T20" fmla="*/ 72 w 345"/>
                <a:gd name="T21" fmla="*/ 122 h 398"/>
                <a:gd name="T22" fmla="*/ 72 w 345"/>
                <a:gd name="T23" fmla="*/ 398 h 398"/>
                <a:gd name="T24" fmla="*/ 179 w 345"/>
                <a:gd name="T25" fmla="*/ 398 h 398"/>
                <a:gd name="T26" fmla="*/ 179 w 345"/>
                <a:gd name="T27" fmla="*/ 199 h 398"/>
                <a:gd name="T28" fmla="*/ 291 w 345"/>
                <a:gd name="T29" fmla="*/ 87 h 398"/>
                <a:gd name="T30" fmla="*/ 328 w 345"/>
                <a:gd name="T31" fmla="*/ 94 h 398"/>
                <a:gd name="T32" fmla="*/ 345 w 345"/>
                <a:gd name="T33" fmla="*/ 99 h 398"/>
                <a:gd name="T34" fmla="*/ 345 w 345"/>
                <a:gd name="T35" fmla="*/ 8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98">
                  <a:moveTo>
                    <a:pt x="345" y="89"/>
                  </a:moveTo>
                  <a:cubicBezTo>
                    <a:pt x="345" y="6"/>
                    <a:pt x="345" y="6"/>
                    <a:pt x="345" y="6"/>
                  </a:cubicBezTo>
                  <a:cubicBezTo>
                    <a:pt x="339" y="5"/>
                    <a:pt x="339" y="5"/>
                    <a:pt x="339" y="5"/>
                  </a:cubicBezTo>
                  <a:cubicBezTo>
                    <a:pt x="321" y="2"/>
                    <a:pt x="304" y="1"/>
                    <a:pt x="288" y="1"/>
                  </a:cubicBezTo>
                  <a:cubicBezTo>
                    <a:pt x="228" y="1"/>
                    <a:pt x="196" y="45"/>
                    <a:pt x="179" y="80"/>
                  </a:cubicBezTo>
                  <a:cubicBezTo>
                    <a:pt x="179" y="48"/>
                    <a:pt x="179" y="0"/>
                    <a:pt x="179" y="0"/>
                  </a:cubicBezTo>
                  <a:cubicBezTo>
                    <a:pt x="170" y="1"/>
                    <a:pt x="170" y="1"/>
                    <a:pt x="170" y="1"/>
                  </a:cubicBezTo>
                  <a:cubicBezTo>
                    <a:pt x="0" y="28"/>
                    <a:pt x="0" y="28"/>
                    <a:pt x="0" y="28"/>
                  </a:cubicBezTo>
                  <a:cubicBezTo>
                    <a:pt x="0" y="58"/>
                    <a:pt x="0" y="58"/>
                    <a:pt x="0" y="58"/>
                  </a:cubicBezTo>
                  <a:cubicBezTo>
                    <a:pt x="7" y="58"/>
                    <a:pt x="7" y="58"/>
                    <a:pt x="7" y="58"/>
                  </a:cubicBezTo>
                  <a:cubicBezTo>
                    <a:pt x="61" y="60"/>
                    <a:pt x="72" y="70"/>
                    <a:pt x="72" y="122"/>
                  </a:cubicBezTo>
                  <a:cubicBezTo>
                    <a:pt x="72" y="398"/>
                    <a:pt x="72" y="398"/>
                    <a:pt x="72" y="398"/>
                  </a:cubicBezTo>
                  <a:cubicBezTo>
                    <a:pt x="179" y="398"/>
                    <a:pt x="179" y="398"/>
                    <a:pt x="179" y="398"/>
                  </a:cubicBezTo>
                  <a:cubicBezTo>
                    <a:pt x="179" y="199"/>
                    <a:pt x="179" y="199"/>
                    <a:pt x="179" y="199"/>
                  </a:cubicBezTo>
                  <a:cubicBezTo>
                    <a:pt x="179" y="165"/>
                    <a:pt x="190" y="87"/>
                    <a:pt x="291" y="87"/>
                  </a:cubicBezTo>
                  <a:cubicBezTo>
                    <a:pt x="302" y="87"/>
                    <a:pt x="315" y="91"/>
                    <a:pt x="328" y="94"/>
                  </a:cubicBezTo>
                  <a:cubicBezTo>
                    <a:pt x="345" y="99"/>
                    <a:pt x="345" y="99"/>
                    <a:pt x="345" y="99"/>
                  </a:cubicBezTo>
                  <a:cubicBezTo>
                    <a:pt x="345" y="89"/>
                    <a:pt x="345" y="89"/>
                    <a:pt x="345" y="8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0" name="Freeform 67"/>
            <p:cNvSpPr>
              <a:spLocks noEditPoints="1"/>
            </p:cNvSpPr>
            <p:nvPr userDrawn="1"/>
          </p:nvSpPr>
          <p:spPr bwMode="auto">
            <a:xfrm>
              <a:off x="8196028" y="-758964"/>
              <a:ext cx="68913" cy="73955"/>
            </a:xfrm>
            <a:custGeom>
              <a:avLst/>
              <a:gdLst>
                <a:gd name="T0" fmla="*/ 377 w 377"/>
                <a:gd name="T1" fmla="*/ 161 h 407"/>
                <a:gd name="T2" fmla="*/ 200 w 377"/>
                <a:gd name="T3" fmla="*/ 0 h 407"/>
                <a:gd name="T4" fmla="*/ 0 w 377"/>
                <a:gd name="T5" fmla="*/ 190 h 407"/>
                <a:gd name="T6" fmla="*/ 232 w 377"/>
                <a:gd name="T7" fmla="*/ 407 h 407"/>
                <a:gd name="T8" fmla="*/ 363 w 377"/>
                <a:gd name="T9" fmla="*/ 385 h 407"/>
                <a:gd name="T10" fmla="*/ 369 w 377"/>
                <a:gd name="T11" fmla="*/ 383 h 407"/>
                <a:gd name="T12" fmla="*/ 369 w 377"/>
                <a:gd name="T13" fmla="*/ 331 h 407"/>
                <a:gd name="T14" fmla="*/ 359 w 377"/>
                <a:gd name="T15" fmla="*/ 335 h 407"/>
                <a:gd name="T16" fmla="*/ 275 w 377"/>
                <a:gd name="T17" fmla="*/ 348 h 407"/>
                <a:gd name="T18" fmla="*/ 116 w 377"/>
                <a:gd name="T19" fmla="*/ 169 h 407"/>
                <a:gd name="T20" fmla="*/ 377 w 377"/>
                <a:gd name="T21" fmla="*/ 169 h 407"/>
                <a:gd name="T22" fmla="*/ 377 w 377"/>
                <a:gd name="T23" fmla="*/ 161 h 407"/>
                <a:gd name="T24" fmla="*/ 197 w 377"/>
                <a:gd name="T25" fmla="*/ 42 h 407"/>
                <a:gd name="T26" fmla="*/ 270 w 377"/>
                <a:gd name="T27" fmla="*/ 122 h 407"/>
                <a:gd name="T28" fmla="*/ 117 w 377"/>
                <a:gd name="T29" fmla="*/ 122 h 407"/>
                <a:gd name="T30" fmla="*/ 197 w 377"/>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7" h="407">
                  <a:moveTo>
                    <a:pt x="377" y="161"/>
                  </a:moveTo>
                  <a:cubicBezTo>
                    <a:pt x="377" y="54"/>
                    <a:pt x="318" y="0"/>
                    <a:pt x="200" y="0"/>
                  </a:cubicBezTo>
                  <a:cubicBezTo>
                    <a:pt x="67" y="0"/>
                    <a:pt x="0" y="64"/>
                    <a:pt x="0" y="190"/>
                  </a:cubicBezTo>
                  <a:cubicBezTo>
                    <a:pt x="0" y="326"/>
                    <a:pt x="87" y="407"/>
                    <a:pt x="232"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5" y="348"/>
                  </a:cubicBezTo>
                  <a:cubicBezTo>
                    <a:pt x="162" y="348"/>
                    <a:pt x="119" y="253"/>
                    <a:pt x="116" y="169"/>
                  </a:cubicBezTo>
                  <a:cubicBezTo>
                    <a:pt x="131" y="169"/>
                    <a:pt x="377" y="169"/>
                    <a:pt x="377" y="169"/>
                  </a:cubicBezTo>
                  <a:cubicBezTo>
                    <a:pt x="377" y="161"/>
                    <a:pt x="377" y="161"/>
                    <a:pt x="377" y="161"/>
                  </a:cubicBezTo>
                  <a:moveTo>
                    <a:pt x="197" y="42"/>
                  </a:moveTo>
                  <a:cubicBezTo>
                    <a:pt x="254" y="42"/>
                    <a:pt x="269" y="84"/>
                    <a:pt x="270" y="122"/>
                  </a:cubicBezTo>
                  <a:cubicBezTo>
                    <a:pt x="257" y="122"/>
                    <a:pt x="131" y="122"/>
                    <a:pt x="117" y="122"/>
                  </a:cubicBezTo>
                  <a:cubicBezTo>
                    <a:pt x="120" y="94"/>
                    <a:pt x="137" y="42"/>
                    <a:pt x="197"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1" name="Freeform 68"/>
            <p:cNvSpPr>
              <a:spLocks/>
            </p:cNvSpPr>
            <p:nvPr userDrawn="1"/>
          </p:nvSpPr>
          <p:spPr bwMode="auto">
            <a:xfrm>
              <a:off x="8384278" y="-792580"/>
              <a:ext cx="80678" cy="105891"/>
            </a:xfrm>
            <a:custGeom>
              <a:avLst/>
              <a:gdLst>
                <a:gd name="T0" fmla="*/ 325 w 445"/>
                <a:gd name="T1" fmla="*/ 181 h 578"/>
                <a:gd name="T2" fmla="*/ 178 w 445"/>
                <a:gd name="T3" fmla="*/ 266 h 578"/>
                <a:gd name="T4" fmla="*/ 178 w 445"/>
                <a:gd name="T5" fmla="*/ 0 h 578"/>
                <a:gd name="T6" fmla="*/ 170 w 445"/>
                <a:gd name="T7" fmla="*/ 1 h 578"/>
                <a:gd name="T8" fmla="*/ 0 w 445"/>
                <a:gd name="T9" fmla="*/ 22 h 578"/>
                <a:gd name="T10" fmla="*/ 0 w 445"/>
                <a:gd name="T11" fmla="*/ 52 h 578"/>
                <a:gd name="T12" fmla="*/ 8 w 445"/>
                <a:gd name="T13" fmla="*/ 52 h 578"/>
                <a:gd name="T14" fmla="*/ 72 w 445"/>
                <a:gd name="T15" fmla="*/ 118 h 578"/>
                <a:gd name="T16" fmla="*/ 72 w 445"/>
                <a:gd name="T17" fmla="*/ 578 h 578"/>
                <a:gd name="T18" fmla="*/ 178 w 445"/>
                <a:gd name="T19" fmla="*/ 578 h 578"/>
                <a:gd name="T20" fmla="*/ 178 w 445"/>
                <a:gd name="T21" fmla="*/ 380 h 578"/>
                <a:gd name="T22" fmla="*/ 279 w 445"/>
                <a:gd name="T23" fmla="*/ 251 h 578"/>
                <a:gd name="T24" fmla="*/ 339 w 445"/>
                <a:gd name="T25" fmla="*/ 335 h 578"/>
                <a:gd name="T26" fmla="*/ 339 w 445"/>
                <a:gd name="T27" fmla="*/ 578 h 578"/>
                <a:gd name="T28" fmla="*/ 445 w 445"/>
                <a:gd name="T29" fmla="*/ 578 h 578"/>
                <a:gd name="T30" fmla="*/ 445 w 445"/>
                <a:gd name="T31" fmla="*/ 323 h 578"/>
                <a:gd name="T32" fmla="*/ 325 w 445"/>
                <a:gd name="T33" fmla="*/ 18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5" h="578">
                  <a:moveTo>
                    <a:pt x="325" y="181"/>
                  </a:moveTo>
                  <a:cubicBezTo>
                    <a:pt x="246" y="181"/>
                    <a:pt x="201" y="230"/>
                    <a:pt x="178" y="266"/>
                  </a:cubicBezTo>
                  <a:cubicBezTo>
                    <a:pt x="178" y="223"/>
                    <a:pt x="178" y="0"/>
                    <a:pt x="178" y="0"/>
                  </a:cubicBezTo>
                  <a:cubicBezTo>
                    <a:pt x="170" y="1"/>
                    <a:pt x="170" y="1"/>
                    <a:pt x="170" y="1"/>
                  </a:cubicBezTo>
                  <a:cubicBezTo>
                    <a:pt x="0" y="22"/>
                    <a:pt x="0" y="22"/>
                    <a:pt x="0" y="22"/>
                  </a:cubicBezTo>
                  <a:cubicBezTo>
                    <a:pt x="0" y="52"/>
                    <a:pt x="0" y="52"/>
                    <a:pt x="0" y="52"/>
                  </a:cubicBezTo>
                  <a:cubicBezTo>
                    <a:pt x="8" y="52"/>
                    <a:pt x="8" y="52"/>
                    <a:pt x="8" y="52"/>
                  </a:cubicBezTo>
                  <a:cubicBezTo>
                    <a:pt x="60" y="54"/>
                    <a:pt x="72" y="66"/>
                    <a:pt x="72" y="118"/>
                  </a:cubicBezTo>
                  <a:cubicBezTo>
                    <a:pt x="72" y="578"/>
                    <a:pt x="72" y="578"/>
                    <a:pt x="72" y="578"/>
                  </a:cubicBezTo>
                  <a:cubicBezTo>
                    <a:pt x="178" y="578"/>
                    <a:pt x="178" y="578"/>
                    <a:pt x="178" y="578"/>
                  </a:cubicBezTo>
                  <a:cubicBezTo>
                    <a:pt x="178" y="380"/>
                    <a:pt x="178" y="380"/>
                    <a:pt x="178" y="380"/>
                  </a:cubicBezTo>
                  <a:cubicBezTo>
                    <a:pt x="178" y="307"/>
                    <a:pt x="233" y="251"/>
                    <a:pt x="279" y="251"/>
                  </a:cubicBezTo>
                  <a:cubicBezTo>
                    <a:pt x="339" y="251"/>
                    <a:pt x="339" y="296"/>
                    <a:pt x="339" y="335"/>
                  </a:cubicBezTo>
                  <a:cubicBezTo>
                    <a:pt x="339" y="578"/>
                    <a:pt x="339" y="578"/>
                    <a:pt x="339" y="578"/>
                  </a:cubicBezTo>
                  <a:cubicBezTo>
                    <a:pt x="445" y="578"/>
                    <a:pt x="445" y="578"/>
                    <a:pt x="445" y="578"/>
                  </a:cubicBezTo>
                  <a:cubicBezTo>
                    <a:pt x="445" y="323"/>
                    <a:pt x="445" y="323"/>
                    <a:pt x="445" y="323"/>
                  </a:cubicBezTo>
                  <a:cubicBezTo>
                    <a:pt x="445" y="280"/>
                    <a:pt x="445" y="181"/>
                    <a:pt x="325" y="18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2" name="Freeform 69"/>
            <p:cNvSpPr>
              <a:spLocks noEditPoints="1"/>
            </p:cNvSpPr>
            <p:nvPr userDrawn="1"/>
          </p:nvSpPr>
          <p:spPr bwMode="auto">
            <a:xfrm>
              <a:off x="8485126" y="-758964"/>
              <a:ext cx="68913" cy="73955"/>
            </a:xfrm>
            <a:custGeom>
              <a:avLst/>
              <a:gdLst>
                <a:gd name="T0" fmla="*/ 377 w 377"/>
                <a:gd name="T1" fmla="*/ 161 h 407"/>
                <a:gd name="T2" fmla="*/ 200 w 377"/>
                <a:gd name="T3" fmla="*/ 0 h 407"/>
                <a:gd name="T4" fmla="*/ 0 w 377"/>
                <a:gd name="T5" fmla="*/ 190 h 407"/>
                <a:gd name="T6" fmla="*/ 233 w 377"/>
                <a:gd name="T7" fmla="*/ 407 h 407"/>
                <a:gd name="T8" fmla="*/ 363 w 377"/>
                <a:gd name="T9" fmla="*/ 385 h 407"/>
                <a:gd name="T10" fmla="*/ 369 w 377"/>
                <a:gd name="T11" fmla="*/ 383 h 407"/>
                <a:gd name="T12" fmla="*/ 369 w 377"/>
                <a:gd name="T13" fmla="*/ 331 h 407"/>
                <a:gd name="T14" fmla="*/ 359 w 377"/>
                <a:gd name="T15" fmla="*/ 335 h 407"/>
                <a:gd name="T16" fmla="*/ 275 w 377"/>
                <a:gd name="T17" fmla="*/ 348 h 407"/>
                <a:gd name="T18" fmla="*/ 117 w 377"/>
                <a:gd name="T19" fmla="*/ 169 h 407"/>
                <a:gd name="T20" fmla="*/ 377 w 377"/>
                <a:gd name="T21" fmla="*/ 169 h 407"/>
                <a:gd name="T22" fmla="*/ 377 w 377"/>
                <a:gd name="T23" fmla="*/ 161 h 407"/>
                <a:gd name="T24" fmla="*/ 197 w 377"/>
                <a:gd name="T25" fmla="*/ 42 h 407"/>
                <a:gd name="T26" fmla="*/ 270 w 377"/>
                <a:gd name="T27" fmla="*/ 122 h 407"/>
                <a:gd name="T28" fmla="*/ 117 w 377"/>
                <a:gd name="T29" fmla="*/ 122 h 407"/>
                <a:gd name="T30" fmla="*/ 197 w 377"/>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7" h="407">
                  <a:moveTo>
                    <a:pt x="377" y="161"/>
                  </a:moveTo>
                  <a:cubicBezTo>
                    <a:pt x="377" y="54"/>
                    <a:pt x="318" y="0"/>
                    <a:pt x="200" y="0"/>
                  </a:cubicBezTo>
                  <a:cubicBezTo>
                    <a:pt x="68" y="0"/>
                    <a:pt x="0" y="64"/>
                    <a:pt x="0" y="190"/>
                  </a:cubicBezTo>
                  <a:cubicBezTo>
                    <a:pt x="0" y="326"/>
                    <a:pt x="87" y="407"/>
                    <a:pt x="233"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5" y="348"/>
                  </a:cubicBezTo>
                  <a:cubicBezTo>
                    <a:pt x="161" y="348"/>
                    <a:pt x="119" y="253"/>
                    <a:pt x="117" y="169"/>
                  </a:cubicBezTo>
                  <a:cubicBezTo>
                    <a:pt x="131" y="169"/>
                    <a:pt x="377" y="169"/>
                    <a:pt x="377" y="169"/>
                  </a:cubicBezTo>
                  <a:cubicBezTo>
                    <a:pt x="377" y="161"/>
                    <a:pt x="377" y="161"/>
                    <a:pt x="377" y="161"/>
                  </a:cubicBezTo>
                  <a:moveTo>
                    <a:pt x="197" y="42"/>
                  </a:moveTo>
                  <a:cubicBezTo>
                    <a:pt x="254" y="42"/>
                    <a:pt x="268" y="84"/>
                    <a:pt x="270" y="122"/>
                  </a:cubicBezTo>
                  <a:cubicBezTo>
                    <a:pt x="256" y="122"/>
                    <a:pt x="130" y="122"/>
                    <a:pt x="117" y="122"/>
                  </a:cubicBezTo>
                  <a:cubicBezTo>
                    <a:pt x="119" y="94"/>
                    <a:pt x="137" y="42"/>
                    <a:pt x="197"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3" name="Freeform 70"/>
            <p:cNvSpPr>
              <a:spLocks/>
            </p:cNvSpPr>
            <p:nvPr userDrawn="1"/>
          </p:nvSpPr>
          <p:spPr bwMode="auto">
            <a:xfrm>
              <a:off x="8320407" y="-780815"/>
              <a:ext cx="55467" cy="95806"/>
            </a:xfrm>
            <a:custGeom>
              <a:avLst/>
              <a:gdLst>
                <a:gd name="T0" fmla="*/ 71 w 298"/>
                <a:gd name="T1" fmla="*/ 0 h 519"/>
                <a:gd name="T2" fmla="*/ 71 w 298"/>
                <a:gd name="T3" fmla="*/ 121 h 519"/>
                <a:gd name="T4" fmla="*/ 0 w 298"/>
                <a:gd name="T5" fmla="*/ 121 h 519"/>
                <a:gd name="T6" fmla="*/ 0 w 298"/>
                <a:gd name="T7" fmla="*/ 168 h 519"/>
                <a:gd name="T8" fmla="*/ 71 w 298"/>
                <a:gd name="T9" fmla="*/ 168 h 519"/>
                <a:gd name="T10" fmla="*/ 71 w 298"/>
                <a:gd name="T11" fmla="*/ 407 h 519"/>
                <a:gd name="T12" fmla="*/ 218 w 298"/>
                <a:gd name="T13" fmla="*/ 519 h 519"/>
                <a:gd name="T14" fmla="*/ 281 w 298"/>
                <a:gd name="T15" fmla="*/ 512 h 519"/>
                <a:gd name="T16" fmla="*/ 287 w 298"/>
                <a:gd name="T17" fmla="*/ 511 h 519"/>
                <a:gd name="T18" fmla="*/ 287 w 298"/>
                <a:gd name="T19" fmla="*/ 463 h 519"/>
                <a:gd name="T20" fmla="*/ 278 w 298"/>
                <a:gd name="T21" fmla="*/ 465 h 519"/>
                <a:gd name="T22" fmla="*/ 246 w 298"/>
                <a:gd name="T23" fmla="*/ 468 h 519"/>
                <a:gd name="T24" fmla="*/ 178 w 298"/>
                <a:gd name="T25" fmla="*/ 394 h 519"/>
                <a:gd name="T26" fmla="*/ 178 w 298"/>
                <a:gd name="T27" fmla="*/ 168 h 519"/>
                <a:gd name="T28" fmla="*/ 298 w 298"/>
                <a:gd name="T29" fmla="*/ 168 h 519"/>
                <a:gd name="T30" fmla="*/ 298 w 298"/>
                <a:gd name="T31" fmla="*/ 121 h 519"/>
                <a:gd name="T32" fmla="*/ 178 w 298"/>
                <a:gd name="T33" fmla="*/ 121 h 519"/>
                <a:gd name="T34" fmla="*/ 178 w 298"/>
                <a:gd name="T35" fmla="*/ 0 h 519"/>
                <a:gd name="T36" fmla="*/ 71 w 298"/>
                <a:gd name="T37"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519">
                  <a:moveTo>
                    <a:pt x="71" y="0"/>
                  </a:moveTo>
                  <a:cubicBezTo>
                    <a:pt x="71" y="0"/>
                    <a:pt x="71" y="109"/>
                    <a:pt x="71" y="121"/>
                  </a:cubicBezTo>
                  <a:cubicBezTo>
                    <a:pt x="59" y="121"/>
                    <a:pt x="0" y="121"/>
                    <a:pt x="0" y="121"/>
                  </a:cubicBezTo>
                  <a:cubicBezTo>
                    <a:pt x="0" y="168"/>
                    <a:pt x="0" y="168"/>
                    <a:pt x="0" y="168"/>
                  </a:cubicBezTo>
                  <a:cubicBezTo>
                    <a:pt x="0" y="168"/>
                    <a:pt x="59" y="168"/>
                    <a:pt x="71" y="168"/>
                  </a:cubicBezTo>
                  <a:cubicBezTo>
                    <a:pt x="71" y="183"/>
                    <a:pt x="71" y="407"/>
                    <a:pt x="71" y="407"/>
                  </a:cubicBezTo>
                  <a:cubicBezTo>
                    <a:pt x="71" y="510"/>
                    <a:pt x="138" y="519"/>
                    <a:pt x="218" y="519"/>
                  </a:cubicBezTo>
                  <a:cubicBezTo>
                    <a:pt x="238" y="519"/>
                    <a:pt x="259" y="516"/>
                    <a:pt x="281" y="512"/>
                  </a:cubicBezTo>
                  <a:cubicBezTo>
                    <a:pt x="287" y="511"/>
                    <a:pt x="287" y="511"/>
                    <a:pt x="287" y="511"/>
                  </a:cubicBezTo>
                  <a:cubicBezTo>
                    <a:pt x="287" y="463"/>
                    <a:pt x="287" y="463"/>
                    <a:pt x="287" y="463"/>
                  </a:cubicBezTo>
                  <a:cubicBezTo>
                    <a:pt x="278" y="465"/>
                    <a:pt x="278" y="465"/>
                    <a:pt x="278" y="465"/>
                  </a:cubicBezTo>
                  <a:cubicBezTo>
                    <a:pt x="269" y="467"/>
                    <a:pt x="258" y="468"/>
                    <a:pt x="246" y="468"/>
                  </a:cubicBezTo>
                  <a:cubicBezTo>
                    <a:pt x="182" y="468"/>
                    <a:pt x="178" y="449"/>
                    <a:pt x="178" y="394"/>
                  </a:cubicBezTo>
                  <a:cubicBezTo>
                    <a:pt x="178" y="394"/>
                    <a:pt x="178" y="182"/>
                    <a:pt x="178" y="168"/>
                  </a:cubicBezTo>
                  <a:cubicBezTo>
                    <a:pt x="192" y="168"/>
                    <a:pt x="298" y="168"/>
                    <a:pt x="298" y="168"/>
                  </a:cubicBezTo>
                  <a:cubicBezTo>
                    <a:pt x="298" y="121"/>
                    <a:pt x="298" y="121"/>
                    <a:pt x="298" y="121"/>
                  </a:cubicBezTo>
                  <a:cubicBezTo>
                    <a:pt x="298" y="121"/>
                    <a:pt x="192" y="121"/>
                    <a:pt x="178" y="121"/>
                  </a:cubicBezTo>
                  <a:cubicBezTo>
                    <a:pt x="178" y="107"/>
                    <a:pt x="178" y="0"/>
                    <a:pt x="178" y="0"/>
                  </a:cubicBezTo>
                  <a:cubicBezTo>
                    <a:pt x="71" y="0"/>
                    <a:pt x="71" y="0"/>
                    <a:pt x="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4" name="Freeform 71"/>
            <p:cNvSpPr>
              <a:spLocks/>
            </p:cNvSpPr>
            <p:nvPr userDrawn="1"/>
          </p:nvSpPr>
          <p:spPr bwMode="auto">
            <a:xfrm>
              <a:off x="8602782" y="-789219"/>
              <a:ext cx="117656" cy="102529"/>
            </a:xfrm>
            <a:custGeom>
              <a:avLst/>
              <a:gdLst>
                <a:gd name="T0" fmla="*/ 632 w 640"/>
                <a:gd name="T1" fmla="*/ 0 h 556"/>
                <a:gd name="T2" fmla="*/ 525 w 640"/>
                <a:gd name="T3" fmla="*/ 0 h 556"/>
                <a:gd name="T4" fmla="*/ 525 w 640"/>
                <a:gd name="T5" fmla="*/ 423 h 556"/>
                <a:gd name="T6" fmla="*/ 246 w 640"/>
                <a:gd name="T7" fmla="*/ 0 h 556"/>
                <a:gd name="T8" fmla="*/ 0 w 640"/>
                <a:gd name="T9" fmla="*/ 0 h 556"/>
                <a:gd name="T10" fmla="*/ 0 w 640"/>
                <a:gd name="T11" fmla="*/ 32 h 556"/>
                <a:gd name="T12" fmla="*/ 21 w 640"/>
                <a:gd name="T13" fmla="*/ 36 h 556"/>
                <a:gd name="T14" fmla="*/ 91 w 640"/>
                <a:gd name="T15" fmla="*/ 111 h 556"/>
                <a:gd name="T16" fmla="*/ 91 w 640"/>
                <a:gd name="T17" fmla="*/ 556 h 556"/>
                <a:gd name="T18" fmla="*/ 206 w 640"/>
                <a:gd name="T19" fmla="*/ 556 h 556"/>
                <a:gd name="T20" fmla="*/ 206 w 640"/>
                <a:gd name="T21" fmla="*/ 114 h 556"/>
                <a:gd name="T22" fmla="*/ 498 w 640"/>
                <a:gd name="T23" fmla="*/ 556 h 556"/>
                <a:gd name="T24" fmla="*/ 640 w 640"/>
                <a:gd name="T25" fmla="*/ 556 h 556"/>
                <a:gd name="T26" fmla="*/ 640 w 640"/>
                <a:gd name="T27" fmla="*/ 0 h 556"/>
                <a:gd name="T28" fmla="*/ 632 w 640"/>
                <a:gd name="T2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0" h="556">
                  <a:moveTo>
                    <a:pt x="632" y="0"/>
                  </a:moveTo>
                  <a:cubicBezTo>
                    <a:pt x="525" y="0"/>
                    <a:pt x="525" y="0"/>
                    <a:pt x="525" y="0"/>
                  </a:cubicBezTo>
                  <a:cubicBezTo>
                    <a:pt x="525" y="0"/>
                    <a:pt x="525" y="382"/>
                    <a:pt x="525" y="423"/>
                  </a:cubicBezTo>
                  <a:cubicBezTo>
                    <a:pt x="503" y="389"/>
                    <a:pt x="246" y="0"/>
                    <a:pt x="246" y="0"/>
                  </a:cubicBezTo>
                  <a:cubicBezTo>
                    <a:pt x="0" y="0"/>
                    <a:pt x="0" y="0"/>
                    <a:pt x="0" y="0"/>
                  </a:cubicBezTo>
                  <a:cubicBezTo>
                    <a:pt x="0" y="32"/>
                    <a:pt x="0" y="32"/>
                    <a:pt x="0" y="32"/>
                  </a:cubicBezTo>
                  <a:cubicBezTo>
                    <a:pt x="21" y="36"/>
                    <a:pt x="21" y="36"/>
                    <a:pt x="21" y="36"/>
                  </a:cubicBezTo>
                  <a:cubicBezTo>
                    <a:pt x="86" y="47"/>
                    <a:pt x="91" y="47"/>
                    <a:pt x="91" y="111"/>
                  </a:cubicBezTo>
                  <a:cubicBezTo>
                    <a:pt x="91" y="556"/>
                    <a:pt x="91" y="556"/>
                    <a:pt x="91" y="556"/>
                  </a:cubicBezTo>
                  <a:cubicBezTo>
                    <a:pt x="206" y="556"/>
                    <a:pt x="206" y="556"/>
                    <a:pt x="206" y="556"/>
                  </a:cubicBezTo>
                  <a:cubicBezTo>
                    <a:pt x="206" y="556"/>
                    <a:pt x="206" y="155"/>
                    <a:pt x="206" y="114"/>
                  </a:cubicBezTo>
                  <a:cubicBezTo>
                    <a:pt x="228" y="148"/>
                    <a:pt x="498" y="556"/>
                    <a:pt x="498" y="556"/>
                  </a:cubicBezTo>
                  <a:cubicBezTo>
                    <a:pt x="640" y="556"/>
                    <a:pt x="640" y="556"/>
                    <a:pt x="640" y="556"/>
                  </a:cubicBezTo>
                  <a:cubicBezTo>
                    <a:pt x="640" y="0"/>
                    <a:pt x="640" y="0"/>
                    <a:pt x="640" y="0"/>
                  </a:cubicBezTo>
                  <a:cubicBezTo>
                    <a:pt x="632" y="0"/>
                    <a:pt x="632" y="0"/>
                    <a:pt x="6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5" name="Freeform 72"/>
            <p:cNvSpPr>
              <a:spLocks noEditPoints="1"/>
            </p:cNvSpPr>
            <p:nvPr userDrawn="1"/>
          </p:nvSpPr>
          <p:spPr bwMode="auto">
            <a:xfrm>
              <a:off x="8738927" y="-758964"/>
              <a:ext cx="70594" cy="73955"/>
            </a:xfrm>
            <a:custGeom>
              <a:avLst/>
              <a:gdLst>
                <a:gd name="T0" fmla="*/ 378 w 378"/>
                <a:gd name="T1" fmla="*/ 161 h 407"/>
                <a:gd name="T2" fmla="*/ 200 w 378"/>
                <a:gd name="T3" fmla="*/ 0 h 407"/>
                <a:gd name="T4" fmla="*/ 0 w 378"/>
                <a:gd name="T5" fmla="*/ 190 h 407"/>
                <a:gd name="T6" fmla="*/ 232 w 378"/>
                <a:gd name="T7" fmla="*/ 407 h 407"/>
                <a:gd name="T8" fmla="*/ 363 w 378"/>
                <a:gd name="T9" fmla="*/ 385 h 407"/>
                <a:gd name="T10" fmla="*/ 369 w 378"/>
                <a:gd name="T11" fmla="*/ 383 h 407"/>
                <a:gd name="T12" fmla="*/ 369 w 378"/>
                <a:gd name="T13" fmla="*/ 331 h 407"/>
                <a:gd name="T14" fmla="*/ 359 w 378"/>
                <a:gd name="T15" fmla="*/ 335 h 407"/>
                <a:gd name="T16" fmla="*/ 276 w 378"/>
                <a:gd name="T17" fmla="*/ 348 h 407"/>
                <a:gd name="T18" fmla="*/ 117 w 378"/>
                <a:gd name="T19" fmla="*/ 169 h 407"/>
                <a:gd name="T20" fmla="*/ 378 w 378"/>
                <a:gd name="T21" fmla="*/ 169 h 407"/>
                <a:gd name="T22" fmla="*/ 378 w 378"/>
                <a:gd name="T23" fmla="*/ 161 h 407"/>
                <a:gd name="T24" fmla="*/ 196 w 378"/>
                <a:gd name="T25" fmla="*/ 42 h 407"/>
                <a:gd name="T26" fmla="*/ 270 w 378"/>
                <a:gd name="T27" fmla="*/ 122 h 407"/>
                <a:gd name="T28" fmla="*/ 117 w 378"/>
                <a:gd name="T29" fmla="*/ 122 h 407"/>
                <a:gd name="T30" fmla="*/ 196 w 378"/>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8" h="407">
                  <a:moveTo>
                    <a:pt x="378" y="161"/>
                  </a:moveTo>
                  <a:cubicBezTo>
                    <a:pt x="378" y="54"/>
                    <a:pt x="318" y="0"/>
                    <a:pt x="200" y="0"/>
                  </a:cubicBezTo>
                  <a:cubicBezTo>
                    <a:pt x="68" y="0"/>
                    <a:pt x="0" y="64"/>
                    <a:pt x="0" y="190"/>
                  </a:cubicBezTo>
                  <a:cubicBezTo>
                    <a:pt x="0" y="326"/>
                    <a:pt x="87" y="407"/>
                    <a:pt x="232"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6" y="348"/>
                  </a:cubicBezTo>
                  <a:cubicBezTo>
                    <a:pt x="161" y="348"/>
                    <a:pt x="119" y="253"/>
                    <a:pt x="117" y="169"/>
                  </a:cubicBezTo>
                  <a:cubicBezTo>
                    <a:pt x="131" y="169"/>
                    <a:pt x="378" y="169"/>
                    <a:pt x="378" y="169"/>
                  </a:cubicBezTo>
                  <a:cubicBezTo>
                    <a:pt x="378" y="161"/>
                    <a:pt x="378" y="161"/>
                    <a:pt x="378" y="161"/>
                  </a:cubicBezTo>
                  <a:moveTo>
                    <a:pt x="196" y="42"/>
                  </a:moveTo>
                  <a:cubicBezTo>
                    <a:pt x="254" y="42"/>
                    <a:pt x="269" y="84"/>
                    <a:pt x="270" y="122"/>
                  </a:cubicBezTo>
                  <a:cubicBezTo>
                    <a:pt x="257" y="122"/>
                    <a:pt x="131" y="122"/>
                    <a:pt x="117" y="122"/>
                  </a:cubicBezTo>
                  <a:cubicBezTo>
                    <a:pt x="120" y="94"/>
                    <a:pt x="137" y="42"/>
                    <a:pt x="19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6" name="Freeform 73"/>
            <p:cNvSpPr>
              <a:spLocks/>
            </p:cNvSpPr>
            <p:nvPr userDrawn="1"/>
          </p:nvSpPr>
          <p:spPr bwMode="auto">
            <a:xfrm>
              <a:off x="8903646" y="-780815"/>
              <a:ext cx="55467" cy="95806"/>
            </a:xfrm>
            <a:custGeom>
              <a:avLst/>
              <a:gdLst>
                <a:gd name="T0" fmla="*/ 71 w 298"/>
                <a:gd name="T1" fmla="*/ 0 h 519"/>
                <a:gd name="T2" fmla="*/ 71 w 298"/>
                <a:gd name="T3" fmla="*/ 121 h 519"/>
                <a:gd name="T4" fmla="*/ 0 w 298"/>
                <a:gd name="T5" fmla="*/ 121 h 519"/>
                <a:gd name="T6" fmla="*/ 0 w 298"/>
                <a:gd name="T7" fmla="*/ 168 h 519"/>
                <a:gd name="T8" fmla="*/ 71 w 298"/>
                <a:gd name="T9" fmla="*/ 168 h 519"/>
                <a:gd name="T10" fmla="*/ 71 w 298"/>
                <a:gd name="T11" fmla="*/ 407 h 519"/>
                <a:gd name="T12" fmla="*/ 218 w 298"/>
                <a:gd name="T13" fmla="*/ 519 h 519"/>
                <a:gd name="T14" fmla="*/ 281 w 298"/>
                <a:gd name="T15" fmla="*/ 512 h 519"/>
                <a:gd name="T16" fmla="*/ 287 w 298"/>
                <a:gd name="T17" fmla="*/ 511 h 519"/>
                <a:gd name="T18" fmla="*/ 287 w 298"/>
                <a:gd name="T19" fmla="*/ 463 h 519"/>
                <a:gd name="T20" fmla="*/ 278 w 298"/>
                <a:gd name="T21" fmla="*/ 465 h 519"/>
                <a:gd name="T22" fmla="*/ 246 w 298"/>
                <a:gd name="T23" fmla="*/ 468 h 519"/>
                <a:gd name="T24" fmla="*/ 178 w 298"/>
                <a:gd name="T25" fmla="*/ 394 h 519"/>
                <a:gd name="T26" fmla="*/ 178 w 298"/>
                <a:gd name="T27" fmla="*/ 168 h 519"/>
                <a:gd name="T28" fmla="*/ 298 w 298"/>
                <a:gd name="T29" fmla="*/ 168 h 519"/>
                <a:gd name="T30" fmla="*/ 298 w 298"/>
                <a:gd name="T31" fmla="*/ 121 h 519"/>
                <a:gd name="T32" fmla="*/ 178 w 298"/>
                <a:gd name="T33" fmla="*/ 121 h 519"/>
                <a:gd name="T34" fmla="*/ 178 w 298"/>
                <a:gd name="T35" fmla="*/ 0 h 519"/>
                <a:gd name="T36" fmla="*/ 71 w 298"/>
                <a:gd name="T37"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519">
                  <a:moveTo>
                    <a:pt x="71" y="0"/>
                  </a:moveTo>
                  <a:cubicBezTo>
                    <a:pt x="71" y="0"/>
                    <a:pt x="71" y="109"/>
                    <a:pt x="71" y="121"/>
                  </a:cubicBezTo>
                  <a:cubicBezTo>
                    <a:pt x="59" y="121"/>
                    <a:pt x="0" y="121"/>
                    <a:pt x="0" y="121"/>
                  </a:cubicBezTo>
                  <a:cubicBezTo>
                    <a:pt x="0" y="168"/>
                    <a:pt x="0" y="168"/>
                    <a:pt x="0" y="168"/>
                  </a:cubicBezTo>
                  <a:cubicBezTo>
                    <a:pt x="0" y="168"/>
                    <a:pt x="59" y="168"/>
                    <a:pt x="71" y="168"/>
                  </a:cubicBezTo>
                  <a:cubicBezTo>
                    <a:pt x="71" y="183"/>
                    <a:pt x="71" y="407"/>
                    <a:pt x="71" y="407"/>
                  </a:cubicBezTo>
                  <a:cubicBezTo>
                    <a:pt x="71" y="510"/>
                    <a:pt x="138" y="519"/>
                    <a:pt x="218" y="519"/>
                  </a:cubicBezTo>
                  <a:cubicBezTo>
                    <a:pt x="238" y="519"/>
                    <a:pt x="258" y="516"/>
                    <a:pt x="281" y="512"/>
                  </a:cubicBezTo>
                  <a:cubicBezTo>
                    <a:pt x="287" y="511"/>
                    <a:pt x="287" y="511"/>
                    <a:pt x="287" y="511"/>
                  </a:cubicBezTo>
                  <a:cubicBezTo>
                    <a:pt x="287" y="463"/>
                    <a:pt x="287" y="463"/>
                    <a:pt x="287" y="463"/>
                  </a:cubicBezTo>
                  <a:cubicBezTo>
                    <a:pt x="278" y="465"/>
                    <a:pt x="278" y="465"/>
                    <a:pt x="278" y="465"/>
                  </a:cubicBezTo>
                  <a:cubicBezTo>
                    <a:pt x="269" y="467"/>
                    <a:pt x="258" y="468"/>
                    <a:pt x="246" y="468"/>
                  </a:cubicBezTo>
                  <a:cubicBezTo>
                    <a:pt x="181" y="468"/>
                    <a:pt x="178" y="449"/>
                    <a:pt x="178" y="394"/>
                  </a:cubicBezTo>
                  <a:cubicBezTo>
                    <a:pt x="178" y="394"/>
                    <a:pt x="178" y="182"/>
                    <a:pt x="178" y="168"/>
                  </a:cubicBezTo>
                  <a:cubicBezTo>
                    <a:pt x="191" y="168"/>
                    <a:pt x="298" y="168"/>
                    <a:pt x="298" y="168"/>
                  </a:cubicBezTo>
                  <a:cubicBezTo>
                    <a:pt x="298" y="121"/>
                    <a:pt x="298" y="121"/>
                    <a:pt x="298" y="121"/>
                  </a:cubicBezTo>
                  <a:cubicBezTo>
                    <a:pt x="298" y="121"/>
                    <a:pt x="191" y="121"/>
                    <a:pt x="178" y="121"/>
                  </a:cubicBezTo>
                  <a:cubicBezTo>
                    <a:pt x="178" y="107"/>
                    <a:pt x="178" y="0"/>
                    <a:pt x="178" y="0"/>
                  </a:cubicBezTo>
                  <a:cubicBezTo>
                    <a:pt x="71" y="0"/>
                    <a:pt x="71" y="0"/>
                    <a:pt x="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7" name="Freeform 74"/>
            <p:cNvSpPr>
              <a:spLocks/>
            </p:cNvSpPr>
            <p:nvPr userDrawn="1"/>
          </p:nvSpPr>
          <p:spPr bwMode="auto">
            <a:xfrm>
              <a:off x="8811201" y="-757284"/>
              <a:ext cx="85721" cy="70594"/>
            </a:xfrm>
            <a:custGeom>
              <a:avLst/>
              <a:gdLst>
                <a:gd name="T0" fmla="*/ 363 w 473"/>
                <a:gd name="T1" fmla="*/ 127 h 389"/>
                <a:gd name="T2" fmla="*/ 473 w 473"/>
                <a:gd name="T3" fmla="*/ 0 h 389"/>
                <a:gd name="T4" fmla="*/ 360 w 473"/>
                <a:gd name="T5" fmla="*/ 0 h 389"/>
                <a:gd name="T6" fmla="*/ 256 w 473"/>
                <a:gd name="T7" fmla="*/ 120 h 389"/>
                <a:gd name="T8" fmla="*/ 164 w 473"/>
                <a:gd name="T9" fmla="*/ 0 h 389"/>
                <a:gd name="T10" fmla="*/ 0 w 473"/>
                <a:gd name="T11" fmla="*/ 0 h 389"/>
                <a:gd name="T12" fmla="*/ 0 w 473"/>
                <a:gd name="T13" fmla="*/ 31 h 389"/>
                <a:gd name="T14" fmla="*/ 7 w 473"/>
                <a:gd name="T15" fmla="*/ 31 h 389"/>
                <a:gd name="T16" fmla="*/ 110 w 473"/>
                <a:gd name="T17" fmla="*/ 90 h 389"/>
                <a:gd name="T18" fmla="*/ 177 w 473"/>
                <a:gd name="T19" fmla="*/ 179 h 389"/>
                <a:gd name="T20" fmla="*/ 68 w 473"/>
                <a:gd name="T21" fmla="*/ 306 h 389"/>
                <a:gd name="T22" fmla="*/ 181 w 473"/>
                <a:gd name="T23" fmla="*/ 306 h 389"/>
                <a:gd name="T24" fmla="*/ 230 w 473"/>
                <a:gd name="T25" fmla="*/ 249 h 389"/>
                <a:gd name="T26" fmla="*/ 335 w 473"/>
                <a:gd name="T27" fmla="*/ 389 h 389"/>
                <a:gd name="T28" fmla="*/ 462 w 473"/>
                <a:gd name="T29" fmla="*/ 389 h 389"/>
                <a:gd name="T30" fmla="*/ 261 w 473"/>
                <a:gd name="T31" fmla="*/ 127 h 389"/>
                <a:gd name="T32" fmla="*/ 363 w 473"/>
                <a:gd name="T33" fmla="*/ 127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3" h="389">
                  <a:moveTo>
                    <a:pt x="363" y="127"/>
                  </a:moveTo>
                  <a:cubicBezTo>
                    <a:pt x="473" y="0"/>
                    <a:pt x="473" y="0"/>
                    <a:pt x="473" y="0"/>
                  </a:cubicBezTo>
                  <a:cubicBezTo>
                    <a:pt x="360" y="0"/>
                    <a:pt x="360" y="0"/>
                    <a:pt x="360" y="0"/>
                  </a:cubicBezTo>
                  <a:cubicBezTo>
                    <a:pt x="256" y="120"/>
                    <a:pt x="256" y="120"/>
                    <a:pt x="256" y="120"/>
                  </a:cubicBezTo>
                  <a:cubicBezTo>
                    <a:pt x="164" y="0"/>
                    <a:pt x="164" y="0"/>
                    <a:pt x="164" y="0"/>
                  </a:cubicBezTo>
                  <a:cubicBezTo>
                    <a:pt x="0" y="0"/>
                    <a:pt x="0" y="0"/>
                    <a:pt x="0" y="0"/>
                  </a:cubicBezTo>
                  <a:cubicBezTo>
                    <a:pt x="0" y="31"/>
                    <a:pt x="0" y="31"/>
                    <a:pt x="0" y="31"/>
                  </a:cubicBezTo>
                  <a:cubicBezTo>
                    <a:pt x="7" y="31"/>
                    <a:pt x="7" y="31"/>
                    <a:pt x="7" y="31"/>
                  </a:cubicBezTo>
                  <a:cubicBezTo>
                    <a:pt x="63" y="35"/>
                    <a:pt x="76" y="45"/>
                    <a:pt x="110" y="90"/>
                  </a:cubicBezTo>
                  <a:cubicBezTo>
                    <a:pt x="177" y="179"/>
                    <a:pt x="177" y="179"/>
                    <a:pt x="177" y="179"/>
                  </a:cubicBezTo>
                  <a:cubicBezTo>
                    <a:pt x="68" y="306"/>
                    <a:pt x="68" y="306"/>
                    <a:pt x="68" y="306"/>
                  </a:cubicBezTo>
                  <a:cubicBezTo>
                    <a:pt x="181" y="306"/>
                    <a:pt x="181" y="306"/>
                    <a:pt x="181" y="306"/>
                  </a:cubicBezTo>
                  <a:cubicBezTo>
                    <a:pt x="230" y="249"/>
                    <a:pt x="230" y="249"/>
                    <a:pt x="230" y="249"/>
                  </a:cubicBezTo>
                  <a:cubicBezTo>
                    <a:pt x="335" y="389"/>
                    <a:pt x="335" y="389"/>
                    <a:pt x="335" y="389"/>
                  </a:cubicBezTo>
                  <a:cubicBezTo>
                    <a:pt x="462" y="389"/>
                    <a:pt x="462" y="389"/>
                    <a:pt x="462" y="389"/>
                  </a:cubicBezTo>
                  <a:cubicBezTo>
                    <a:pt x="261" y="127"/>
                    <a:pt x="261" y="127"/>
                    <a:pt x="261" y="127"/>
                  </a:cubicBezTo>
                  <a:cubicBezTo>
                    <a:pt x="363" y="127"/>
                    <a:pt x="363" y="127"/>
                    <a:pt x="363" y="1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grpSp>
      <p:pic>
        <p:nvPicPr>
          <p:cNvPr id="42" name="Picture 41" descr="HDS-Logo_gray_022714.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47067" y="4509528"/>
            <a:ext cx="2393950" cy="241988"/>
          </a:xfrm>
          <a:prstGeom prst="rect">
            <a:avLst/>
          </a:prstGeom>
        </p:spPr>
      </p:pic>
    </p:spTree>
    <p:extLst>
      <p:ext uri="{BB962C8B-B14F-4D97-AF65-F5344CB8AC3E}">
        <p14:creationId xmlns:p14="http://schemas.microsoft.com/office/powerpoint/2010/main" val="249049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grpSp>
        <p:nvGrpSpPr>
          <p:cNvPr id="12" name="Group 11"/>
          <p:cNvGrpSpPr/>
          <p:nvPr userDrawn="1"/>
        </p:nvGrpSpPr>
        <p:grpSpPr>
          <a:xfrm>
            <a:off x="-8466" y="-11688"/>
            <a:ext cx="3716869" cy="3957853"/>
            <a:chOff x="403315" y="365083"/>
            <a:chExt cx="3234033" cy="3443712"/>
          </a:xfrm>
        </p:grpSpPr>
        <p:pic>
          <p:nvPicPr>
            <p:cNvPr id="2" name="Picture 1" descr="HDS-Icon_Innovate_Flat_Reversed.png"/>
            <p:cNvPicPr>
              <a:picLocks noChangeAspect="1"/>
            </p:cNvPicPr>
            <p:nvPr userDrawn="1"/>
          </p:nvPicPr>
          <p:blipFill rotWithShape="1">
            <a:blip r:embed="rId2" cstate="print">
              <a:alphaModFix amt="54000"/>
              <a:extLst>
                <a:ext uri="{28A0092B-C50C-407E-A947-70E740481C1C}">
                  <a14:useLocalDpi xmlns:a14="http://schemas.microsoft.com/office/drawing/2010/main" val="0"/>
                </a:ext>
              </a:extLst>
            </a:blip>
            <a:srcRect/>
            <a:stretch/>
          </p:blipFill>
          <p:spPr>
            <a:xfrm>
              <a:off x="403315" y="365083"/>
              <a:ext cx="375618" cy="585260"/>
            </a:xfrm>
            <a:prstGeom prst="rect">
              <a:avLst/>
            </a:prstGeom>
          </p:spPr>
        </p:pic>
        <p:pic>
          <p:nvPicPr>
            <p:cNvPr id="5" name="Picture 4" descr="HDS-Icon_Hospital_Flat_Reversed.png"/>
            <p:cNvPicPr>
              <a:picLocks noChangeAspect="1"/>
            </p:cNvPicPr>
            <p:nvPr userDrawn="1"/>
          </p:nvPicPr>
          <p:blipFill rotWithShape="1">
            <a:blip r:embed="rId3" cstate="print">
              <a:alphaModFix amt="54000"/>
              <a:extLst>
                <a:ext uri="{28A0092B-C50C-407E-A947-70E740481C1C}">
                  <a14:useLocalDpi xmlns:a14="http://schemas.microsoft.com/office/drawing/2010/main" val="0"/>
                </a:ext>
              </a:extLst>
            </a:blip>
            <a:srcRect b="-2064"/>
            <a:stretch/>
          </p:blipFill>
          <p:spPr>
            <a:xfrm>
              <a:off x="3090334" y="2064407"/>
              <a:ext cx="547014" cy="854409"/>
            </a:xfrm>
            <a:prstGeom prst="rect">
              <a:avLst/>
            </a:prstGeom>
          </p:spPr>
        </p:pic>
        <p:pic>
          <p:nvPicPr>
            <p:cNvPr id="6" name="Picture 5" descr="HDS-Icon_Telco-Tower_Flat_Reversed.png"/>
            <p:cNvPicPr>
              <a:picLocks noChangeAspect="1"/>
            </p:cNvPicPr>
            <p:nvPr userDrawn="1"/>
          </p:nvPicPr>
          <p:blipFill>
            <a:blip r:embed="rId4" cstate="print">
              <a:alphaModFix amt="54000"/>
              <a:extLst>
                <a:ext uri="{28A0092B-C50C-407E-A947-70E740481C1C}">
                  <a14:useLocalDpi xmlns:a14="http://schemas.microsoft.com/office/drawing/2010/main" val="0"/>
                </a:ext>
              </a:extLst>
            </a:blip>
            <a:stretch>
              <a:fillRect/>
            </a:stretch>
          </p:blipFill>
          <p:spPr>
            <a:xfrm>
              <a:off x="2216191" y="1278467"/>
              <a:ext cx="592433" cy="1199863"/>
            </a:xfrm>
            <a:prstGeom prst="rect">
              <a:avLst/>
            </a:prstGeom>
          </p:spPr>
        </p:pic>
        <p:pic>
          <p:nvPicPr>
            <p:cNvPr id="7" name="Picture 6" descr="HDS-Icon_Webcast_Flat_Reversed.png"/>
            <p:cNvPicPr>
              <a:picLocks noChangeAspect="1"/>
            </p:cNvPicPr>
            <p:nvPr userDrawn="1"/>
          </p:nvPicPr>
          <p:blipFill>
            <a:blip r:embed="rId5" cstate="print">
              <a:alphaModFix amt="54000"/>
              <a:extLst>
                <a:ext uri="{28A0092B-C50C-407E-A947-70E740481C1C}">
                  <a14:useLocalDpi xmlns:a14="http://schemas.microsoft.com/office/drawing/2010/main" val="0"/>
                </a:ext>
              </a:extLst>
            </a:blip>
            <a:stretch>
              <a:fillRect/>
            </a:stretch>
          </p:blipFill>
          <p:spPr>
            <a:xfrm>
              <a:off x="954881" y="2016010"/>
              <a:ext cx="1088896" cy="1064297"/>
            </a:xfrm>
            <a:prstGeom prst="rect">
              <a:avLst/>
            </a:prstGeom>
          </p:spPr>
        </p:pic>
        <p:pic>
          <p:nvPicPr>
            <p:cNvPr id="8" name="Picture 7" descr="HDS-Icon_Beaker_Flat_Reversed.png"/>
            <p:cNvPicPr>
              <a:picLocks noChangeAspect="1"/>
            </p:cNvPicPr>
            <p:nvPr userDrawn="1"/>
          </p:nvPicPr>
          <p:blipFill rotWithShape="1">
            <a:blip r:embed="rId6" cstate="print">
              <a:alphaModFix amt="54000"/>
              <a:extLst>
                <a:ext uri="{28A0092B-C50C-407E-A947-70E740481C1C}">
                  <a14:useLocalDpi xmlns:a14="http://schemas.microsoft.com/office/drawing/2010/main" val="0"/>
                </a:ext>
              </a:extLst>
            </a:blip>
            <a:srcRect/>
            <a:stretch/>
          </p:blipFill>
          <p:spPr>
            <a:xfrm>
              <a:off x="403315" y="1586399"/>
              <a:ext cx="298626" cy="748797"/>
            </a:xfrm>
            <a:prstGeom prst="rect">
              <a:avLst/>
            </a:prstGeom>
          </p:spPr>
        </p:pic>
        <p:pic>
          <p:nvPicPr>
            <p:cNvPr id="9" name="Picture 8" descr="HDS-Icon_Surveillance_Flat_Reversed.png"/>
            <p:cNvPicPr>
              <a:picLocks noChangeAspect="1"/>
            </p:cNvPicPr>
            <p:nvPr userDrawn="1"/>
          </p:nvPicPr>
          <p:blipFill rotWithShape="1">
            <a:blip r:embed="rId7" cstate="print">
              <a:alphaModFix amt="54000"/>
              <a:extLst>
                <a:ext uri="{28A0092B-C50C-407E-A947-70E740481C1C}">
                  <a14:useLocalDpi xmlns:a14="http://schemas.microsoft.com/office/drawing/2010/main" val="0"/>
                </a:ext>
              </a:extLst>
            </a:blip>
            <a:srcRect/>
            <a:stretch/>
          </p:blipFill>
          <p:spPr>
            <a:xfrm>
              <a:off x="403315" y="3011796"/>
              <a:ext cx="527056" cy="576074"/>
            </a:xfrm>
            <a:prstGeom prst="rect">
              <a:avLst/>
            </a:prstGeom>
          </p:spPr>
        </p:pic>
        <p:pic>
          <p:nvPicPr>
            <p:cNvPr id="10" name="Picture 9" descr="HDS-Icon_Gears_Flat_Reversed.png"/>
            <p:cNvPicPr>
              <a:picLocks noChangeAspect="1"/>
            </p:cNvPicPr>
            <p:nvPr userDrawn="1"/>
          </p:nvPicPr>
          <p:blipFill>
            <a:blip r:embed="rId8" cstate="print">
              <a:alphaModFix amt="54000"/>
              <a:extLst>
                <a:ext uri="{28A0092B-C50C-407E-A947-70E740481C1C}">
                  <a14:useLocalDpi xmlns:a14="http://schemas.microsoft.com/office/drawing/2010/main" val="0"/>
                </a:ext>
              </a:extLst>
            </a:blip>
            <a:stretch>
              <a:fillRect/>
            </a:stretch>
          </p:blipFill>
          <p:spPr>
            <a:xfrm>
              <a:off x="778934" y="663532"/>
              <a:ext cx="1264843" cy="922867"/>
            </a:xfrm>
            <a:prstGeom prst="rect">
              <a:avLst/>
            </a:prstGeom>
          </p:spPr>
        </p:pic>
        <p:pic>
          <p:nvPicPr>
            <p:cNvPr id="11" name="Picture 10" descr="HDS-Icon_Car_Flat_Reversed.png"/>
            <p:cNvPicPr>
              <a:picLocks noChangeAspect="1"/>
            </p:cNvPicPr>
            <p:nvPr userDrawn="1"/>
          </p:nvPicPr>
          <p:blipFill rotWithShape="1">
            <a:blip r:embed="rId9" cstate="print">
              <a:alphaModFix amt="54000"/>
              <a:extLst>
                <a:ext uri="{28A0092B-C50C-407E-A947-70E740481C1C}">
                  <a14:useLocalDpi xmlns:a14="http://schemas.microsoft.com/office/drawing/2010/main" val="0"/>
                </a:ext>
              </a:extLst>
            </a:blip>
            <a:srcRect/>
            <a:stretch/>
          </p:blipFill>
          <p:spPr>
            <a:xfrm>
              <a:off x="2870200" y="698118"/>
              <a:ext cx="767147" cy="415426"/>
            </a:xfrm>
            <a:prstGeom prst="rect">
              <a:avLst/>
            </a:prstGeom>
          </p:spPr>
        </p:pic>
        <p:pic>
          <p:nvPicPr>
            <p:cNvPr id="43" name="Picture 42" descr="HDS-Icon_Beaker_Flat_Reversed.png"/>
            <p:cNvPicPr>
              <a:picLocks noChangeAspect="1"/>
            </p:cNvPicPr>
            <p:nvPr userDrawn="1"/>
          </p:nvPicPr>
          <p:blipFill rotWithShape="1">
            <a:blip r:embed="rId10" cstate="print">
              <a:alphaModFix amt="54000"/>
              <a:extLst>
                <a:ext uri="{28A0092B-C50C-407E-A947-70E740481C1C}">
                  <a14:useLocalDpi xmlns:a14="http://schemas.microsoft.com/office/drawing/2010/main" val="0"/>
                </a:ext>
              </a:extLst>
            </a:blip>
            <a:srcRect/>
            <a:stretch/>
          </p:blipFill>
          <p:spPr>
            <a:xfrm>
              <a:off x="2278782" y="365083"/>
              <a:ext cx="429759" cy="493631"/>
            </a:xfrm>
            <a:prstGeom prst="rect">
              <a:avLst/>
            </a:prstGeom>
          </p:spPr>
        </p:pic>
        <p:pic>
          <p:nvPicPr>
            <p:cNvPr id="44" name="Picture 43" descr="HDS-Icon_Innovate_Flat_Reversed.png"/>
            <p:cNvPicPr>
              <a:picLocks noChangeAspect="1"/>
            </p:cNvPicPr>
            <p:nvPr userDrawn="1"/>
          </p:nvPicPr>
          <p:blipFill>
            <a:blip r:embed="rId11" cstate="print">
              <a:alphaModFix amt="54000"/>
              <a:extLst>
                <a:ext uri="{28A0092B-C50C-407E-A947-70E740481C1C}">
                  <a14:useLocalDpi xmlns:a14="http://schemas.microsoft.com/office/drawing/2010/main" val="0"/>
                </a:ext>
              </a:extLst>
            </a:blip>
            <a:stretch>
              <a:fillRect/>
            </a:stretch>
          </p:blipFill>
          <p:spPr>
            <a:xfrm>
              <a:off x="2216191" y="2918816"/>
              <a:ext cx="627040" cy="764392"/>
            </a:xfrm>
            <a:prstGeom prst="rect">
              <a:avLst/>
            </a:prstGeom>
          </p:spPr>
        </p:pic>
        <p:pic>
          <p:nvPicPr>
            <p:cNvPr id="46" name="Picture 45" descr="HDS-Icon_Gears_Flat_Reversed.png"/>
            <p:cNvPicPr>
              <a:picLocks noChangeAspect="1"/>
            </p:cNvPicPr>
            <p:nvPr userDrawn="1"/>
          </p:nvPicPr>
          <p:blipFill rotWithShape="1">
            <a:blip r:embed="rId12" cstate="print">
              <a:alphaModFix amt="54000"/>
              <a:extLst>
                <a:ext uri="{28A0092B-C50C-407E-A947-70E740481C1C}">
                  <a14:useLocalDpi xmlns:a14="http://schemas.microsoft.com/office/drawing/2010/main" val="0"/>
                </a:ext>
              </a:extLst>
            </a:blip>
            <a:srcRect/>
            <a:stretch/>
          </p:blipFill>
          <p:spPr>
            <a:xfrm>
              <a:off x="778934" y="3484730"/>
              <a:ext cx="1264843" cy="324065"/>
            </a:xfrm>
            <a:prstGeom prst="rect">
              <a:avLst/>
            </a:prstGeom>
          </p:spPr>
        </p:pic>
        <p:pic>
          <p:nvPicPr>
            <p:cNvPr id="47" name="Picture 46" descr="HDS-Icon_Webcast_Flat_Reversed.png"/>
            <p:cNvPicPr>
              <a:picLocks noChangeAspect="1"/>
            </p:cNvPicPr>
            <p:nvPr userDrawn="1"/>
          </p:nvPicPr>
          <p:blipFill rotWithShape="1">
            <a:blip r:embed="rId13" cstate="print">
              <a:alphaModFix amt="54000"/>
              <a:extLst>
                <a:ext uri="{28A0092B-C50C-407E-A947-70E740481C1C}">
                  <a14:useLocalDpi xmlns:a14="http://schemas.microsoft.com/office/drawing/2010/main" val="0"/>
                </a:ext>
              </a:extLst>
            </a:blip>
            <a:srcRect/>
            <a:stretch/>
          </p:blipFill>
          <p:spPr>
            <a:xfrm>
              <a:off x="2958180" y="3445231"/>
              <a:ext cx="679167" cy="363564"/>
            </a:xfrm>
            <a:prstGeom prst="rect">
              <a:avLst/>
            </a:prstGeom>
          </p:spPr>
        </p:pic>
      </p:gr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2015.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74" name="Group 73"/>
          <p:cNvGrpSpPr>
            <a:grpSpLocks noChangeAspect="1"/>
          </p:cNvGrpSpPr>
          <p:nvPr userDrawn="1"/>
        </p:nvGrpSpPr>
        <p:grpSpPr>
          <a:xfrm>
            <a:off x="7388477" y="276622"/>
            <a:ext cx="1472184" cy="421496"/>
            <a:chOff x="7743893" y="-1004361"/>
            <a:chExt cx="1215220" cy="347926"/>
          </a:xfrm>
          <a:solidFill>
            <a:schemeClr val="tx1"/>
          </a:solidFill>
        </p:grpSpPr>
        <p:sp>
          <p:nvSpPr>
            <p:cNvPr id="75" name="Freeform 75"/>
            <p:cNvSpPr>
              <a:spLocks/>
            </p:cNvSpPr>
            <p:nvPr userDrawn="1"/>
          </p:nvSpPr>
          <p:spPr bwMode="auto">
            <a:xfrm>
              <a:off x="8895241" y="-809388"/>
              <a:ext cx="47062" cy="28574"/>
            </a:xfrm>
            <a:custGeom>
              <a:avLst/>
              <a:gdLst>
                <a:gd name="T0" fmla="*/ 13 w 28"/>
                <a:gd name="T1" fmla="*/ 17 h 17"/>
                <a:gd name="T2" fmla="*/ 0 w 28"/>
                <a:gd name="T3" fmla="*/ 17 h 17"/>
                <a:gd name="T4" fmla="*/ 15 w 28"/>
                <a:gd name="T5" fmla="*/ 0 h 17"/>
                <a:gd name="T6" fmla="*/ 28 w 28"/>
                <a:gd name="T7" fmla="*/ 0 h 17"/>
                <a:gd name="T8" fmla="*/ 13 w 28"/>
                <a:gd name="T9" fmla="*/ 17 h 17"/>
              </a:gdLst>
              <a:ahLst/>
              <a:cxnLst>
                <a:cxn ang="0">
                  <a:pos x="T0" y="T1"/>
                </a:cxn>
                <a:cxn ang="0">
                  <a:pos x="T2" y="T3"/>
                </a:cxn>
                <a:cxn ang="0">
                  <a:pos x="T4" y="T5"/>
                </a:cxn>
                <a:cxn ang="0">
                  <a:pos x="T6" y="T7"/>
                </a:cxn>
                <a:cxn ang="0">
                  <a:pos x="T8" y="T9"/>
                </a:cxn>
              </a:cxnLst>
              <a:rect l="0" t="0" r="r" b="b"/>
              <a:pathLst>
                <a:path w="28" h="17">
                  <a:moveTo>
                    <a:pt x="13" y="17"/>
                  </a:moveTo>
                  <a:lnTo>
                    <a:pt x="0" y="17"/>
                  </a:lnTo>
                  <a:lnTo>
                    <a:pt x="15" y="0"/>
                  </a:lnTo>
                  <a:lnTo>
                    <a:pt x="28" y="0"/>
                  </a:lnTo>
                  <a:lnTo>
                    <a:pt x="13" y="17"/>
                  </a:ln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76" name="Freeform 75"/>
            <p:cNvSpPr>
              <a:spLocks/>
            </p:cNvSpPr>
            <p:nvPr userDrawn="1"/>
          </p:nvSpPr>
          <p:spPr bwMode="auto">
            <a:xfrm>
              <a:off x="8636398" y="-1001000"/>
              <a:ext cx="174803" cy="164719"/>
            </a:xfrm>
            <a:custGeom>
              <a:avLst/>
              <a:gdLst>
                <a:gd name="T0" fmla="*/ 26 w 104"/>
                <a:gd name="T1" fmla="*/ 0 h 98"/>
                <a:gd name="T2" fmla="*/ 26 w 104"/>
                <a:gd name="T3" fmla="*/ 39 h 98"/>
                <a:gd name="T4" fmla="*/ 79 w 104"/>
                <a:gd name="T5" fmla="*/ 39 h 98"/>
                <a:gd name="T6" fmla="*/ 79 w 104"/>
                <a:gd name="T7" fmla="*/ 0 h 98"/>
                <a:gd name="T8" fmla="*/ 104 w 104"/>
                <a:gd name="T9" fmla="*/ 0 h 98"/>
                <a:gd name="T10" fmla="*/ 104 w 104"/>
                <a:gd name="T11" fmla="*/ 98 h 98"/>
                <a:gd name="T12" fmla="*/ 79 w 104"/>
                <a:gd name="T13" fmla="*/ 98 h 98"/>
                <a:gd name="T14" fmla="*/ 79 w 104"/>
                <a:gd name="T15" fmla="*/ 55 h 98"/>
                <a:gd name="T16" fmla="*/ 26 w 104"/>
                <a:gd name="T17" fmla="*/ 55 h 98"/>
                <a:gd name="T18" fmla="*/ 26 w 104"/>
                <a:gd name="T19" fmla="*/ 98 h 98"/>
                <a:gd name="T20" fmla="*/ 0 w 104"/>
                <a:gd name="T21" fmla="*/ 98 h 98"/>
                <a:gd name="T22" fmla="*/ 0 w 104"/>
                <a:gd name="T23" fmla="*/ 0 h 98"/>
                <a:gd name="T24" fmla="*/ 26 w 104"/>
                <a:gd name="T2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8">
                  <a:moveTo>
                    <a:pt x="26" y="0"/>
                  </a:moveTo>
                  <a:lnTo>
                    <a:pt x="26" y="39"/>
                  </a:lnTo>
                  <a:lnTo>
                    <a:pt x="79" y="39"/>
                  </a:lnTo>
                  <a:lnTo>
                    <a:pt x="79" y="0"/>
                  </a:lnTo>
                  <a:lnTo>
                    <a:pt x="104" y="0"/>
                  </a:lnTo>
                  <a:lnTo>
                    <a:pt x="104" y="98"/>
                  </a:lnTo>
                  <a:lnTo>
                    <a:pt x="79" y="98"/>
                  </a:lnTo>
                  <a:lnTo>
                    <a:pt x="79" y="55"/>
                  </a:lnTo>
                  <a:lnTo>
                    <a:pt x="26" y="55"/>
                  </a:lnTo>
                  <a:lnTo>
                    <a:pt x="26" y="98"/>
                  </a:lnTo>
                  <a:lnTo>
                    <a:pt x="0" y="98"/>
                  </a:lnTo>
                  <a:lnTo>
                    <a:pt x="0" y="0"/>
                  </a:lnTo>
                  <a:lnTo>
                    <a:pt x="2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77" name="Freeform 76"/>
            <p:cNvSpPr>
              <a:spLocks/>
            </p:cNvSpPr>
            <p:nvPr userDrawn="1"/>
          </p:nvSpPr>
          <p:spPr bwMode="auto">
            <a:xfrm>
              <a:off x="8090138" y="-1001000"/>
              <a:ext cx="176485" cy="164719"/>
            </a:xfrm>
            <a:custGeom>
              <a:avLst/>
              <a:gdLst>
                <a:gd name="T0" fmla="*/ 105 w 105"/>
                <a:gd name="T1" fmla="*/ 0 h 98"/>
                <a:gd name="T2" fmla="*/ 105 w 105"/>
                <a:gd name="T3" fmla="*/ 17 h 98"/>
                <a:gd name="T4" fmla="*/ 66 w 105"/>
                <a:gd name="T5" fmla="*/ 17 h 98"/>
                <a:gd name="T6" fmla="*/ 66 w 105"/>
                <a:gd name="T7" fmla="*/ 98 h 98"/>
                <a:gd name="T8" fmla="*/ 40 w 105"/>
                <a:gd name="T9" fmla="*/ 98 h 98"/>
                <a:gd name="T10" fmla="*/ 40 w 105"/>
                <a:gd name="T11" fmla="*/ 17 h 98"/>
                <a:gd name="T12" fmla="*/ 0 w 105"/>
                <a:gd name="T13" fmla="*/ 17 h 98"/>
                <a:gd name="T14" fmla="*/ 0 w 105"/>
                <a:gd name="T15" fmla="*/ 0 h 98"/>
                <a:gd name="T16" fmla="*/ 105 w 105"/>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98">
                  <a:moveTo>
                    <a:pt x="105" y="0"/>
                  </a:moveTo>
                  <a:lnTo>
                    <a:pt x="105" y="17"/>
                  </a:lnTo>
                  <a:lnTo>
                    <a:pt x="66" y="17"/>
                  </a:lnTo>
                  <a:lnTo>
                    <a:pt x="66" y="98"/>
                  </a:lnTo>
                  <a:lnTo>
                    <a:pt x="40" y="98"/>
                  </a:lnTo>
                  <a:lnTo>
                    <a:pt x="40" y="17"/>
                  </a:lnTo>
                  <a:lnTo>
                    <a:pt x="0" y="17"/>
                  </a:lnTo>
                  <a:lnTo>
                    <a:pt x="0" y="0"/>
                  </a:lnTo>
                  <a:lnTo>
                    <a:pt x="10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78" name="Freeform 77"/>
            <p:cNvSpPr>
              <a:spLocks noEditPoints="1"/>
            </p:cNvSpPr>
            <p:nvPr userDrawn="1"/>
          </p:nvSpPr>
          <p:spPr bwMode="auto">
            <a:xfrm>
              <a:off x="8229644" y="-1001000"/>
              <a:ext cx="206739" cy="164719"/>
            </a:xfrm>
            <a:custGeom>
              <a:avLst/>
              <a:gdLst>
                <a:gd name="T0" fmla="*/ 123 w 123"/>
                <a:gd name="T1" fmla="*/ 98 h 98"/>
                <a:gd name="T2" fmla="*/ 94 w 123"/>
                <a:gd name="T3" fmla="*/ 98 h 98"/>
                <a:gd name="T4" fmla="*/ 86 w 123"/>
                <a:gd name="T5" fmla="*/ 77 h 98"/>
                <a:gd name="T6" fmla="*/ 37 w 123"/>
                <a:gd name="T7" fmla="*/ 77 h 98"/>
                <a:gd name="T8" fmla="*/ 29 w 123"/>
                <a:gd name="T9" fmla="*/ 98 h 98"/>
                <a:gd name="T10" fmla="*/ 0 w 123"/>
                <a:gd name="T11" fmla="*/ 98 h 98"/>
                <a:gd name="T12" fmla="*/ 46 w 123"/>
                <a:gd name="T13" fmla="*/ 0 h 98"/>
                <a:gd name="T14" fmla="*/ 77 w 123"/>
                <a:gd name="T15" fmla="*/ 0 h 98"/>
                <a:gd name="T16" fmla="*/ 123 w 123"/>
                <a:gd name="T17" fmla="*/ 98 h 98"/>
                <a:gd name="T18" fmla="*/ 61 w 123"/>
                <a:gd name="T19" fmla="*/ 17 h 98"/>
                <a:gd name="T20" fmla="*/ 43 w 123"/>
                <a:gd name="T21" fmla="*/ 61 h 98"/>
                <a:gd name="T22" fmla="*/ 79 w 123"/>
                <a:gd name="T23" fmla="*/ 61 h 98"/>
                <a:gd name="T24" fmla="*/ 61 w 123"/>
                <a:gd name="T25" fmla="*/ 1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98">
                  <a:moveTo>
                    <a:pt x="123" y="98"/>
                  </a:moveTo>
                  <a:lnTo>
                    <a:pt x="94" y="98"/>
                  </a:lnTo>
                  <a:lnTo>
                    <a:pt x="86" y="77"/>
                  </a:lnTo>
                  <a:lnTo>
                    <a:pt x="37" y="77"/>
                  </a:lnTo>
                  <a:lnTo>
                    <a:pt x="29" y="98"/>
                  </a:lnTo>
                  <a:lnTo>
                    <a:pt x="0" y="98"/>
                  </a:lnTo>
                  <a:lnTo>
                    <a:pt x="46" y="0"/>
                  </a:lnTo>
                  <a:lnTo>
                    <a:pt x="77" y="0"/>
                  </a:lnTo>
                  <a:lnTo>
                    <a:pt x="123" y="98"/>
                  </a:lnTo>
                  <a:moveTo>
                    <a:pt x="61" y="17"/>
                  </a:moveTo>
                  <a:lnTo>
                    <a:pt x="43" y="61"/>
                  </a:lnTo>
                  <a:lnTo>
                    <a:pt x="79" y="61"/>
                  </a:lnTo>
                  <a:lnTo>
                    <a:pt x="61" y="1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79" name="Rectangle 78"/>
            <p:cNvSpPr>
              <a:spLocks noChangeArrowheads="1"/>
            </p:cNvSpPr>
            <p:nvPr userDrawn="1"/>
          </p:nvSpPr>
          <p:spPr bwMode="auto">
            <a:xfrm>
              <a:off x="8846499" y="-1001000"/>
              <a:ext cx="43701" cy="1647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0" name="Freeform 57"/>
            <p:cNvSpPr>
              <a:spLocks/>
            </p:cNvSpPr>
            <p:nvPr userDrawn="1"/>
          </p:nvSpPr>
          <p:spPr bwMode="auto">
            <a:xfrm>
              <a:off x="7821209" y="-1001000"/>
              <a:ext cx="174803" cy="164719"/>
            </a:xfrm>
            <a:custGeom>
              <a:avLst/>
              <a:gdLst>
                <a:gd name="T0" fmla="*/ 26 w 104"/>
                <a:gd name="T1" fmla="*/ 0 h 98"/>
                <a:gd name="T2" fmla="*/ 26 w 104"/>
                <a:gd name="T3" fmla="*/ 39 h 98"/>
                <a:gd name="T4" fmla="*/ 79 w 104"/>
                <a:gd name="T5" fmla="*/ 39 h 98"/>
                <a:gd name="T6" fmla="*/ 79 w 104"/>
                <a:gd name="T7" fmla="*/ 0 h 98"/>
                <a:gd name="T8" fmla="*/ 104 w 104"/>
                <a:gd name="T9" fmla="*/ 0 h 98"/>
                <a:gd name="T10" fmla="*/ 104 w 104"/>
                <a:gd name="T11" fmla="*/ 98 h 98"/>
                <a:gd name="T12" fmla="*/ 79 w 104"/>
                <a:gd name="T13" fmla="*/ 98 h 98"/>
                <a:gd name="T14" fmla="*/ 79 w 104"/>
                <a:gd name="T15" fmla="*/ 55 h 98"/>
                <a:gd name="T16" fmla="*/ 26 w 104"/>
                <a:gd name="T17" fmla="*/ 55 h 98"/>
                <a:gd name="T18" fmla="*/ 26 w 104"/>
                <a:gd name="T19" fmla="*/ 98 h 98"/>
                <a:gd name="T20" fmla="*/ 0 w 104"/>
                <a:gd name="T21" fmla="*/ 98 h 98"/>
                <a:gd name="T22" fmla="*/ 0 w 104"/>
                <a:gd name="T23" fmla="*/ 0 h 98"/>
                <a:gd name="T24" fmla="*/ 26 w 104"/>
                <a:gd name="T2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8">
                  <a:moveTo>
                    <a:pt x="26" y="0"/>
                  </a:moveTo>
                  <a:lnTo>
                    <a:pt x="26" y="39"/>
                  </a:lnTo>
                  <a:lnTo>
                    <a:pt x="79" y="39"/>
                  </a:lnTo>
                  <a:lnTo>
                    <a:pt x="79" y="0"/>
                  </a:lnTo>
                  <a:lnTo>
                    <a:pt x="104" y="0"/>
                  </a:lnTo>
                  <a:lnTo>
                    <a:pt x="104" y="98"/>
                  </a:lnTo>
                  <a:lnTo>
                    <a:pt x="79" y="98"/>
                  </a:lnTo>
                  <a:lnTo>
                    <a:pt x="79" y="55"/>
                  </a:lnTo>
                  <a:lnTo>
                    <a:pt x="26" y="55"/>
                  </a:lnTo>
                  <a:lnTo>
                    <a:pt x="26" y="98"/>
                  </a:lnTo>
                  <a:lnTo>
                    <a:pt x="0" y="98"/>
                  </a:lnTo>
                  <a:lnTo>
                    <a:pt x="0" y="0"/>
                  </a:lnTo>
                  <a:lnTo>
                    <a:pt x="2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1" name="Rectangle 58"/>
            <p:cNvSpPr>
              <a:spLocks noChangeArrowheads="1"/>
            </p:cNvSpPr>
            <p:nvPr userDrawn="1"/>
          </p:nvSpPr>
          <p:spPr bwMode="auto">
            <a:xfrm>
              <a:off x="8031309" y="-1001000"/>
              <a:ext cx="43701" cy="1647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2" name="Freeform 59"/>
            <p:cNvSpPr>
              <a:spLocks/>
            </p:cNvSpPr>
            <p:nvPr userDrawn="1"/>
          </p:nvSpPr>
          <p:spPr bwMode="auto">
            <a:xfrm>
              <a:off x="8429660" y="-1004361"/>
              <a:ext cx="184888" cy="171442"/>
            </a:xfrm>
            <a:custGeom>
              <a:avLst/>
              <a:gdLst>
                <a:gd name="T0" fmla="*/ 31 w 1010"/>
                <a:gd name="T1" fmla="*/ 670 h 939"/>
                <a:gd name="T2" fmla="*/ 0 w 1010"/>
                <a:gd name="T3" fmla="*/ 479 h 939"/>
                <a:gd name="T4" fmla="*/ 61 w 1010"/>
                <a:gd name="T5" fmla="*/ 218 h 939"/>
                <a:gd name="T6" fmla="*/ 265 w 1010"/>
                <a:gd name="T7" fmla="*/ 48 h 939"/>
                <a:gd name="T8" fmla="*/ 527 w 1010"/>
                <a:gd name="T9" fmla="*/ 0 h 939"/>
                <a:gd name="T10" fmla="*/ 826 w 1010"/>
                <a:gd name="T11" fmla="*/ 63 h 939"/>
                <a:gd name="T12" fmla="*/ 995 w 1010"/>
                <a:gd name="T13" fmla="*/ 270 h 939"/>
                <a:gd name="T14" fmla="*/ 1004 w 1010"/>
                <a:gd name="T15" fmla="*/ 327 h 939"/>
                <a:gd name="T16" fmla="*/ 755 w 1010"/>
                <a:gd name="T17" fmla="*/ 327 h 939"/>
                <a:gd name="T18" fmla="*/ 742 w 1010"/>
                <a:gd name="T19" fmla="*/ 258 h 939"/>
                <a:gd name="T20" fmla="*/ 631 w 1010"/>
                <a:gd name="T21" fmla="*/ 155 h 939"/>
                <a:gd name="T22" fmla="*/ 527 w 1010"/>
                <a:gd name="T23" fmla="*/ 139 h 939"/>
                <a:gd name="T24" fmla="*/ 410 w 1010"/>
                <a:gd name="T25" fmla="*/ 159 h 939"/>
                <a:gd name="T26" fmla="*/ 280 w 1010"/>
                <a:gd name="T27" fmla="*/ 291 h 939"/>
                <a:gd name="T28" fmla="*/ 248 w 1010"/>
                <a:gd name="T29" fmla="*/ 479 h 939"/>
                <a:gd name="T30" fmla="*/ 270 w 1010"/>
                <a:gd name="T31" fmla="*/ 636 h 939"/>
                <a:gd name="T32" fmla="*/ 400 w 1010"/>
                <a:gd name="T33" fmla="*/ 777 h 939"/>
                <a:gd name="T34" fmla="*/ 527 w 1010"/>
                <a:gd name="T35" fmla="*/ 801 h 939"/>
                <a:gd name="T36" fmla="*/ 637 w 1010"/>
                <a:gd name="T37" fmla="*/ 784 h 939"/>
                <a:gd name="T38" fmla="*/ 741 w 1010"/>
                <a:gd name="T39" fmla="*/ 691 h 939"/>
                <a:gd name="T40" fmla="*/ 760 w 1010"/>
                <a:gd name="T41" fmla="*/ 595 h 939"/>
                <a:gd name="T42" fmla="*/ 1010 w 1010"/>
                <a:gd name="T43" fmla="*/ 595 h 939"/>
                <a:gd name="T44" fmla="*/ 998 w 1010"/>
                <a:gd name="T45" fmla="*/ 680 h 939"/>
                <a:gd name="T46" fmla="*/ 832 w 1010"/>
                <a:gd name="T47" fmla="*/ 877 h 939"/>
                <a:gd name="T48" fmla="*/ 527 w 1010"/>
                <a:gd name="T49" fmla="*/ 939 h 939"/>
                <a:gd name="T50" fmla="*/ 287 w 1010"/>
                <a:gd name="T51" fmla="*/ 902 h 939"/>
                <a:gd name="T52" fmla="*/ 31 w 1010"/>
                <a:gd name="T53" fmla="*/ 670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0" h="939">
                  <a:moveTo>
                    <a:pt x="31" y="670"/>
                  </a:moveTo>
                  <a:cubicBezTo>
                    <a:pt x="11" y="609"/>
                    <a:pt x="0" y="546"/>
                    <a:pt x="0" y="479"/>
                  </a:cubicBezTo>
                  <a:cubicBezTo>
                    <a:pt x="0" y="385"/>
                    <a:pt x="16" y="294"/>
                    <a:pt x="61" y="218"/>
                  </a:cubicBezTo>
                  <a:cubicBezTo>
                    <a:pt x="107" y="140"/>
                    <a:pt x="179" y="80"/>
                    <a:pt x="265" y="48"/>
                  </a:cubicBezTo>
                  <a:cubicBezTo>
                    <a:pt x="347" y="17"/>
                    <a:pt x="435" y="0"/>
                    <a:pt x="527" y="0"/>
                  </a:cubicBezTo>
                  <a:cubicBezTo>
                    <a:pt x="634" y="0"/>
                    <a:pt x="734" y="24"/>
                    <a:pt x="826" y="63"/>
                  </a:cubicBezTo>
                  <a:cubicBezTo>
                    <a:pt x="912" y="100"/>
                    <a:pt x="976" y="177"/>
                    <a:pt x="995" y="270"/>
                  </a:cubicBezTo>
                  <a:cubicBezTo>
                    <a:pt x="999" y="288"/>
                    <a:pt x="1002" y="308"/>
                    <a:pt x="1004" y="327"/>
                  </a:cubicBezTo>
                  <a:cubicBezTo>
                    <a:pt x="755" y="327"/>
                    <a:pt x="755" y="327"/>
                    <a:pt x="755" y="327"/>
                  </a:cubicBezTo>
                  <a:cubicBezTo>
                    <a:pt x="754" y="303"/>
                    <a:pt x="750" y="279"/>
                    <a:pt x="742" y="258"/>
                  </a:cubicBezTo>
                  <a:cubicBezTo>
                    <a:pt x="723" y="209"/>
                    <a:pt x="682" y="170"/>
                    <a:pt x="631" y="155"/>
                  </a:cubicBezTo>
                  <a:cubicBezTo>
                    <a:pt x="598" y="144"/>
                    <a:pt x="563" y="139"/>
                    <a:pt x="527" y="139"/>
                  </a:cubicBezTo>
                  <a:cubicBezTo>
                    <a:pt x="486" y="139"/>
                    <a:pt x="447" y="146"/>
                    <a:pt x="410" y="159"/>
                  </a:cubicBezTo>
                  <a:cubicBezTo>
                    <a:pt x="349" y="181"/>
                    <a:pt x="302" y="230"/>
                    <a:pt x="280" y="291"/>
                  </a:cubicBezTo>
                  <a:cubicBezTo>
                    <a:pt x="260" y="349"/>
                    <a:pt x="248" y="413"/>
                    <a:pt x="248" y="479"/>
                  </a:cubicBezTo>
                  <a:cubicBezTo>
                    <a:pt x="248" y="534"/>
                    <a:pt x="257" y="586"/>
                    <a:pt x="270" y="636"/>
                  </a:cubicBezTo>
                  <a:cubicBezTo>
                    <a:pt x="289" y="701"/>
                    <a:pt x="337" y="753"/>
                    <a:pt x="400" y="777"/>
                  </a:cubicBezTo>
                  <a:cubicBezTo>
                    <a:pt x="440" y="792"/>
                    <a:pt x="482" y="801"/>
                    <a:pt x="527" y="801"/>
                  </a:cubicBezTo>
                  <a:cubicBezTo>
                    <a:pt x="566" y="801"/>
                    <a:pt x="602" y="795"/>
                    <a:pt x="637" y="784"/>
                  </a:cubicBezTo>
                  <a:cubicBezTo>
                    <a:pt x="683" y="769"/>
                    <a:pt x="721" y="735"/>
                    <a:pt x="741" y="691"/>
                  </a:cubicBezTo>
                  <a:cubicBezTo>
                    <a:pt x="754" y="662"/>
                    <a:pt x="760" y="629"/>
                    <a:pt x="760" y="595"/>
                  </a:cubicBezTo>
                  <a:cubicBezTo>
                    <a:pt x="1010" y="595"/>
                    <a:pt x="1010" y="595"/>
                    <a:pt x="1010" y="595"/>
                  </a:cubicBezTo>
                  <a:cubicBezTo>
                    <a:pt x="1008" y="624"/>
                    <a:pt x="1004" y="653"/>
                    <a:pt x="998" y="680"/>
                  </a:cubicBezTo>
                  <a:cubicBezTo>
                    <a:pt x="976" y="768"/>
                    <a:pt x="914" y="843"/>
                    <a:pt x="832" y="877"/>
                  </a:cubicBezTo>
                  <a:cubicBezTo>
                    <a:pt x="738" y="917"/>
                    <a:pt x="635" y="939"/>
                    <a:pt x="527" y="939"/>
                  </a:cubicBezTo>
                  <a:cubicBezTo>
                    <a:pt x="444" y="939"/>
                    <a:pt x="362" y="926"/>
                    <a:pt x="287" y="902"/>
                  </a:cubicBezTo>
                  <a:cubicBezTo>
                    <a:pt x="171" y="866"/>
                    <a:pt x="71" y="783"/>
                    <a:pt x="31" y="6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3" name="Freeform 60"/>
            <p:cNvSpPr>
              <a:spLocks/>
            </p:cNvSpPr>
            <p:nvPr userDrawn="1"/>
          </p:nvSpPr>
          <p:spPr bwMode="auto">
            <a:xfrm>
              <a:off x="7743893" y="-790900"/>
              <a:ext cx="40339" cy="104210"/>
            </a:xfrm>
            <a:custGeom>
              <a:avLst/>
              <a:gdLst>
                <a:gd name="T0" fmla="*/ 211 w 219"/>
                <a:gd name="T1" fmla="*/ 1 h 565"/>
                <a:gd name="T2" fmla="*/ 0 w 219"/>
                <a:gd name="T3" fmla="*/ 20 h 565"/>
                <a:gd name="T4" fmla="*/ 0 w 219"/>
                <a:gd name="T5" fmla="*/ 51 h 565"/>
                <a:gd name="T6" fmla="*/ 6 w 219"/>
                <a:gd name="T7" fmla="*/ 52 h 565"/>
                <a:gd name="T8" fmla="*/ 92 w 219"/>
                <a:gd name="T9" fmla="*/ 123 h 565"/>
                <a:gd name="T10" fmla="*/ 92 w 219"/>
                <a:gd name="T11" fmla="*/ 565 h 565"/>
                <a:gd name="T12" fmla="*/ 219 w 219"/>
                <a:gd name="T13" fmla="*/ 565 h 565"/>
                <a:gd name="T14" fmla="*/ 219 w 219"/>
                <a:gd name="T15" fmla="*/ 0 h 565"/>
                <a:gd name="T16" fmla="*/ 211 w 219"/>
                <a:gd name="T17" fmla="*/ 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565">
                  <a:moveTo>
                    <a:pt x="211" y="1"/>
                  </a:moveTo>
                  <a:cubicBezTo>
                    <a:pt x="0" y="20"/>
                    <a:pt x="0" y="20"/>
                    <a:pt x="0" y="20"/>
                  </a:cubicBezTo>
                  <a:cubicBezTo>
                    <a:pt x="0" y="51"/>
                    <a:pt x="0" y="51"/>
                    <a:pt x="0" y="51"/>
                  </a:cubicBezTo>
                  <a:cubicBezTo>
                    <a:pt x="6" y="52"/>
                    <a:pt x="6" y="52"/>
                    <a:pt x="6" y="52"/>
                  </a:cubicBezTo>
                  <a:cubicBezTo>
                    <a:pt x="92" y="62"/>
                    <a:pt x="92" y="62"/>
                    <a:pt x="92" y="123"/>
                  </a:cubicBezTo>
                  <a:cubicBezTo>
                    <a:pt x="92" y="565"/>
                    <a:pt x="92" y="565"/>
                    <a:pt x="92" y="565"/>
                  </a:cubicBezTo>
                  <a:cubicBezTo>
                    <a:pt x="219" y="565"/>
                    <a:pt x="219" y="565"/>
                    <a:pt x="219" y="565"/>
                  </a:cubicBezTo>
                  <a:cubicBezTo>
                    <a:pt x="219" y="0"/>
                    <a:pt x="219" y="0"/>
                    <a:pt x="219" y="0"/>
                  </a:cubicBezTo>
                  <a:cubicBezTo>
                    <a:pt x="211" y="1"/>
                    <a:pt x="211" y="1"/>
                    <a:pt x="21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4" name="Freeform 61"/>
            <p:cNvSpPr>
              <a:spLocks/>
            </p:cNvSpPr>
            <p:nvPr userDrawn="1"/>
          </p:nvSpPr>
          <p:spPr bwMode="auto">
            <a:xfrm>
              <a:off x="7804401" y="-758964"/>
              <a:ext cx="82360" cy="72275"/>
            </a:xfrm>
            <a:custGeom>
              <a:avLst/>
              <a:gdLst>
                <a:gd name="T0" fmla="*/ 328 w 446"/>
                <a:gd name="T1" fmla="*/ 1 h 398"/>
                <a:gd name="T2" fmla="*/ 180 w 446"/>
                <a:gd name="T3" fmla="*/ 87 h 398"/>
                <a:gd name="T4" fmla="*/ 180 w 446"/>
                <a:gd name="T5" fmla="*/ 0 h 398"/>
                <a:gd name="T6" fmla="*/ 172 w 446"/>
                <a:gd name="T7" fmla="*/ 1 h 398"/>
                <a:gd name="T8" fmla="*/ 0 w 446"/>
                <a:gd name="T9" fmla="*/ 28 h 398"/>
                <a:gd name="T10" fmla="*/ 0 w 446"/>
                <a:gd name="T11" fmla="*/ 58 h 398"/>
                <a:gd name="T12" fmla="*/ 8 w 446"/>
                <a:gd name="T13" fmla="*/ 58 h 398"/>
                <a:gd name="T14" fmla="*/ 74 w 446"/>
                <a:gd name="T15" fmla="*/ 122 h 398"/>
                <a:gd name="T16" fmla="*/ 74 w 446"/>
                <a:gd name="T17" fmla="*/ 398 h 398"/>
                <a:gd name="T18" fmla="*/ 180 w 446"/>
                <a:gd name="T19" fmla="*/ 398 h 398"/>
                <a:gd name="T20" fmla="*/ 180 w 446"/>
                <a:gd name="T21" fmla="*/ 195 h 398"/>
                <a:gd name="T22" fmla="*/ 285 w 446"/>
                <a:gd name="T23" fmla="*/ 71 h 398"/>
                <a:gd name="T24" fmla="*/ 339 w 446"/>
                <a:gd name="T25" fmla="*/ 183 h 398"/>
                <a:gd name="T26" fmla="*/ 339 w 446"/>
                <a:gd name="T27" fmla="*/ 398 h 398"/>
                <a:gd name="T28" fmla="*/ 446 w 446"/>
                <a:gd name="T29" fmla="*/ 398 h 398"/>
                <a:gd name="T30" fmla="*/ 446 w 446"/>
                <a:gd name="T31" fmla="*/ 122 h 398"/>
                <a:gd name="T32" fmla="*/ 328 w 446"/>
                <a:gd name="T33" fmla="*/ 1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6" h="398">
                  <a:moveTo>
                    <a:pt x="328" y="1"/>
                  </a:moveTo>
                  <a:cubicBezTo>
                    <a:pt x="249" y="1"/>
                    <a:pt x="202" y="54"/>
                    <a:pt x="180" y="87"/>
                  </a:cubicBezTo>
                  <a:cubicBezTo>
                    <a:pt x="180" y="58"/>
                    <a:pt x="180" y="0"/>
                    <a:pt x="180" y="0"/>
                  </a:cubicBezTo>
                  <a:cubicBezTo>
                    <a:pt x="172" y="1"/>
                    <a:pt x="172" y="1"/>
                    <a:pt x="172" y="1"/>
                  </a:cubicBezTo>
                  <a:cubicBezTo>
                    <a:pt x="0" y="28"/>
                    <a:pt x="0" y="28"/>
                    <a:pt x="0" y="28"/>
                  </a:cubicBezTo>
                  <a:cubicBezTo>
                    <a:pt x="0" y="58"/>
                    <a:pt x="0" y="58"/>
                    <a:pt x="0" y="58"/>
                  </a:cubicBezTo>
                  <a:cubicBezTo>
                    <a:pt x="8" y="58"/>
                    <a:pt x="8" y="58"/>
                    <a:pt x="8" y="58"/>
                  </a:cubicBezTo>
                  <a:cubicBezTo>
                    <a:pt x="62" y="60"/>
                    <a:pt x="74" y="71"/>
                    <a:pt x="74" y="122"/>
                  </a:cubicBezTo>
                  <a:cubicBezTo>
                    <a:pt x="74" y="398"/>
                    <a:pt x="74" y="398"/>
                    <a:pt x="74" y="398"/>
                  </a:cubicBezTo>
                  <a:cubicBezTo>
                    <a:pt x="180" y="398"/>
                    <a:pt x="180" y="398"/>
                    <a:pt x="180" y="398"/>
                  </a:cubicBezTo>
                  <a:cubicBezTo>
                    <a:pt x="180" y="195"/>
                    <a:pt x="180" y="195"/>
                    <a:pt x="180" y="195"/>
                  </a:cubicBezTo>
                  <a:cubicBezTo>
                    <a:pt x="180" y="141"/>
                    <a:pt x="232" y="71"/>
                    <a:pt x="285" y="71"/>
                  </a:cubicBezTo>
                  <a:cubicBezTo>
                    <a:pt x="337" y="71"/>
                    <a:pt x="339" y="113"/>
                    <a:pt x="339" y="183"/>
                  </a:cubicBezTo>
                  <a:cubicBezTo>
                    <a:pt x="339" y="398"/>
                    <a:pt x="339" y="398"/>
                    <a:pt x="339" y="398"/>
                  </a:cubicBezTo>
                  <a:cubicBezTo>
                    <a:pt x="446" y="398"/>
                    <a:pt x="446" y="398"/>
                    <a:pt x="446" y="398"/>
                  </a:cubicBezTo>
                  <a:cubicBezTo>
                    <a:pt x="446" y="122"/>
                    <a:pt x="446" y="122"/>
                    <a:pt x="446" y="122"/>
                  </a:cubicBezTo>
                  <a:cubicBezTo>
                    <a:pt x="446" y="44"/>
                    <a:pt x="404" y="1"/>
                    <a:pt x="328"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5" name="Freeform 62"/>
            <p:cNvSpPr>
              <a:spLocks/>
            </p:cNvSpPr>
            <p:nvPr userDrawn="1"/>
          </p:nvSpPr>
          <p:spPr bwMode="auto">
            <a:xfrm>
              <a:off x="7910291" y="-758964"/>
              <a:ext cx="53786" cy="73955"/>
            </a:xfrm>
            <a:custGeom>
              <a:avLst/>
              <a:gdLst>
                <a:gd name="T0" fmla="*/ 175 w 298"/>
                <a:gd name="T1" fmla="*/ 155 h 407"/>
                <a:gd name="T2" fmla="*/ 97 w 298"/>
                <a:gd name="T3" fmla="*/ 87 h 407"/>
                <a:gd name="T4" fmla="*/ 154 w 298"/>
                <a:gd name="T5" fmla="*/ 50 h 407"/>
                <a:gd name="T6" fmla="*/ 254 w 298"/>
                <a:gd name="T7" fmla="*/ 85 h 407"/>
                <a:gd name="T8" fmla="*/ 270 w 298"/>
                <a:gd name="T9" fmla="*/ 95 h 407"/>
                <a:gd name="T10" fmla="*/ 270 w 298"/>
                <a:gd name="T11" fmla="*/ 15 h 407"/>
                <a:gd name="T12" fmla="*/ 257 w 298"/>
                <a:gd name="T13" fmla="*/ 12 h 407"/>
                <a:gd name="T14" fmla="*/ 160 w 298"/>
                <a:gd name="T15" fmla="*/ 0 h 407"/>
                <a:gd name="T16" fmla="*/ 0 w 298"/>
                <a:gd name="T17" fmla="*/ 115 h 407"/>
                <a:gd name="T18" fmla="*/ 117 w 298"/>
                <a:gd name="T19" fmla="*/ 238 h 407"/>
                <a:gd name="T20" fmla="*/ 200 w 298"/>
                <a:gd name="T21" fmla="*/ 310 h 407"/>
                <a:gd name="T22" fmla="*/ 129 w 298"/>
                <a:gd name="T23" fmla="*/ 356 h 407"/>
                <a:gd name="T24" fmla="*/ 12 w 298"/>
                <a:gd name="T25" fmla="*/ 315 h 407"/>
                <a:gd name="T26" fmla="*/ 0 w 298"/>
                <a:gd name="T27" fmla="*/ 308 h 407"/>
                <a:gd name="T28" fmla="*/ 0 w 298"/>
                <a:gd name="T29" fmla="*/ 391 h 407"/>
                <a:gd name="T30" fmla="*/ 8 w 298"/>
                <a:gd name="T31" fmla="*/ 392 h 407"/>
                <a:gd name="T32" fmla="*/ 125 w 298"/>
                <a:gd name="T33" fmla="*/ 407 h 407"/>
                <a:gd name="T34" fmla="*/ 298 w 298"/>
                <a:gd name="T35" fmla="*/ 288 h 407"/>
                <a:gd name="T36" fmla="*/ 175 w 298"/>
                <a:gd name="T37" fmla="*/ 155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407">
                  <a:moveTo>
                    <a:pt x="175" y="155"/>
                  </a:moveTo>
                  <a:cubicBezTo>
                    <a:pt x="133" y="134"/>
                    <a:pt x="97" y="116"/>
                    <a:pt x="97" y="87"/>
                  </a:cubicBezTo>
                  <a:cubicBezTo>
                    <a:pt x="97" y="54"/>
                    <a:pt x="137" y="50"/>
                    <a:pt x="154" y="50"/>
                  </a:cubicBezTo>
                  <a:cubicBezTo>
                    <a:pt x="198" y="50"/>
                    <a:pt x="237" y="74"/>
                    <a:pt x="254" y="85"/>
                  </a:cubicBezTo>
                  <a:cubicBezTo>
                    <a:pt x="270" y="95"/>
                    <a:pt x="270" y="95"/>
                    <a:pt x="270" y="95"/>
                  </a:cubicBezTo>
                  <a:cubicBezTo>
                    <a:pt x="270" y="15"/>
                    <a:pt x="270" y="15"/>
                    <a:pt x="270" y="15"/>
                  </a:cubicBezTo>
                  <a:cubicBezTo>
                    <a:pt x="257" y="12"/>
                    <a:pt x="257" y="12"/>
                    <a:pt x="257" y="12"/>
                  </a:cubicBezTo>
                  <a:cubicBezTo>
                    <a:pt x="238" y="8"/>
                    <a:pt x="201" y="0"/>
                    <a:pt x="160" y="0"/>
                  </a:cubicBezTo>
                  <a:cubicBezTo>
                    <a:pt x="60" y="0"/>
                    <a:pt x="0" y="43"/>
                    <a:pt x="0" y="115"/>
                  </a:cubicBezTo>
                  <a:cubicBezTo>
                    <a:pt x="0" y="180"/>
                    <a:pt x="62" y="211"/>
                    <a:pt x="117" y="238"/>
                  </a:cubicBezTo>
                  <a:cubicBezTo>
                    <a:pt x="160" y="259"/>
                    <a:pt x="200" y="278"/>
                    <a:pt x="200" y="310"/>
                  </a:cubicBezTo>
                  <a:cubicBezTo>
                    <a:pt x="200" y="339"/>
                    <a:pt x="174" y="356"/>
                    <a:pt x="129" y="356"/>
                  </a:cubicBezTo>
                  <a:cubicBezTo>
                    <a:pt x="79" y="356"/>
                    <a:pt x="37" y="330"/>
                    <a:pt x="12" y="315"/>
                  </a:cubicBezTo>
                  <a:cubicBezTo>
                    <a:pt x="0" y="308"/>
                    <a:pt x="0" y="308"/>
                    <a:pt x="0" y="308"/>
                  </a:cubicBezTo>
                  <a:cubicBezTo>
                    <a:pt x="0" y="391"/>
                    <a:pt x="0" y="391"/>
                    <a:pt x="0" y="391"/>
                  </a:cubicBezTo>
                  <a:cubicBezTo>
                    <a:pt x="8" y="392"/>
                    <a:pt x="8" y="392"/>
                    <a:pt x="8" y="392"/>
                  </a:cubicBezTo>
                  <a:cubicBezTo>
                    <a:pt x="30" y="397"/>
                    <a:pt x="70" y="407"/>
                    <a:pt x="125" y="407"/>
                  </a:cubicBezTo>
                  <a:cubicBezTo>
                    <a:pt x="233" y="407"/>
                    <a:pt x="298" y="362"/>
                    <a:pt x="298" y="288"/>
                  </a:cubicBezTo>
                  <a:cubicBezTo>
                    <a:pt x="298" y="215"/>
                    <a:pt x="233" y="183"/>
                    <a:pt x="175" y="1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6" name="Freeform 63"/>
            <p:cNvSpPr>
              <a:spLocks noEditPoints="1"/>
            </p:cNvSpPr>
            <p:nvPr userDrawn="1"/>
          </p:nvSpPr>
          <p:spPr bwMode="auto">
            <a:xfrm>
              <a:off x="7974162" y="-758964"/>
              <a:ext cx="84040" cy="102529"/>
            </a:xfrm>
            <a:custGeom>
              <a:avLst/>
              <a:gdLst>
                <a:gd name="T0" fmla="*/ 292 w 459"/>
                <a:gd name="T1" fmla="*/ 1 h 563"/>
                <a:gd name="T2" fmla="*/ 179 w 459"/>
                <a:gd name="T3" fmla="*/ 56 h 563"/>
                <a:gd name="T4" fmla="*/ 179 w 459"/>
                <a:gd name="T5" fmla="*/ 0 h 563"/>
                <a:gd name="T6" fmla="*/ 170 w 459"/>
                <a:gd name="T7" fmla="*/ 1 h 563"/>
                <a:gd name="T8" fmla="*/ 0 w 459"/>
                <a:gd name="T9" fmla="*/ 28 h 563"/>
                <a:gd name="T10" fmla="*/ 0 w 459"/>
                <a:gd name="T11" fmla="*/ 58 h 563"/>
                <a:gd name="T12" fmla="*/ 8 w 459"/>
                <a:gd name="T13" fmla="*/ 58 h 563"/>
                <a:gd name="T14" fmla="*/ 71 w 459"/>
                <a:gd name="T15" fmla="*/ 122 h 563"/>
                <a:gd name="T16" fmla="*/ 71 w 459"/>
                <a:gd name="T17" fmla="*/ 563 h 563"/>
                <a:gd name="T18" fmla="*/ 178 w 459"/>
                <a:gd name="T19" fmla="*/ 563 h 563"/>
                <a:gd name="T20" fmla="*/ 178 w 459"/>
                <a:gd name="T21" fmla="*/ 362 h 563"/>
                <a:gd name="T22" fmla="*/ 288 w 459"/>
                <a:gd name="T23" fmla="*/ 408 h 563"/>
                <a:gd name="T24" fmla="*/ 459 w 459"/>
                <a:gd name="T25" fmla="*/ 198 h 563"/>
                <a:gd name="T26" fmla="*/ 292 w 459"/>
                <a:gd name="T27" fmla="*/ 1 h 563"/>
                <a:gd name="T28" fmla="*/ 261 w 459"/>
                <a:gd name="T29" fmla="*/ 60 h 563"/>
                <a:gd name="T30" fmla="*/ 343 w 459"/>
                <a:gd name="T31" fmla="*/ 198 h 563"/>
                <a:gd name="T32" fmla="*/ 262 w 459"/>
                <a:gd name="T33" fmla="*/ 349 h 563"/>
                <a:gd name="T34" fmla="*/ 178 w 459"/>
                <a:gd name="T35" fmla="*/ 230 h 563"/>
                <a:gd name="T36" fmla="*/ 178 w 459"/>
                <a:gd name="T37" fmla="*/ 196 h 563"/>
                <a:gd name="T38" fmla="*/ 261 w 459"/>
                <a:gd name="T39" fmla="*/ 6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9" h="563">
                  <a:moveTo>
                    <a:pt x="292" y="1"/>
                  </a:moveTo>
                  <a:cubicBezTo>
                    <a:pt x="252" y="1"/>
                    <a:pt x="214" y="20"/>
                    <a:pt x="179" y="56"/>
                  </a:cubicBezTo>
                  <a:cubicBezTo>
                    <a:pt x="179" y="37"/>
                    <a:pt x="179" y="0"/>
                    <a:pt x="179" y="0"/>
                  </a:cubicBezTo>
                  <a:cubicBezTo>
                    <a:pt x="170" y="1"/>
                    <a:pt x="170" y="1"/>
                    <a:pt x="170" y="1"/>
                  </a:cubicBezTo>
                  <a:cubicBezTo>
                    <a:pt x="0" y="28"/>
                    <a:pt x="0" y="28"/>
                    <a:pt x="0" y="28"/>
                  </a:cubicBezTo>
                  <a:cubicBezTo>
                    <a:pt x="0" y="58"/>
                    <a:pt x="0" y="58"/>
                    <a:pt x="0" y="58"/>
                  </a:cubicBezTo>
                  <a:cubicBezTo>
                    <a:pt x="8" y="58"/>
                    <a:pt x="8" y="58"/>
                    <a:pt x="8" y="58"/>
                  </a:cubicBezTo>
                  <a:cubicBezTo>
                    <a:pt x="61" y="60"/>
                    <a:pt x="71" y="70"/>
                    <a:pt x="71" y="122"/>
                  </a:cubicBezTo>
                  <a:cubicBezTo>
                    <a:pt x="71" y="563"/>
                    <a:pt x="71" y="563"/>
                    <a:pt x="71" y="563"/>
                  </a:cubicBezTo>
                  <a:cubicBezTo>
                    <a:pt x="178" y="563"/>
                    <a:pt x="178" y="563"/>
                    <a:pt x="178" y="563"/>
                  </a:cubicBezTo>
                  <a:cubicBezTo>
                    <a:pt x="178" y="563"/>
                    <a:pt x="178" y="395"/>
                    <a:pt x="178" y="362"/>
                  </a:cubicBezTo>
                  <a:cubicBezTo>
                    <a:pt x="198" y="386"/>
                    <a:pt x="229" y="408"/>
                    <a:pt x="288" y="408"/>
                  </a:cubicBezTo>
                  <a:cubicBezTo>
                    <a:pt x="400" y="408"/>
                    <a:pt x="459" y="335"/>
                    <a:pt x="459" y="198"/>
                  </a:cubicBezTo>
                  <a:cubicBezTo>
                    <a:pt x="459" y="73"/>
                    <a:pt x="398" y="1"/>
                    <a:pt x="292" y="1"/>
                  </a:cubicBezTo>
                  <a:moveTo>
                    <a:pt x="261" y="60"/>
                  </a:moveTo>
                  <a:cubicBezTo>
                    <a:pt x="334" y="60"/>
                    <a:pt x="343" y="139"/>
                    <a:pt x="343" y="198"/>
                  </a:cubicBezTo>
                  <a:cubicBezTo>
                    <a:pt x="343" y="300"/>
                    <a:pt x="317" y="349"/>
                    <a:pt x="262" y="349"/>
                  </a:cubicBezTo>
                  <a:cubicBezTo>
                    <a:pt x="193" y="349"/>
                    <a:pt x="178" y="284"/>
                    <a:pt x="178" y="230"/>
                  </a:cubicBezTo>
                  <a:cubicBezTo>
                    <a:pt x="178" y="196"/>
                    <a:pt x="178" y="196"/>
                    <a:pt x="178" y="196"/>
                  </a:cubicBezTo>
                  <a:cubicBezTo>
                    <a:pt x="178" y="155"/>
                    <a:pt x="186" y="60"/>
                    <a:pt x="26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7" name="Freeform 64"/>
            <p:cNvSpPr>
              <a:spLocks/>
            </p:cNvSpPr>
            <p:nvPr userDrawn="1"/>
          </p:nvSpPr>
          <p:spPr bwMode="auto">
            <a:xfrm>
              <a:off x="8071648" y="-758964"/>
              <a:ext cx="33616" cy="72275"/>
            </a:xfrm>
            <a:custGeom>
              <a:avLst/>
              <a:gdLst>
                <a:gd name="T0" fmla="*/ 0 w 178"/>
                <a:gd name="T1" fmla="*/ 28 h 398"/>
                <a:gd name="T2" fmla="*/ 0 w 178"/>
                <a:gd name="T3" fmla="*/ 58 h 398"/>
                <a:gd name="T4" fmla="*/ 8 w 178"/>
                <a:gd name="T5" fmla="*/ 58 h 398"/>
                <a:gd name="T6" fmla="*/ 71 w 178"/>
                <a:gd name="T7" fmla="*/ 122 h 398"/>
                <a:gd name="T8" fmla="*/ 71 w 178"/>
                <a:gd name="T9" fmla="*/ 398 h 398"/>
                <a:gd name="T10" fmla="*/ 178 w 178"/>
                <a:gd name="T11" fmla="*/ 398 h 398"/>
                <a:gd name="T12" fmla="*/ 178 w 178"/>
                <a:gd name="T13" fmla="*/ 0 h 398"/>
                <a:gd name="T14" fmla="*/ 169 w 178"/>
                <a:gd name="T15" fmla="*/ 1 h 398"/>
                <a:gd name="T16" fmla="*/ 0 w 178"/>
                <a:gd name="T17" fmla="*/ 2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398">
                  <a:moveTo>
                    <a:pt x="0" y="28"/>
                  </a:moveTo>
                  <a:cubicBezTo>
                    <a:pt x="0" y="58"/>
                    <a:pt x="0" y="58"/>
                    <a:pt x="0" y="58"/>
                  </a:cubicBezTo>
                  <a:cubicBezTo>
                    <a:pt x="8" y="58"/>
                    <a:pt x="8" y="58"/>
                    <a:pt x="8" y="58"/>
                  </a:cubicBezTo>
                  <a:cubicBezTo>
                    <a:pt x="60" y="60"/>
                    <a:pt x="71" y="70"/>
                    <a:pt x="71" y="122"/>
                  </a:cubicBezTo>
                  <a:cubicBezTo>
                    <a:pt x="71" y="398"/>
                    <a:pt x="71" y="398"/>
                    <a:pt x="71" y="398"/>
                  </a:cubicBezTo>
                  <a:cubicBezTo>
                    <a:pt x="178" y="398"/>
                    <a:pt x="178" y="398"/>
                    <a:pt x="178" y="398"/>
                  </a:cubicBezTo>
                  <a:cubicBezTo>
                    <a:pt x="178" y="0"/>
                    <a:pt x="178" y="0"/>
                    <a:pt x="178" y="0"/>
                  </a:cubicBezTo>
                  <a:cubicBezTo>
                    <a:pt x="169" y="1"/>
                    <a:pt x="169" y="1"/>
                    <a:pt x="169" y="1"/>
                  </a:cubicBezTo>
                  <a:cubicBezTo>
                    <a:pt x="0" y="28"/>
                    <a:pt x="0" y="28"/>
                    <a:pt x="0"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8" name="Freeform 65"/>
            <p:cNvSpPr>
              <a:spLocks/>
            </p:cNvSpPr>
            <p:nvPr userDrawn="1"/>
          </p:nvSpPr>
          <p:spPr bwMode="auto">
            <a:xfrm>
              <a:off x="8083415" y="-789219"/>
              <a:ext cx="23531" cy="20170"/>
            </a:xfrm>
            <a:custGeom>
              <a:avLst/>
              <a:gdLst>
                <a:gd name="T0" fmla="*/ 64 w 132"/>
                <a:gd name="T1" fmla="*/ 116 h 116"/>
                <a:gd name="T2" fmla="*/ 132 w 132"/>
                <a:gd name="T3" fmla="*/ 57 h 116"/>
                <a:gd name="T4" fmla="*/ 65 w 132"/>
                <a:gd name="T5" fmla="*/ 0 h 116"/>
                <a:gd name="T6" fmla="*/ 0 w 132"/>
                <a:gd name="T7" fmla="*/ 57 h 116"/>
                <a:gd name="T8" fmla="*/ 64 w 132"/>
                <a:gd name="T9" fmla="*/ 116 h 116"/>
              </a:gdLst>
              <a:ahLst/>
              <a:cxnLst>
                <a:cxn ang="0">
                  <a:pos x="T0" y="T1"/>
                </a:cxn>
                <a:cxn ang="0">
                  <a:pos x="T2" y="T3"/>
                </a:cxn>
                <a:cxn ang="0">
                  <a:pos x="T4" y="T5"/>
                </a:cxn>
                <a:cxn ang="0">
                  <a:pos x="T6" y="T7"/>
                </a:cxn>
                <a:cxn ang="0">
                  <a:pos x="T8" y="T9"/>
                </a:cxn>
              </a:cxnLst>
              <a:rect l="0" t="0" r="r" b="b"/>
              <a:pathLst>
                <a:path w="132" h="116">
                  <a:moveTo>
                    <a:pt x="64" y="116"/>
                  </a:moveTo>
                  <a:cubicBezTo>
                    <a:pt x="102" y="116"/>
                    <a:pt x="132" y="89"/>
                    <a:pt x="132" y="57"/>
                  </a:cubicBezTo>
                  <a:cubicBezTo>
                    <a:pt x="132" y="26"/>
                    <a:pt x="102" y="0"/>
                    <a:pt x="65" y="0"/>
                  </a:cubicBezTo>
                  <a:cubicBezTo>
                    <a:pt x="29" y="0"/>
                    <a:pt x="0" y="26"/>
                    <a:pt x="0" y="57"/>
                  </a:cubicBezTo>
                  <a:cubicBezTo>
                    <a:pt x="0" y="89"/>
                    <a:pt x="29" y="116"/>
                    <a:pt x="64" y="1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9" name="Freeform 66"/>
            <p:cNvSpPr>
              <a:spLocks/>
            </p:cNvSpPr>
            <p:nvPr userDrawn="1"/>
          </p:nvSpPr>
          <p:spPr bwMode="auto">
            <a:xfrm>
              <a:off x="8123754" y="-758964"/>
              <a:ext cx="63870" cy="72275"/>
            </a:xfrm>
            <a:custGeom>
              <a:avLst/>
              <a:gdLst>
                <a:gd name="T0" fmla="*/ 345 w 345"/>
                <a:gd name="T1" fmla="*/ 89 h 398"/>
                <a:gd name="T2" fmla="*/ 345 w 345"/>
                <a:gd name="T3" fmla="*/ 6 h 398"/>
                <a:gd name="T4" fmla="*/ 339 w 345"/>
                <a:gd name="T5" fmla="*/ 5 h 398"/>
                <a:gd name="T6" fmla="*/ 288 w 345"/>
                <a:gd name="T7" fmla="*/ 1 h 398"/>
                <a:gd name="T8" fmla="*/ 179 w 345"/>
                <a:gd name="T9" fmla="*/ 80 h 398"/>
                <a:gd name="T10" fmla="*/ 179 w 345"/>
                <a:gd name="T11" fmla="*/ 0 h 398"/>
                <a:gd name="T12" fmla="*/ 170 w 345"/>
                <a:gd name="T13" fmla="*/ 1 h 398"/>
                <a:gd name="T14" fmla="*/ 0 w 345"/>
                <a:gd name="T15" fmla="*/ 28 h 398"/>
                <a:gd name="T16" fmla="*/ 0 w 345"/>
                <a:gd name="T17" fmla="*/ 58 h 398"/>
                <a:gd name="T18" fmla="*/ 7 w 345"/>
                <a:gd name="T19" fmla="*/ 58 h 398"/>
                <a:gd name="T20" fmla="*/ 72 w 345"/>
                <a:gd name="T21" fmla="*/ 122 h 398"/>
                <a:gd name="T22" fmla="*/ 72 w 345"/>
                <a:gd name="T23" fmla="*/ 398 h 398"/>
                <a:gd name="T24" fmla="*/ 179 w 345"/>
                <a:gd name="T25" fmla="*/ 398 h 398"/>
                <a:gd name="T26" fmla="*/ 179 w 345"/>
                <a:gd name="T27" fmla="*/ 199 h 398"/>
                <a:gd name="T28" fmla="*/ 291 w 345"/>
                <a:gd name="T29" fmla="*/ 87 h 398"/>
                <a:gd name="T30" fmla="*/ 328 w 345"/>
                <a:gd name="T31" fmla="*/ 94 h 398"/>
                <a:gd name="T32" fmla="*/ 345 w 345"/>
                <a:gd name="T33" fmla="*/ 99 h 398"/>
                <a:gd name="T34" fmla="*/ 345 w 345"/>
                <a:gd name="T35" fmla="*/ 8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98">
                  <a:moveTo>
                    <a:pt x="345" y="89"/>
                  </a:moveTo>
                  <a:cubicBezTo>
                    <a:pt x="345" y="6"/>
                    <a:pt x="345" y="6"/>
                    <a:pt x="345" y="6"/>
                  </a:cubicBezTo>
                  <a:cubicBezTo>
                    <a:pt x="339" y="5"/>
                    <a:pt x="339" y="5"/>
                    <a:pt x="339" y="5"/>
                  </a:cubicBezTo>
                  <a:cubicBezTo>
                    <a:pt x="321" y="2"/>
                    <a:pt x="304" y="1"/>
                    <a:pt x="288" y="1"/>
                  </a:cubicBezTo>
                  <a:cubicBezTo>
                    <a:pt x="228" y="1"/>
                    <a:pt x="196" y="45"/>
                    <a:pt x="179" y="80"/>
                  </a:cubicBezTo>
                  <a:cubicBezTo>
                    <a:pt x="179" y="48"/>
                    <a:pt x="179" y="0"/>
                    <a:pt x="179" y="0"/>
                  </a:cubicBezTo>
                  <a:cubicBezTo>
                    <a:pt x="170" y="1"/>
                    <a:pt x="170" y="1"/>
                    <a:pt x="170" y="1"/>
                  </a:cubicBezTo>
                  <a:cubicBezTo>
                    <a:pt x="0" y="28"/>
                    <a:pt x="0" y="28"/>
                    <a:pt x="0" y="28"/>
                  </a:cubicBezTo>
                  <a:cubicBezTo>
                    <a:pt x="0" y="58"/>
                    <a:pt x="0" y="58"/>
                    <a:pt x="0" y="58"/>
                  </a:cubicBezTo>
                  <a:cubicBezTo>
                    <a:pt x="7" y="58"/>
                    <a:pt x="7" y="58"/>
                    <a:pt x="7" y="58"/>
                  </a:cubicBezTo>
                  <a:cubicBezTo>
                    <a:pt x="61" y="60"/>
                    <a:pt x="72" y="70"/>
                    <a:pt x="72" y="122"/>
                  </a:cubicBezTo>
                  <a:cubicBezTo>
                    <a:pt x="72" y="398"/>
                    <a:pt x="72" y="398"/>
                    <a:pt x="72" y="398"/>
                  </a:cubicBezTo>
                  <a:cubicBezTo>
                    <a:pt x="179" y="398"/>
                    <a:pt x="179" y="398"/>
                    <a:pt x="179" y="398"/>
                  </a:cubicBezTo>
                  <a:cubicBezTo>
                    <a:pt x="179" y="199"/>
                    <a:pt x="179" y="199"/>
                    <a:pt x="179" y="199"/>
                  </a:cubicBezTo>
                  <a:cubicBezTo>
                    <a:pt x="179" y="165"/>
                    <a:pt x="190" y="87"/>
                    <a:pt x="291" y="87"/>
                  </a:cubicBezTo>
                  <a:cubicBezTo>
                    <a:pt x="302" y="87"/>
                    <a:pt x="315" y="91"/>
                    <a:pt x="328" y="94"/>
                  </a:cubicBezTo>
                  <a:cubicBezTo>
                    <a:pt x="345" y="99"/>
                    <a:pt x="345" y="99"/>
                    <a:pt x="345" y="99"/>
                  </a:cubicBezTo>
                  <a:cubicBezTo>
                    <a:pt x="345" y="89"/>
                    <a:pt x="345" y="89"/>
                    <a:pt x="345" y="8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0" name="Freeform 67"/>
            <p:cNvSpPr>
              <a:spLocks noEditPoints="1"/>
            </p:cNvSpPr>
            <p:nvPr userDrawn="1"/>
          </p:nvSpPr>
          <p:spPr bwMode="auto">
            <a:xfrm>
              <a:off x="8196028" y="-758964"/>
              <a:ext cx="68913" cy="73955"/>
            </a:xfrm>
            <a:custGeom>
              <a:avLst/>
              <a:gdLst>
                <a:gd name="T0" fmla="*/ 377 w 377"/>
                <a:gd name="T1" fmla="*/ 161 h 407"/>
                <a:gd name="T2" fmla="*/ 200 w 377"/>
                <a:gd name="T3" fmla="*/ 0 h 407"/>
                <a:gd name="T4" fmla="*/ 0 w 377"/>
                <a:gd name="T5" fmla="*/ 190 h 407"/>
                <a:gd name="T6" fmla="*/ 232 w 377"/>
                <a:gd name="T7" fmla="*/ 407 h 407"/>
                <a:gd name="T8" fmla="*/ 363 w 377"/>
                <a:gd name="T9" fmla="*/ 385 h 407"/>
                <a:gd name="T10" fmla="*/ 369 w 377"/>
                <a:gd name="T11" fmla="*/ 383 h 407"/>
                <a:gd name="T12" fmla="*/ 369 w 377"/>
                <a:gd name="T13" fmla="*/ 331 h 407"/>
                <a:gd name="T14" fmla="*/ 359 w 377"/>
                <a:gd name="T15" fmla="*/ 335 h 407"/>
                <a:gd name="T16" fmla="*/ 275 w 377"/>
                <a:gd name="T17" fmla="*/ 348 h 407"/>
                <a:gd name="T18" fmla="*/ 116 w 377"/>
                <a:gd name="T19" fmla="*/ 169 h 407"/>
                <a:gd name="T20" fmla="*/ 377 w 377"/>
                <a:gd name="T21" fmla="*/ 169 h 407"/>
                <a:gd name="T22" fmla="*/ 377 w 377"/>
                <a:gd name="T23" fmla="*/ 161 h 407"/>
                <a:gd name="T24" fmla="*/ 197 w 377"/>
                <a:gd name="T25" fmla="*/ 42 h 407"/>
                <a:gd name="T26" fmla="*/ 270 w 377"/>
                <a:gd name="T27" fmla="*/ 122 h 407"/>
                <a:gd name="T28" fmla="*/ 117 w 377"/>
                <a:gd name="T29" fmla="*/ 122 h 407"/>
                <a:gd name="T30" fmla="*/ 197 w 377"/>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7" h="407">
                  <a:moveTo>
                    <a:pt x="377" y="161"/>
                  </a:moveTo>
                  <a:cubicBezTo>
                    <a:pt x="377" y="54"/>
                    <a:pt x="318" y="0"/>
                    <a:pt x="200" y="0"/>
                  </a:cubicBezTo>
                  <a:cubicBezTo>
                    <a:pt x="67" y="0"/>
                    <a:pt x="0" y="64"/>
                    <a:pt x="0" y="190"/>
                  </a:cubicBezTo>
                  <a:cubicBezTo>
                    <a:pt x="0" y="326"/>
                    <a:pt x="87" y="407"/>
                    <a:pt x="232"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5" y="348"/>
                  </a:cubicBezTo>
                  <a:cubicBezTo>
                    <a:pt x="162" y="348"/>
                    <a:pt x="119" y="253"/>
                    <a:pt x="116" y="169"/>
                  </a:cubicBezTo>
                  <a:cubicBezTo>
                    <a:pt x="131" y="169"/>
                    <a:pt x="377" y="169"/>
                    <a:pt x="377" y="169"/>
                  </a:cubicBezTo>
                  <a:cubicBezTo>
                    <a:pt x="377" y="161"/>
                    <a:pt x="377" y="161"/>
                    <a:pt x="377" y="161"/>
                  </a:cubicBezTo>
                  <a:moveTo>
                    <a:pt x="197" y="42"/>
                  </a:moveTo>
                  <a:cubicBezTo>
                    <a:pt x="254" y="42"/>
                    <a:pt x="269" y="84"/>
                    <a:pt x="270" y="122"/>
                  </a:cubicBezTo>
                  <a:cubicBezTo>
                    <a:pt x="257" y="122"/>
                    <a:pt x="131" y="122"/>
                    <a:pt x="117" y="122"/>
                  </a:cubicBezTo>
                  <a:cubicBezTo>
                    <a:pt x="120" y="94"/>
                    <a:pt x="137" y="42"/>
                    <a:pt x="197"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1" name="Freeform 68"/>
            <p:cNvSpPr>
              <a:spLocks/>
            </p:cNvSpPr>
            <p:nvPr userDrawn="1"/>
          </p:nvSpPr>
          <p:spPr bwMode="auto">
            <a:xfrm>
              <a:off x="8384278" y="-792580"/>
              <a:ext cx="80678" cy="105891"/>
            </a:xfrm>
            <a:custGeom>
              <a:avLst/>
              <a:gdLst>
                <a:gd name="T0" fmla="*/ 325 w 445"/>
                <a:gd name="T1" fmla="*/ 181 h 578"/>
                <a:gd name="T2" fmla="*/ 178 w 445"/>
                <a:gd name="T3" fmla="*/ 266 h 578"/>
                <a:gd name="T4" fmla="*/ 178 w 445"/>
                <a:gd name="T5" fmla="*/ 0 h 578"/>
                <a:gd name="T6" fmla="*/ 170 w 445"/>
                <a:gd name="T7" fmla="*/ 1 h 578"/>
                <a:gd name="T8" fmla="*/ 0 w 445"/>
                <a:gd name="T9" fmla="*/ 22 h 578"/>
                <a:gd name="T10" fmla="*/ 0 w 445"/>
                <a:gd name="T11" fmla="*/ 52 h 578"/>
                <a:gd name="T12" fmla="*/ 8 w 445"/>
                <a:gd name="T13" fmla="*/ 52 h 578"/>
                <a:gd name="T14" fmla="*/ 72 w 445"/>
                <a:gd name="T15" fmla="*/ 118 h 578"/>
                <a:gd name="T16" fmla="*/ 72 w 445"/>
                <a:gd name="T17" fmla="*/ 578 h 578"/>
                <a:gd name="T18" fmla="*/ 178 w 445"/>
                <a:gd name="T19" fmla="*/ 578 h 578"/>
                <a:gd name="T20" fmla="*/ 178 w 445"/>
                <a:gd name="T21" fmla="*/ 380 h 578"/>
                <a:gd name="T22" fmla="*/ 279 w 445"/>
                <a:gd name="T23" fmla="*/ 251 h 578"/>
                <a:gd name="T24" fmla="*/ 339 w 445"/>
                <a:gd name="T25" fmla="*/ 335 h 578"/>
                <a:gd name="T26" fmla="*/ 339 w 445"/>
                <a:gd name="T27" fmla="*/ 578 h 578"/>
                <a:gd name="T28" fmla="*/ 445 w 445"/>
                <a:gd name="T29" fmla="*/ 578 h 578"/>
                <a:gd name="T30" fmla="*/ 445 w 445"/>
                <a:gd name="T31" fmla="*/ 323 h 578"/>
                <a:gd name="T32" fmla="*/ 325 w 445"/>
                <a:gd name="T33" fmla="*/ 18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5" h="578">
                  <a:moveTo>
                    <a:pt x="325" y="181"/>
                  </a:moveTo>
                  <a:cubicBezTo>
                    <a:pt x="246" y="181"/>
                    <a:pt x="201" y="230"/>
                    <a:pt x="178" y="266"/>
                  </a:cubicBezTo>
                  <a:cubicBezTo>
                    <a:pt x="178" y="223"/>
                    <a:pt x="178" y="0"/>
                    <a:pt x="178" y="0"/>
                  </a:cubicBezTo>
                  <a:cubicBezTo>
                    <a:pt x="170" y="1"/>
                    <a:pt x="170" y="1"/>
                    <a:pt x="170" y="1"/>
                  </a:cubicBezTo>
                  <a:cubicBezTo>
                    <a:pt x="0" y="22"/>
                    <a:pt x="0" y="22"/>
                    <a:pt x="0" y="22"/>
                  </a:cubicBezTo>
                  <a:cubicBezTo>
                    <a:pt x="0" y="52"/>
                    <a:pt x="0" y="52"/>
                    <a:pt x="0" y="52"/>
                  </a:cubicBezTo>
                  <a:cubicBezTo>
                    <a:pt x="8" y="52"/>
                    <a:pt x="8" y="52"/>
                    <a:pt x="8" y="52"/>
                  </a:cubicBezTo>
                  <a:cubicBezTo>
                    <a:pt x="60" y="54"/>
                    <a:pt x="72" y="66"/>
                    <a:pt x="72" y="118"/>
                  </a:cubicBezTo>
                  <a:cubicBezTo>
                    <a:pt x="72" y="578"/>
                    <a:pt x="72" y="578"/>
                    <a:pt x="72" y="578"/>
                  </a:cubicBezTo>
                  <a:cubicBezTo>
                    <a:pt x="178" y="578"/>
                    <a:pt x="178" y="578"/>
                    <a:pt x="178" y="578"/>
                  </a:cubicBezTo>
                  <a:cubicBezTo>
                    <a:pt x="178" y="380"/>
                    <a:pt x="178" y="380"/>
                    <a:pt x="178" y="380"/>
                  </a:cubicBezTo>
                  <a:cubicBezTo>
                    <a:pt x="178" y="307"/>
                    <a:pt x="233" y="251"/>
                    <a:pt x="279" y="251"/>
                  </a:cubicBezTo>
                  <a:cubicBezTo>
                    <a:pt x="339" y="251"/>
                    <a:pt x="339" y="296"/>
                    <a:pt x="339" y="335"/>
                  </a:cubicBezTo>
                  <a:cubicBezTo>
                    <a:pt x="339" y="578"/>
                    <a:pt x="339" y="578"/>
                    <a:pt x="339" y="578"/>
                  </a:cubicBezTo>
                  <a:cubicBezTo>
                    <a:pt x="445" y="578"/>
                    <a:pt x="445" y="578"/>
                    <a:pt x="445" y="578"/>
                  </a:cubicBezTo>
                  <a:cubicBezTo>
                    <a:pt x="445" y="323"/>
                    <a:pt x="445" y="323"/>
                    <a:pt x="445" y="323"/>
                  </a:cubicBezTo>
                  <a:cubicBezTo>
                    <a:pt x="445" y="280"/>
                    <a:pt x="445" y="181"/>
                    <a:pt x="325" y="18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2" name="Freeform 69"/>
            <p:cNvSpPr>
              <a:spLocks noEditPoints="1"/>
            </p:cNvSpPr>
            <p:nvPr userDrawn="1"/>
          </p:nvSpPr>
          <p:spPr bwMode="auto">
            <a:xfrm>
              <a:off x="8485126" y="-758964"/>
              <a:ext cx="68913" cy="73955"/>
            </a:xfrm>
            <a:custGeom>
              <a:avLst/>
              <a:gdLst>
                <a:gd name="T0" fmla="*/ 377 w 377"/>
                <a:gd name="T1" fmla="*/ 161 h 407"/>
                <a:gd name="T2" fmla="*/ 200 w 377"/>
                <a:gd name="T3" fmla="*/ 0 h 407"/>
                <a:gd name="T4" fmla="*/ 0 w 377"/>
                <a:gd name="T5" fmla="*/ 190 h 407"/>
                <a:gd name="T6" fmla="*/ 233 w 377"/>
                <a:gd name="T7" fmla="*/ 407 h 407"/>
                <a:gd name="T8" fmla="*/ 363 w 377"/>
                <a:gd name="T9" fmla="*/ 385 h 407"/>
                <a:gd name="T10" fmla="*/ 369 w 377"/>
                <a:gd name="T11" fmla="*/ 383 h 407"/>
                <a:gd name="T12" fmla="*/ 369 w 377"/>
                <a:gd name="T13" fmla="*/ 331 h 407"/>
                <a:gd name="T14" fmla="*/ 359 w 377"/>
                <a:gd name="T15" fmla="*/ 335 h 407"/>
                <a:gd name="T16" fmla="*/ 275 w 377"/>
                <a:gd name="T17" fmla="*/ 348 h 407"/>
                <a:gd name="T18" fmla="*/ 117 w 377"/>
                <a:gd name="T19" fmla="*/ 169 h 407"/>
                <a:gd name="T20" fmla="*/ 377 w 377"/>
                <a:gd name="T21" fmla="*/ 169 h 407"/>
                <a:gd name="T22" fmla="*/ 377 w 377"/>
                <a:gd name="T23" fmla="*/ 161 h 407"/>
                <a:gd name="T24" fmla="*/ 197 w 377"/>
                <a:gd name="T25" fmla="*/ 42 h 407"/>
                <a:gd name="T26" fmla="*/ 270 w 377"/>
                <a:gd name="T27" fmla="*/ 122 h 407"/>
                <a:gd name="T28" fmla="*/ 117 w 377"/>
                <a:gd name="T29" fmla="*/ 122 h 407"/>
                <a:gd name="T30" fmla="*/ 197 w 377"/>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7" h="407">
                  <a:moveTo>
                    <a:pt x="377" y="161"/>
                  </a:moveTo>
                  <a:cubicBezTo>
                    <a:pt x="377" y="54"/>
                    <a:pt x="318" y="0"/>
                    <a:pt x="200" y="0"/>
                  </a:cubicBezTo>
                  <a:cubicBezTo>
                    <a:pt x="68" y="0"/>
                    <a:pt x="0" y="64"/>
                    <a:pt x="0" y="190"/>
                  </a:cubicBezTo>
                  <a:cubicBezTo>
                    <a:pt x="0" y="326"/>
                    <a:pt x="87" y="407"/>
                    <a:pt x="233"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5" y="348"/>
                  </a:cubicBezTo>
                  <a:cubicBezTo>
                    <a:pt x="161" y="348"/>
                    <a:pt x="119" y="253"/>
                    <a:pt x="117" y="169"/>
                  </a:cubicBezTo>
                  <a:cubicBezTo>
                    <a:pt x="131" y="169"/>
                    <a:pt x="377" y="169"/>
                    <a:pt x="377" y="169"/>
                  </a:cubicBezTo>
                  <a:cubicBezTo>
                    <a:pt x="377" y="161"/>
                    <a:pt x="377" y="161"/>
                    <a:pt x="377" y="161"/>
                  </a:cubicBezTo>
                  <a:moveTo>
                    <a:pt x="197" y="42"/>
                  </a:moveTo>
                  <a:cubicBezTo>
                    <a:pt x="254" y="42"/>
                    <a:pt x="268" y="84"/>
                    <a:pt x="270" y="122"/>
                  </a:cubicBezTo>
                  <a:cubicBezTo>
                    <a:pt x="256" y="122"/>
                    <a:pt x="130" y="122"/>
                    <a:pt x="117" y="122"/>
                  </a:cubicBezTo>
                  <a:cubicBezTo>
                    <a:pt x="119" y="94"/>
                    <a:pt x="137" y="42"/>
                    <a:pt x="197"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3" name="Freeform 70"/>
            <p:cNvSpPr>
              <a:spLocks/>
            </p:cNvSpPr>
            <p:nvPr userDrawn="1"/>
          </p:nvSpPr>
          <p:spPr bwMode="auto">
            <a:xfrm>
              <a:off x="8320407" y="-780815"/>
              <a:ext cx="55467" cy="95806"/>
            </a:xfrm>
            <a:custGeom>
              <a:avLst/>
              <a:gdLst>
                <a:gd name="T0" fmla="*/ 71 w 298"/>
                <a:gd name="T1" fmla="*/ 0 h 519"/>
                <a:gd name="T2" fmla="*/ 71 w 298"/>
                <a:gd name="T3" fmla="*/ 121 h 519"/>
                <a:gd name="T4" fmla="*/ 0 w 298"/>
                <a:gd name="T5" fmla="*/ 121 h 519"/>
                <a:gd name="T6" fmla="*/ 0 w 298"/>
                <a:gd name="T7" fmla="*/ 168 h 519"/>
                <a:gd name="T8" fmla="*/ 71 w 298"/>
                <a:gd name="T9" fmla="*/ 168 h 519"/>
                <a:gd name="T10" fmla="*/ 71 w 298"/>
                <a:gd name="T11" fmla="*/ 407 h 519"/>
                <a:gd name="T12" fmla="*/ 218 w 298"/>
                <a:gd name="T13" fmla="*/ 519 h 519"/>
                <a:gd name="T14" fmla="*/ 281 w 298"/>
                <a:gd name="T15" fmla="*/ 512 h 519"/>
                <a:gd name="T16" fmla="*/ 287 w 298"/>
                <a:gd name="T17" fmla="*/ 511 h 519"/>
                <a:gd name="T18" fmla="*/ 287 w 298"/>
                <a:gd name="T19" fmla="*/ 463 h 519"/>
                <a:gd name="T20" fmla="*/ 278 w 298"/>
                <a:gd name="T21" fmla="*/ 465 h 519"/>
                <a:gd name="T22" fmla="*/ 246 w 298"/>
                <a:gd name="T23" fmla="*/ 468 h 519"/>
                <a:gd name="T24" fmla="*/ 178 w 298"/>
                <a:gd name="T25" fmla="*/ 394 h 519"/>
                <a:gd name="T26" fmla="*/ 178 w 298"/>
                <a:gd name="T27" fmla="*/ 168 h 519"/>
                <a:gd name="T28" fmla="*/ 298 w 298"/>
                <a:gd name="T29" fmla="*/ 168 h 519"/>
                <a:gd name="T30" fmla="*/ 298 w 298"/>
                <a:gd name="T31" fmla="*/ 121 h 519"/>
                <a:gd name="T32" fmla="*/ 178 w 298"/>
                <a:gd name="T33" fmla="*/ 121 h 519"/>
                <a:gd name="T34" fmla="*/ 178 w 298"/>
                <a:gd name="T35" fmla="*/ 0 h 519"/>
                <a:gd name="T36" fmla="*/ 71 w 298"/>
                <a:gd name="T37"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519">
                  <a:moveTo>
                    <a:pt x="71" y="0"/>
                  </a:moveTo>
                  <a:cubicBezTo>
                    <a:pt x="71" y="0"/>
                    <a:pt x="71" y="109"/>
                    <a:pt x="71" y="121"/>
                  </a:cubicBezTo>
                  <a:cubicBezTo>
                    <a:pt x="59" y="121"/>
                    <a:pt x="0" y="121"/>
                    <a:pt x="0" y="121"/>
                  </a:cubicBezTo>
                  <a:cubicBezTo>
                    <a:pt x="0" y="168"/>
                    <a:pt x="0" y="168"/>
                    <a:pt x="0" y="168"/>
                  </a:cubicBezTo>
                  <a:cubicBezTo>
                    <a:pt x="0" y="168"/>
                    <a:pt x="59" y="168"/>
                    <a:pt x="71" y="168"/>
                  </a:cubicBezTo>
                  <a:cubicBezTo>
                    <a:pt x="71" y="183"/>
                    <a:pt x="71" y="407"/>
                    <a:pt x="71" y="407"/>
                  </a:cubicBezTo>
                  <a:cubicBezTo>
                    <a:pt x="71" y="510"/>
                    <a:pt x="138" y="519"/>
                    <a:pt x="218" y="519"/>
                  </a:cubicBezTo>
                  <a:cubicBezTo>
                    <a:pt x="238" y="519"/>
                    <a:pt x="259" y="516"/>
                    <a:pt x="281" y="512"/>
                  </a:cubicBezTo>
                  <a:cubicBezTo>
                    <a:pt x="287" y="511"/>
                    <a:pt x="287" y="511"/>
                    <a:pt x="287" y="511"/>
                  </a:cubicBezTo>
                  <a:cubicBezTo>
                    <a:pt x="287" y="463"/>
                    <a:pt x="287" y="463"/>
                    <a:pt x="287" y="463"/>
                  </a:cubicBezTo>
                  <a:cubicBezTo>
                    <a:pt x="278" y="465"/>
                    <a:pt x="278" y="465"/>
                    <a:pt x="278" y="465"/>
                  </a:cubicBezTo>
                  <a:cubicBezTo>
                    <a:pt x="269" y="467"/>
                    <a:pt x="258" y="468"/>
                    <a:pt x="246" y="468"/>
                  </a:cubicBezTo>
                  <a:cubicBezTo>
                    <a:pt x="182" y="468"/>
                    <a:pt x="178" y="449"/>
                    <a:pt x="178" y="394"/>
                  </a:cubicBezTo>
                  <a:cubicBezTo>
                    <a:pt x="178" y="394"/>
                    <a:pt x="178" y="182"/>
                    <a:pt x="178" y="168"/>
                  </a:cubicBezTo>
                  <a:cubicBezTo>
                    <a:pt x="192" y="168"/>
                    <a:pt x="298" y="168"/>
                    <a:pt x="298" y="168"/>
                  </a:cubicBezTo>
                  <a:cubicBezTo>
                    <a:pt x="298" y="121"/>
                    <a:pt x="298" y="121"/>
                    <a:pt x="298" y="121"/>
                  </a:cubicBezTo>
                  <a:cubicBezTo>
                    <a:pt x="298" y="121"/>
                    <a:pt x="192" y="121"/>
                    <a:pt x="178" y="121"/>
                  </a:cubicBezTo>
                  <a:cubicBezTo>
                    <a:pt x="178" y="107"/>
                    <a:pt x="178" y="0"/>
                    <a:pt x="178" y="0"/>
                  </a:cubicBezTo>
                  <a:cubicBezTo>
                    <a:pt x="71" y="0"/>
                    <a:pt x="71" y="0"/>
                    <a:pt x="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4" name="Freeform 71"/>
            <p:cNvSpPr>
              <a:spLocks/>
            </p:cNvSpPr>
            <p:nvPr userDrawn="1"/>
          </p:nvSpPr>
          <p:spPr bwMode="auto">
            <a:xfrm>
              <a:off x="8602782" y="-789219"/>
              <a:ext cx="117656" cy="102529"/>
            </a:xfrm>
            <a:custGeom>
              <a:avLst/>
              <a:gdLst>
                <a:gd name="T0" fmla="*/ 632 w 640"/>
                <a:gd name="T1" fmla="*/ 0 h 556"/>
                <a:gd name="T2" fmla="*/ 525 w 640"/>
                <a:gd name="T3" fmla="*/ 0 h 556"/>
                <a:gd name="T4" fmla="*/ 525 w 640"/>
                <a:gd name="T5" fmla="*/ 423 h 556"/>
                <a:gd name="T6" fmla="*/ 246 w 640"/>
                <a:gd name="T7" fmla="*/ 0 h 556"/>
                <a:gd name="T8" fmla="*/ 0 w 640"/>
                <a:gd name="T9" fmla="*/ 0 h 556"/>
                <a:gd name="T10" fmla="*/ 0 w 640"/>
                <a:gd name="T11" fmla="*/ 32 h 556"/>
                <a:gd name="T12" fmla="*/ 21 w 640"/>
                <a:gd name="T13" fmla="*/ 36 h 556"/>
                <a:gd name="T14" fmla="*/ 91 w 640"/>
                <a:gd name="T15" fmla="*/ 111 h 556"/>
                <a:gd name="T16" fmla="*/ 91 w 640"/>
                <a:gd name="T17" fmla="*/ 556 h 556"/>
                <a:gd name="T18" fmla="*/ 206 w 640"/>
                <a:gd name="T19" fmla="*/ 556 h 556"/>
                <a:gd name="T20" fmla="*/ 206 w 640"/>
                <a:gd name="T21" fmla="*/ 114 h 556"/>
                <a:gd name="T22" fmla="*/ 498 w 640"/>
                <a:gd name="T23" fmla="*/ 556 h 556"/>
                <a:gd name="T24" fmla="*/ 640 w 640"/>
                <a:gd name="T25" fmla="*/ 556 h 556"/>
                <a:gd name="T26" fmla="*/ 640 w 640"/>
                <a:gd name="T27" fmla="*/ 0 h 556"/>
                <a:gd name="T28" fmla="*/ 632 w 640"/>
                <a:gd name="T2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0" h="556">
                  <a:moveTo>
                    <a:pt x="632" y="0"/>
                  </a:moveTo>
                  <a:cubicBezTo>
                    <a:pt x="525" y="0"/>
                    <a:pt x="525" y="0"/>
                    <a:pt x="525" y="0"/>
                  </a:cubicBezTo>
                  <a:cubicBezTo>
                    <a:pt x="525" y="0"/>
                    <a:pt x="525" y="382"/>
                    <a:pt x="525" y="423"/>
                  </a:cubicBezTo>
                  <a:cubicBezTo>
                    <a:pt x="503" y="389"/>
                    <a:pt x="246" y="0"/>
                    <a:pt x="246" y="0"/>
                  </a:cubicBezTo>
                  <a:cubicBezTo>
                    <a:pt x="0" y="0"/>
                    <a:pt x="0" y="0"/>
                    <a:pt x="0" y="0"/>
                  </a:cubicBezTo>
                  <a:cubicBezTo>
                    <a:pt x="0" y="32"/>
                    <a:pt x="0" y="32"/>
                    <a:pt x="0" y="32"/>
                  </a:cubicBezTo>
                  <a:cubicBezTo>
                    <a:pt x="21" y="36"/>
                    <a:pt x="21" y="36"/>
                    <a:pt x="21" y="36"/>
                  </a:cubicBezTo>
                  <a:cubicBezTo>
                    <a:pt x="86" y="47"/>
                    <a:pt x="91" y="47"/>
                    <a:pt x="91" y="111"/>
                  </a:cubicBezTo>
                  <a:cubicBezTo>
                    <a:pt x="91" y="556"/>
                    <a:pt x="91" y="556"/>
                    <a:pt x="91" y="556"/>
                  </a:cubicBezTo>
                  <a:cubicBezTo>
                    <a:pt x="206" y="556"/>
                    <a:pt x="206" y="556"/>
                    <a:pt x="206" y="556"/>
                  </a:cubicBezTo>
                  <a:cubicBezTo>
                    <a:pt x="206" y="556"/>
                    <a:pt x="206" y="155"/>
                    <a:pt x="206" y="114"/>
                  </a:cubicBezTo>
                  <a:cubicBezTo>
                    <a:pt x="228" y="148"/>
                    <a:pt x="498" y="556"/>
                    <a:pt x="498" y="556"/>
                  </a:cubicBezTo>
                  <a:cubicBezTo>
                    <a:pt x="640" y="556"/>
                    <a:pt x="640" y="556"/>
                    <a:pt x="640" y="556"/>
                  </a:cubicBezTo>
                  <a:cubicBezTo>
                    <a:pt x="640" y="0"/>
                    <a:pt x="640" y="0"/>
                    <a:pt x="640" y="0"/>
                  </a:cubicBezTo>
                  <a:cubicBezTo>
                    <a:pt x="632" y="0"/>
                    <a:pt x="632" y="0"/>
                    <a:pt x="6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5" name="Freeform 72"/>
            <p:cNvSpPr>
              <a:spLocks noEditPoints="1"/>
            </p:cNvSpPr>
            <p:nvPr userDrawn="1"/>
          </p:nvSpPr>
          <p:spPr bwMode="auto">
            <a:xfrm>
              <a:off x="8738927" y="-758964"/>
              <a:ext cx="70594" cy="73955"/>
            </a:xfrm>
            <a:custGeom>
              <a:avLst/>
              <a:gdLst>
                <a:gd name="T0" fmla="*/ 378 w 378"/>
                <a:gd name="T1" fmla="*/ 161 h 407"/>
                <a:gd name="T2" fmla="*/ 200 w 378"/>
                <a:gd name="T3" fmla="*/ 0 h 407"/>
                <a:gd name="T4" fmla="*/ 0 w 378"/>
                <a:gd name="T5" fmla="*/ 190 h 407"/>
                <a:gd name="T6" fmla="*/ 232 w 378"/>
                <a:gd name="T7" fmla="*/ 407 h 407"/>
                <a:gd name="T8" fmla="*/ 363 w 378"/>
                <a:gd name="T9" fmla="*/ 385 h 407"/>
                <a:gd name="T10" fmla="*/ 369 w 378"/>
                <a:gd name="T11" fmla="*/ 383 h 407"/>
                <a:gd name="T12" fmla="*/ 369 w 378"/>
                <a:gd name="T13" fmla="*/ 331 h 407"/>
                <a:gd name="T14" fmla="*/ 359 w 378"/>
                <a:gd name="T15" fmla="*/ 335 h 407"/>
                <a:gd name="T16" fmla="*/ 276 w 378"/>
                <a:gd name="T17" fmla="*/ 348 h 407"/>
                <a:gd name="T18" fmla="*/ 117 w 378"/>
                <a:gd name="T19" fmla="*/ 169 h 407"/>
                <a:gd name="T20" fmla="*/ 378 w 378"/>
                <a:gd name="T21" fmla="*/ 169 h 407"/>
                <a:gd name="T22" fmla="*/ 378 w 378"/>
                <a:gd name="T23" fmla="*/ 161 h 407"/>
                <a:gd name="T24" fmla="*/ 196 w 378"/>
                <a:gd name="T25" fmla="*/ 42 h 407"/>
                <a:gd name="T26" fmla="*/ 270 w 378"/>
                <a:gd name="T27" fmla="*/ 122 h 407"/>
                <a:gd name="T28" fmla="*/ 117 w 378"/>
                <a:gd name="T29" fmla="*/ 122 h 407"/>
                <a:gd name="T30" fmla="*/ 196 w 378"/>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8" h="407">
                  <a:moveTo>
                    <a:pt x="378" y="161"/>
                  </a:moveTo>
                  <a:cubicBezTo>
                    <a:pt x="378" y="54"/>
                    <a:pt x="318" y="0"/>
                    <a:pt x="200" y="0"/>
                  </a:cubicBezTo>
                  <a:cubicBezTo>
                    <a:pt x="68" y="0"/>
                    <a:pt x="0" y="64"/>
                    <a:pt x="0" y="190"/>
                  </a:cubicBezTo>
                  <a:cubicBezTo>
                    <a:pt x="0" y="326"/>
                    <a:pt x="87" y="407"/>
                    <a:pt x="232"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6" y="348"/>
                  </a:cubicBezTo>
                  <a:cubicBezTo>
                    <a:pt x="161" y="348"/>
                    <a:pt x="119" y="253"/>
                    <a:pt x="117" y="169"/>
                  </a:cubicBezTo>
                  <a:cubicBezTo>
                    <a:pt x="131" y="169"/>
                    <a:pt x="378" y="169"/>
                    <a:pt x="378" y="169"/>
                  </a:cubicBezTo>
                  <a:cubicBezTo>
                    <a:pt x="378" y="161"/>
                    <a:pt x="378" y="161"/>
                    <a:pt x="378" y="161"/>
                  </a:cubicBezTo>
                  <a:moveTo>
                    <a:pt x="196" y="42"/>
                  </a:moveTo>
                  <a:cubicBezTo>
                    <a:pt x="254" y="42"/>
                    <a:pt x="269" y="84"/>
                    <a:pt x="270" y="122"/>
                  </a:cubicBezTo>
                  <a:cubicBezTo>
                    <a:pt x="257" y="122"/>
                    <a:pt x="131" y="122"/>
                    <a:pt x="117" y="122"/>
                  </a:cubicBezTo>
                  <a:cubicBezTo>
                    <a:pt x="120" y="94"/>
                    <a:pt x="137" y="42"/>
                    <a:pt x="19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6" name="Freeform 73"/>
            <p:cNvSpPr>
              <a:spLocks/>
            </p:cNvSpPr>
            <p:nvPr userDrawn="1"/>
          </p:nvSpPr>
          <p:spPr bwMode="auto">
            <a:xfrm>
              <a:off x="8903646" y="-780815"/>
              <a:ext cx="55467" cy="95806"/>
            </a:xfrm>
            <a:custGeom>
              <a:avLst/>
              <a:gdLst>
                <a:gd name="T0" fmla="*/ 71 w 298"/>
                <a:gd name="T1" fmla="*/ 0 h 519"/>
                <a:gd name="T2" fmla="*/ 71 w 298"/>
                <a:gd name="T3" fmla="*/ 121 h 519"/>
                <a:gd name="T4" fmla="*/ 0 w 298"/>
                <a:gd name="T5" fmla="*/ 121 h 519"/>
                <a:gd name="T6" fmla="*/ 0 w 298"/>
                <a:gd name="T7" fmla="*/ 168 h 519"/>
                <a:gd name="T8" fmla="*/ 71 w 298"/>
                <a:gd name="T9" fmla="*/ 168 h 519"/>
                <a:gd name="T10" fmla="*/ 71 w 298"/>
                <a:gd name="T11" fmla="*/ 407 h 519"/>
                <a:gd name="T12" fmla="*/ 218 w 298"/>
                <a:gd name="T13" fmla="*/ 519 h 519"/>
                <a:gd name="T14" fmla="*/ 281 w 298"/>
                <a:gd name="T15" fmla="*/ 512 h 519"/>
                <a:gd name="T16" fmla="*/ 287 w 298"/>
                <a:gd name="T17" fmla="*/ 511 h 519"/>
                <a:gd name="T18" fmla="*/ 287 w 298"/>
                <a:gd name="T19" fmla="*/ 463 h 519"/>
                <a:gd name="T20" fmla="*/ 278 w 298"/>
                <a:gd name="T21" fmla="*/ 465 h 519"/>
                <a:gd name="T22" fmla="*/ 246 w 298"/>
                <a:gd name="T23" fmla="*/ 468 h 519"/>
                <a:gd name="T24" fmla="*/ 178 w 298"/>
                <a:gd name="T25" fmla="*/ 394 h 519"/>
                <a:gd name="T26" fmla="*/ 178 w 298"/>
                <a:gd name="T27" fmla="*/ 168 h 519"/>
                <a:gd name="T28" fmla="*/ 298 w 298"/>
                <a:gd name="T29" fmla="*/ 168 h 519"/>
                <a:gd name="T30" fmla="*/ 298 w 298"/>
                <a:gd name="T31" fmla="*/ 121 h 519"/>
                <a:gd name="T32" fmla="*/ 178 w 298"/>
                <a:gd name="T33" fmla="*/ 121 h 519"/>
                <a:gd name="T34" fmla="*/ 178 w 298"/>
                <a:gd name="T35" fmla="*/ 0 h 519"/>
                <a:gd name="T36" fmla="*/ 71 w 298"/>
                <a:gd name="T37"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519">
                  <a:moveTo>
                    <a:pt x="71" y="0"/>
                  </a:moveTo>
                  <a:cubicBezTo>
                    <a:pt x="71" y="0"/>
                    <a:pt x="71" y="109"/>
                    <a:pt x="71" y="121"/>
                  </a:cubicBezTo>
                  <a:cubicBezTo>
                    <a:pt x="59" y="121"/>
                    <a:pt x="0" y="121"/>
                    <a:pt x="0" y="121"/>
                  </a:cubicBezTo>
                  <a:cubicBezTo>
                    <a:pt x="0" y="168"/>
                    <a:pt x="0" y="168"/>
                    <a:pt x="0" y="168"/>
                  </a:cubicBezTo>
                  <a:cubicBezTo>
                    <a:pt x="0" y="168"/>
                    <a:pt x="59" y="168"/>
                    <a:pt x="71" y="168"/>
                  </a:cubicBezTo>
                  <a:cubicBezTo>
                    <a:pt x="71" y="183"/>
                    <a:pt x="71" y="407"/>
                    <a:pt x="71" y="407"/>
                  </a:cubicBezTo>
                  <a:cubicBezTo>
                    <a:pt x="71" y="510"/>
                    <a:pt x="138" y="519"/>
                    <a:pt x="218" y="519"/>
                  </a:cubicBezTo>
                  <a:cubicBezTo>
                    <a:pt x="238" y="519"/>
                    <a:pt x="258" y="516"/>
                    <a:pt x="281" y="512"/>
                  </a:cubicBezTo>
                  <a:cubicBezTo>
                    <a:pt x="287" y="511"/>
                    <a:pt x="287" y="511"/>
                    <a:pt x="287" y="511"/>
                  </a:cubicBezTo>
                  <a:cubicBezTo>
                    <a:pt x="287" y="463"/>
                    <a:pt x="287" y="463"/>
                    <a:pt x="287" y="463"/>
                  </a:cubicBezTo>
                  <a:cubicBezTo>
                    <a:pt x="278" y="465"/>
                    <a:pt x="278" y="465"/>
                    <a:pt x="278" y="465"/>
                  </a:cubicBezTo>
                  <a:cubicBezTo>
                    <a:pt x="269" y="467"/>
                    <a:pt x="258" y="468"/>
                    <a:pt x="246" y="468"/>
                  </a:cubicBezTo>
                  <a:cubicBezTo>
                    <a:pt x="181" y="468"/>
                    <a:pt x="178" y="449"/>
                    <a:pt x="178" y="394"/>
                  </a:cubicBezTo>
                  <a:cubicBezTo>
                    <a:pt x="178" y="394"/>
                    <a:pt x="178" y="182"/>
                    <a:pt x="178" y="168"/>
                  </a:cubicBezTo>
                  <a:cubicBezTo>
                    <a:pt x="191" y="168"/>
                    <a:pt x="298" y="168"/>
                    <a:pt x="298" y="168"/>
                  </a:cubicBezTo>
                  <a:cubicBezTo>
                    <a:pt x="298" y="121"/>
                    <a:pt x="298" y="121"/>
                    <a:pt x="298" y="121"/>
                  </a:cubicBezTo>
                  <a:cubicBezTo>
                    <a:pt x="298" y="121"/>
                    <a:pt x="191" y="121"/>
                    <a:pt x="178" y="121"/>
                  </a:cubicBezTo>
                  <a:cubicBezTo>
                    <a:pt x="178" y="107"/>
                    <a:pt x="178" y="0"/>
                    <a:pt x="178" y="0"/>
                  </a:cubicBezTo>
                  <a:cubicBezTo>
                    <a:pt x="71" y="0"/>
                    <a:pt x="71" y="0"/>
                    <a:pt x="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7" name="Freeform 74"/>
            <p:cNvSpPr>
              <a:spLocks/>
            </p:cNvSpPr>
            <p:nvPr userDrawn="1"/>
          </p:nvSpPr>
          <p:spPr bwMode="auto">
            <a:xfrm>
              <a:off x="8811201" y="-757284"/>
              <a:ext cx="85721" cy="70594"/>
            </a:xfrm>
            <a:custGeom>
              <a:avLst/>
              <a:gdLst>
                <a:gd name="T0" fmla="*/ 363 w 473"/>
                <a:gd name="T1" fmla="*/ 127 h 389"/>
                <a:gd name="T2" fmla="*/ 473 w 473"/>
                <a:gd name="T3" fmla="*/ 0 h 389"/>
                <a:gd name="T4" fmla="*/ 360 w 473"/>
                <a:gd name="T5" fmla="*/ 0 h 389"/>
                <a:gd name="T6" fmla="*/ 256 w 473"/>
                <a:gd name="T7" fmla="*/ 120 h 389"/>
                <a:gd name="T8" fmla="*/ 164 w 473"/>
                <a:gd name="T9" fmla="*/ 0 h 389"/>
                <a:gd name="T10" fmla="*/ 0 w 473"/>
                <a:gd name="T11" fmla="*/ 0 h 389"/>
                <a:gd name="T12" fmla="*/ 0 w 473"/>
                <a:gd name="T13" fmla="*/ 31 h 389"/>
                <a:gd name="T14" fmla="*/ 7 w 473"/>
                <a:gd name="T15" fmla="*/ 31 h 389"/>
                <a:gd name="T16" fmla="*/ 110 w 473"/>
                <a:gd name="T17" fmla="*/ 90 h 389"/>
                <a:gd name="T18" fmla="*/ 177 w 473"/>
                <a:gd name="T19" fmla="*/ 179 h 389"/>
                <a:gd name="T20" fmla="*/ 68 w 473"/>
                <a:gd name="T21" fmla="*/ 306 h 389"/>
                <a:gd name="T22" fmla="*/ 181 w 473"/>
                <a:gd name="T23" fmla="*/ 306 h 389"/>
                <a:gd name="T24" fmla="*/ 230 w 473"/>
                <a:gd name="T25" fmla="*/ 249 h 389"/>
                <a:gd name="T26" fmla="*/ 335 w 473"/>
                <a:gd name="T27" fmla="*/ 389 h 389"/>
                <a:gd name="T28" fmla="*/ 462 w 473"/>
                <a:gd name="T29" fmla="*/ 389 h 389"/>
                <a:gd name="T30" fmla="*/ 261 w 473"/>
                <a:gd name="T31" fmla="*/ 127 h 389"/>
                <a:gd name="T32" fmla="*/ 363 w 473"/>
                <a:gd name="T33" fmla="*/ 127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3" h="389">
                  <a:moveTo>
                    <a:pt x="363" y="127"/>
                  </a:moveTo>
                  <a:cubicBezTo>
                    <a:pt x="473" y="0"/>
                    <a:pt x="473" y="0"/>
                    <a:pt x="473" y="0"/>
                  </a:cubicBezTo>
                  <a:cubicBezTo>
                    <a:pt x="360" y="0"/>
                    <a:pt x="360" y="0"/>
                    <a:pt x="360" y="0"/>
                  </a:cubicBezTo>
                  <a:cubicBezTo>
                    <a:pt x="256" y="120"/>
                    <a:pt x="256" y="120"/>
                    <a:pt x="256" y="120"/>
                  </a:cubicBezTo>
                  <a:cubicBezTo>
                    <a:pt x="164" y="0"/>
                    <a:pt x="164" y="0"/>
                    <a:pt x="164" y="0"/>
                  </a:cubicBezTo>
                  <a:cubicBezTo>
                    <a:pt x="0" y="0"/>
                    <a:pt x="0" y="0"/>
                    <a:pt x="0" y="0"/>
                  </a:cubicBezTo>
                  <a:cubicBezTo>
                    <a:pt x="0" y="31"/>
                    <a:pt x="0" y="31"/>
                    <a:pt x="0" y="31"/>
                  </a:cubicBezTo>
                  <a:cubicBezTo>
                    <a:pt x="7" y="31"/>
                    <a:pt x="7" y="31"/>
                    <a:pt x="7" y="31"/>
                  </a:cubicBezTo>
                  <a:cubicBezTo>
                    <a:pt x="63" y="35"/>
                    <a:pt x="76" y="45"/>
                    <a:pt x="110" y="90"/>
                  </a:cubicBezTo>
                  <a:cubicBezTo>
                    <a:pt x="177" y="179"/>
                    <a:pt x="177" y="179"/>
                    <a:pt x="177" y="179"/>
                  </a:cubicBezTo>
                  <a:cubicBezTo>
                    <a:pt x="68" y="306"/>
                    <a:pt x="68" y="306"/>
                    <a:pt x="68" y="306"/>
                  </a:cubicBezTo>
                  <a:cubicBezTo>
                    <a:pt x="181" y="306"/>
                    <a:pt x="181" y="306"/>
                    <a:pt x="181" y="306"/>
                  </a:cubicBezTo>
                  <a:cubicBezTo>
                    <a:pt x="230" y="249"/>
                    <a:pt x="230" y="249"/>
                    <a:pt x="230" y="249"/>
                  </a:cubicBezTo>
                  <a:cubicBezTo>
                    <a:pt x="335" y="389"/>
                    <a:pt x="335" y="389"/>
                    <a:pt x="335" y="389"/>
                  </a:cubicBezTo>
                  <a:cubicBezTo>
                    <a:pt x="462" y="389"/>
                    <a:pt x="462" y="389"/>
                    <a:pt x="462" y="389"/>
                  </a:cubicBezTo>
                  <a:cubicBezTo>
                    <a:pt x="261" y="127"/>
                    <a:pt x="261" y="127"/>
                    <a:pt x="261" y="127"/>
                  </a:cubicBezTo>
                  <a:cubicBezTo>
                    <a:pt x="363" y="127"/>
                    <a:pt x="363" y="127"/>
                    <a:pt x="363" y="1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grpSp>
      <p:pic>
        <p:nvPicPr>
          <p:cNvPr id="4" name="Picture 3" descr="HDS-Logo_gray_022714.eps"/>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047067" y="4509528"/>
            <a:ext cx="2393950" cy="241988"/>
          </a:xfrm>
          <a:prstGeom prst="rect">
            <a:avLst/>
          </a:prstGeom>
        </p:spPr>
      </p:pic>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2015.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74" name="Group 73"/>
          <p:cNvGrpSpPr>
            <a:grpSpLocks noChangeAspect="1"/>
          </p:cNvGrpSpPr>
          <p:nvPr userDrawn="1"/>
        </p:nvGrpSpPr>
        <p:grpSpPr>
          <a:xfrm>
            <a:off x="7388477" y="276622"/>
            <a:ext cx="1472184" cy="421496"/>
            <a:chOff x="7743893" y="-1004361"/>
            <a:chExt cx="1215220" cy="347926"/>
          </a:xfrm>
          <a:solidFill>
            <a:schemeClr val="tx1"/>
          </a:solidFill>
        </p:grpSpPr>
        <p:sp>
          <p:nvSpPr>
            <p:cNvPr id="75" name="Freeform 75"/>
            <p:cNvSpPr>
              <a:spLocks/>
            </p:cNvSpPr>
            <p:nvPr userDrawn="1"/>
          </p:nvSpPr>
          <p:spPr bwMode="auto">
            <a:xfrm>
              <a:off x="8895241" y="-809388"/>
              <a:ext cx="47062" cy="28574"/>
            </a:xfrm>
            <a:custGeom>
              <a:avLst/>
              <a:gdLst>
                <a:gd name="T0" fmla="*/ 13 w 28"/>
                <a:gd name="T1" fmla="*/ 17 h 17"/>
                <a:gd name="T2" fmla="*/ 0 w 28"/>
                <a:gd name="T3" fmla="*/ 17 h 17"/>
                <a:gd name="T4" fmla="*/ 15 w 28"/>
                <a:gd name="T5" fmla="*/ 0 h 17"/>
                <a:gd name="T6" fmla="*/ 28 w 28"/>
                <a:gd name="T7" fmla="*/ 0 h 17"/>
                <a:gd name="T8" fmla="*/ 13 w 28"/>
                <a:gd name="T9" fmla="*/ 17 h 17"/>
              </a:gdLst>
              <a:ahLst/>
              <a:cxnLst>
                <a:cxn ang="0">
                  <a:pos x="T0" y="T1"/>
                </a:cxn>
                <a:cxn ang="0">
                  <a:pos x="T2" y="T3"/>
                </a:cxn>
                <a:cxn ang="0">
                  <a:pos x="T4" y="T5"/>
                </a:cxn>
                <a:cxn ang="0">
                  <a:pos x="T6" y="T7"/>
                </a:cxn>
                <a:cxn ang="0">
                  <a:pos x="T8" y="T9"/>
                </a:cxn>
              </a:cxnLst>
              <a:rect l="0" t="0" r="r" b="b"/>
              <a:pathLst>
                <a:path w="28" h="17">
                  <a:moveTo>
                    <a:pt x="13" y="17"/>
                  </a:moveTo>
                  <a:lnTo>
                    <a:pt x="0" y="17"/>
                  </a:lnTo>
                  <a:lnTo>
                    <a:pt x="15" y="0"/>
                  </a:lnTo>
                  <a:lnTo>
                    <a:pt x="28" y="0"/>
                  </a:lnTo>
                  <a:lnTo>
                    <a:pt x="13" y="17"/>
                  </a:ln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76" name="Freeform 75"/>
            <p:cNvSpPr>
              <a:spLocks/>
            </p:cNvSpPr>
            <p:nvPr userDrawn="1"/>
          </p:nvSpPr>
          <p:spPr bwMode="auto">
            <a:xfrm>
              <a:off x="8636398" y="-1001000"/>
              <a:ext cx="174803" cy="164719"/>
            </a:xfrm>
            <a:custGeom>
              <a:avLst/>
              <a:gdLst>
                <a:gd name="T0" fmla="*/ 26 w 104"/>
                <a:gd name="T1" fmla="*/ 0 h 98"/>
                <a:gd name="T2" fmla="*/ 26 w 104"/>
                <a:gd name="T3" fmla="*/ 39 h 98"/>
                <a:gd name="T4" fmla="*/ 79 w 104"/>
                <a:gd name="T5" fmla="*/ 39 h 98"/>
                <a:gd name="T6" fmla="*/ 79 w 104"/>
                <a:gd name="T7" fmla="*/ 0 h 98"/>
                <a:gd name="T8" fmla="*/ 104 w 104"/>
                <a:gd name="T9" fmla="*/ 0 h 98"/>
                <a:gd name="T10" fmla="*/ 104 w 104"/>
                <a:gd name="T11" fmla="*/ 98 h 98"/>
                <a:gd name="T12" fmla="*/ 79 w 104"/>
                <a:gd name="T13" fmla="*/ 98 h 98"/>
                <a:gd name="T14" fmla="*/ 79 w 104"/>
                <a:gd name="T15" fmla="*/ 55 h 98"/>
                <a:gd name="T16" fmla="*/ 26 w 104"/>
                <a:gd name="T17" fmla="*/ 55 h 98"/>
                <a:gd name="T18" fmla="*/ 26 w 104"/>
                <a:gd name="T19" fmla="*/ 98 h 98"/>
                <a:gd name="T20" fmla="*/ 0 w 104"/>
                <a:gd name="T21" fmla="*/ 98 h 98"/>
                <a:gd name="T22" fmla="*/ 0 w 104"/>
                <a:gd name="T23" fmla="*/ 0 h 98"/>
                <a:gd name="T24" fmla="*/ 26 w 104"/>
                <a:gd name="T2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8">
                  <a:moveTo>
                    <a:pt x="26" y="0"/>
                  </a:moveTo>
                  <a:lnTo>
                    <a:pt x="26" y="39"/>
                  </a:lnTo>
                  <a:lnTo>
                    <a:pt x="79" y="39"/>
                  </a:lnTo>
                  <a:lnTo>
                    <a:pt x="79" y="0"/>
                  </a:lnTo>
                  <a:lnTo>
                    <a:pt x="104" y="0"/>
                  </a:lnTo>
                  <a:lnTo>
                    <a:pt x="104" y="98"/>
                  </a:lnTo>
                  <a:lnTo>
                    <a:pt x="79" y="98"/>
                  </a:lnTo>
                  <a:lnTo>
                    <a:pt x="79" y="55"/>
                  </a:lnTo>
                  <a:lnTo>
                    <a:pt x="26" y="55"/>
                  </a:lnTo>
                  <a:lnTo>
                    <a:pt x="26" y="98"/>
                  </a:lnTo>
                  <a:lnTo>
                    <a:pt x="0" y="98"/>
                  </a:lnTo>
                  <a:lnTo>
                    <a:pt x="0" y="0"/>
                  </a:lnTo>
                  <a:lnTo>
                    <a:pt x="2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77" name="Freeform 76"/>
            <p:cNvSpPr>
              <a:spLocks/>
            </p:cNvSpPr>
            <p:nvPr userDrawn="1"/>
          </p:nvSpPr>
          <p:spPr bwMode="auto">
            <a:xfrm>
              <a:off x="8090138" y="-1001000"/>
              <a:ext cx="176485" cy="164719"/>
            </a:xfrm>
            <a:custGeom>
              <a:avLst/>
              <a:gdLst>
                <a:gd name="T0" fmla="*/ 105 w 105"/>
                <a:gd name="T1" fmla="*/ 0 h 98"/>
                <a:gd name="T2" fmla="*/ 105 w 105"/>
                <a:gd name="T3" fmla="*/ 17 h 98"/>
                <a:gd name="T4" fmla="*/ 66 w 105"/>
                <a:gd name="T5" fmla="*/ 17 h 98"/>
                <a:gd name="T6" fmla="*/ 66 w 105"/>
                <a:gd name="T7" fmla="*/ 98 h 98"/>
                <a:gd name="T8" fmla="*/ 40 w 105"/>
                <a:gd name="T9" fmla="*/ 98 h 98"/>
                <a:gd name="T10" fmla="*/ 40 w 105"/>
                <a:gd name="T11" fmla="*/ 17 h 98"/>
                <a:gd name="T12" fmla="*/ 0 w 105"/>
                <a:gd name="T13" fmla="*/ 17 h 98"/>
                <a:gd name="T14" fmla="*/ 0 w 105"/>
                <a:gd name="T15" fmla="*/ 0 h 98"/>
                <a:gd name="T16" fmla="*/ 105 w 105"/>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98">
                  <a:moveTo>
                    <a:pt x="105" y="0"/>
                  </a:moveTo>
                  <a:lnTo>
                    <a:pt x="105" y="17"/>
                  </a:lnTo>
                  <a:lnTo>
                    <a:pt x="66" y="17"/>
                  </a:lnTo>
                  <a:lnTo>
                    <a:pt x="66" y="98"/>
                  </a:lnTo>
                  <a:lnTo>
                    <a:pt x="40" y="98"/>
                  </a:lnTo>
                  <a:lnTo>
                    <a:pt x="40" y="17"/>
                  </a:lnTo>
                  <a:lnTo>
                    <a:pt x="0" y="17"/>
                  </a:lnTo>
                  <a:lnTo>
                    <a:pt x="0" y="0"/>
                  </a:lnTo>
                  <a:lnTo>
                    <a:pt x="10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78" name="Freeform 77"/>
            <p:cNvSpPr>
              <a:spLocks noEditPoints="1"/>
            </p:cNvSpPr>
            <p:nvPr userDrawn="1"/>
          </p:nvSpPr>
          <p:spPr bwMode="auto">
            <a:xfrm>
              <a:off x="8229644" y="-1001000"/>
              <a:ext cx="206739" cy="164719"/>
            </a:xfrm>
            <a:custGeom>
              <a:avLst/>
              <a:gdLst>
                <a:gd name="T0" fmla="*/ 123 w 123"/>
                <a:gd name="T1" fmla="*/ 98 h 98"/>
                <a:gd name="T2" fmla="*/ 94 w 123"/>
                <a:gd name="T3" fmla="*/ 98 h 98"/>
                <a:gd name="T4" fmla="*/ 86 w 123"/>
                <a:gd name="T5" fmla="*/ 77 h 98"/>
                <a:gd name="T6" fmla="*/ 37 w 123"/>
                <a:gd name="T7" fmla="*/ 77 h 98"/>
                <a:gd name="T8" fmla="*/ 29 w 123"/>
                <a:gd name="T9" fmla="*/ 98 h 98"/>
                <a:gd name="T10" fmla="*/ 0 w 123"/>
                <a:gd name="T11" fmla="*/ 98 h 98"/>
                <a:gd name="T12" fmla="*/ 46 w 123"/>
                <a:gd name="T13" fmla="*/ 0 h 98"/>
                <a:gd name="T14" fmla="*/ 77 w 123"/>
                <a:gd name="T15" fmla="*/ 0 h 98"/>
                <a:gd name="T16" fmla="*/ 123 w 123"/>
                <a:gd name="T17" fmla="*/ 98 h 98"/>
                <a:gd name="T18" fmla="*/ 61 w 123"/>
                <a:gd name="T19" fmla="*/ 17 h 98"/>
                <a:gd name="T20" fmla="*/ 43 w 123"/>
                <a:gd name="T21" fmla="*/ 61 h 98"/>
                <a:gd name="T22" fmla="*/ 79 w 123"/>
                <a:gd name="T23" fmla="*/ 61 h 98"/>
                <a:gd name="T24" fmla="*/ 61 w 123"/>
                <a:gd name="T25" fmla="*/ 1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98">
                  <a:moveTo>
                    <a:pt x="123" y="98"/>
                  </a:moveTo>
                  <a:lnTo>
                    <a:pt x="94" y="98"/>
                  </a:lnTo>
                  <a:lnTo>
                    <a:pt x="86" y="77"/>
                  </a:lnTo>
                  <a:lnTo>
                    <a:pt x="37" y="77"/>
                  </a:lnTo>
                  <a:lnTo>
                    <a:pt x="29" y="98"/>
                  </a:lnTo>
                  <a:lnTo>
                    <a:pt x="0" y="98"/>
                  </a:lnTo>
                  <a:lnTo>
                    <a:pt x="46" y="0"/>
                  </a:lnTo>
                  <a:lnTo>
                    <a:pt x="77" y="0"/>
                  </a:lnTo>
                  <a:lnTo>
                    <a:pt x="123" y="98"/>
                  </a:lnTo>
                  <a:moveTo>
                    <a:pt x="61" y="17"/>
                  </a:moveTo>
                  <a:lnTo>
                    <a:pt x="43" y="61"/>
                  </a:lnTo>
                  <a:lnTo>
                    <a:pt x="79" y="61"/>
                  </a:lnTo>
                  <a:lnTo>
                    <a:pt x="61" y="1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79" name="Rectangle 78"/>
            <p:cNvSpPr>
              <a:spLocks noChangeArrowheads="1"/>
            </p:cNvSpPr>
            <p:nvPr userDrawn="1"/>
          </p:nvSpPr>
          <p:spPr bwMode="auto">
            <a:xfrm>
              <a:off x="8846499" y="-1001000"/>
              <a:ext cx="43701" cy="1647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0" name="Freeform 57"/>
            <p:cNvSpPr>
              <a:spLocks/>
            </p:cNvSpPr>
            <p:nvPr userDrawn="1"/>
          </p:nvSpPr>
          <p:spPr bwMode="auto">
            <a:xfrm>
              <a:off x="7821209" y="-1001000"/>
              <a:ext cx="174803" cy="164719"/>
            </a:xfrm>
            <a:custGeom>
              <a:avLst/>
              <a:gdLst>
                <a:gd name="T0" fmla="*/ 26 w 104"/>
                <a:gd name="T1" fmla="*/ 0 h 98"/>
                <a:gd name="T2" fmla="*/ 26 w 104"/>
                <a:gd name="T3" fmla="*/ 39 h 98"/>
                <a:gd name="T4" fmla="*/ 79 w 104"/>
                <a:gd name="T5" fmla="*/ 39 h 98"/>
                <a:gd name="T6" fmla="*/ 79 w 104"/>
                <a:gd name="T7" fmla="*/ 0 h 98"/>
                <a:gd name="T8" fmla="*/ 104 w 104"/>
                <a:gd name="T9" fmla="*/ 0 h 98"/>
                <a:gd name="T10" fmla="*/ 104 w 104"/>
                <a:gd name="T11" fmla="*/ 98 h 98"/>
                <a:gd name="T12" fmla="*/ 79 w 104"/>
                <a:gd name="T13" fmla="*/ 98 h 98"/>
                <a:gd name="T14" fmla="*/ 79 w 104"/>
                <a:gd name="T15" fmla="*/ 55 h 98"/>
                <a:gd name="T16" fmla="*/ 26 w 104"/>
                <a:gd name="T17" fmla="*/ 55 h 98"/>
                <a:gd name="T18" fmla="*/ 26 w 104"/>
                <a:gd name="T19" fmla="*/ 98 h 98"/>
                <a:gd name="T20" fmla="*/ 0 w 104"/>
                <a:gd name="T21" fmla="*/ 98 h 98"/>
                <a:gd name="T22" fmla="*/ 0 w 104"/>
                <a:gd name="T23" fmla="*/ 0 h 98"/>
                <a:gd name="T24" fmla="*/ 26 w 104"/>
                <a:gd name="T2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8">
                  <a:moveTo>
                    <a:pt x="26" y="0"/>
                  </a:moveTo>
                  <a:lnTo>
                    <a:pt x="26" y="39"/>
                  </a:lnTo>
                  <a:lnTo>
                    <a:pt x="79" y="39"/>
                  </a:lnTo>
                  <a:lnTo>
                    <a:pt x="79" y="0"/>
                  </a:lnTo>
                  <a:lnTo>
                    <a:pt x="104" y="0"/>
                  </a:lnTo>
                  <a:lnTo>
                    <a:pt x="104" y="98"/>
                  </a:lnTo>
                  <a:lnTo>
                    <a:pt x="79" y="98"/>
                  </a:lnTo>
                  <a:lnTo>
                    <a:pt x="79" y="55"/>
                  </a:lnTo>
                  <a:lnTo>
                    <a:pt x="26" y="55"/>
                  </a:lnTo>
                  <a:lnTo>
                    <a:pt x="26" y="98"/>
                  </a:lnTo>
                  <a:lnTo>
                    <a:pt x="0" y="98"/>
                  </a:lnTo>
                  <a:lnTo>
                    <a:pt x="0" y="0"/>
                  </a:lnTo>
                  <a:lnTo>
                    <a:pt x="2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1" name="Rectangle 58"/>
            <p:cNvSpPr>
              <a:spLocks noChangeArrowheads="1"/>
            </p:cNvSpPr>
            <p:nvPr userDrawn="1"/>
          </p:nvSpPr>
          <p:spPr bwMode="auto">
            <a:xfrm>
              <a:off x="8031309" y="-1001000"/>
              <a:ext cx="43701" cy="1647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2" name="Freeform 59"/>
            <p:cNvSpPr>
              <a:spLocks/>
            </p:cNvSpPr>
            <p:nvPr userDrawn="1"/>
          </p:nvSpPr>
          <p:spPr bwMode="auto">
            <a:xfrm>
              <a:off x="8429660" y="-1004361"/>
              <a:ext cx="184888" cy="171442"/>
            </a:xfrm>
            <a:custGeom>
              <a:avLst/>
              <a:gdLst>
                <a:gd name="T0" fmla="*/ 31 w 1010"/>
                <a:gd name="T1" fmla="*/ 670 h 939"/>
                <a:gd name="T2" fmla="*/ 0 w 1010"/>
                <a:gd name="T3" fmla="*/ 479 h 939"/>
                <a:gd name="T4" fmla="*/ 61 w 1010"/>
                <a:gd name="T5" fmla="*/ 218 h 939"/>
                <a:gd name="T6" fmla="*/ 265 w 1010"/>
                <a:gd name="T7" fmla="*/ 48 h 939"/>
                <a:gd name="T8" fmla="*/ 527 w 1010"/>
                <a:gd name="T9" fmla="*/ 0 h 939"/>
                <a:gd name="T10" fmla="*/ 826 w 1010"/>
                <a:gd name="T11" fmla="*/ 63 h 939"/>
                <a:gd name="T12" fmla="*/ 995 w 1010"/>
                <a:gd name="T13" fmla="*/ 270 h 939"/>
                <a:gd name="T14" fmla="*/ 1004 w 1010"/>
                <a:gd name="T15" fmla="*/ 327 h 939"/>
                <a:gd name="T16" fmla="*/ 755 w 1010"/>
                <a:gd name="T17" fmla="*/ 327 h 939"/>
                <a:gd name="T18" fmla="*/ 742 w 1010"/>
                <a:gd name="T19" fmla="*/ 258 h 939"/>
                <a:gd name="T20" fmla="*/ 631 w 1010"/>
                <a:gd name="T21" fmla="*/ 155 h 939"/>
                <a:gd name="T22" fmla="*/ 527 w 1010"/>
                <a:gd name="T23" fmla="*/ 139 h 939"/>
                <a:gd name="T24" fmla="*/ 410 w 1010"/>
                <a:gd name="T25" fmla="*/ 159 h 939"/>
                <a:gd name="T26" fmla="*/ 280 w 1010"/>
                <a:gd name="T27" fmla="*/ 291 h 939"/>
                <a:gd name="T28" fmla="*/ 248 w 1010"/>
                <a:gd name="T29" fmla="*/ 479 h 939"/>
                <a:gd name="T30" fmla="*/ 270 w 1010"/>
                <a:gd name="T31" fmla="*/ 636 h 939"/>
                <a:gd name="T32" fmla="*/ 400 w 1010"/>
                <a:gd name="T33" fmla="*/ 777 h 939"/>
                <a:gd name="T34" fmla="*/ 527 w 1010"/>
                <a:gd name="T35" fmla="*/ 801 h 939"/>
                <a:gd name="T36" fmla="*/ 637 w 1010"/>
                <a:gd name="T37" fmla="*/ 784 h 939"/>
                <a:gd name="T38" fmla="*/ 741 w 1010"/>
                <a:gd name="T39" fmla="*/ 691 h 939"/>
                <a:gd name="T40" fmla="*/ 760 w 1010"/>
                <a:gd name="T41" fmla="*/ 595 h 939"/>
                <a:gd name="T42" fmla="*/ 1010 w 1010"/>
                <a:gd name="T43" fmla="*/ 595 h 939"/>
                <a:gd name="T44" fmla="*/ 998 w 1010"/>
                <a:gd name="T45" fmla="*/ 680 h 939"/>
                <a:gd name="T46" fmla="*/ 832 w 1010"/>
                <a:gd name="T47" fmla="*/ 877 h 939"/>
                <a:gd name="T48" fmla="*/ 527 w 1010"/>
                <a:gd name="T49" fmla="*/ 939 h 939"/>
                <a:gd name="T50" fmla="*/ 287 w 1010"/>
                <a:gd name="T51" fmla="*/ 902 h 939"/>
                <a:gd name="T52" fmla="*/ 31 w 1010"/>
                <a:gd name="T53" fmla="*/ 670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0" h="939">
                  <a:moveTo>
                    <a:pt x="31" y="670"/>
                  </a:moveTo>
                  <a:cubicBezTo>
                    <a:pt x="11" y="609"/>
                    <a:pt x="0" y="546"/>
                    <a:pt x="0" y="479"/>
                  </a:cubicBezTo>
                  <a:cubicBezTo>
                    <a:pt x="0" y="385"/>
                    <a:pt x="16" y="294"/>
                    <a:pt x="61" y="218"/>
                  </a:cubicBezTo>
                  <a:cubicBezTo>
                    <a:pt x="107" y="140"/>
                    <a:pt x="179" y="80"/>
                    <a:pt x="265" y="48"/>
                  </a:cubicBezTo>
                  <a:cubicBezTo>
                    <a:pt x="347" y="17"/>
                    <a:pt x="435" y="0"/>
                    <a:pt x="527" y="0"/>
                  </a:cubicBezTo>
                  <a:cubicBezTo>
                    <a:pt x="634" y="0"/>
                    <a:pt x="734" y="24"/>
                    <a:pt x="826" y="63"/>
                  </a:cubicBezTo>
                  <a:cubicBezTo>
                    <a:pt x="912" y="100"/>
                    <a:pt x="976" y="177"/>
                    <a:pt x="995" y="270"/>
                  </a:cubicBezTo>
                  <a:cubicBezTo>
                    <a:pt x="999" y="288"/>
                    <a:pt x="1002" y="308"/>
                    <a:pt x="1004" y="327"/>
                  </a:cubicBezTo>
                  <a:cubicBezTo>
                    <a:pt x="755" y="327"/>
                    <a:pt x="755" y="327"/>
                    <a:pt x="755" y="327"/>
                  </a:cubicBezTo>
                  <a:cubicBezTo>
                    <a:pt x="754" y="303"/>
                    <a:pt x="750" y="279"/>
                    <a:pt x="742" y="258"/>
                  </a:cubicBezTo>
                  <a:cubicBezTo>
                    <a:pt x="723" y="209"/>
                    <a:pt x="682" y="170"/>
                    <a:pt x="631" y="155"/>
                  </a:cubicBezTo>
                  <a:cubicBezTo>
                    <a:pt x="598" y="144"/>
                    <a:pt x="563" y="139"/>
                    <a:pt x="527" y="139"/>
                  </a:cubicBezTo>
                  <a:cubicBezTo>
                    <a:pt x="486" y="139"/>
                    <a:pt x="447" y="146"/>
                    <a:pt x="410" y="159"/>
                  </a:cubicBezTo>
                  <a:cubicBezTo>
                    <a:pt x="349" y="181"/>
                    <a:pt x="302" y="230"/>
                    <a:pt x="280" y="291"/>
                  </a:cubicBezTo>
                  <a:cubicBezTo>
                    <a:pt x="260" y="349"/>
                    <a:pt x="248" y="413"/>
                    <a:pt x="248" y="479"/>
                  </a:cubicBezTo>
                  <a:cubicBezTo>
                    <a:pt x="248" y="534"/>
                    <a:pt x="257" y="586"/>
                    <a:pt x="270" y="636"/>
                  </a:cubicBezTo>
                  <a:cubicBezTo>
                    <a:pt x="289" y="701"/>
                    <a:pt x="337" y="753"/>
                    <a:pt x="400" y="777"/>
                  </a:cubicBezTo>
                  <a:cubicBezTo>
                    <a:pt x="440" y="792"/>
                    <a:pt x="482" y="801"/>
                    <a:pt x="527" y="801"/>
                  </a:cubicBezTo>
                  <a:cubicBezTo>
                    <a:pt x="566" y="801"/>
                    <a:pt x="602" y="795"/>
                    <a:pt x="637" y="784"/>
                  </a:cubicBezTo>
                  <a:cubicBezTo>
                    <a:pt x="683" y="769"/>
                    <a:pt x="721" y="735"/>
                    <a:pt x="741" y="691"/>
                  </a:cubicBezTo>
                  <a:cubicBezTo>
                    <a:pt x="754" y="662"/>
                    <a:pt x="760" y="629"/>
                    <a:pt x="760" y="595"/>
                  </a:cubicBezTo>
                  <a:cubicBezTo>
                    <a:pt x="1010" y="595"/>
                    <a:pt x="1010" y="595"/>
                    <a:pt x="1010" y="595"/>
                  </a:cubicBezTo>
                  <a:cubicBezTo>
                    <a:pt x="1008" y="624"/>
                    <a:pt x="1004" y="653"/>
                    <a:pt x="998" y="680"/>
                  </a:cubicBezTo>
                  <a:cubicBezTo>
                    <a:pt x="976" y="768"/>
                    <a:pt x="914" y="843"/>
                    <a:pt x="832" y="877"/>
                  </a:cubicBezTo>
                  <a:cubicBezTo>
                    <a:pt x="738" y="917"/>
                    <a:pt x="635" y="939"/>
                    <a:pt x="527" y="939"/>
                  </a:cubicBezTo>
                  <a:cubicBezTo>
                    <a:pt x="444" y="939"/>
                    <a:pt x="362" y="926"/>
                    <a:pt x="287" y="902"/>
                  </a:cubicBezTo>
                  <a:cubicBezTo>
                    <a:pt x="171" y="866"/>
                    <a:pt x="71" y="783"/>
                    <a:pt x="31" y="6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3" name="Freeform 60"/>
            <p:cNvSpPr>
              <a:spLocks/>
            </p:cNvSpPr>
            <p:nvPr userDrawn="1"/>
          </p:nvSpPr>
          <p:spPr bwMode="auto">
            <a:xfrm>
              <a:off x="7743893" y="-790900"/>
              <a:ext cx="40339" cy="104210"/>
            </a:xfrm>
            <a:custGeom>
              <a:avLst/>
              <a:gdLst>
                <a:gd name="T0" fmla="*/ 211 w 219"/>
                <a:gd name="T1" fmla="*/ 1 h 565"/>
                <a:gd name="T2" fmla="*/ 0 w 219"/>
                <a:gd name="T3" fmla="*/ 20 h 565"/>
                <a:gd name="T4" fmla="*/ 0 w 219"/>
                <a:gd name="T5" fmla="*/ 51 h 565"/>
                <a:gd name="T6" fmla="*/ 6 w 219"/>
                <a:gd name="T7" fmla="*/ 52 h 565"/>
                <a:gd name="T8" fmla="*/ 92 w 219"/>
                <a:gd name="T9" fmla="*/ 123 h 565"/>
                <a:gd name="T10" fmla="*/ 92 w 219"/>
                <a:gd name="T11" fmla="*/ 565 h 565"/>
                <a:gd name="T12" fmla="*/ 219 w 219"/>
                <a:gd name="T13" fmla="*/ 565 h 565"/>
                <a:gd name="T14" fmla="*/ 219 w 219"/>
                <a:gd name="T15" fmla="*/ 0 h 565"/>
                <a:gd name="T16" fmla="*/ 211 w 219"/>
                <a:gd name="T17" fmla="*/ 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565">
                  <a:moveTo>
                    <a:pt x="211" y="1"/>
                  </a:moveTo>
                  <a:cubicBezTo>
                    <a:pt x="0" y="20"/>
                    <a:pt x="0" y="20"/>
                    <a:pt x="0" y="20"/>
                  </a:cubicBezTo>
                  <a:cubicBezTo>
                    <a:pt x="0" y="51"/>
                    <a:pt x="0" y="51"/>
                    <a:pt x="0" y="51"/>
                  </a:cubicBezTo>
                  <a:cubicBezTo>
                    <a:pt x="6" y="52"/>
                    <a:pt x="6" y="52"/>
                    <a:pt x="6" y="52"/>
                  </a:cubicBezTo>
                  <a:cubicBezTo>
                    <a:pt x="92" y="62"/>
                    <a:pt x="92" y="62"/>
                    <a:pt x="92" y="123"/>
                  </a:cubicBezTo>
                  <a:cubicBezTo>
                    <a:pt x="92" y="565"/>
                    <a:pt x="92" y="565"/>
                    <a:pt x="92" y="565"/>
                  </a:cubicBezTo>
                  <a:cubicBezTo>
                    <a:pt x="219" y="565"/>
                    <a:pt x="219" y="565"/>
                    <a:pt x="219" y="565"/>
                  </a:cubicBezTo>
                  <a:cubicBezTo>
                    <a:pt x="219" y="0"/>
                    <a:pt x="219" y="0"/>
                    <a:pt x="219" y="0"/>
                  </a:cubicBezTo>
                  <a:cubicBezTo>
                    <a:pt x="211" y="1"/>
                    <a:pt x="211" y="1"/>
                    <a:pt x="21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4" name="Freeform 61"/>
            <p:cNvSpPr>
              <a:spLocks/>
            </p:cNvSpPr>
            <p:nvPr userDrawn="1"/>
          </p:nvSpPr>
          <p:spPr bwMode="auto">
            <a:xfrm>
              <a:off x="7804401" y="-758964"/>
              <a:ext cx="82360" cy="72275"/>
            </a:xfrm>
            <a:custGeom>
              <a:avLst/>
              <a:gdLst>
                <a:gd name="T0" fmla="*/ 328 w 446"/>
                <a:gd name="T1" fmla="*/ 1 h 398"/>
                <a:gd name="T2" fmla="*/ 180 w 446"/>
                <a:gd name="T3" fmla="*/ 87 h 398"/>
                <a:gd name="T4" fmla="*/ 180 w 446"/>
                <a:gd name="T5" fmla="*/ 0 h 398"/>
                <a:gd name="T6" fmla="*/ 172 w 446"/>
                <a:gd name="T7" fmla="*/ 1 h 398"/>
                <a:gd name="T8" fmla="*/ 0 w 446"/>
                <a:gd name="T9" fmla="*/ 28 h 398"/>
                <a:gd name="T10" fmla="*/ 0 w 446"/>
                <a:gd name="T11" fmla="*/ 58 h 398"/>
                <a:gd name="T12" fmla="*/ 8 w 446"/>
                <a:gd name="T13" fmla="*/ 58 h 398"/>
                <a:gd name="T14" fmla="*/ 74 w 446"/>
                <a:gd name="T15" fmla="*/ 122 h 398"/>
                <a:gd name="T16" fmla="*/ 74 w 446"/>
                <a:gd name="T17" fmla="*/ 398 h 398"/>
                <a:gd name="T18" fmla="*/ 180 w 446"/>
                <a:gd name="T19" fmla="*/ 398 h 398"/>
                <a:gd name="T20" fmla="*/ 180 w 446"/>
                <a:gd name="T21" fmla="*/ 195 h 398"/>
                <a:gd name="T22" fmla="*/ 285 w 446"/>
                <a:gd name="T23" fmla="*/ 71 h 398"/>
                <a:gd name="T24" fmla="*/ 339 w 446"/>
                <a:gd name="T25" fmla="*/ 183 h 398"/>
                <a:gd name="T26" fmla="*/ 339 w 446"/>
                <a:gd name="T27" fmla="*/ 398 h 398"/>
                <a:gd name="T28" fmla="*/ 446 w 446"/>
                <a:gd name="T29" fmla="*/ 398 h 398"/>
                <a:gd name="T30" fmla="*/ 446 w 446"/>
                <a:gd name="T31" fmla="*/ 122 h 398"/>
                <a:gd name="T32" fmla="*/ 328 w 446"/>
                <a:gd name="T33" fmla="*/ 1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6" h="398">
                  <a:moveTo>
                    <a:pt x="328" y="1"/>
                  </a:moveTo>
                  <a:cubicBezTo>
                    <a:pt x="249" y="1"/>
                    <a:pt x="202" y="54"/>
                    <a:pt x="180" y="87"/>
                  </a:cubicBezTo>
                  <a:cubicBezTo>
                    <a:pt x="180" y="58"/>
                    <a:pt x="180" y="0"/>
                    <a:pt x="180" y="0"/>
                  </a:cubicBezTo>
                  <a:cubicBezTo>
                    <a:pt x="172" y="1"/>
                    <a:pt x="172" y="1"/>
                    <a:pt x="172" y="1"/>
                  </a:cubicBezTo>
                  <a:cubicBezTo>
                    <a:pt x="0" y="28"/>
                    <a:pt x="0" y="28"/>
                    <a:pt x="0" y="28"/>
                  </a:cubicBezTo>
                  <a:cubicBezTo>
                    <a:pt x="0" y="58"/>
                    <a:pt x="0" y="58"/>
                    <a:pt x="0" y="58"/>
                  </a:cubicBezTo>
                  <a:cubicBezTo>
                    <a:pt x="8" y="58"/>
                    <a:pt x="8" y="58"/>
                    <a:pt x="8" y="58"/>
                  </a:cubicBezTo>
                  <a:cubicBezTo>
                    <a:pt x="62" y="60"/>
                    <a:pt x="74" y="71"/>
                    <a:pt x="74" y="122"/>
                  </a:cubicBezTo>
                  <a:cubicBezTo>
                    <a:pt x="74" y="398"/>
                    <a:pt x="74" y="398"/>
                    <a:pt x="74" y="398"/>
                  </a:cubicBezTo>
                  <a:cubicBezTo>
                    <a:pt x="180" y="398"/>
                    <a:pt x="180" y="398"/>
                    <a:pt x="180" y="398"/>
                  </a:cubicBezTo>
                  <a:cubicBezTo>
                    <a:pt x="180" y="195"/>
                    <a:pt x="180" y="195"/>
                    <a:pt x="180" y="195"/>
                  </a:cubicBezTo>
                  <a:cubicBezTo>
                    <a:pt x="180" y="141"/>
                    <a:pt x="232" y="71"/>
                    <a:pt x="285" y="71"/>
                  </a:cubicBezTo>
                  <a:cubicBezTo>
                    <a:pt x="337" y="71"/>
                    <a:pt x="339" y="113"/>
                    <a:pt x="339" y="183"/>
                  </a:cubicBezTo>
                  <a:cubicBezTo>
                    <a:pt x="339" y="398"/>
                    <a:pt x="339" y="398"/>
                    <a:pt x="339" y="398"/>
                  </a:cubicBezTo>
                  <a:cubicBezTo>
                    <a:pt x="446" y="398"/>
                    <a:pt x="446" y="398"/>
                    <a:pt x="446" y="398"/>
                  </a:cubicBezTo>
                  <a:cubicBezTo>
                    <a:pt x="446" y="122"/>
                    <a:pt x="446" y="122"/>
                    <a:pt x="446" y="122"/>
                  </a:cubicBezTo>
                  <a:cubicBezTo>
                    <a:pt x="446" y="44"/>
                    <a:pt x="404" y="1"/>
                    <a:pt x="328"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5" name="Freeform 62"/>
            <p:cNvSpPr>
              <a:spLocks/>
            </p:cNvSpPr>
            <p:nvPr userDrawn="1"/>
          </p:nvSpPr>
          <p:spPr bwMode="auto">
            <a:xfrm>
              <a:off x="7910291" y="-758964"/>
              <a:ext cx="53786" cy="73955"/>
            </a:xfrm>
            <a:custGeom>
              <a:avLst/>
              <a:gdLst>
                <a:gd name="T0" fmla="*/ 175 w 298"/>
                <a:gd name="T1" fmla="*/ 155 h 407"/>
                <a:gd name="T2" fmla="*/ 97 w 298"/>
                <a:gd name="T3" fmla="*/ 87 h 407"/>
                <a:gd name="T4" fmla="*/ 154 w 298"/>
                <a:gd name="T5" fmla="*/ 50 h 407"/>
                <a:gd name="T6" fmla="*/ 254 w 298"/>
                <a:gd name="T7" fmla="*/ 85 h 407"/>
                <a:gd name="T8" fmla="*/ 270 w 298"/>
                <a:gd name="T9" fmla="*/ 95 h 407"/>
                <a:gd name="T10" fmla="*/ 270 w 298"/>
                <a:gd name="T11" fmla="*/ 15 h 407"/>
                <a:gd name="T12" fmla="*/ 257 w 298"/>
                <a:gd name="T13" fmla="*/ 12 h 407"/>
                <a:gd name="T14" fmla="*/ 160 w 298"/>
                <a:gd name="T15" fmla="*/ 0 h 407"/>
                <a:gd name="T16" fmla="*/ 0 w 298"/>
                <a:gd name="T17" fmla="*/ 115 h 407"/>
                <a:gd name="T18" fmla="*/ 117 w 298"/>
                <a:gd name="T19" fmla="*/ 238 h 407"/>
                <a:gd name="T20" fmla="*/ 200 w 298"/>
                <a:gd name="T21" fmla="*/ 310 h 407"/>
                <a:gd name="T22" fmla="*/ 129 w 298"/>
                <a:gd name="T23" fmla="*/ 356 h 407"/>
                <a:gd name="T24" fmla="*/ 12 w 298"/>
                <a:gd name="T25" fmla="*/ 315 h 407"/>
                <a:gd name="T26" fmla="*/ 0 w 298"/>
                <a:gd name="T27" fmla="*/ 308 h 407"/>
                <a:gd name="T28" fmla="*/ 0 w 298"/>
                <a:gd name="T29" fmla="*/ 391 h 407"/>
                <a:gd name="T30" fmla="*/ 8 w 298"/>
                <a:gd name="T31" fmla="*/ 392 h 407"/>
                <a:gd name="T32" fmla="*/ 125 w 298"/>
                <a:gd name="T33" fmla="*/ 407 h 407"/>
                <a:gd name="T34" fmla="*/ 298 w 298"/>
                <a:gd name="T35" fmla="*/ 288 h 407"/>
                <a:gd name="T36" fmla="*/ 175 w 298"/>
                <a:gd name="T37" fmla="*/ 155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407">
                  <a:moveTo>
                    <a:pt x="175" y="155"/>
                  </a:moveTo>
                  <a:cubicBezTo>
                    <a:pt x="133" y="134"/>
                    <a:pt x="97" y="116"/>
                    <a:pt x="97" y="87"/>
                  </a:cubicBezTo>
                  <a:cubicBezTo>
                    <a:pt x="97" y="54"/>
                    <a:pt x="137" y="50"/>
                    <a:pt x="154" y="50"/>
                  </a:cubicBezTo>
                  <a:cubicBezTo>
                    <a:pt x="198" y="50"/>
                    <a:pt x="237" y="74"/>
                    <a:pt x="254" y="85"/>
                  </a:cubicBezTo>
                  <a:cubicBezTo>
                    <a:pt x="270" y="95"/>
                    <a:pt x="270" y="95"/>
                    <a:pt x="270" y="95"/>
                  </a:cubicBezTo>
                  <a:cubicBezTo>
                    <a:pt x="270" y="15"/>
                    <a:pt x="270" y="15"/>
                    <a:pt x="270" y="15"/>
                  </a:cubicBezTo>
                  <a:cubicBezTo>
                    <a:pt x="257" y="12"/>
                    <a:pt x="257" y="12"/>
                    <a:pt x="257" y="12"/>
                  </a:cubicBezTo>
                  <a:cubicBezTo>
                    <a:pt x="238" y="8"/>
                    <a:pt x="201" y="0"/>
                    <a:pt x="160" y="0"/>
                  </a:cubicBezTo>
                  <a:cubicBezTo>
                    <a:pt x="60" y="0"/>
                    <a:pt x="0" y="43"/>
                    <a:pt x="0" y="115"/>
                  </a:cubicBezTo>
                  <a:cubicBezTo>
                    <a:pt x="0" y="180"/>
                    <a:pt x="62" y="211"/>
                    <a:pt x="117" y="238"/>
                  </a:cubicBezTo>
                  <a:cubicBezTo>
                    <a:pt x="160" y="259"/>
                    <a:pt x="200" y="278"/>
                    <a:pt x="200" y="310"/>
                  </a:cubicBezTo>
                  <a:cubicBezTo>
                    <a:pt x="200" y="339"/>
                    <a:pt x="174" y="356"/>
                    <a:pt x="129" y="356"/>
                  </a:cubicBezTo>
                  <a:cubicBezTo>
                    <a:pt x="79" y="356"/>
                    <a:pt x="37" y="330"/>
                    <a:pt x="12" y="315"/>
                  </a:cubicBezTo>
                  <a:cubicBezTo>
                    <a:pt x="0" y="308"/>
                    <a:pt x="0" y="308"/>
                    <a:pt x="0" y="308"/>
                  </a:cubicBezTo>
                  <a:cubicBezTo>
                    <a:pt x="0" y="391"/>
                    <a:pt x="0" y="391"/>
                    <a:pt x="0" y="391"/>
                  </a:cubicBezTo>
                  <a:cubicBezTo>
                    <a:pt x="8" y="392"/>
                    <a:pt x="8" y="392"/>
                    <a:pt x="8" y="392"/>
                  </a:cubicBezTo>
                  <a:cubicBezTo>
                    <a:pt x="30" y="397"/>
                    <a:pt x="70" y="407"/>
                    <a:pt x="125" y="407"/>
                  </a:cubicBezTo>
                  <a:cubicBezTo>
                    <a:pt x="233" y="407"/>
                    <a:pt x="298" y="362"/>
                    <a:pt x="298" y="288"/>
                  </a:cubicBezTo>
                  <a:cubicBezTo>
                    <a:pt x="298" y="215"/>
                    <a:pt x="233" y="183"/>
                    <a:pt x="175" y="1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6" name="Freeform 63"/>
            <p:cNvSpPr>
              <a:spLocks noEditPoints="1"/>
            </p:cNvSpPr>
            <p:nvPr userDrawn="1"/>
          </p:nvSpPr>
          <p:spPr bwMode="auto">
            <a:xfrm>
              <a:off x="7974162" y="-758964"/>
              <a:ext cx="84040" cy="102529"/>
            </a:xfrm>
            <a:custGeom>
              <a:avLst/>
              <a:gdLst>
                <a:gd name="T0" fmla="*/ 292 w 459"/>
                <a:gd name="T1" fmla="*/ 1 h 563"/>
                <a:gd name="T2" fmla="*/ 179 w 459"/>
                <a:gd name="T3" fmla="*/ 56 h 563"/>
                <a:gd name="T4" fmla="*/ 179 w 459"/>
                <a:gd name="T5" fmla="*/ 0 h 563"/>
                <a:gd name="T6" fmla="*/ 170 w 459"/>
                <a:gd name="T7" fmla="*/ 1 h 563"/>
                <a:gd name="T8" fmla="*/ 0 w 459"/>
                <a:gd name="T9" fmla="*/ 28 h 563"/>
                <a:gd name="T10" fmla="*/ 0 w 459"/>
                <a:gd name="T11" fmla="*/ 58 h 563"/>
                <a:gd name="T12" fmla="*/ 8 w 459"/>
                <a:gd name="T13" fmla="*/ 58 h 563"/>
                <a:gd name="T14" fmla="*/ 71 w 459"/>
                <a:gd name="T15" fmla="*/ 122 h 563"/>
                <a:gd name="T16" fmla="*/ 71 w 459"/>
                <a:gd name="T17" fmla="*/ 563 h 563"/>
                <a:gd name="T18" fmla="*/ 178 w 459"/>
                <a:gd name="T19" fmla="*/ 563 h 563"/>
                <a:gd name="T20" fmla="*/ 178 w 459"/>
                <a:gd name="T21" fmla="*/ 362 h 563"/>
                <a:gd name="T22" fmla="*/ 288 w 459"/>
                <a:gd name="T23" fmla="*/ 408 h 563"/>
                <a:gd name="T24" fmla="*/ 459 w 459"/>
                <a:gd name="T25" fmla="*/ 198 h 563"/>
                <a:gd name="T26" fmla="*/ 292 w 459"/>
                <a:gd name="T27" fmla="*/ 1 h 563"/>
                <a:gd name="T28" fmla="*/ 261 w 459"/>
                <a:gd name="T29" fmla="*/ 60 h 563"/>
                <a:gd name="T30" fmla="*/ 343 w 459"/>
                <a:gd name="T31" fmla="*/ 198 h 563"/>
                <a:gd name="T32" fmla="*/ 262 w 459"/>
                <a:gd name="T33" fmla="*/ 349 h 563"/>
                <a:gd name="T34" fmla="*/ 178 w 459"/>
                <a:gd name="T35" fmla="*/ 230 h 563"/>
                <a:gd name="T36" fmla="*/ 178 w 459"/>
                <a:gd name="T37" fmla="*/ 196 h 563"/>
                <a:gd name="T38" fmla="*/ 261 w 459"/>
                <a:gd name="T39" fmla="*/ 6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9" h="563">
                  <a:moveTo>
                    <a:pt x="292" y="1"/>
                  </a:moveTo>
                  <a:cubicBezTo>
                    <a:pt x="252" y="1"/>
                    <a:pt x="214" y="20"/>
                    <a:pt x="179" y="56"/>
                  </a:cubicBezTo>
                  <a:cubicBezTo>
                    <a:pt x="179" y="37"/>
                    <a:pt x="179" y="0"/>
                    <a:pt x="179" y="0"/>
                  </a:cubicBezTo>
                  <a:cubicBezTo>
                    <a:pt x="170" y="1"/>
                    <a:pt x="170" y="1"/>
                    <a:pt x="170" y="1"/>
                  </a:cubicBezTo>
                  <a:cubicBezTo>
                    <a:pt x="0" y="28"/>
                    <a:pt x="0" y="28"/>
                    <a:pt x="0" y="28"/>
                  </a:cubicBezTo>
                  <a:cubicBezTo>
                    <a:pt x="0" y="58"/>
                    <a:pt x="0" y="58"/>
                    <a:pt x="0" y="58"/>
                  </a:cubicBezTo>
                  <a:cubicBezTo>
                    <a:pt x="8" y="58"/>
                    <a:pt x="8" y="58"/>
                    <a:pt x="8" y="58"/>
                  </a:cubicBezTo>
                  <a:cubicBezTo>
                    <a:pt x="61" y="60"/>
                    <a:pt x="71" y="70"/>
                    <a:pt x="71" y="122"/>
                  </a:cubicBezTo>
                  <a:cubicBezTo>
                    <a:pt x="71" y="563"/>
                    <a:pt x="71" y="563"/>
                    <a:pt x="71" y="563"/>
                  </a:cubicBezTo>
                  <a:cubicBezTo>
                    <a:pt x="178" y="563"/>
                    <a:pt x="178" y="563"/>
                    <a:pt x="178" y="563"/>
                  </a:cubicBezTo>
                  <a:cubicBezTo>
                    <a:pt x="178" y="563"/>
                    <a:pt x="178" y="395"/>
                    <a:pt x="178" y="362"/>
                  </a:cubicBezTo>
                  <a:cubicBezTo>
                    <a:pt x="198" y="386"/>
                    <a:pt x="229" y="408"/>
                    <a:pt x="288" y="408"/>
                  </a:cubicBezTo>
                  <a:cubicBezTo>
                    <a:pt x="400" y="408"/>
                    <a:pt x="459" y="335"/>
                    <a:pt x="459" y="198"/>
                  </a:cubicBezTo>
                  <a:cubicBezTo>
                    <a:pt x="459" y="73"/>
                    <a:pt x="398" y="1"/>
                    <a:pt x="292" y="1"/>
                  </a:cubicBezTo>
                  <a:moveTo>
                    <a:pt x="261" y="60"/>
                  </a:moveTo>
                  <a:cubicBezTo>
                    <a:pt x="334" y="60"/>
                    <a:pt x="343" y="139"/>
                    <a:pt x="343" y="198"/>
                  </a:cubicBezTo>
                  <a:cubicBezTo>
                    <a:pt x="343" y="300"/>
                    <a:pt x="317" y="349"/>
                    <a:pt x="262" y="349"/>
                  </a:cubicBezTo>
                  <a:cubicBezTo>
                    <a:pt x="193" y="349"/>
                    <a:pt x="178" y="284"/>
                    <a:pt x="178" y="230"/>
                  </a:cubicBezTo>
                  <a:cubicBezTo>
                    <a:pt x="178" y="196"/>
                    <a:pt x="178" y="196"/>
                    <a:pt x="178" y="196"/>
                  </a:cubicBezTo>
                  <a:cubicBezTo>
                    <a:pt x="178" y="155"/>
                    <a:pt x="186" y="60"/>
                    <a:pt x="26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7" name="Freeform 64"/>
            <p:cNvSpPr>
              <a:spLocks/>
            </p:cNvSpPr>
            <p:nvPr userDrawn="1"/>
          </p:nvSpPr>
          <p:spPr bwMode="auto">
            <a:xfrm>
              <a:off x="8071648" y="-758964"/>
              <a:ext cx="33616" cy="72275"/>
            </a:xfrm>
            <a:custGeom>
              <a:avLst/>
              <a:gdLst>
                <a:gd name="T0" fmla="*/ 0 w 178"/>
                <a:gd name="T1" fmla="*/ 28 h 398"/>
                <a:gd name="T2" fmla="*/ 0 w 178"/>
                <a:gd name="T3" fmla="*/ 58 h 398"/>
                <a:gd name="T4" fmla="*/ 8 w 178"/>
                <a:gd name="T5" fmla="*/ 58 h 398"/>
                <a:gd name="T6" fmla="*/ 71 w 178"/>
                <a:gd name="T7" fmla="*/ 122 h 398"/>
                <a:gd name="T8" fmla="*/ 71 w 178"/>
                <a:gd name="T9" fmla="*/ 398 h 398"/>
                <a:gd name="T10" fmla="*/ 178 w 178"/>
                <a:gd name="T11" fmla="*/ 398 h 398"/>
                <a:gd name="T12" fmla="*/ 178 w 178"/>
                <a:gd name="T13" fmla="*/ 0 h 398"/>
                <a:gd name="T14" fmla="*/ 169 w 178"/>
                <a:gd name="T15" fmla="*/ 1 h 398"/>
                <a:gd name="T16" fmla="*/ 0 w 178"/>
                <a:gd name="T17" fmla="*/ 2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398">
                  <a:moveTo>
                    <a:pt x="0" y="28"/>
                  </a:moveTo>
                  <a:cubicBezTo>
                    <a:pt x="0" y="58"/>
                    <a:pt x="0" y="58"/>
                    <a:pt x="0" y="58"/>
                  </a:cubicBezTo>
                  <a:cubicBezTo>
                    <a:pt x="8" y="58"/>
                    <a:pt x="8" y="58"/>
                    <a:pt x="8" y="58"/>
                  </a:cubicBezTo>
                  <a:cubicBezTo>
                    <a:pt x="60" y="60"/>
                    <a:pt x="71" y="70"/>
                    <a:pt x="71" y="122"/>
                  </a:cubicBezTo>
                  <a:cubicBezTo>
                    <a:pt x="71" y="398"/>
                    <a:pt x="71" y="398"/>
                    <a:pt x="71" y="398"/>
                  </a:cubicBezTo>
                  <a:cubicBezTo>
                    <a:pt x="178" y="398"/>
                    <a:pt x="178" y="398"/>
                    <a:pt x="178" y="398"/>
                  </a:cubicBezTo>
                  <a:cubicBezTo>
                    <a:pt x="178" y="0"/>
                    <a:pt x="178" y="0"/>
                    <a:pt x="178" y="0"/>
                  </a:cubicBezTo>
                  <a:cubicBezTo>
                    <a:pt x="169" y="1"/>
                    <a:pt x="169" y="1"/>
                    <a:pt x="169" y="1"/>
                  </a:cubicBezTo>
                  <a:cubicBezTo>
                    <a:pt x="0" y="28"/>
                    <a:pt x="0" y="28"/>
                    <a:pt x="0"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8" name="Freeform 65"/>
            <p:cNvSpPr>
              <a:spLocks/>
            </p:cNvSpPr>
            <p:nvPr userDrawn="1"/>
          </p:nvSpPr>
          <p:spPr bwMode="auto">
            <a:xfrm>
              <a:off x="8083415" y="-789219"/>
              <a:ext cx="23531" cy="20170"/>
            </a:xfrm>
            <a:custGeom>
              <a:avLst/>
              <a:gdLst>
                <a:gd name="T0" fmla="*/ 64 w 132"/>
                <a:gd name="T1" fmla="*/ 116 h 116"/>
                <a:gd name="T2" fmla="*/ 132 w 132"/>
                <a:gd name="T3" fmla="*/ 57 h 116"/>
                <a:gd name="T4" fmla="*/ 65 w 132"/>
                <a:gd name="T5" fmla="*/ 0 h 116"/>
                <a:gd name="T6" fmla="*/ 0 w 132"/>
                <a:gd name="T7" fmla="*/ 57 h 116"/>
                <a:gd name="T8" fmla="*/ 64 w 132"/>
                <a:gd name="T9" fmla="*/ 116 h 116"/>
              </a:gdLst>
              <a:ahLst/>
              <a:cxnLst>
                <a:cxn ang="0">
                  <a:pos x="T0" y="T1"/>
                </a:cxn>
                <a:cxn ang="0">
                  <a:pos x="T2" y="T3"/>
                </a:cxn>
                <a:cxn ang="0">
                  <a:pos x="T4" y="T5"/>
                </a:cxn>
                <a:cxn ang="0">
                  <a:pos x="T6" y="T7"/>
                </a:cxn>
                <a:cxn ang="0">
                  <a:pos x="T8" y="T9"/>
                </a:cxn>
              </a:cxnLst>
              <a:rect l="0" t="0" r="r" b="b"/>
              <a:pathLst>
                <a:path w="132" h="116">
                  <a:moveTo>
                    <a:pt x="64" y="116"/>
                  </a:moveTo>
                  <a:cubicBezTo>
                    <a:pt x="102" y="116"/>
                    <a:pt x="132" y="89"/>
                    <a:pt x="132" y="57"/>
                  </a:cubicBezTo>
                  <a:cubicBezTo>
                    <a:pt x="132" y="26"/>
                    <a:pt x="102" y="0"/>
                    <a:pt x="65" y="0"/>
                  </a:cubicBezTo>
                  <a:cubicBezTo>
                    <a:pt x="29" y="0"/>
                    <a:pt x="0" y="26"/>
                    <a:pt x="0" y="57"/>
                  </a:cubicBezTo>
                  <a:cubicBezTo>
                    <a:pt x="0" y="89"/>
                    <a:pt x="29" y="116"/>
                    <a:pt x="64" y="1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9" name="Freeform 66"/>
            <p:cNvSpPr>
              <a:spLocks/>
            </p:cNvSpPr>
            <p:nvPr userDrawn="1"/>
          </p:nvSpPr>
          <p:spPr bwMode="auto">
            <a:xfrm>
              <a:off x="8123754" y="-758964"/>
              <a:ext cx="63870" cy="72275"/>
            </a:xfrm>
            <a:custGeom>
              <a:avLst/>
              <a:gdLst>
                <a:gd name="T0" fmla="*/ 345 w 345"/>
                <a:gd name="T1" fmla="*/ 89 h 398"/>
                <a:gd name="T2" fmla="*/ 345 w 345"/>
                <a:gd name="T3" fmla="*/ 6 h 398"/>
                <a:gd name="T4" fmla="*/ 339 w 345"/>
                <a:gd name="T5" fmla="*/ 5 h 398"/>
                <a:gd name="T6" fmla="*/ 288 w 345"/>
                <a:gd name="T7" fmla="*/ 1 h 398"/>
                <a:gd name="T8" fmla="*/ 179 w 345"/>
                <a:gd name="T9" fmla="*/ 80 h 398"/>
                <a:gd name="T10" fmla="*/ 179 w 345"/>
                <a:gd name="T11" fmla="*/ 0 h 398"/>
                <a:gd name="T12" fmla="*/ 170 w 345"/>
                <a:gd name="T13" fmla="*/ 1 h 398"/>
                <a:gd name="T14" fmla="*/ 0 w 345"/>
                <a:gd name="T15" fmla="*/ 28 h 398"/>
                <a:gd name="T16" fmla="*/ 0 w 345"/>
                <a:gd name="T17" fmla="*/ 58 h 398"/>
                <a:gd name="T18" fmla="*/ 7 w 345"/>
                <a:gd name="T19" fmla="*/ 58 h 398"/>
                <a:gd name="T20" fmla="*/ 72 w 345"/>
                <a:gd name="T21" fmla="*/ 122 h 398"/>
                <a:gd name="T22" fmla="*/ 72 w 345"/>
                <a:gd name="T23" fmla="*/ 398 h 398"/>
                <a:gd name="T24" fmla="*/ 179 w 345"/>
                <a:gd name="T25" fmla="*/ 398 h 398"/>
                <a:gd name="T26" fmla="*/ 179 w 345"/>
                <a:gd name="T27" fmla="*/ 199 h 398"/>
                <a:gd name="T28" fmla="*/ 291 w 345"/>
                <a:gd name="T29" fmla="*/ 87 h 398"/>
                <a:gd name="T30" fmla="*/ 328 w 345"/>
                <a:gd name="T31" fmla="*/ 94 h 398"/>
                <a:gd name="T32" fmla="*/ 345 w 345"/>
                <a:gd name="T33" fmla="*/ 99 h 398"/>
                <a:gd name="T34" fmla="*/ 345 w 345"/>
                <a:gd name="T35" fmla="*/ 8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98">
                  <a:moveTo>
                    <a:pt x="345" y="89"/>
                  </a:moveTo>
                  <a:cubicBezTo>
                    <a:pt x="345" y="6"/>
                    <a:pt x="345" y="6"/>
                    <a:pt x="345" y="6"/>
                  </a:cubicBezTo>
                  <a:cubicBezTo>
                    <a:pt x="339" y="5"/>
                    <a:pt x="339" y="5"/>
                    <a:pt x="339" y="5"/>
                  </a:cubicBezTo>
                  <a:cubicBezTo>
                    <a:pt x="321" y="2"/>
                    <a:pt x="304" y="1"/>
                    <a:pt x="288" y="1"/>
                  </a:cubicBezTo>
                  <a:cubicBezTo>
                    <a:pt x="228" y="1"/>
                    <a:pt x="196" y="45"/>
                    <a:pt x="179" y="80"/>
                  </a:cubicBezTo>
                  <a:cubicBezTo>
                    <a:pt x="179" y="48"/>
                    <a:pt x="179" y="0"/>
                    <a:pt x="179" y="0"/>
                  </a:cubicBezTo>
                  <a:cubicBezTo>
                    <a:pt x="170" y="1"/>
                    <a:pt x="170" y="1"/>
                    <a:pt x="170" y="1"/>
                  </a:cubicBezTo>
                  <a:cubicBezTo>
                    <a:pt x="0" y="28"/>
                    <a:pt x="0" y="28"/>
                    <a:pt x="0" y="28"/>
                  </a:cubicBezTo>
                  <a:cubicBezTo>
                    <a:pt x="0" y="58"/>
                    <a:pt x="0" y="58"/>
                    <a:pt x="0" y="58"/>
                  </a:cubicBezTo>
                  <a:cubicBezTo>
                    <a:pt x="7" y="58"/>
                    <a:pt x="7" y="58"/>
                    <a:pt x="7" y="58"/>
                  </a:cubicBezTo>
                  <a:cubicBezTo>
                    <a:pt x="61" y="60"/>
                    <a:pt x="72" y="70"/>
                    <a:pt x="72" y="122"/>
                  </a:cubicBezTo>
                  <a:cubicBezTo>
                    <a:pt x="72" y="398"/>
                    <a:pt x="72" y="398"/>
                    <a:pt x="72" y="398"/>
                  </a:cubicBezTo>
                  <a:cubicBezTo>
                    <a:pt x="179" y="398"/>
                    <a:pt x="179" y="398"/>
                    <a:pt x="179" y="398"/>
                  </a:cubicBezTo>
                  <a:cubicBezTo>
                    <a:pt x="179" y="199"/>
                    <a:pt x="179" y="199"/>
                    <a:pt x="179" y="199"/>
                  </a:cubicBezTo>
                  <a:cubicBezTo>
                    <a:pt x="179" y="165"/>
                    <a:pt x="190" y="87"/>
                    <a:pt x="291" y="87"/>
                  </a:cubicBezTo>
                  <a:cubicBezTo>
                    <a:pt x="302" y="87"/>
                    <a:pt x="315" y="91"/>
                    <a:pt x="328" y="94"/>
                  </a:cubicBezTo>
                  <a:cubicBezTo>
                    <a:pt x="345" y="99"/>
                    <a:pt x="345" y="99"/>
                    <a:pt x="345" y="99"/>
                  </a:cubicBezTo>
                  <a:cubicBezTo>
                    <a:pt x="345" y="89"/>
                    <a:pt x="345" y="89"/>
                    <a:pt x="345" y="8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0" name="Freeform 67"/>
            <p:cNvSpPr>
              <a:spLocks noEditPoints="1"/>
            </p:cNvSpPr>
            <p:nvPr userDrawn="1"/>
          </p:nvSpPr>
          <p:spPr bwMode="auto">
            <a:xfrm>
              <a:off x="8196028" y="-758964"/>
              <a:ext cx="68913" cy="73955"/>
            </a:xfrm>
            <a:custGeom>
              <a:avLst/>
              <a:gdLst>
                <a:gd name="T0" fmla="*/ 377 w 377"/>
                <a:gd name="T1" fmla="*/ 161 h 407"/>
                <a:gd name="T2" fmla="*/ 200 w 377"/>
                <a:gd name="T3" fmla="*/ 0 h 407"/>
                <a:gd name="T4" fmla="*/ 0 w 377"/>
                <a:gd name="T5" fmla="*/ 190 h 407"/>
                <a:gd name="T6" fmla="*/ 232 w 377"/>
                <a:gd name="T7" fmla="*/ 407 h 407"/>
                <a:gd name="T8" fmla="*/ 363 w 377"/>
                <a:gd name="T9" fmla="*/ 385 h 407"/>
                <a:gd name="T10" fmla="*/ 369 w 377"/>
                <a:gd name="T11" fmla="*/ 383 h 407"/>
                <a:gd name="T12" fmla="*/ 369 w 377"/>
                <a:gd name="T13" fmla="*/ 331 h 407"/>
                <a:gd name="T14" fmla="*/ 359 w 377"/>
                <a:gd name="T15" fmla="*/ 335 h 407"/>
                <a:gd name="T16" fmla="*/ 275 w 377"/>
                <a:gd name="T17" fmla="*/ 348 h 407"/>
                <a:gd name="T18" fmla="*/ 116 w 377"/>
                <a:gd name="T19" fmla="*/ 169 h 407"/>
                <a:gd name="T20" fmla="*/ 377 w 377"/>
                <a:gd name="T21" fmla="*/ 169 h 407"/>
                <a:gd name="T22" fmla="*/ 377 w 377"/>
                <a:gd name="T23" fmla="*/ 161 h 407"/>
                <a:gd name="T24" fmla="*/ 197 w 377"/>
                <a:gd name="T25" fmla="*/ 42 h 407"/>
                <a:gd name="T26" fmla="*/ 270 w 377"/>
                <a:gd name="T27" fmla="*/ 122 h 407"/>
                <a:gd name="T28" fmla="*/ 117 w 377"/>
                <a:gd name="T29" fmla="*/ 122 h 407"/>
                <a:gd name="T30" fmla="*/ 197 w 377"/>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7" h="407">
                  <a:moveTo>
                    <a:pt x="377" y="161"/>
                  </a:moveTo>
                  <a:cubicBezTo>
                    <a:pt x="377" y="54"/>
                    <a:pt x="318" y="0"/>
                    <a:pt x="200" y="0"/>
                  </a:cubicBezTo>
                  <a:cubicBezTo>
                    <a:pt x="67" y="0"/>
                    <a:pt x="0" y="64"/>
                    <a:pt x="0" y="190"/>
                  </a:cubicBezTo>
                  <a:cubicBezTo>
                    <a:pt x="0" y="326"/>
                    <a:pt x="87" y="407"/>
                    <a:pt x="232"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5" y="348"/>
                  </a:cubicBezTo>
                  <a:cubicBezTo>
                    <a:pt x="162" y="348"/>
                    <a:pt x="119" y="253"/>
                    <a:pt x="116" y="169"/>
                  </a:cubicBezTo>
                  <a:cubicBezTo>
                    <a:pt x="131" y="169"/>
                    <a:pt x="377" y="169"/>
                    <a:pt x="377" y="169"/>
                  </a:cubicBezTo>
                  <a:cubicBezTo>
                    <a:pt x="377" y="161"/>
                    <a:pt x="377" y="161"/>
                    <a:pt x="377" y="161"/>
                  </a:cubicBezTo>
                  <a:moveTo>
                    <a:pt x="197" y="42"/>
                  </a:moveTo>
                  <a:cubicBezTo>
                    <a:pt x="254" y="42"/>
                    <a:pt x="269" y="84"/>
                    <a:pt x="270" y="122"/>
                  </a:cubicBezTo>
                  <a:cubicBezTo>
                    <a:pt x="257" y="122"/>
                    <a:pt x="131" y="122"/>
                    <a:pt x="117" y="122"/>
                  </a:cubicBezTo>
                  <a:cubicBezTo>
                    <a:pt x="120" y="94"/>
                    <a:pt x="137" y="42"/>
                    <a:pt x="197"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1" name="Freeform 68"/>
            <p:cNvSpPr>
              <a:spLocks/>
            </p:cNvSpPr>
            <p:nvPr userDrawn="1"/>
          </p:nvSpPr>
          <p:spPr bwMode="auto">
            <a:xfrm>
              <a:off x="8384278" y="-792580"/>
              <a:ext cx="80678" cy="105891"/>
            </a:xfrm>
            <a:custGeom>
              <a:avLst/>
              <a:gdLst>
                <a:gd name="T0" fmla="*/ 325 w 445"/>
                <a:gd name="T1" fmla="*/ 181 h 578"/>
                <a:gd name="T2" fmla="*/ 178 w 445"/>
                <a:gd name="T3" fmla="*/ 266 h 578"/>
                <a:gd name="T4" fmla="*/ 178 w 445"/>
                <a:gd name="T5" fmla="*/ 0 h 578"/>
                <a:gd name="T6" fmla="*/ 170 w 445"/>
                <a:gd name="T7" fmla="*/ 1 h 578"/>
                <a:gd name="T8" fmla="*/ 0 w 445"/>
                <a:gd name="T9" fmla="*/ 22 h 578"/>
                <a:gd name="T10" fmla="*/ 0 w 445"/>
                <a:gd name="T11" fmla="*/ 52 h 578"/>
                <a:gd name="T12" fmla="*/ 8 w 445"/>
                <a:gd name="T13" fmla="*/ 52 h 578"/>
                <a:gd name="T14" fmla="*/ 72 w 445"/>
                <a:gd name="T15" fmla="*/ 118 h 578"/>
                <a:gd name="T16" fmla="*/ 72 w 445"/>
                <a:gd name="T17" fmla="*/ 578 h 578"/>
                <a:gd name="T18" fmla="*/ 178 w 445"/>
                <a:gd name="T19" fmla="*/ 578 h 578"/>
                <a:gd name="T20" fmla="*/ 178 w 445"/>
                <a:gd name="T21" fmla="*/ 380 h 578"/>
                <a:gd name="T22" fmla="*/ 279 w 445"/>
                <a:gd name="T23" fmla="*/ 251 h 578"/>
                <a:gd name="T24" fmla="*/ 339 w 445"/>
                <a:gd name="T25" fmla="*/ 335 h 578"/>
                <a:gd name="T26" fmla="*/ 339 w 445"/>
                <a:gd name="T27" fmla="*/ 578 h 578"/>
                <a:gd name="T28" fmla="*/ 445 w 445"/>
                <a:gd name="T29" fmla="*/ 578 h 578"/>
                <a:gd name="T30" fmla="*/ 445 w 445"/>
                <a:gd name="T31" fmla="*/ 323 h 578"/>
                <a:gd name="T32" fmla="*/ 325 w 445"/>
                <a:gd name="T33" fmla="*/ 18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5" h="578">
                  <a:moveTo>
                    <a:pt x="325" y="181"/>
                  </a:moveTo>
                  <a:cubicBezTo>
                    <a:pt x="246" y="181"/>
                    <a:pt x="201" y="230"/>
                    <a:pt x="178" y="266"/>
                  </a:cubicBezTo>
                  <a:cubicBezTo>
                    <a:pt x="178" y="223"/>
                    <a:pt x="178" y="0"/>
                    <a:pt x="178" y="0"/>
                  </a:cubicBezTo>
                  <a:cubicBezTo>
                    <a:pt x="170" y="1"/>
                    <a:pt x="170" y="1"/>
                    <a:pt x="170" y="1"/>
                  </a:cubicBezTo>
                  <a:cubicBezTo>
                    <a:pt x="0" y="22"/>
                    <a:pt x="0" y="22"/>
                    <a:pt x="0" y="22"/>
                  </a:cubicBezTo>
                  <a:cubicBezTo>
                    <a:pt x="0" y="52"/>
                    <a:pt x="0" y="52"/>
                    <a:pt x="0" y="52"/>
                  </a:cubicBezTo>
                  <a:cubicBezTo>
                    <a:pt x="8" y="52"/>
                    <a:pt x="8" y="52"/>
                    <a:pt x="8" y="52"/>
                  </a:cubicBezTo>
                  <a:cubicBezTo>
                    <a:pt x="60" y="54"/>
                    <a:pt x="72" y="66"/>
                    <a:pt x="72" y="118"/>
                  </a:cubicBezTo>
                  <a:cubicBezTo>
                    <a:pt x="72" y="578"/>
                    <a:pt x="72" y="578"/>
                    <a:pt x="72" y="578"/>
                  </a:cubicBezTo>
                  <a:cubicBezTo>
                    <a:pt x="178" y="578"/>
                    <a:pt x="178" y="578"/>
                    <a:pt x="178" y="578"/>
                  </a:cubicBezTo>
                  <a:cubicBezTo>
                    <a:pt x="178" y="380"/>
                    <a:pt x="178" y="380"/>
                    <a:pt x="178" y="380"/>
                  </a:cubicBezTo>
                  <a:cubicBezTo>
                    <a:pt x="178" y="307"/>
                    <a:pt x="233" y="251"/>
                    <a:pt x="279" y="251"/>
                  </a:cubicBezTo>
                  <a:cubicBezTo>
                    <a:pt x="339" y="251"/>
                    <a:pt x="339" y="296"/>
                    <a:pt x="339" y="335"/>
                  </a:cubicBezTo>
                  <a:cubicBezTo>
                    <a:pt x="339" y="578"/>
                    <a:pt x="339" y="578"/>
                    <a:pt x="339" y="578"/>
                  </a:cubicBezTo>
                  <a:cubicBezTo>
                    <a:pt x="445" y="578"/>
                    <a:pt x="445" y="578"/>
                    <a:pt x="445" y="578"/>
                  </a:cubicBezTo>
                  <a:cubicBezTo>
                    <a:pt x="445" y="323"/>
                    <a:pt x="445" y="323"/>
                    <a:pt x="445" y="323"/>
                  </a:cubicBezTo>
                  <a:cubicBezTo>
                    <a:pt x="445" y="280"/>
                    <a:pt x="445" y="181"/>
                    <a:pt x="325" y="18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2" name="Freeform 69"/>
            <p:cNvSpPr>
              <a:spLocks noEditPoints="1"/>
            </p:cNvSpPr>
            <p:nvPr userDrawn="1"/>
          </p:nvSpPr>
          <p:spPr bwMode="auto">
            <a:xfrm>
              <a:off x="8485126" y="-758964"/>
              <a:ext cx="68913" cy="73955"/>
            </a:xfrm>
            <a:custGeom>
              <a:avLst/>
              <a:gdLst>
                <a:gd name="T0" fmla="*/ 377 w 377"/>
                <a:gd name="T1" fmla="*/ 161 h 407"/>
                <a:gd name="T2" fmla="*/ 200 w 377"/>
                <a:gd name="T3" fmla="*/ 0 h 407"/>
                <a:gd name="T4" fmla="*/ 0 w 377"/>
                <a:gd name="T5" fmla="*/ 190 h 407"/>
                <a:gd name="T6" fmla="*/ 233 w 377"/>
                <a:gd name="T7" fmla="*/ 407 h 407"/>
                <a:gd name="T8" fmla="*/ 363 w 377"/>
                <a:gd name="T9" fmla="*/ 385 h 407"/>
                <a:gd name="T10" fmla="*/ 369 w 377"/>
                <a:gd name="T11" fmla="*/ 383 h 407"/>
                <a:gd name="T12" fmla="*/ 369 w 377"/>
                <a:gd name="T13" fmla="*/ 331 h 407"/>
                <a:gd name="T14" fmla="*/ 359 w 377"/>
                <a:gd name="T15" fmla="*/ 335 h 407"/>
                <a:gd name="T16" fmla="*/ 275 w 377"/>
                <a:gd name="T17" fmla="*/ 348 h 407"/>
                <a:gd name="T18" fmla="*/ 117 w 377"/>
                <a:gd name="T19" fmla="*/ 169 h 407"/>
                <a:gd name="T20" fmla="*/ 377 w 377"/>
                <a:gd name="T21" fmla="*/ 169 h 407"/>
                <a:gd name="T22" fmla="*/ 377 w 377"/>
                <a:gd name="T23" fmla="*/ 161 h 407"/>
                <a:gd name="T24" fmla="*/ 197 w 377"/>
                <a:gd name="T25" fmla="*/ 42 h 407"/>
                <a:gd name="T26" fmla="*/ 270 w 377"/>
                <a:gd name="T27" fmla="*/ 122 h 407"/>
                <a:gd name="T28" fmla="*/ 117 w 377"/>
                <a:gd name="T29" fmla="*/ 122 h 407"/>
                <a:gd name="T30" fmla="*/ 197 w 377"/>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7" h="407">
                  <a:moveTo>
                    <a:pt x="377" y="161"/>
                  </a:moveTo>
                  <a:cubicBezTo>
                    <a:pt x="377" y="54"/>
                    <a:pt x="318" y="0"/>
                    <a:pt x="200" y="0"/>
                  </a:cubicBezTo>
                  <a:cubicBezTo>
                    <a:pt x="68" y="0"/>
                    <a:pt x="0" y="64"/>
                    <a:pt x="0" y="190"/>
                  </a:cubicBezTo>
                  <a:cubicBezTo>
                    <a:pt x="0" y="326"/>
                    <a:pt x="87" y="407"/>
                    <a:pt x="233"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5" y="348"/>
                  </a:cubicBezTo>
                  <a:cubicBezTo>
                    <a:pt x="161" y="348"/>
                    <a:pt x="119" y="253"/>
                    <a:pt x="117" y="169"/>
                  </a:cubicBezTo>
                  <a:cubicBezTo>
                    <a:pt x="131" y="169"/>
                    <a:pt x="377" y="169"/>
                    <a:pt x="377" y="169"/>
                  </a:cubicBezTo>
                  <a:cubicBezTo>
                    <a:pt x="377" y="161"/>
                    <a:pt x="377" y="161"/>
                    <a:pt x="377" y="161"/>
                  </a:cubicBezTo>
                  <a:moveTo>
                    <a:pt x="197" y="42"/>
                  </a:moveTo>
                  <a:cubicBezTo>
                    <a:pt x="254" y="42"/>
                    <a:pt x="268" y="84"/>
                    <a:pt x="270" y="122"/>
                  </a:cubicBezTo>
                  <a:cubicBezTo>
                    <a:pt x="256" y="122"/>
                    <a:pt x="130" y="122"/>
                    <a:pt x="117" y="122"/>
                  </a:cubicBezTo>
                  <a:cubicBezTo>
                    <a:pt x="119" y="94"/>
                    <a:pt x="137" y="42"/>
                    <a:pt x="197"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3" name="Freeform 70"/>
            <p:cNvSpPr>
              <a:spLocks/>
            </p:cNvSpPr>
            <p:nvPr userDrawn="1"/>
          </p:nvSpPr>
          <p:spPr bwMode="auto">
            <a:xfrm>
              <a:off x="8320407" y="-780815"/>
              <a:ext cx="55467" cy="95806"/>
            </a:xfrm>
            <a:custGeom>
              <a:avLst/>
              <a:gdLst>
                <a:gd name="T0" fmla="*/ 71 w 298"/>
                <a:gd name="T1" fmla="*/ 0 h 519"/>
                <a:gd name="T2" fmla="*/ 71 w 298"/>
                <a:gd name="T3" fmla="*/ 121 h 519"/>
                <a:gd name="T4" fmla="*/ 0 w 298"/>
                <a:gd name="T5" fmla="*/ 121 h 519"/>
                <a:gd name="T6" fmla="*/ 0 w 298"/>
                <a:gd name="T7" fmla="*/ 168 h 519"/>
                <a:gd name="T8" fmla="*/ 71 w 298"/>
                <a:gd name="T9" fmla="*/ 168 h 519"/>
                <a:gd name="T10" fmla="*/ 71 w 298"/>
                <a:gd name="T11" fmla="*/ 407 h 519"/>
                <a:gd name="T12" fmla="*/ 218 w 298"/>
                <a:gd name="T13" fmla="*/ 519 h 519"/>
                <a:gd name="T14" fmla="*/ 281 w 298"/>
                <a:gd name="T15" fmla="*/ 512 h 519"/>
                <a:gd name="T16" fmla="*/ 287 w 298"/>
                <a:gd name="T17" fmla="*/ 511 h 519"/>
                <a:gd name="T18" fmla="*/ 287 w 298"/>
                <a:gd name="T19" fmla="*/ 463 h 519"/>
                <a:gd name="T20" fmla="*/ 278 w 298"/>
                <a:gd name="T21" fmla="*/ 465 h 519"/>
                <a:gd name="T22" fmla="*/ 246 w 298"/>
                <a:gd name="T23" fmla="*/ 468 h 519"/>
                <a:gd name="T24" fmla="*/ 178 w 298"/>
                <a:gd name="T25" fmla="*/ 394 h 519"/>
                <a:gd name="T26" fmla="*/ 178 w 298"/>
                <a:gd name="T27" fmla="*/ 168 h 519"/>
                <a:gd name="T28" fmla="*/ 298 w 298"/>
                <a:gd name="T29" fmla="*/ 168 h 519"/>
                <a:gd name="T30" fmla="*/ 298 w 298"/>
                <a:gd name="T31" fmla="*/ 121 h 519"/>
                <a:gd name="T32" fmla="*/ 178 w 298"/>
                <a:gd name="T33" fmla="*/ 121 h 519"/>
                <a:gd name="T34" fmla="*/ 178 w 298"/>
                <a:gd name="T35" fmla="*/ 0 h 519"/>
                <a:gd name="T36" fmla="*/ 71 w 298"/>
                <a:gd name="T37"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519">
                  <a:moveTo>
                    <a:pt x="71" y="0"/>
                  </a:moveTo>
                  <a:cubicBezTo>
                    <a:pt x="71" y="0"/>
                    <a:pt x="71" y="109"/>
                    <a:pt x="71" y="121"/>
                  </a:cubicBezTo>
                  <a:cubicBezTo>
                    <a:pt x="59" y="121"/>
                    <a:pt x="0" y="121"/>
                    <a:pt x="0" y="121"/>
                  </a:cubicBezTo>
                  <a:cubicBezTo>
                    <a:pt x="0" y="168"/>
                    <a:pt x="0" y="168"/>
                    <a:pt x="0" y="168"/>
                  </a:cubicBezTo>
                  <a:cubicBezTo>
                    <a:pt x="0" y="168"/>
                    <a:pt x="59" y="168"/>
                    <a:pt x="71" y="168"/>
                  </a:cubicBezTo>
                  <a:cubicBezTo>
                    <a:pt x="71" y="183"/>
                    <a:pt x="71" y="407"/>
                    <a:pt x="71" y="407"/>
                  </a:cubicBezTo>
                  <a:cubicBezTo>
                    <a:pt x="71" y="510"/>
                    <a:pt x="138" y="519"/>
                    <a:pt x="218" y="519"/>
                  </a:cubicBezTo>
                  <a:cubicBezTo>
                    <a:pt x="238" y="519"/>
                    <a:pt x="259" y="516"/>
                    <a:pt x="281" y="512"/>
                  </a:cubicBezTo>
                  <a:cubicBezTo>
                    <a:pt x="287" y="511"/>
                    <a:pt x="287" y="511"/>
                    <a:pt x="287" y="511"/>
                  </a:cubicBezTo>
                  <a:cubicBezTo>
                    <a:pt x="287" y="463"/>
                    <a:pt x="287" y="463"/>
                    <a:pt x="287" y="463"/>
                  </a:cubicBezTo>
                  <a:cubicBezTo>
                    <a:pt x="278" y="465"/>
                    <a:pt x="278" y="465"/>
                    <a:pt x="278" y="465"/>
                  </a:cubicBezTo>
                  <a:cubicBezTo>
                    <a:pt x="269" y="467"/>
                    <a:pt x="258" y="468"/>
                    <a:pt x="246" y="468"/>
                  </a:cubicBezTo>
                  <a:cubicBezTo>
                    <a:pt x="182" y="468"/>
                    <a:pt x="178" y="449"/>
                    <a:pt x="178" y="394"/>
                  </a:cubicBezTo>
                  <a:cubicBezTo>
                    <a:pt x="178" y="394"/>
                    <a:pt x="178" y="182"/>
                    <a:pt x="178" y="168"/>
                  </a:cubicBezTo>
                  <a:cubicBezTo>
                    <a:pt x="192" y="168"/>
                    <a:pt x="298" y="168"/>
                    <a:pt x="298" y="168"/>
                  </a:cubicBezTo>
                  <a:cubicBezTo>
                    <a:pt x="298" y="121"/>
                    <a:pt x="298" y="121"/>
                    <a:pt x="298" y="121"/>
                  </a:cubicBezTo>
                  <a:cubicBezTo>
                    <a:pt x="298" y="121"/>
                    <a:pt x="192" y="121"/>
                    <a:pt x="178" y="121"/>
                  </a:cubicBezTo>
                  <a:cubicBezTo>
                    <a:pt x="178" y="107"/>
                    <a:pt x="178" y="0"/>
                    <a:pt x="178" y="0"/>
                  </a:cubicBezTo>
                  <a:cubicBezTo>
                    <a:pt x="71" y="0"/>
                    <a:pt x="71" y="0"/>
                    <a:pt x="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4" name="Freeform 71"/>
            <p:cNvSpPr>
              <a:spLocks/>
            </p:cNvSpPr>
            <p:nvPr userDrawn="1"/>
          </p:nvSpPr>
          <p:spPr bwMode="auto">
            <a:xfrm>
              <a:off x="8602782" y="-789219"/>
              <a:ext cx="117656" cy="102529"/>
            </a:xfrm>
            <a:custGeom>
              <a:avLst/>
              <a:gdLst>
                <a:gd name="T0" fmla="*/ 632 w 640"/>
                <a:gd name="T1" fmla="*/ 0 h 556"/>
                <a:gd name="T2" fmla="*/ 525 w 640"/>
                <a:gd name="T3" fmla="*/ 0 h 556"/>
                <a:gd name="T4" fmla="*/ 525 w 640"/>
                <a:gd name="T5" fmla="*/ 423 h 556"/>
                <a:gd name="T6" fmla="*/ 246 w 640"/>
                <a:gd name="T7" fmla="*/ 0 h 556"/>
                <a:gd name="T8" fmla="*/ 0 w 640"/>
                <a:gd name="T9" fmla="*/ 0 h 556"/>
                <a:gd name="T10" fmla="*/ 0 w 640"/>
                <a:gd name="T11" fmla="*/ 32 h 556"/>
                <a:gd name="T12" fmla="*/ 21 w 640"/>
                <a:gd name="T13" fmla="*/ 36 h 556"/>
                <a:gd name="T14" fmla="*/ 91 w 640"/>
                <a:gd name="T15" fmla="*/ 111 h 556"/>
                <a:gd name="T16" fmla="*/ 91 w 640"/>
                <a:gd name="T17" fmla="*/ 556 h 556"/>
                <a:gd name="T18" fmla="*/ 206 w 640"/>
                <a:gd name="T19" fmla="*/ 556 h 556"/>
                <a:gd name="T20" fmla="*/ 206 w 640"/>
                <a:gd name="T21" fmla="*/ 114 h 556"/>
                <a:gd name="T22" fmla="*/ 498 w 640"/>
                <a:gd name="T23" fmla="*/ 556 h 556"/>
                <a:gd name="T24" fmla="*/ 640 w 640"/>
                <a:gd name="T25" fmla="*/ 556 h 556"/>
                <a:gd name="T26" fmla="*/ 640 w 640"/>
                <a:gd name="T27" fmla="*/ 0 h 556"/>
                <a:gd name="T28" fmla="*/ 632 w 640"/>
                <a:gd name="T2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0" h="556">
                  <a:moveTo>
                    <a:pt x="632" y="0"/>
                  </a:moveTo>
                  <a:cubicBezTo>
                    <a:pt x="525" y="0"/>
                    <a:pt x="525" y="0"/>
                    <a:pt x="525" y="0"/>
                  </a:cubicBezTo>
                  <a:cubicBezTo>
                    <a:pt x="525" y="0"/>
                    <a:pt x="525" y="382"/>
                    <a:pt x="525" y="423"/>
                  </a:cubicBezTo>
                  <a:cubicBezTo>
                    <a:pt x="503" y="389"/>
                    <a:pt x="246" y="0"/>
                    <a:pt x="246" y="0"/>
                  </a:cubicBezTo>
                  <a:cubicBezTo>
                    <a:pt x="0" y="0"/>
                    <a:pt x="0" y="0"/>
                    <a:pt x="0" y="0"/>
                  </a:cubicBezTo>
                  <a:cubicBezTo>
                    <a:pt x="0" y="32"/>
                    <a:pt x="0" y="32"/>
                    <a:pt x="0" y="32"/>
                  </a:cubicBezTo>
                  <a:cubicBezTo>
                    <a:pt x="21" y="36"/>
                    <a:pt x="21" y="36"/>
                    <a:pt x="21" y="36"/>
                  </a:cubicBezTo>
                  <a:cubicBezTo>
                    <a:pt x="86" y="47"/>
                    <a:pt x="91" y="47"/>
                    <a:pt x="91" y="111"/>
                  </a:cubicBezTo>
                  <a:cubicBezTo>
                    <a:pt x="91" y="556"/>
                    <a:pt x="91" y="556"/>
                    <a:pt x="91" y="556"/>
                  </a:cubicBezTo>
                  <a:cubicBezTo>
                    <a:pt x="206" y="556"/>
                    <a:pt x="206" y="556"/>
                    <a:pt x="206" y="556"/>
                  </a:cubicBezTo>
                  <a:cubicBezTo>
                    <a:pt x="206" y="556"/>
                    <a:pt x="206" y="155"/>
                    <a:pt x="206" y="114"/>
                  </a:cubicBezTo>
                  <a:cubicBezTo>
                    <a:pt x="228" y="148"/>
                    <a:pt x="498" y="556"/>
                    <a:pt x="498" y="556"/>
                  </a:cubicBezTo>
                  <a:cubicBezTo>
                    <a:pt x="640" y="556"/>
                    <a:pt x="640" y="556"/>
                    <a:pt x="640" y="556"/>
                  </a:cubicBezTo>
                  <a:cubicBezTo>
                    <a:pt x="640" y="0"/>
                    <a:pt x="640" y="0"/>
                    <a:pt x="640" y="0"/>
                  </a:cubicBezTo>
                  <a:cubicBezTo>
                    <a:pt x="632" y="0"/>
                    <a:pt x="632" y="0"/>
                    <a:pt x="6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5" name="Freeform 72"/>
            <p:cNvSpPr>
              <a:spLocks noEditPoints="1"/>
            </p:cNvSpPr>
            <p:nvPr userDrawn="1"/>
          </p:nvSpPr>
          <p:spPr bwMode="auto">
            <a:xfrm>
              <a:off x="8738927" y="-758964"/>
              <a:ext cx="70594" cy="73955"/>
            </a:xfrm>
            <a:custGeom>
              <a:avLst/>
              <a:gdLst>
                <a:gd name="T0" fmla="*/ 378 w 378"/>
                <a:gd name="T1" fmla="*/ 161 h 407"/>
                <a:gd name="T2" fmla="*/ 200 w 378"/>
                <a:gd name="T3" fmla="*/ 0 h 407"/>
                <a:gd name="T4" fmla="*/ 0 w 378"/>
                <a:gd name="T5" fmla="*/ 190 h 407"/>
                <a:gd name="T6" fmla="*/ 232 w 378"/>
                <a:gd name="T7" fmla="*/ 407 h 407"/>
                <a:gd name="T8" fmla="*/ 363 w 378"/>
                <a:gd name="T9" fmla="*/ 385 h 407"/>
                <a:gd name="T10" fmla="*/ 369 w 378"/>
                <a:gd name="T11" fmla="*/ 383 h 407"/>
                <a:gd name="T12" fmla="*/ 369 w 378"/>
                <a:gd name="T13" fmla="*/ 331 h 407"/>
                <a:gd name="T14" fmla="*/ 359 w 378"/>
                <a:gd name="T15" fmla="*/ 335 h 407"/>
                <a:gd name="T16" fmla="*/ 276 w 378"/>
                <a:gd name="T17" fmla="*/ 348 h 407"/>
                <a:gd name="T18" fmla="*/ 117 w 378"/>
                <a:gd name="T19" fmla="*/ 169 h 407"/>
                <a:gd name="T20" fmla="*/ 378 w 378"/>
                <a:gd name="T21" fmla="*/ 169 h 407"/>
                <a:gd name="T22" fmla="*/ 378 w 378"/>
                <a:gd name="T23" fmla="*/ 161 h 407"/>
                <a:gd name="T24" fmla="*/ 196 w 378"/>
                <a:gd name="T25" fmla="*/ 42 h 407"/>
                <a:gd name="T26" fmla="*/ 270 w 378"/>
                <a:gd name="T27" fmla="*/ 122 h 407"/>
                <a:gd name="T28" fmla="*/ 117 w 378"/>
                <a:gd name="T29" fmla="*/ 122 h 407"/>
                <a:gd name="T30" fmla="*/ 196 w 378"/>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8" h="407">
                  <a:moveTo>
                    <a:pt x="378" y="161"/>
                  </a:moveTo>
                  <a:cubicBezTo>
                    <a:pt x="378" y="54"/>
                    <a:pt x="318" y="0"/>
                    <a:pt x="200" y="0"/>
                  </a:cubicBezTo>
                  <a:cubicBezTo>
                    <a:pt x="68" y="0"/>
                    <a:pt x="0" y="64"/>
                    <a:pt x="0" y="190"/>
                  </a:cubicBezTo>
                  <a:cubicBezTo>
                    <a:pt x="0" y="326"/>
                    <a:pt x="87" y="407"/>
                    <a:pt x="232"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6" y="348"/>
                  </a:cubicBezTo>
                  <a:cubicBezTo>
                    <a:pt x="161" y="348"/>
                    <a:pt x="119" y="253"/>
                    <a:pt x="117" y="169"/>
                  </a:cubicBezTo>
                  <a:cubicBezTo>
                    <a:pt x="131" y="169"/>
                    <a:pt x="378" y="169"/>
                    <a:pt x="378" y="169"/>
                  </a:cubicBezTo>
                  <a:cubicBezTo>
                    <a:pt x="378" y="161"/>
                    <a:pt x="378" y="161"/>
                    <a:pt x="378" y="161"/>
                  </a:cubicBezTo>
                  <a:moveTo>
                    <a:pt x="196" y="42"/>
                  </a:moveTo>
                  <a:cubicBezTo>
                    <a:pt x="254" y="42"/>
                    <a:pt x="269" y="84"/>
                    <a:pt x="270" y="122"/>
                  </a:cubicBezTo>
                  <a:cubicBezTo>
                    <a:pt x="257" y="122"/>
                    <a:pt x="131" y="122"/>
                    <a:pt x="117" y="122"/>
                  </a:cubicBezTo>
                  <a:cubicBezTo>
                    <a:pt x="120" y="94"/>
                    <a:pt x="137" y="42"/>
                    <a:pt x="19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6" name="Freeform 73"/>
            <p:cNvSpPr>
              <a:spLocks/>
            </p:cNvSpPr>
            <p:nvPr userDrawn="1"/>
          </p:nvSpPr>
          <p:spPr bwMode="auto">
            <a:xfrm>
              <a:off x="8903646" y="-780815"/>
              <a:ext cx="55467" cy="95806"/>
            </a:xfrm>
            <a:custGeom>
              <a:avLst/>
              <a:gdLst>
                <a:gd name="T0" fmla="*/ 71 w 298"/>
                <a:gd name="T1" fmla="*/ 0 h 519"/>
                <a:gd name="T2" fmla="*/ 71 w 298"/>
                <a:gd name="T3" fmla="*/ 121 h 519"/>
                <a:gd name="T4" fmla="*/ 0 w 298"/>
                <a:gd name="T5" fmla="*/ 121 h 519"/>
                <a:gd name="T6" fmla="*/ 0 w 298"/>
                <a:gd name="T7" fmla="*/ 168 h 519"/>
                <a:gd name="T8" fmla="*/ 71 w 298"/>
                <a:gd name="T9" fmla="*/ 168 h 519"/>
                <a:gd name="T10" fmla="*/ 71 w 298"/>
                <a:gd name="T11" fmla="*/ 407 h 519"/>
                <a:gd name="T12" fmla="*/ 218 w 298"/>
                <a:gd name="T13" fmla="*/ 519 h 519"/>
                <a:gd name="T14" fmla="*/ 281 w 298"/>
                <a:gd name="T15" fmla="*/ 512 h 519"/>
                <a:gd name="T16" fmla="*/ 287 w 298"/>
                <a:gd name="T17" fmla="*/ 511 h 519"/>
                <a:gd name="T18" fmla="*/ 287 w 298"/>
                <a:gd name="T19" fmla="*/ 463 h 519"/>
                <a:gd name="T20" fmla="*/ 278 w 298"/>
                <a:gd name="T21" fmla="*/ 465 h 519"/>
                <a:gd name="T22" fmla="*/ 246 w 298"/>
                <a:gd name="T23" fmla="*/ 468 h 519"/>
                <a:gd name="T24" fmla="*/ 178 w 298"/>
                <a:gd name="T25" fmla="*/ 394 h 519"/>
                <a:gd name="T26" fmla="*/ 178 w 298"/>
                <a:gd name="T27" fmla="*/ 168 h 519"/>
                <a:gd name="T28" fmla="*/ 298 w 298"/>
                <a:gd name="T29" fmla="*/ 168 h 519"/>
                <a:gd name="T30" fmla="*/ 298 w 298"/>
                <a:gd name="T31" fmla="*/ 121 h 519"/>
                <a:gd name="T32" fmla="*/ 178 w 298"/>
                <a:gd name="T33" fmla="*/ 121 h 519"/>
                <a:gd name="T34" fmla="*/ 178 w 298"/>
                <a:gd name="T35" fmla="*/ 0 h 519"/>
                <a:gd name="T36" fmla="*/ 71 w 298"/>
                <a:gd name="T37"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519">
                  <a:moveTo>
                    <a:pt x="71" y="0"/>
                  </a:moveTo>
                  <a:cubicBezTo>
                    <a:pt x="71" y="0"/>
                    <a:pt x="71" y="109"/>
                    <a:pt x="71" y="121"/>
                  </a:cubicBezTo>
                  <a:cubicBezTo>
                    <a:pt x="59" y="121"/>
                    <a:pt x="0" y="121"/>
                    <a:pt x="0" y="121"/>
                  </a:cubicBezTo>
                  <a:cubicBezTo>
                    <a:pt x="0" y="168"/>
                    <a:pt x="0" y="168"/>
                    <a:pt x="0" y="168"/>
                  </a:cubicBezTo>
                  <a:cubicBezTo>
                    <a:pt x="0" y="168"/>
                    <a:pt x="59" y="168"/>
                    <a:pt x="71" y="168"/>
                  </a:cubicBezTo>
                  <a:cubicBezTo>
                    <a:pt x="71" y="183"/>
                    <a:pt x="71" y="407"/>
                    <a:pt x="71" y="407"/>
                  </a:cubicBezTo>
                  <a:cubicBezTo>
                    <a:pt x="71" y="510"/>
                    <a:pt x="138" y="519"/>
                    <a:pt x="218" y="519"/>
                  </a:cubicBezTo>
                  <a:cubicBezTo>
                    <a:pt x="238" y="519"/>
                    <a:pt x="258" y="516"/>
                    <a:pt x="281" y="512"/>
                  </a:cubicBezTo>
                  <a:cubicBezTo>
                    <a:pt x="287" y="511"/>
                    <a:pt x="287" y="511"/>
                    <a:pt x="287" y="511"/>
                  </a:cubicBezTo>
                  <a:cubicBezTo>
                    <a:pt x="287" y="463"/>
                    <a:pt x="287" y="463"/>
                    <a:pt x="287" y="463"/>
                  </a:cubicBezTo>
                  <a:cubicBezTo>
                    <a:pt x="278" y="465"/>
                    <a:pt x="278" y="465"/>
                    <a:pt x="278" y="465"/>
                  </a:cubicBezTo>
                  <a:cubicBezTo>
                    <a:pt x="269" y="467"/>
                    <a:pt x="258" y="468"/>
                    <a:pt x="246" y="468"/>
                  </a:cubicBezTo>
                  <a:cubicBezTo>
                    <a:pt x="181" y="468"/>
                    <a:pt x="178" y="449"/>
                    <a:pt x="178" y="394"/>
                  </a:cubicBezTo>
                  <a:cubicBezTo>
                    <a:pt x="178" y="394"/>
                    <a:pt x="178" y="182"/>
                    <a:pt x="178" y="168"/>
                  </a:cubicBezTo>
                  <a:cubicBezTo>
                    <a:pt x="191" y="168"/>
                    <a:pt x="298" y="168"/>
                    <a:pt x="298" y="168"/>
                  </a:cubicBezTo>
                  <a:cubicBezTo>
                    <a:pt x="298" y="121"/>
                    <a:pt x="298" y="121"/>
                    <a:pt x="298" y="121"/>
                  </a:cubicBezTo>
                  <a:cubicBezTo>
                    <a:pt x="298" y="121"/>
                    <a:pt x="191" y="121"/>
                    <a:pt x="178" y="121"/>
                  </a:cubicBezTo>
                  <a:cubicBezTo>
                    <a:pt x="178" y="107"/>
                    <a:pt x="178" y="0"/>
                    <a:pt x="178" y="0"/>
                  </a:cubicBezTo>
                  <a:cubicBezTo>
                    <a:pt x="71" y="0"/>
                    <a:pt x="71" y="0"/>
                    <a:pt x="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7" name="Freeform 74"/>
            <p:cNvSpPr>
              <a:spLocks/>
            </p:cNvSpPr>
            <p:nvPr userDrawn="1"/>
          </p:nvSpPr>
          <p:spPr bwMode="auto">
            <a:xfrm>
              <a:off x="8811201" y="-757284"/>
              <a:ext cx="85721" cy="70594"/>
            </a:xfrm>
            <a:custGeom>
              <a:avLst/>
              <a:gdLst>
                <a:gd name="T0" fmla="*/ 363 w 473"/>
                <a:gd name="T1" fmla="*/ 127 h 389"/>
                <a:gd name="T2" fmla="*/ 473 w 473"/>
                <a:gd name="T3" fmla="*/ 0 h 389"/>
                <a:gd name="T4" fmla="*/ 360 w 473"/>
                <a:gd name="T5" fmla="*/ 0 h 389"/>
                <a:gd name="T6" fmla="*/ 256 w 473"/>
                <a:gd name="T7" fmla="*/ 120 h 389"/>
                <a:gd name="T8" fmla="*/ 164 w 473"/>
                <a:gd name="T9" fmla="*/ 0 h 389"/>
                <a:gd name="T10" fmla="*/ 0 w 473"/>
                <a:gd name="T11" fmla="*/ 0 h 389"/>
                <a:gd name="T12" fmla="*/ 0 w 473"/>
                <a:gd name="T13" fmla="*/ 31 h 389"/>
                <a:gd name="T14" fmla="*/ 7 w 473"/>
                <a:gd name="T15" fmla="*/ 31 h 389"/>
                <a:gd name="T16" fmla="*/ 110 w 473"/>
                <a:gd name="T17" fmla="*/ 90 h 389"/>
                <a:gd name="T18" fmla="*/ 177 w 473"/>
                <a:gd name="T19" fmla="*/ 179 h 389"/>
                <a:gd name="T20" fmla="*/ 68 w 473"/>
                <a:gd name="T21" fmla="*/ 306 h 389"/>
                <a:gd name="T22" fmla="*/ 181 w 473"/>
                <a:gd name="T23" fmla="*/ 306 h 389"/>
                <a:gd name="T24" fmla="*/ 230 w 473"/>
                <a:gd name="T25" fmla="*/ 249 h 389"/>
                <a:gd name="T26" fmla="*/ 335 w 473"/>
                <a:gd name="T27" fmla="*/ 389 h 389"/>
                <a:gd name="T28" fmla="*/ 462 w 473"/>
                <a:gd name="T29" fmla="*/ 389 h 389"/>
                <a:gd name="T30" fmla="*/ 261 w 473"/>
                <a:gd name="T31" fmla="*/ 127 h 389"/>
                <a:gd name="T32" fmla="*/ 363 w 473"/>
                <a:gd name="T33" fmla="*/ 127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3" h="389">
                  <a:moveTo>
                    <a:pt x="363" y="127"/>
                  </a:moveTo>
                  <a:cubicBezTo>
                    <a:pt x="473" y="0"/>
                    <a:pt x="473" y="0"/>
                    <a:pt x="473" y="0"/>
                  </a:cubicBezTo>
                  <a:cubicBezTo>
                    <a:pt x="360" y="0"/>
                    <a:pt x="360" y="0"/>
                    <a:pt x="360" y="0"/>
                  </a:cubicBezTo>
                  <a:cubicBezTo>
                    <a:pt x="256" y="120"/>
                    <a:pt x="256" y="120"/>
                    <a:pt x="256" y="120"/>
                  </a:cubicBezTo>
                  <a:cubicBezTo>
                    <a:pt x="164" y="0"/>
                    <a:pt x="164" y="0"/>
                    <a:pt x="164" y="0"/>
                  </a:cubicBezTo>
                  <a:cubicBezTo>
                    <a:pt x="0" y="0"/>
                    <a:pt x="0" y="0"/>
                    <a:pt x="0" y="0"/>
                  </a:cubicBezTo>
                  <a:cubicBezTo>
                    <a:pt x="0" y="31"/>
                    <a:pt x="0" y="31"/>
                    <a:pt x="0" y="31"/>
                  </a:cubicBezTo>
                  <a:cubicBezTo>
                    <a:pt x="7" y="31"/>
                    <a:pt x="7" y="31"/>
                    <a:pt x="7" y="31"/>
                  </a:cubicBezTo>
                  <a:cubicBezTo>
                    <a:pt x="63" y="35"/>
                    <a:pt x="76" y="45"/>
                    <a:pt x="110" y="90"/>
                  </a:cubicBezTo>
                  <a:cubicBezTo>
                    <a:pt x="177" y="179"/>
                    <a:pt x="177" y="179"/>
                    <a:pt x="177" y="179"/>
                  </a:cubicBezTo>
                  <a:cubicBezTo>
                    <a:pt x="68" y="306"/>
                    <a:pt x="68" y="306"/>
                    <a:pt x="68" y="306"/>
                  </a:cubicBezTo>
                  <a:cubicBezTo>
                    <a:pt x="181" y="306"/>
                    <a:pt x="181" y="306"/>
                    <a:pt x="181" y="306"/>
                  </a:cubicBezTo>
                  <a:cubicBezTo>
                    <a:pt x="230" y="249"/>
                    <a:pt x="230" y="249"/>
                    <a:pt x="230" y="249"/>
                  </a:cubicBezTo>
                  <a:cubicBezTo>
                    <a:pt x="335" y="389"/>
                    <a:pt x="335" y="389"/>
                    <a:pt x="335" y="389"/>
                  </a:cubicBezTo>
                  <a:cubicBezTo>
                    <a:pt x="462" y="389"/>
                    <a:pt x="462" y="389"/>
                    <a:pt x="462" y="389"/>
                  </a:cubicBezTo>
                  <a:cubicBezTo>
                    <a:pt x="261" y="127"/>
                    <a:pt x="261" y="127"/>
                    <a:pt x="261" y="127"/>
                  </a:cubicBezTo>
                  <a:cubicBezTo>
                    <a:pt x="363" y="127"/>
                    <a:pt x="363" y="127"/>
                    <a:pt x="363" y="1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grpSp>
      <p:pic>
        <p:nvPicPr>
          <p:cNvPr id="4" name="Picture 3" descr="HDS-Logo_gray_02271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7067" y="4509528"/>
            <a:ext cx="2393950" cy="241988"/>
          </a:xfrm>
          <a:prstGeom prst="rect">
            <a:avLst/>
          </a:prstGeom>
        </p:spPr>
      </p:pic>
      <p:grpSp>
        <p:nvGrpSpPr>
          <p:cNvPr id="36" name="Group 35"/>
          <p:cNvGrpSpPr/>
          <p:nvPr userDrawn="1"/>
        </p:nvGrpSpPr>
        <p:grpSpPr>
          <a:xfrm>
            <a:off x="-8466" y="-11689"/>
            <a:ext cx="3716867" cy="3957854"/>
            <a:chOff x="403315" y="365083"/>
            <a:chExt cx="3234031" cy="3443711"/>
          </a:xfrm>
        </p:grpSpPr>
        <p:pic>
          <p:nvPicPr>
            <p:cNvPr id="37" name="Picture 36" descr="HDS-Icon_Innovate_Flat_Reversed.png"/>
            <p:cNvPicPr>
              <a:picLocks noChangeAspect="1"/>
            </p:cNvPicPr>
            <p:nvPr userDrawn="1"/>
          </p:nvPicPr>
          <p:blipFill rotWithShape="1">
            <a:blip r:embed="rId3" cstate="print">
              <a:alphaModFix amt="54000"/>
              <a:extLst>
                <a:ext uri="{28A0092B-C50C-407E-A947-70E740481C1C}">
                  <a14:useLocalDpi xmlns:a14="http://schemas.microsoft.com/office/drawing/2010/main" val="0"/>
                </a:ext>
              </a:extLst>
            </a:blip>
            <a:srcRect/>
            <a:stretch/>
          </p:blipFill>
          <p:spPr>
            <a:xfrm>
              <a:off x="403315" y="365083"/>
              <a:ext cx="375618" cy="585260"/>
            </a:xfrm>
            <a:prstGeom prst="rect">
              <a:avLst/>
            </a:prstGeom>
          </p:spPr>
        </p:pic>
        <p:pic>
          <p:nvPicPr>
            <p:cNvPr id="40" name="Picture 39"/>
            <p:cNvPicPr>
              <a:picLocks noChangeAspect="1"/>
            </p:cNvPicPr>
            <p:nvPr userDrawn="1"/>
          </p:nvPicPr>
          <p:blipFill rotWithShape="1">
            <a:blip r:embed="rId4" cstate="print">
              <a:alphaModFix amt="53000"/>
              <a:extLst>
                <a:ext uri="{28A0092B-C50C-407E-A947-70E740481C1C}">
                  <a14:useLocalDpi xmlns:a14="http://schemas.microsoft.com/office/drawing/2010/main" val="0"/>
                </a:ext>
              </a:extLst>
            </a:blip>
            <a:srcRect/>
            <a:stretch/>
          </p:blipFill>
          <p:spPr>
            <a:xfrm>
              <a:off x="3090331" y="2645308"/>
              <a:ext cx="547015" cy="753285"/>
            </a:xfrm>
            <a:prstGeom prst="rect">
              <a:avLst/>
            </a:prstGeom>
          </p:spPr>
        </p:pic>
        <p:pic>
          <p:nvPicPr>
            <p:cNvPr id="42" name="Picture 41"/>
            <p:cNvPicPr>
              <a:picLocks noChangeAspect="1"/>
            </p:cNvPicPr>
            <p:nvPr userDrawn="1"/>
          </p:nvPicPr>
          <p:blipFill>
            <a:blip r:embed="rId5" cstate="print">
              <a:alphaModFix amt="45000"/>
              <a:extLst>
                <a:ext uri="{28A0092B-C50C-407E-A947-70E740481C1C}">
                  <a14:useLocalDpi xmlns:a14="http://schemas.microsoft.com/office/drawing/2010/main" val="0"/>
                </a:ext>
              </a:extLst>
            </a:blip>
            <a:stretch>
              <a:fillRect/>
            </a:stretch>
          </p:blipFill>
          <p:spPr>
            <a:xfrm>
              <a:off x="2412324" y="1649379"/>
              <a:ext cx="592433" cy="944249"/>
            </a:xfrm>
            <a:prstGeom prst="rect">
              <a:avLst/>
            </a:prstGeom>
          </p:spPr>
        </p:pic>
        <p:pic>
          <p:nvPicPr>
            <p:cNvPr id="43" name="Picture 42"/>
            <p:cNvPicPr>
              <a:picLocks noChangeAspect="1"/>
            </p:cNvPicPr>
            <p:nvPr userDrawn="1"/>
          </p:nvPicPr>
          <p:blipFill>
            <a:blip r:embed="rId6" cstate="print">
              <a:alphaModFix amt="45000"/>
              <a:extLst>
                <a:ext uri="{28A0092B-C50C-407E-A947-70E740481C1C}">
                  <a14:useLocalDpi xmlns:a14="http://schemas.microsoft.com/office/drawing/2010/main" val="0"/>
                </a:ext>
              </a:extLst>
            </a:blip>
            <a:stretch>
              <a:fillRect/>
            </a:stretch>
          </p:blipFill>
          <p:spPr>
            <a:xfrm>
              <a:off x="841402" y="1928693"/>
              <a:ext cx="1261310" cy="990123"/>
            </a:xfrm>
            <a:prstGeom prst="rect">
              <a:avLst/>
            </a:prstGeom>
          </p:spPr>
        </p:pic>
        <p:pic>
          <p:nvPicPr>
            <p:cNvPr id="44" name="Picture 43"/>
            <p:cNvPicPr>
              <a:picLocks noChangeAspect="1"/>
            </p:cNvPicPr>
            <p:nvPr userDrawn="1"/>
          </p:nvPicPr>
          <p:blipFill rotWithShape="1">
            <a:blip r:embed="rId7" cstate="print">
              <a:alphaModFix amt="45000"/>
              <a:extLst>
                <a:ext uri="{28A0092B-C50C-407E-A947-70E740481C1C}">
                  <a14:useLocalDpi xmlns:a14="http://schemas.microsoft.com/office/drawing/2010/main" val="0"/>
                </a:ext>
              </a:extLst>
            </a:blip>
            <a:srcRect/>
            <a:stretch/>
          </p:blipFill>
          <p:spPr>
            <a:xfrm>
              <a:off x="403315" y="1406274"/>
              <a:ext cx="281026" cy="944249"/>
            </a:xfrm>
            <a:prstGeom prst="rect">
              <a:avLst/>
            </a:prstGeom>
          </p:spPr>
        </p:pic>
        <p:pic>
          <p:nvPicPr>
            <p:cNvPr id="46" name="Picture 45"/>
            <p:cNvPicPr>
              <a:picLocks noChangeAspect="1"/>
            </p:cNvPicPr>
            <p:nvPr userDrawn="1"/>
          </p:nvPicPr>
          <p:blipFill rotWithShape="1">
            <a:blip r:embed="rId8" cstate="print">
              <a:alphaModFix amt="45000"/>
              <a:extLst>
                <a:ext uri="{28A0092B-C50C-407E-A947-70E740481C1C}">
                  <a14:useLocalDpi xmlns:a14="http://schemas.microsoft.com/office/drawing/2010/main" val="0"/>
                </a:ext>
              </a:extLst>
            </a:blip>
            <a:srcRect/>
            <a:stretch/>
          </p:blipFill>
          <p:spPr>
            <a:xfrm>
              <a:off x="403315" y="2994072"/>
              <a:ext cx="840904" cy="814722"/>
            </a:xfrm>
            <a:prstGeom prst="rect">
              <a:avLst/>
            </a:prstGeom>
          </p:spPr>
        </p:pic>
        <p:pic>
          <p:nvPicPr>
            <p:cNvPr id="47" name="Picture 46"/>
            <p:cNvPicPr>
              <a:picLocks noChangeAspect="1"/>
            </p:cNvPicPr>
            <p:nvPr userDrawn="1"/>
          </p:nvPicPr>
          <p:blipFill>
            <a:blip r:embed="rId9" cstate="print">
              <a:alphaModFix amt="45000"/>
              <a:extLst>
                <a:ext uri="{28A0092B-C50C-407E-A947-70E740481C1C}">
                  <a14:useLocalDpi xmlns:a14="http://schemas.microsoft.com/office/drawing/2010/main" val="0"/>
                </a:ext>
              </a:extLst>
            </a:blip>
            <a:stretch>
              <a:fillRect/>
            </a:stretch>
          </p:blipFill>
          <p:spPr>
            <a:xfrm>
              <a:off x="837869" y="666035"/>
              <a:ext cx="1264843" cy="758906"/>
            </a:xfrm>
            <a:prstGeom prst="rect">
              <a:avLst/>
            </a:prstGeom>
          </p:spPr>
        </p:pic>
        <p:pic>
          <p:nvPicPr>
            <p:cNvPr id="48" name="Picture 47"/>
            <p:cNvPicPr>
              <a:picLocks noChangeAspect="1"/>
            </p:cNvPicPr>
            <p:nvPr userDrawn="1"/>
          </p:nvPicPr>
          <p:blipFill rotWithShape="1">
            <a:blip r:embed="rId10" cstate="print">
              <a:alphaModFix amt="45000"/>
              <a:extLst>
                <a:ext uri="{28A0092B-C50C-407E-A947-70E740481C1C}">
                  <a14:useLocalDpi xmlns:a14="http://schemas.microsoft.com/office/drawing/2010/main" val="0"/>
                </a:ext>
              </a:extLst>
            </a:blip>
            <a:srcRect/>
            <a:stretch/>
          </p:blipFill>
          <p:spPr>
            <a:xfrm>
              <a:off x="3004757" y="1045488"/>
              <a:ext cx="632589" cy="458930"/>
            </a:xfrm>
            <a:prstGeom prst="rect">
              <a:avLst/>
            </a:prstGeom>
          </p:spPr>
        </p:pic>
        <p:pic>
          <p:nvPicPr>
            <p:cNvPr id="49" name="Picture 48"/>
            <p:cNvPicPr>
              <a:picLocks noChangeAspect="1"/>
            </p:cNvPicPr>
            <p:nvPr userDrawn="1"/>
          </p:nvPicPr>
          <p:blipFill rotWithShape="1">
            <a:blip r:embed="rId11" cstate="print">
              <a:alphaModFix amt="45000"/>
              <a:extLst>
                <a:ext uri="{28A0092B-C50C-407E-A947-70E740481C1C}">
                  <a14:useLocalDpi xmlns:a14="http://schemas.microsoft.com/office/drawing/2010/main" val="0"/>
                </a:ext>
              </a:extLst>
            </a:blip>
            <a:srcRect/>
            <a:stretch/>
          </p:blipFill>
          <p:spPr>
            <a:xfrm>
              <a:off x="2308550" y="375253"/>
              <a:ext cx="534680" cy="607429"/>
            </a:xfrm>
            <a:prstGeom prst="rect">
              <a:avLst/>
            </a:prstGeom>
          </p:spPr>
        </p:pic>
        <p:pic>
          <p:nvPicPr>
            <p:cNvPr id="50" name="Picture 49" descr="HDS-Icon_Innovate_Flat_Reversed.png"/>
            <p:cNvPicPr>
              <a:picLocks noChangeAspect="1"/>
            </p:cNvPicPr>
            <p:nvPr userDrawn="1"/>
          </p:nvPicPr>
          <p:blipFill rotWithShape="1">
            <a:blip r:embed="rId12" cstate="print">
              <a:alphaModFix amt="54000"/>
              <a:extLst>
                <a:ext uri="{28A0092B-C50C-407E-A947-70E740481C1C}">
                  <a14:useLocalDpi xmlns:a14="http://schemas.microsoft.com/office/drawing/2010/main" val="0"/>
                </a:ext>
              </a:extLst>
            </a:blip>
            <a:srcRect/>
            <a:stretch/>
          </p:blipFill>
          <p:spPr>
            <a:xfrm>
              <a:off x="1954721" y="3114603"/>
              <a:ext cx="805974" cy="694190"/>
            </a:xfrm>
            <a:prstGeom prst="rect">
              <a:avLst/>
            </a:prstGeom>
          </p:spPr>
        </p:pic>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grpSp>
        <p:nvGrpSpPr>
          <p:cNvPr id="6" name="Group 5"/>
          <p:cNvGrpSpPr/>
          <p:nvPr userDrawn="1"/>
        </p:nvGrpSpPr>
        <p:grpSpPr>
          <a:xfrm>
            <a:off x="7687887" y="230319"/>
            <a:ext cx="1230037" cy="352168"/>
            <a:chOff x="7743893" y="-1004361"/>
            <a:chExt cx="1215220" cy="347926"/>
          </a:xfrm>
          <a:solidFill>
            <a:schemeClr val="tx1"/>
          </a:solidFill>
        </p:grpSpPr>
        <p:sp>
          <p:nvSpPr>
            <p:cNvPr id="7" name="Freeform 75"/>
            <p:cNvSpPr>
              <a:spLocks/>
            </p:cNvSpPr>
            <p:nvPr userDrawn="1"/>
          </p:nvSpPr>
          <p:spPr bwMode="auto">
            <a:xfrm>
              <a:off x="8895241" y="-809388"/>
              <a:ext cx="47062" cy="28574"/>
            </a:xfrm>
            <a:custGeom>
              <a:avLst/>
              <a:gdLst>
                <a:gd name="T0" fmla="*/ 13 w 28"/>
                <a:gd name="T1" fmla="*/ 17 h 17"/>
                <a:gd name="T2" fmla="*/ 0 w 28"/>
                <a:gd name="T3" fmla="*/ 17 h 17"/>
                <a:gd name="T4" fmla="*/ 15 w 28"/>
                <a:gd name="T5" fmla="*/ 0 h 17"/>
                <a:gd name="T6" fmla="*/ 28 w 28"/>
                <a:gd name="T7" fmla="*/ 0 h 17"/>
                <a:gd name="T8" fmla="*/ 13 w 28"/>
                <a:gd name="T9" fmla="*/ 17 h 17"/>
              </a:gdLst>
              <a:ahLst/>
              <a:cxnLst>
                <a:cxn ang="0">
                  <a:pos x="T0" y="T1"/>
                </a:cxn>
                <a:cxn ang="0">
                  <a:pos x="T2" y="T3"/>
                </a:cxn>
                <a:cxn ang="0">
                  <a:pos x="T4" y="T5"/>
                </a:cxn>
                <a:cxn ang="0">
                  <a:pos x="T6" y="T7"/>
                </a:cxn>
                <a:cxn ang="0">
                  <a:pos x="T8" y="T9"/>
                </a:cxn>
              </a:cxnLst>
              <a:rect l="0" t="0" r="r" b="b"/>
              <a:pathLst>
                <a:path w="28" h="17">
                  <a:moveTo>
                    <a:pt x="13" y="17"/>
                  </a:moveTo>
                  <a:lnTo>
                    <a:pt x="0" y="17"/>
                  </a:lnTo>
                  <a:lnTo>
                    <a:pt x="15" y="0"/>
                  </a:lnTo>
                  <a:lnTo>
                    <a:pt x="28" y="0"/>
                  </a:lnTo>
                  <a:lnTo>
                    <a:pt x="13" y="17"/>
                  </a:ln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 name="Freeform 50"/>
            <p:cNvSpPr>
              <a:spLocks/>
            </p:cNvSpPr>
            <p:nvPr userDrawn="1"/>
          </p:nvSpPr>
          <p:spPr bwMode="auto">
            <a:xfrm>
              <a:off x="8636398" y="-1001000"/>
              <a:ext cx="174803" cy="164719"/>
            </a:xfrm>
            <a:custGeom>
              <a:avLst/>
              <a:gdLst>
                <a:gd name="T0" fmla="*/ 26 w 104"/>
                <a:gd name="T1" fmla="*/ 0 h 98"/>
                <a:gd name="T2" fmla="*/ 26 w 104"/>
                <a:gd name="T3" fmla="*/ 39 h 98"/>
                <a:gd name="T4" fmla="*/ 79 w 104"/>
                <a:gd name="T5" fmla="*/ 39 h 98"/>
                <a:gd name="T6" fmla="*/ 79 w 104"/>
                <a:gd name="T7" fmla="*/ 0 h 98"/>
                <a:gd name="T8" fmla="*/ 104 w 104"/>
                <a:gd name="T9" fmla="*/ 0 h 98"/>
                <a:gd name="T10" fmla="*/ 104 w 104"/>
                <a:gd name="T11" fmla="*/ 98 h 98"/>
                <a:gd name="T12" fmla="*/ 79 w 104"/>
                <a:gd name="T13" fmla="*/ 98 h 98"/>
                <a:gd name="T14" fmla="*/ 79 w 104"/>
                <a:gd name="T15" fmla="*/ 55 h 98"/>
                <a:gd name="T16" fmla="*/ 26 w 104"/>
                <a:gd name="T17" fmla="*/ 55 h 98"/>
                <a:gd name="T18" fmla="*/ 26 w 104"/>
                <a:gd name="T19" fmla="*/ 98 h 98"/>
                <a:gd name="T20" fmla="*/ 0 w 104"/>
                <a:gd name="T21" fmla="*/ 98 h 98"/>
                <a:gd name="T22" fmla="*/ 0 w 104"/>
                <a:gd name="T23" fmla="*/ 0 h 98"/>
                <a:gd name="T24" fmla="*/ 26 w 104"/>
                <a:gd name="T2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8">
                  <a:moveTo>
                    <a:pt x="26" y="0"/>
                  </a:moveTo>
                  <a:lnTo>
                    <a:pt x="26" y="39"/>
                  </a:lnTo>
                  <a:lnTo>
                    <a:pt x="79" y="39"/>
                  </a:lnTo>
                  <a:lnTo>
                    <a:pt x="79" y="0"/>
                  </a:lnTo>
                  <a:lnTo>
                    <a:pt x="104" y="0"/>
                  </a:lnTo>
                  <a:lnTo>
                    <a:pt x="104" y="98"/>
                  </a:lnTo>
                  <a:lnTo>
                    <a:pt x="79" y="98"/>
                  </a:lnTo>
                  <a:lnTo>
                    <a:pt x="79" y="55"/>
                  </a:lnTo>
                  <a:lnTo>
                    <a:pt x="26" y="55"/>
                  </a:lnTo>
                  <a:lnTo>
                    <a:pt x="26" y="98"/>
                  </a:lnTo>
                  <a:lnTo>
                    <a:pt x="0" y="98"/>
                  </a:lnTo>
                  <a:lnTo>
                    <a:pt x="0" y="0"/>
                  </a:lnTo>
                  <a:lnTo>
                    <a:pt x="2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 name="Freeform 52"/>
            <p:cNvSpPr>
              <a:spLocks/>
            </p:cNvSpPr>
            <p:nvPr userDrawn="1"/>
          </p:nvSpPr>
          <p:spPr bwMode="auto">
            <a:xfrm>
              <a:off x="8090138" y="-1001000"/>
              <a:ext cx="176485" cy="164719"/>
            </a:xfrm>
            <a:custGeom>
              <a:avLst/>
              <a:gdLst>
                <a:gd name="T0" fmla="*/ 105 w 105"/>
                <a:gd name="T1" fmla="*/ 0 h 98"/>
                <a:gd name="T2" fmla="*/ 105 w 105"/>
                <a:gd name="T3" fmla="*/ 17 h 98"/>
                <a:gd name="T4" fmla="*/ 66 w 105"/>
                <a:gd name="T5" fmla="*/ 17 h 98"/>
                <a:gd name="T6" fmla="*/ 66 w 105"/>
                <a:gd name="T7" fmla="*/ 98 h 98"/>
                <a:gd name="T8" fmla="*/ 40 w 105"/>
                <a:gd name="T9" fmla="*/ 98 h 98"/>
                <a:gd name="T10" fmla="*/ 40 w 105"/>
                <a:gd name="T11" fmla="*/ 17 h 98"/>
                <a:gd name="T12" fmla="*/ 0 w 105"/>
                <a:gd name="T13" fmla="*/ 17 h 98"/>
                <a:gd name="T14" fmla="*/ 0 w 105"/>
                <a:gd name="T15" fmla="*/ 0 h 98"/>
                <a:gd name="T16" fmla="*/ 105 w 105"/>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98">
                  <a:moveTo>
                    <a:pt x="105" y="0"/>
                  </a:moveTo>
                  <a:lnTo>
                    <a:pt x="105" y="17"/>
                  </a:lnTo>
                  <a:lnTo>
                    <a:pt x="66" y="17"/>
                  </a:lnTo>
                  <a:lnTo>
                    <a:pt x="66" y="98"/>
                  </a:lnTo>
                  <a:lnTo>
                    <a:pt x="40" y="98"/>
                  </a:lnTo>
                  <a:lnTo>
                    <a:pt x="40" y="17"/>
                  </a:lnTo>
                  <a:lnTo>
                    <a:pt x="0" y="17"/>
                  </a:lnTo>
                  <a:lnTo>
                    <a:pt x="0" y="0"/>
                  </a:lnTo>
                  <a:lnTo>
                    <a:pt x="10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12" name="Freeform 11"/>
            <p:cNvSpPr>
              <a:spLocks noEditPoints="1"/>
            </p:cNvSpPr>
            <p:nvPr userDrawn="1"/>
          </p:nvSpPr>
          <p:spPr bwMode="auto">
            <a:xfrm>
              <a:off x="8229644" y="-1001000"/>
              <a:ext cx="206739" cy="164719"/>
            </a:xfrm>
            <a:custGeom>
              <a:avLst/>
              <a:gdLst>
                <a:gd name="T0" fmla="*/ 123 w 123"/>
                <a:gd name="T1" fmla="*/ 98 h 98"/>
                <a:gd name="T2" fmla="*/ 94 w 123"/>
                <a:gd name="T3" fmla="*/ 98 h 98"/>
                <a:gd name="T4" fmla="*/ 86 w 123"/>
                <a:gd name="T5" fmla="*/ 77 h 98"/>
                <a:gd name="T6" fmla="*/ 37 w 123"/>
                <a:gd name="T7" fmla="*/ 77 h 98"/>
                <a:gd name="T8" fmla="*/ 29 w 123"/>
                <a:gd name="T9" fmla="*/ 98 h 98"/>
                <a:gd name="T10" fmla="*/ 0 w 123"/>
                <a:gd name="T11" fmla="*/ 98 h 98"/>
                <a:gd name="T12" fmla="*/ 46 w 123"/>
                <a:gd name="T13" fmla="*/ 0 h 98"/>
                <a:gd name="T14" fmla="*/ 77 w 123"/>
                <a:gd name="T15" fmla="*/ 0 h 98"/>
                <a:gd name="T16" fmla="*/ 123 w 123"/>
                <a:gd name="T17" fmla="*/ 98 h 98"/>
                <a:gd name="T18" fmla="*/ 61 w 123"/>
                <a:gd name="T19" fmla="*/ 17 h 98"/>
                <a:gd name="T20" fmla="*/ 43 w 123"/>
                <a:gd name="T21" fmla="*/ 61 h 98"/>
                <a:gd name="T22" fmla="*/ 79 w 123"/>
                <a:gd name="T23" fmla="*/ 61 h 98"/>
                <a:gd name="T24" fmla="*/ 61 w 123"/>
                <a:gd name="T25" fmla="*/ 1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98">
                  <a:moveTo>
                    <a:pt x="123" y="98"/>
                  </a:moveTo>
                  <a:lnTo>
                    <a:pt x="94" y="98"/>
                  </a:lnTo>
                  <a:lnTo>
                    <a:pt x="86" y="77"/>
                  </a:lnTo>
                  <a:lnTo>
                    <a:pt x="37" y="77"/>
                  </a:lnTo>
                  <a:lnTo>
                    <a:pt x="29" y="98"/>
                  </a:lnTo>
                  <a:lnTo>
                    <a:pt x="0" y="98"/>
                  </a:lnTo>
                  <a:lnTo>
                    <a:pt x="46" y="0"/>
                  </a:lnTo>
                  <a:lnTo>
                    <a:pt x="77" y="0"/>
                  </a:lnTo>
                  <a:lnTo>
                    <a:pt x="123" y="98"/>
                  </a:lnTo>
                  <a:moveTo>
                    <a:pt x="61" y="17"/>
                  </a:moveTo>
                  <a:lnTo>
                    <a:pt x="43" y="61"/>
                  </a:lnTo>
                  <a:lnTo>
                    <a:pt x="79" y="61"/>
                  </a:lnTo>
                  <a:lnTo>
                    <a:pt x="61" y="1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13" name="Rectangle 12"/>
            <p:cNvSpPr>
              <a:spLocks noChangeArrowheads="1"/>
            </p:cNvSpPr>
            <p:nvPr userDrawn="1"/>
          </p:nvSpPr>
          <p:spPr bwMode="auto">
            <a:xfrm>
              <a:off x="8846499" y="-1001000"/>
              <a:ext cx="43701" cy="1647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14" name="Freeform 57"/>
            <p:cNvSpPr>
              <a:spLocks/>
            </p:cNvSpPr>
            <p:nvPr userDrawn="1"/>
          </p:nvSpPr>
          <p:spPr bwMode="auto">
            <a:xfrm>
              <a:off x="7821209" y="-1001000"/>
              <a:ext cx="174803" cy="164719"/>
            </a:xfrm>
            <a:custGeom>
              <a:avLst/>
              <a:gdLst>
                <a:gd name="T0" fmla="*/ 26 w 104"/>
                <a:gd name="T1" fmla="*/ 0 h 98"/>
                <a:gd name="T2" fmla="*/ 26 w 104"/>
                <a:gd name="T3" fmla="*/ 39 h 98"/>
                <a:gd name="T4" fmla="*/ 79 w 104"/>
                <a:gd name="T5" fmla="*/ 39 h 98"/>
                <a:gd name="T6" fmla="*/ 79 w 104"/>
                <a:gd name="T7" fmla="*/ 0 h 98"/>
                <a:gd name="T8" fmla="*/ 104 w 104"/>
                <a:gd name="T9" fmla="*/ 0 h 98"/>
                <a:gd name="T10" fmla="*/ 104 w 104"/>
                <a:gd name="T11" fmla="*/ 98 h 98"/>
                <a:gd name="T12" fmla="*/ 79 w 104"/>
                <a:gd name="T13" fmla="*/ 98 h 98"/>
                <a:gd name="T14" fmla="*/ 79 w 104"/>
                <a:gd name="T15" fmla="*/ 55 h 98"/>
                <a:gd name="T16" fmla="*/ 26 w 104"/>
                <a:gd name="T17" fmla="*/ 55 h 98"/>
                <a:gd name="T18" fmla="*/ 26 w 104"/>
                <a:gd name="T19" fmla="*/ 98 h 98"/>
                <a:gd name="T20" fmla="*/ 0 w 104"/>
                <a:gd name="T21" fmla="*/ 98 h 98"/>
                <a:gd name="T22" fmla="*/ 0 w 104"/>
                <a:gd name="T23" fmla="*/ 0 h 98"/>
                <a:gd name="T24" fmla="*/ 26 w 104"/>
                <a:gd name="T2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8">
                  <a:moveTo>
                    <a:pt x="26" y="0"/>
                  </a:moveTo>
                  <a:lnTo>
                    <a:pt x="26" y="39"/>
                  </a:lnTo>
                  <a:lnTo>
                    <a:pt x="79" y="39"/>
                  </a:lnTo>
                  <a:lnTo>
                    <a:pt x="79" y="0"/>
                  </a:lnTo>
                  <a:lnTo>
                    <a:pt x="104" y="0"/>
                  </a:lnTo>
                  <a:lnTo>
                    <a:pt x="104" y="98"/>
                  </a:lnTo>
                  <a:lnTo>
                    <a:pt x="79" y="98"/>
                  </a:lnTo>
                  <a:lnTo>
                    <a:pt x="79" y="55"/>
                  </a:lnTo>
                  <a:lnTo>
                    <a:pt x="26" y="55"/>
                  </a:lnTo>
                  <a:lnTo>
                    <a:pt x="26" y="98"/>
                  </a:lnTo>
                  <a:lnTo>
                    <a:pt x="0" y="98"/>
                  </a:lnTo>
                  <a:lnTo>
                    <a:pt x="0" y="0"/>
                  </a:lnTo>
                  <a:lnTo>
                    <a:pt x="2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15" name="Rectangle 58"/>
            <p:cNvSpPr>
              <a:spLocks noChangeArrowheads="1"/>
            </p:cNvSpPr>
            <p:nvPr userDrawn="1"/>
          </p:nvSpPr>
          <p:spPr bwMode="auto">
            <a:xfrm>
              <a:off x="8031309" y="-1001000"/>
              <a:ext cx="43701" cy="1647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16" name="Freeform 59"/>
            <p:cNvSpPr>
              <a:spLocks/>
            </p:cNvSpPr>
            <p:nvPr userDrawn="1"/>
          </p:nvSpPr>
          <p:spPr bwMode="auto">
            <a:xfrm>
              <a:off x="8429660" y="-1004361"/>
              <a:ext cx="184888" cy="171442"/>
            </a:xfrm>
            <a:custGeom>
              <a:avLst/>
              <a:gdLst>
                <a:gd name="T0" fmla="*/ 31 w 1010"/>
                <a:gd name="T1" fmla="*/ 670 h 939"/>
                <a:gd name="T2" fmla="*/ 0 w 1010"/>
                <a:gd name="T3" fmla="*/ 479 h 939"/>
                <a:gd name="T4" fmla="*/ 61 w 1010"/>
                <a:gd name="T5" fmla="*/ 218 h 939"/>
                <a:gd name="T6" fmla="*/ 265 w 1010"/>
                <a:gd name="T7" fmla="*/ 48 h 939"/>
                <a:gd name="T8" fmla="*/ 527 w 1010"/>
                <a:gd name="T9" fmla="*/ 0 h 939"/>
                <a:gd name="T10" fmla="*/ 826 w 1010"/>
                <a:gd name="T11" fmla="*/ 63 h 939"/>
                <a:gd name="T12" fmla="*/ 995 w 1010"/>
                <a:gd name="T13" fmla="*/ 270 h 939"/>
                <a:gd name="T14" fmla="*/ 1004 w 1010"/>
                <a:gd name="T15" fmla="*/ 327 h 939"/>
                <a:gd name="T16" fmla="*/ 755 w 1010"/>
                <a:gd name="T17" fmla="*/ 327 h 939"/>
                <a:gd name="T18" fmla="*/ 742 w 1010"/>
                <a:gd name="T19" fmla="*/ 258 h 939"/>
                <a:gd name="T20" fmla="*/ 631 w 1010"/>
                <a:gd name="T21" fmla="*/ 155 h 939"/>
                <a:gd name="T22" fmla="*/ 527 w 1010"/>
                <a:gd name="T23" fmla="*/ 139 h 939"/>
                <a:gd name="T24" fmla="*/ 410 w 1010"/>
                <a:gd name="T25" fmla="*/ 159 h 939"/>
                <a:gd name="T26" fmla="*/ 280 w 1010"/>
                <a:gd name="T27" fmla="*/ 291 h 939"/>
                <a:gd name="T28" fmla="*/ 248 w 1010"/>
                <a:gd name="T29" fmla="*/ 479 h 939"/>
                <a:gd name="T30" fmla="*/ 270 w 1010"/>
                <a:gd name="T31" fmla="*/ 636 h 939"/>
                <a:gd name="T32" fmla="*/ 400 w 1010"/>
                <a:gd name="T33" fmla="*/ 777 h 939"/>
                <a:gd name="T34" fmla="*/ 527 w 1010"/>
                <a:gd name="T35" fmla="*/ 801 h 939"/>
                <a:gd name="T36" fmla="*/ 637 w 1010"/>
                <a:gd name="T37" fmla="*/ 784 h 939"/>
                <a:gd name="T38" fmla="*/ 741 w 1010"/>
                <a:gd name="T39" fmla="*/ 691 h 939"/>
                <a:gd name="T40" fmla="*/ 760 w 1010"/>
                <a:gd name="T41" fmla="*/ 595 h 939"/>
                <a:gd name="T42" fmla="*/ 1010 w 1010"/>
                <a:gd name="T43" fmla="*/ 595 h 939"/>
                <a:gd name="T44" fmla="*/ 998 w 1010"/>
                <a:gd name="T45" fmla="*/ 680 h 939"/>
                <a:gd name="T46" fmla="*/ 832 w 1010"/>
                <a:gd name="T47" fmla="*/ 877 h 939"/>
                <a:gd name="T48" fmla="*/ 527 w 1010"/>
                <a:gd name="T49" fmla="*/ 939 h 939"/>
                <a:gd name="T50" fmla="*/ 287 w 1010"/>
                <a:gd name="T51" fmla="*/ 902 h 939"/>
                <a:gd name="T52" fmla="*/ 31 w 1010"/>
                <a:gd name="T53" fmla="*/ 670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0" h="939">
                  <a:moveTo>
                    <a:pt x="31" y="670"/>
                  </a:moveTo>
                  <a:cubicBezTo>
                    <a:pt x="11" y="609"/>
                    <a:pt x="0" y="546"/>
                    <a:pt x="0" y="479"/>
                  </a:cubicBezTo>
                  <a:cubicBezTo>
                    <a:pt x="0" y="385"/>
                    <a:pt x="16" y="294"/>
                    <a:pt x="61" y="218"/>
                  </a:cubicBezTo>
                  <a:cubicBezTo>
                    <a:pt x="107" y="140"/>
                    <a:pt x="179" y="80"/>
                    <a:pt x="265" y="48"/>
                  </a:cubicBezTo>
                  <a:cubicBezTo>
                    <a:pt x="347" y="17"/>
                    <a:pt x="435" y="0"/>
                    <a:pt x="527" y="0"/>
                  </a:cubicBezTo>
                  <a:cubicBezTo>
                    <a:pt x="634" y="0"/>
                    <a:pt x="734" y="24"/>
                    <a:pt x="826" y="63"/>
                  </a:cubicBezTo>
                  <a:cubicBezTo>
                    <a:pt x="912" y="100"/>
                    <a:pt x="976" y="177"/>
                    <a:pt x="995" y="270"/>
                  </a:cubicBezTo>
                  <a:cubicBezTo>
                    <a:pt x="999" y="288"/>
                    <a:pt x="1002" y="308"/>
                    <a:pt x="1004" y="327"/>
                  </a:cubicBezTo>
                  <a:cubicBezTo>
                    <a:pt x="755" y="327"/>
                    <a:pt x="755" y="327"/>
                    <a:pt x="755" y="327"/>
                  </a:cubicBezTo>
                  <a:cubicBezTo>
                    <a:pt x="754" y="303"/>
                    <a:pt x="750" y="279"/>
                    <a:pt x="742" y="258"/>
                  </a:cubicBezTo>
                  <a:cubicBezTo>
                    <a:pt x="723" y="209"/>
                    <a:pt x="682" y="170"/>
                    <a:pt x="631" y="155"/>
                  </a:cubicBezTo>
                  <a:cubicBezTo>
                    <a:pt x="598" y="144"/>
                    <a:pt x="563" y="139"/>
                    <a:pt x="527" y="139"/>
                  </a:cubicBezTo>
                  <a:cubicBezTo>
                    <a:pt x="486" y="139"/>
                    <a:pt x="447" y="146"/>
                    <a:pt x="410" y="159"/>
                  </a:cubicBezTo>
                  <a:cubicBezTo>
                    <a:pt x="349" y="181"/>
                    <a:pt x="302" y="230"/>
                    <a:pt x="280" y="291"/>
                  </a:cubicBezTo>
                  <a:cubicBezTo>
                    <a:pt x="260" y="349"/>
                    <a:pt x="248" y="413"/>
                    <a:pt x="248" y="479"/>
                  </a:cubicBezTo>
                  <a:cubicBezTo>
                    <a:pt x="248" y="534"/>
                    <a:pt x="257" y="586"/>
                    <a:pt x="270" y="636"/>
                  </a:cubicBezTo>
                  <a:cubicBezTo>
                    <a:pt x="289" y="701"/>
                    <a:pt x="337" y="753"/>
                    <a:pt x="400" y="777"/>
                  </a:cubicBezTo>
                  <a:cubicBezTo>
                    <a:pt x="440" y="792"/>
                    <a:pt x="482" y="801"/>
                    <a:pt x="527" y="801"/>
                  </a:cubicBezTo>
                  <a:cubicBezTo>
                    <a:pt x="566" y="801"/>
                    <a:pt x="602" y="795"/>
                    <a:pt x="637" y="784"/>
                  </a:cubicBezTo>
                  <a:cubicBezTo>
                    <a:pt x="683" y="769"/>
                    <a:pt x="721" y="735"/>
                    <a:pt x="741" y="691"/>
                  </a:cubicBezTo>
                  <a:cubicBezTo>
                    <a:pt x="754" y="662"/>
                    <a:pt x="760" y="629"/>
                    <a:pt x="760" y="595"/>
                  </a:cubicBezTo>
                  <a:cubicBezTo>
                    <a:pt x="1010" y="595"/>
                    <a:pt x="1010" y="595"/>
                    <a:pt x="1010" y="595"/>
                  </a:cubicBezTo>
                  <a:cubicBezTo>
                    <a:pt x="1008" y="624"/>
                    <a:pt x="1004" y="653"/>
                    <a:pt x="998" y="680"/>
                  </a:cubicBezTo>
                  <a:cubicBezTo>
                    <a:pt x="976" y="768"/>
                    <a:pt x="914" y="843"/>
                    <a:pt x="832" y="877"/>
                  </a:cubicBezTo>
                  <a:cubicBezTo>
                    <a:pt x="738" y="917"/>
                    <a:pt x="635" y="939"/>
                    <a:pt x="527" y="939"/>
                  </a:cubicBezTo>
                  <a:cubicBezTo>
                    <a:pt x="444" y="939"/>
                    <a:pt x="362" y="926"/>
                    <a:pt x="287" y="902"/>
                  </a:cubicBezTo>
                  <a:cubicBezTo>
                    <a:pt x="171" y="866"/>
                    <a:pt x="71" y="783"/>
                    <a:pt x="31" y="6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17" name="Freeform 60"/>
            <p:cNvSpPr>
              <a:spLocks/>
            </p:cNvSpPr>
            <p:nvPr userDrawn="1"/>
          </p:nvSpPr>
          <p:spPr bwMode="auto">
            <a:xfrm>
              <a:off x="7743893" y="-790900"/>
              <a:ext cx="40339" cy="104210"/>
            </a:xfrm>
            <a:custGeom>
              <a:avLst/>
              <a:gdLst>
                <a:gd name="T0" fmla="*/ 211 w 219"/>
                <a:gd name="T1" fmla="*/ 1 h 565"/>
                <a:gd name="T2" fmla="*/ 0 w 219"/>
                <a:gd name="T3" fmla="*/ 20 h 565"/>
                <a:gd name="T4" fmla="*/ 0 w 219"/>
                <a:gd name="T5" fmla="*/ 51 h 565"/>
                <a:gd name="T6" fmla="*/ 6 w 219"/>
                <a:gd name="T7" fmla="*/ 52 h 565"/>
                <a:gd name="T8" fmla="*/ 92 w 219"/>
                <a:gd name="T9" fmla="*/ 123 h 565"/>
                <a:gd name="T10" fmla="*/ 92 w 219"/>
                <a:gd name="T11" fmla="*/ 565 h 565"/>
                <a:gd name="T12" fmla="*/ 219 w 219"/>
                <a:gd name="T13" fmla="*/ 565 h 565"/>
                <a:gd name="T14" fmla="*/ 219 w 219"/>
                <a:gd name="T15" fmla="*/ 0 h 565"/>
                <a:gd name="T16" fmla="*/ 211 w 219"/>
                <a:gd name="T17" fmla="*/ 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565">
                  <a:moveTo>
                    <a:pt x="211" y="1"/>
                  </a:moveTo>
                  <a:cubicBezTo>
                    <a:pt x="0" y="20"/>
                    <a:pt x="0" y="20"/>
                    <a:pt x="0" y="20"/>
                  </a:cubicBezTo>
                  <a:cubicBezTo>
                    <a:pt x="0" y="51"/>
                    <a:pt x="0" y="51"/>
                    <a:pt x="0" y="51"/>
                  </a:cubicBezTo>
                  <a:cubicBezTo>
                    <a:pt x="6" y="52"/>
                    <a:pt x="6" y="52"/>
                    <a:pt x="6" y="52"/>
                  </a:cubicBezTo>
                  <a:cubicBezTo>
                    <a:pt x="92" y="62"/>
                    <a:pt x="92" y="62"/>
                    <a:pt x="92" y="123"/>
                  </a:cubicBezTo>
                  <a:cubicBezTo>
                    <a:pt x="92" y="565"/>
                    <a:pt x="92" y="565"/>
                    <a:pt x="92" y="565"/>
                  </a:cubicBezTo>
                  <a:cubicBezTo>
                    <a:pt x="219" y="565"/>
                    <a:pt x="219" y="565"/>
                    <a:pt x="219" y="565"/>
                  </a:cubicBezTo>
                  <a:cubicBezTo>
                    <a:pt x="219" y="0"/>
                    <a:pt x="219" y="0"/>
                    <a:pt x="219" y="0"/>
                  </a:cubicBezTo>
                  <a:cubicBezTo>
                    <a:pt x="211" y="1"/>
                    <a:pt x="211" y="1"/>
                    <a:pt x="21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18" name="Freeform 61"/>
            <p:cNvSpPr>
              <a:spLocks/>
            </p:cNvSpPr>
            <p:nvPr userDrawn="1"/>
          </p:nvSpPr>
          <p:spPr bwMode="auto">
            <a:xfrm>
              <a:off x="7804401" y="-758964"/>
              <a:ext cx="82360" cy="72275"/>
            </a:xfrm>
            <a:custGeom>
              <a:avLst/>
              <a:gdLst>
                <a:gd name="T0" fmla="*/ 328 w 446"/>
                <a:gd name="T1" fmla="*/ 1 h 398"/>
                <a:gd name="T2" fmla="*/ 180 w 446"/>
                <a:gd name="T3" fmla="*/ 87 h 398"/>
                <a:gd name="T4" fmla="*/ 180 w 446"/>
                <a:gd name="T5" fmla="*/ 0 h 398"/>
                <a:gd name="T6" fmla="*/ 172 w 446"/>
                <a:gd name="T7" fmla="*/ 1 h 398"/>
                <a:gd name="T8" fmla="*/ 0 w 446"/>
                <a:gd name="T9" fmla="*/ 28 h 398"/>
                <a:gd name="T10" fmla="*/ 0 w 446"/>
                <a:gd name="T11" fmla="*/ 58 h 398"/>
                <a:gd name="T12" fmla="*/ 8 w 446"/>
                <a:gd name="T13" fmla="*/ 58 h 398"/>
                <a:gd name="T14" fmla="*/ 74 w 446"/>
                <a:gd name="T15" fmla="*/ 122 h 398"/>
                <a:gd name="T16" fmla="*/ 74 w 446"/>
                <a:gd name="T17" fmla="*/ 398 h 398"/>
                <a:gd name="T18" fmla="*/ 180 w 446"/>
                <a:gd name="T19" fmla="*/ 398 h 398"/>
                <a:gd name="T20" fmla="*/ 180 w 446"/>
                <a:gd name="T21" fmla="*/ 195 h 398"/>
                <a:gd name="T22" fmla="*/ 285 w 446"/>
                <a:gd name="T23" fmla="*/ 71 h 398"/>
                <a:gd name="T24" fmla="*/ 339 w 446"/>
                <a:gd name="T25" fmla="*/ 183 h 398"/>
                <a:gd name="T26" fmla="*/ 339 w 446"/>
                <a:gd name="T27" fmla="*/ 398 h 398"/>
                <a:gd name="T28" fmla="*/ 446 w 446"/>
                <a:gd name="T29" fmla="*/ 398 h 398"/>
                <a:gd name="T30" fmla="*/ 446 w 446"/>
                <a:gd name="T31" fmla="*/ 122 h 398"/>
                <a:gd name="T32" fmla="*/ 328 w 446"/>
                <a:gd name="T33" fmla="*/ 1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6" h="398">
                  <a:moveTo>
                    <a:pt x="328" y="1"/>
                  </a:moveTo>
                  <a:cubicBezTo>
                    <a:pt x="249" y="1"/>
                    <a:pt x="202" y="54"/>
                    <a:pt x="180" y="87"/>
                  </a:cubicBezTo>
                  <a:cubicBezTo>
                    <a:pt x="180" y="58"/>
                    <a:pt x="180" y="0"/>
                    <a:pt x="180" y="0"/>
                  </a:cubicBezTo>
                  <a:cubicBezTo>
                    <a:pt x="172" y="1"/>
                    <a:pt x="172" y="1"/>
                    <a:pt x="172" y="1"/>
                  </a:cubicBezTo>
                  <a:cubicBezTo>
                    <a:pt x="0" y="28"/>
                    <a:pt x="0" y="28"/>
                    <a:pt x="0" y="28"/>
                  </a:cubicBezTo>
                  <a:cubicBezTo>
                    <a:pt x="0" y="58"/>
                    <a:pt x="0" y="58"/>
                    <a:pt x="0" y="58"/>
                  </a:cubicBezTo>
                  <a:cubicBezTo>
                    <a:pt x="8" y="58"/>
                    <a:pt x="8" y="58"/>
                    <a:pt x="8" y="58"/>
                  </a:cubicBezTo>
                  <a:cubicBezTo>
                    <a:pt x="62" y="60"/>
                    <a:pt x="74" y="71"/>
                    <a:pt x="74" y="122"/>
                  </a:cubicBezTo>
                  <a:cubicBezTo>
                    <a:pt x="74" y="398"/>
                    <a:pt x="74" y="398"/>
                    <a:pt x="74" y="398"/>
                  </a:cubicBezTo>
                  <a:cubicBezTo>
                    <a:pt x="180" y="398"/>
                    <a:pt x="180" y="398"/>
                    <a:pt x="180" y="398"/>
                  </a:cubicBezTo>
                  <a:cubicBezTo>
                    <a:pt x="180" y="195"/>
                    <a:pt x="180" y="195"/>
                    <a:pt x="180" y="195"/>
                  </a:cubicBezTo>
                  <a:cubicBezTo>
                    <a:pt x="180" y="141"/>
                    <a:pt x="232" y="71"/>
                    <a:pt x="285" y="71"/>
                  </a:cubicBezTo>
                  <a:cubicBezTo>
                    <a:pt x="337" y="71"/>
                    <a:pt x="339" y="113"/>
                    <a:pt x="339" y="183"/>
                  </a:cubicBezTo>
                  <a:cubicBezTo>
                    <a:pt x="339" y="398"/>
                    <a:pt x="339" y="398"/>
                    <a:pt x="339" y="398"/>
                  </a:cubicBezTo>
                  <a:cubicBezTo>
                    <a:pt x="446" y="398"/>
                    <a:pt x="446" y="398"/>
                    <a:pt x="446" y="398"/>
                  </a:cubicBezTo>
                  <a:cubicBezTo>
                    <a:pt x="446" y="122"/>
                    <a:pt x="446" y="122"/>
                    <a:pt x="446" y="122"/>
                  </a:cubicBezTo>
                  <a:cubicBezTo>
                    <a:pt x="446" y="44"/>
                    <a:pt x="404" y="1"/>
                    <a:pt x="328"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19" name="Freeform 62"/>
            <p:cNvSpPr>
              <a:spLocks/>
            </p:cNvSpPr>
            <p:nvPr userDrawn="1"/>
          </p:nvSpPr>
          <p:spPr bwMode="auto">
            <a:xfrm>
              <a:off x="7910291" y="-758964"/>
              <a:ext cx="53786" cy="73955"/>
            </a:xfrm>
            <a:custGeom>
              <a:avLst/>
              <a:gdLst>
                <a:gd name="T0" fmla="*/ 175 w 298"/>
                <a:gd name="T1" fmla="*/ 155 h 407"/>
                <a:gd name="T2" fmla="*/ 97 w 298"/>
                <a:gd name="T3" fmla="*/ 87 h 407"/>
                <a:gd name="T4" fmla="*/ 154 w 298"/>
                <a:gd name="T5" fmla="*/ 50 h 407"/>
                <a:gd name="T6" fmla="*/ 254 w 298"/>
                <a:gd name="T7" fmla="*/ 85 h 407"/>
                <a:gd name="T8" fmla="*/ 270 w 298"/>
                <a:gd name="T9" fmla="*/ 95 h 407"/>
                <a:gd name="T10" fmla="*/ 270 w 298"/>
                <a:gd name="T11" fmla="*/ 15 h 407"/>
                <a:gd name="T12" fmla="*/ 257 w 298"/>
                <a:gd name="T13" fmla="*/ 12 h 407"/>
                <a:gd name="T14" fmla="*/ 160 w 298"/>
                <a:gd name="T15" fmla="*/ 0 h 407"/>
                <a:gd name="T16" fmla="*/ 0 w 298"/>
                <a:gd name="T17" fmla="*/ 115 h 407"/>
                <a:gd name="T18" fmla="*/ 117 w 298"/>
                <a:gd name="T19" fmla="*/ 238 h 407"/>
                <a:gd name="T20" fmla="*/ 200 w 298"/>
                <a:gd name="T21" fmla="*/ 310 h 407"/>
                <a:gd name="T22" fmla="*/ 129 w 298"/>
                <a:gd name="T23" fmla="*/ 356 h 407"/>
                <a:gd name="T24" fmla="*/ 12 w 298"/>
                <a:gd name="T25" fmla="*/ 315 h 407"/>
                <a:gd name="T26" fmla="*/ 0 w 298"/>
                <a:gd name="T27" fmla="*/ 308 h 407"/>
                <a:gd name="T28" fmla="*/ 0 w 298"/>
                <a:gd name="T29" fmla="*/ 391 h 407"/>
                <a:gd name="T30" fmla="*/ 8 w 298"/>
                <a:gd name="T31" fmla="*/ 392 h 407"/>
                <a:gd name="T32" fmla="*/ 125 w 298"/>
                <a:gd name="T33" fmla="*/ 407 h 407"/>
                <a:gd name="T34" fmla="*/ 298 w 298"/>
                <a:gd name="T35" fmla="*/ 288 h 407"/>
                <a:gd name="T36" fmla="*/ 175 w 298"/>
                <a:gd name="T37" fmla="*/ 155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407">
                  <a:moveTo>
                    <a:pt x="175" y="155"/>
                  </a:moveTo>
                  <a:cubicBezTo>
                    <a:pt x="133" y="134"/>
                    <a:pt x="97" y="116"/>
                    <a:pt x="97" y="87"/>
                  </a:cubicBezTo>
                  <a:cubicBezTo>
                    <a:pt x="97" y="54"/>
                    <a:pt x="137" y="50"/>
                    <a:pt x="154" y="50"/>
                  </a:cubicBezTo>
                  <a:cubicBezTo>
                    <a:pt x="198" y="50"/>
                    <a:pt x="237" y="74"/>
                    <a:pt x="254" y="85"/>
                  </a:cubicBezTo>
                  <a:cubicBezTo>
                    <a:pt x="270" y="95"/>
                    <a:pt x="270" y="95"/>
                    <a:pt x="270" y="95"/>
                  </a:cubicBezTo>
                  <a:cubicBezTo>
                    <a:pt x="270" y="15"/>
                    <a:pt x="270" y="15"/>
                    <a:pt x="270" y="15"/>
                  </a:cubicBezTo>
                  <a:cubicBezTo>
                    <a:pt x="257" y="12"/>
                    <a:pt x="257" y="12"/>
                    <a:pt x="257" y="12"/>
                  </a:cubicBezTo>
                  <a:cubicBezTo>
                    <a:pt x="238" y="8"/>
                    <a:pt x="201" y="0"/>
                    <a:pt x="160" y="0"/>
                  </a:cubicBezTo>
                  <a:cubicBezTo>
                    <a:pt x="60" y="0"/>
                    <a:pt x="0" y="43"/>
                    <a:pt x="0" y="115"/>
                  </a:cubicBezTo>
                  <a:cubicBezTo>
                    <a:pt x="0" y="180"/>
                    <a:pt x="62" y="211"/>
                    <a:pt x="117" y="238"/>
                  </a:cubicBezTo>
                  <a:cubicBezTo>
                    <a:pt x="160" y="259"/>
                    <a:pt x="200" y="278"/>
                    <a:pt x="200" y="310"/>
                  </a:cubicBezTo>
                  <a:cubicBezTo>
                    <a:pt x="200" y="339"/>
                    <a:pt x="174" y="356"/>
                    <a:pt x="129" y="356"/>
                  </a:cubicBezTo>
                  <a:cubicBezTo>
                    <a:pt x="79" y="356"/>
                    <a:pt x="37" y="330"/>
                    <a:pt x="12" y="315"/>
                  </a:cubicBezTo>
                  <a:cubicBezTo>
                    <a:pt x="0" y="308"/>
                    <a:pt x="0" y="308"/>
                    <a:pt x="0" y="308"/>
                  </a:cubicBezTo>
                  <a:cubicBezTo>
                    <a:pt x="0" y="391"/>
                    <a:pt x="0" y="391"/>
                    <a:pt x="0" y="391"/>
                  </a:cubicBezTo>
                  <a:cubicBezTo>
                    <a:pt x="8" y="392"/>
                    <a:pt x="8" y="392"/>
                    <a:pt x="8" y="392"/>
                  </a:cubicBezTo>
                  <a:cubicBezTo>
                    <a:pt x="30" y="397"/>
                    <a:pt x="70" y="407"/>
                    <a:pt x="125" y="407"/>
                  </a:cubicBezTo>
                  <a:cubicBezTo>
                    <a:pt x="233" y="407"/>
                    <a:pt x="298" y="362"/>
                    <a:pt x="298" y="288"/>
                  </a:cubicBezTo>
                  <a:cubicBezTo>
                    <a:pt x="298" y="215"/>
                    <a:pt x="233" y="183"/>
                    <a:pt x="175" y="1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20" name="Freeform 63"/>
            <p:cNvSpPr>
              <a:spLocks noEditPoints="1"/>
            </p:cNvSpPr>
            <p:nvPr userDrawn="1"/>
          </p:nvSpPr>
          <p:spPr bwMode="auto">
            <a:xfrm>
              <a:off x="7974162" y="-758964"/>
              <a:ext cx="84040" cy="102529"/>
            </a:xfrm>
            <a:custGeom>
              <a:avLst/>
              <a:gdLst>
                <a:gd name="T0" fmla="*/ 292 w 459"/>
                <a:gd name="T1" fmla="*/ 1 h 563"/>
                <a:gd name="T2" fmla="*/ 179 w 459"/>
                <a:gd name="T3" fmla="*/ 56 h 563"/>
                <a:gd name="T4" fmla="*/ 179 w 459"/>
                <a:gd name="T5" fmla="*/ 0 h 563"/>
                <a:gd name="T6" fmla="*/ 170 w 459"/>
                <a:gd name="T7" fmla="*/ 1 h 563"/>
                <a:gd name="T8" fmla="*/ 0 w 459"/>
                <a:gd name="T9" fmla="*/ 28 h 563"/>
                <a:gd name="T10" fmla="*/ 0 w 459"/>
                <a:gd name="T11" fmla="*/ 58 h 563"/>
                <a:gd name="T12" fmla="*/ 8 w 459"/>
                <a:gd name="T13" fmla="*/ 58 h 563"/>
                <a:gd name="T14" fmla="*/ 71 w 459"/>
                <a:gd name="T15" fmla="*/ 122 h 563"/>
                <a:gd name="T16" fmla="*/ 71 w 459"/>
                <a:gd name="T17" fmla="*/ 563 h 563"/>
                <a:gd name="T18" fmla="*/ 178 w 459"/>
                <a:gd name="T19" fmla="*/ 563 h 563"/>
                <a:gd name="T20" fmla="*/ 178 w 459"/>
                <a:gd name="T21" fmla="*/ 362 h 563"/>
                <a:gd name="T22" fmla="*/ 288 w 459"/>
                <a:gd name="T23" fmla="*/ 408 h 563"/>
                <a:gd name="T24" fmla="*/ 459 w 459"/>
                <a:gd name="T25" fmla="*/ 198 h 563"/>
                <a:gd name="T26" fmla="*/ 292 w 459"/>
                <a:gd name="T27" fmla="*/ 1 h 563"/>
                <a:gd name="T28" fmla="*/ 261 w 459"/>
                <a:gd name="T29" fmla="*/ 60 h 563"/>
                <a:gd name="T30" fmla="*/ 343 w 459"/>
                <a:gd name="T31" fmla="*/ 198 h 563"/>
                <a:gd name="T32" fmla="*/ 262 w 459"/>
                <a:gd name="T33" fmla="*/ 349 h 563"/>
                <a:gd name="T34" fmla="*/ 178 w 459"/>
                <a:gd name="T35" fmla="*/ 230 h 563"/>
                <a:gd name="T36" fmla="*/ 178 w 459"/>
                <a:gd name="T37" fmla="*/ 196 h 563"/>
                <a:gd name="T38" fmla="*/ 261 w 459"/>
                <a:gd name="T39" fmla="*/ 6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9" h="563">
                  <a:moveTo>
                    <a:pt x="292" y="1"/>
                  </a:moveTo>
                  <a:cubicBezTo>
                    <a:pt x="252" y="1"/>
                    <a:pt x="214" y="20"/>
                    <a:pt x="179" y="56"/>
                  </a:cubicBezTo>
                  <a:cubicBezTo>
                    <a:pt x="179" y="37"/>
                    <a:pt x="179" y="0"/>
                    <a:pt x="179" y="0"/>
                  </a:cubicBezTo>
                  <a:cubicBezTo>
                    <a:pt x="170" y="1"/>
                    <a:pt x="170" y="1"/>
                    <a:pt x="170" y="1"/>
                  </a:cubicBezTo>
                  <a:cubicBezTo>
                    <a:pt x="0" y="28"/>
                    <a:pt x="0" y="28"/>
                    <a:pt x="0" y="28"/>
                  </a:cubicBezTo>
                  <a:cubicBezTo>
                    <a:pt x="0" y="58"/>
                    <a:pt x="0" y="58"/>
                    <a:pt x="0" y="58"/>
                  </a:cubicBezTo>
                  <a:cubicBezTo>
                    <a:pt x="8" y="58"/>
                    <a:pt x="8" y="58"/>
                    <a:pt x="8" y="58"/>
                  </a:cubicBezTo>
                  <a:cubicBezTo>
                    <a:pt x="61" y="60"/>
                    <a:pt x="71" y="70"/>
                    <a:pt x="71" y="122"/>
                  </a:cubicBezTo>
                  <a:cubicBezTo>
                    <a:pt x="71" y="563"/>
                    <a:pt x="71" y="563"/>
                    <a:pt x="71" y="563"/>
                  </a:cubicBezTo>
                  <a:cubicBezTo>
                    <a:pt x="178" y="563"/>
                    <a:pt x="178" y="563"/>
                    <a:pt x="178" y="563"/>
                  </a:cubicBezTo>
                  <a:cubicBezTo>
                    <a:pt x="178" y="563"/>
                    <a:pt x="178" y="395"/>
                    <a:pt x="178" y="362"/>
                  </a:cubicBezTo>
                  <a:cubicBezTo>
                    <a:pt x="198" y="386"/>
                    <a:pt x="229" y="408"/>
                    <a:pt x="288" y="408"/>
                  </a:cubicBezTo>
                  <a:cubicBezTo>
                    <a:pt x="400" y="408"/>
                    <a:pt x="459" y="335"/>
                    <a:pt x="459" y="198"/>
                  </a:cubicBezTo>
                  <a:cubicBezTo>
                    <a:pt x="459" y="73"/>
                    <a:pt x="398" y="1"/>
                    <a:pt x="292" y="1"/>
                  </a:cubicBezTo>
                  <a:moveTo>
                    <a:pt x="261" y="60"/>
                  </a:moveTo>
                  <a:cubicBezTo>
                    <a:pt x="334" y="60"/>
                    <a:pt x="343" y="139"/>
                    <a:pt x="343" y="198"/>
                  </a:cubicBezTo>
                  <a:cubicBezTo>
                    <a:pt x="343" y="300"/>
                    <a:pt x="317" y="349"/>
                    <a:pt x="262" y="349"/>
                  </a:cubicBezTo>
                  <a:cubicBezTo>
                    <a:pt x="193" y="349"/>
                    <a:pt x="178" y="284"/>
                    <a:pt x="178" y="230"/>
                  </a:cubicBezTo>
                  <a:cubicBezTo>
                    <a:pt x="178" y="196"/>
                    <a:pt x="178" y="196"/>
                    <a:pt x="178" y="196"/>
                  </a:cubicBezTo>
                  <a:cubicBezTo>
                    <a:pt x="178" y="155"/>
                    <a:pt x="186" y="60"/>
                    <a:pt x="26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21" name="Freeform 64"/>
            <p:cNvSpPr>
              <a:spLocks/>
            </p:cNvSpPr>
            <p:nvPr userDrawn="1"/>
          </p:nvSpPr>
          <p:spPr bwMode="auto">
            <a:xfrm>
              <a:off x="8071648" y="-758964"/>
              <a:ext cx="33616" cy="72275"/>
            </a:xfrm>
            <a:custGeom>
              <a:avLst/>
              <a:gdLst>
                <a:gd name="T0" fmla="*/ 0 w 178"/>
                <a:gd name="T1" fmla="*/ 28 h 398"/>
                <a:gd name="T2" fmla="*/ 0 w 178"/>
                <a:gd name="T3" fmla="*/ 58 h 398"/>
                <a:gd name="T4" fmla="*/ 8 w 178"/>
                <a:gd name="T5" fmla="*/ 58 h 398"/>
                <a:gd name="T6" fmla="*/ 71 w 178"/>
                <a:gd name="T7" fmla="*/ 122 h 398"/>
                <a:gd name="T8" fmla="*/ 71 w 178"/>
                <a:gd name="T9" fmla="*/ 398 h 398"/>
                <a:gd name="T10" fmla="*/ 178 w 178"/>
                <a:gd name="T11" fmla="*/ 398 h 398"/>
                <a:gd name="T12" fmla="*/ 178 w 178"/>
                <a:gd name="T13" fmla="*/ 0 h 398"/>
                <a:gd name="T14" fmla="*/ 169 w 178"/>
                <a:gd name="T15" fmla="*/ 1 h 398"/>
                <a:gd name="T16" fmla="*/ 0 w 178"/>
                <a:gd name="T17" fmla="*/ 2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398">
                  <a:moveTo>
                    <a:pt x="0" y="28"/>
                  </a:moveTo>
                  <a:cubicBezTo>
                    <a:pt x="0" y="58"/>
                    <a:pt x="0" y="58"/>
                    <a:pt x="0" y="58"/>
                  </a:cubicBezTo>
                  <a:cubicBezTo>
                    <a:pt x="8" y="58"/>
                    <a:pt x="8" y="58"/>
                    <a:pt x="8" y="58"/>
                  </a:cubicBezTo>
                  <a:cubicBezTo>
                    <a:pt x="60" y="60"/>
                    <a:pt x="71" y="70"/>
                    <a:pt x="71" y="122"/>
                  </a:cubicBezTo>
                  <a:cubicBezTo>
                    <a:pt x="71" y="398"/>
                    <a:pt x="71" y="398"/>
                    <a:pt x="71" y="398"/>
                  </a:cubicBezTo>
                  <a:cubicBezTo>
                    <a:pt x="178" y="398"/>
                    <a:pt x="178" y="398"/>
                    <a:pt x="178" y="398"/>
                  </a:cubicBezTo>
                  <a:cubicBezTo>
                    <a:pt x="178" y="0"/>
                    <a:pt x="178" y="0"/>
                    <a:pt x="178" y="0"/>
                  </a:cubicBezTo>
                  <a:cubicBezTo>
                    <a:pt x="169" y="1"/>
                    <a:pt x="169" y="1"/>
                    <a:pt x="169" y="1"/>
                  </a:cubicBezTo>
                  <a:cubicBezTo>
                    <a:pt x="0" y="28"/>
                    <a:pt x="0" y="28"/>
                    <a:pt x="0"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22" name="Freeform 65"/>
            <p:cNvSpPr>
              <a:spLocks/>
            </p:cNvSpPr>
            <p:nvPr userDrawn="1"/>
          </p:nvSpPr>
          <p:spPr bwMode="auto">
            <a:xfrm>
              <a:off x="8083415" y="-789219"/>
              <a:ext cx="23531" cy="20170"/>
            </a:xfrm>
            <a:custGeom>
              <a:avLst/>
              <a:gdLst>
                <a:gd name="T0" fmla="*/ 64 w 132"/>
                <a:gd name="T1" fmla="*/ 116 h 116"/>
                <a:gd name="T2" fmla="*/ 132 w 132"/>
                <a:gd name="T3" fmla="*/ 57 h 116"/>
                <a:gd name="T4" fmla="*/ 65 w 132"/>
                <a:gd name="T5" fmla="*/ 0 h 116"/>
                <a:gd name="T6" fmla="*/ 0 w 132"/>
                <a:gd name="T7" fmla="*/ 57 h 116"/>
                <a:gd name="T8" fmla="*/ 64 w 132"/>
                <a:gd name="T9" fmla="*/ 116 h 116"/>
              </a:gdLst>
              <a:ahLst/>
              <a:cxnLst>
                <a:cxn ang="0">
                  <a:pos x="T0" y="T1"/>
                </a:cxn>
                <a:cxn ang="0">
                  <a:pos x="T2" y="T3"/>
                </a:cxn>
                <a:cxn ang="0">
                  <a:pos x="T4" y="T5"/>
                </a:cxn>
                <a:cxn ang="0">
                  <a:pos x="T6" y="T7"/>
                </a:cxn>
                <a:cxn ang="0">
                  <a:pos x="T8" y="T9"/>
                </a:cxn>
              </a:cxnLst>
              <a:rect l="0" t="0" r="r" b="b"/>
              <a:pathLst>
                <a:path w="132" h="116">
                  <a:moveTo>
                    <a:pt x="64" y="116"/>
                  </a:moveTo>
                  <a:cubicBezTo>
                    <a:pt x="102" y="116"/>
                    <a:pt x="132" y="89"/>
                    <a:pt x="132" y="57"/>
                  </a:cubicBezTo>
                  <a:cubicBezTo>
                    <a:pt x="132" y="26"/>
                    <a:pt x="102" y="0"/>
                    <a:pt x="65" y="0"/>
                  </a:cubicBezTo>
                  <a:cubicBezTo>
                    <a:pt x="29" y="0"/>
                    <a:pt x="0" y="26"/>
                    <a:pt x="0" y="57"/>
                  </a:cubicBezTo>
                  <a:cubicBezTo>
                    <a:pt x="0" y="89"/>
                    <a:pt x="29" y="116"/>
                    <a:pt x="64" y="1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23" name="Freeform 66"/>
            <p:cNvSpPr>
              <a:spLocks/>
            </p:cNvSpPr>
            <p:nvPr userDrawn="1"/>
          </p:nvSpPr>
          <p:spPr bwMode="auto">
            <a:xfrm>
              <a:off x="8123754" y="-758964"/>
              <a:ext cx="63870" cy="72275"/>
            </a:xfrm>
            <a:custGeom>
              <a:avLst/>
              <a:gdLst>
                <a:gd name="T0" fmla="*/ 345 w 345"/>
                <a:gd name="T1" fmla="*/ 89 h 398"/>
                <a:gd name="T2" fmla="*/ 345 w 345"/>
                <a:gd name="T3" fmla="*/ 6 h 398"/>
                <a:gd name="T4" fmla="*/ 339 w 345"/>
                <a:gd name="T5" fmla="*/ 5 h 398"/>
                <a:gd name="T6" fmla="*/ 288 w 345"/>
                <a:gd name="T7" fmla="*/ 1 h 398"/>
                <a:gd name="T8" fmla="*/ 179 w 345"/>
                <a:gd name="T9" fmla="*/ 80 h 398"/>
                <a:gd name="T10" fmla="*/ 179 w 345"/>
                <a:gd name="T11" fmla="*/ 0 h 398"/>
                <a:gd name="T12" fmla="*/ 170 w 345"/>
                <a:gd name="T13" fmla="*/ 1 h 398"/>
                <a:gd name="T14" fmla="*/ 0 w 345"/>
                <a:gd name="T15" fmla="*/ 28 h 398"/>
                <a:gd name="T16" fmla="*/ 0 w 345"/>
                <a:gd name="T17" fmla="*/ 58 h 398"/>
                <a:gd name="T18" fmla="*/ 7 w 345"/>
                <a:gd name="T19" fmla="*/ 58 h 398"/>
                <a:gd name="T20" fmla="*/ 72 w 345"/>
                <a:gd name="T21" fmla="*/ 122 h 398"/>
                <a:gd name="T22" fmla="*/ 72 w 345"/>
                <a:gd name="T23" fmla="*/ 398 h 398"/>
                <a:gd name="T24" fmla="*/ 179 w 345"/>
                <a:gd name="T25" fmla="*/ 398 h 398"/>
                <a:gd name="T26" fmla="*/ 179 w 345"/>
                <a:gd name="T27" fmla="*/ 199 h 398"/>
                <a:gd name="T28" fmla="*/ 291 w 345"/>
                <a:gd name="T29" fmla="*/ 87 h 398"/>
                <a:gd name="T30" fmla="*/ 328 w 345"/>
                <a:gd name="T31" fmla="*/ 94 h 398"/>
                <a:gd name="T32" fmla="*/ 345 w 345"/>
                <a:gd name="T33" fmla="*/ 99 h 398"/>
                <a:gd name="T34" fmla="*/ 345 w 345"/>
                <a:gd name="T35" fmla="*/ 8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98">
                  <a:moveTo>
                    <a:pt x="345" y="89"/>
                  </a:moveTo>
                  <a:cubicBezTo>
                    <a:pt x="345" y="6"/>
                    <a:pt x="345" y="6"/>
                    <a:pt x="345" y="6"/>
                  </a:cubicBezTo>
                  <a:cubicBezTo>
                    <a:pt x="339" y="5"/>
                    <a:pt x="339" y="5"/>
                    <a:pt x="339" y="5"/>
                  </a:cubicBezTo>
                  <a:cubicBezTo>
                    <a:pt x="321" y="2"/>
                    <a:pt x="304" y="1"/>
                    <a:pt x="288" y="1"/>
                  </a:cubicBezTo>
                  <a:cubicBezTo>
                    <a:pt x="228" y="1"/>
                    <a:pt x="196" y="45"/>
                    <a:pt x="179" y="80"/>
                  </a:cubicBezTo>
                  <a:cubicBezTo>
                    <a:pt x="179" y="48"/>
                    <a:pt x="179" y="0"/>
                    <a:pt x="179" y="0"/>
                  </a:cubicBezTo>
                  <a:cubicBezTo>
                    <a:pt x="170" y="1"/>
                    <a:pt x="170" y="1"/>
                    <a:pt x="170" y="1"/>
                  </a:cubicBezTo>
                  <a:cubicBezTo>
                    <a:pt x="0" y="28"/>
                    <a:pt x="0" y="28"/>
                    <a:pt x="0" y="28"/>
                  </a:cubicBezTo>
                  <a:cubicBezTo>
                    <a:pt x="0" y="58"/>
                    <a:pt x="0" y="58"/>
                    <a:pt x="0" y="58"/>
                  </a:cubicBezTo>
                  <a:cubicBezTo>
                    <a:pt x="7" y="58"/>
                    <a:pt x="7" y="58"/>
                    <a:pt x="7" y="58"/>
                  </a:cubicBezTo>
                  <a:cubicBezTo>
                    <a:pt x="61" y="60"/>
                    <a:pt x="72" y="70"/>
                    <a:pt x="72" y="122"/>
                  </a:cubicBezTo>
                  <a:cubicBezTo>
                    <a:pt x="72" y="398"/>
                    <a:pt x="72" y="398"/>
                    <a:pt x="72" y="398"/>
                  </a:cubicBezTo>
                  <a:cubicBezTo>
                    <a:pt x="179" y="398"/>
                    <a:pt x="179" y="398"/>
                    <a:pt x="179" y="398"/>
                  </a:cubicBezTo>
                  <a:cubicBezTo>
                    <a:pt x="179" y="199"/>
                    <a:pt x="179" y="199"/>
                    <a:pt x="179" y="199"/>
                  </a:cubicBezTo>
                  <a:cubicBezTo>
                    <a:pt x="179" y="165"/>
                    <a:pt x="190" y="87"/>
                    <a:pt x="291" y="87"/>
                  </a:cubicBezTo>
                  <a:cubicBezTo>
                    <a:pt x="302" y="87"/>
                    <a:pt x="315" y="91"/>
                    <a:pt x="328" y="94"/>
                  </a:cubicBezTo>
                  <a:cubicBezTo>
                    <a:pt x="345" y="99"/>
                    <a:pt x="345" y="99"/>
                    <a:pt x="345" y="99"/>
                  </a:cubicBezTo>
                  <a:cubicBezTo>
                    <a:pt x="345" y="89"/>
                    <a:pt x="345" y="89"/>
                    <a:pt x="345" y="8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24" name="Freeform 67"/>
            <p:cNvSpPr>
              <a:spLocks noEditPoints="1"/>
            </p:cNvSpPr>
            <p:nvPr userDrawn="1"/>
          </p:nvSpPr>
          <p:spPr bwMode="auto">
            <a:xfrm>
              <a:off x="8196028" y="-758964"/>
              <a:ext cx="68913" cy="73955"/>
            </a:xfrm>
            <a:custGeom>
              <a:avLst/>
              <a:gdLst>
                <a:gd name="T0" fmla="*/ 377 w 377"/>
                <a:gd name="T1" fmla="*/ 161 h 407"/>
                <a:gd name="T2" fmla="*/ 200 w 377"/>
                <a:gd name="T3" fmla="*/ 0 h 407"/>
                <a:gd name="T4" fmla="*/ 0 w 377"/>
                <a:gd name="T5" fmla="*/ 190 h 407"/>
                <a:gd name="T6" fmla="*/ 232 w 377"/>
                <a:gd name="T7" fmla="*/ 407 h 407"/>
                <a:gd name="T8" fmla="*/ 363 w 377"/>
                <a:gd name="T9" fmla="*/ 385 h 407"/>
                <a:gd name="T10" fmla="*/ 369 w 377"/>
                <a:gd name="T11" fmla="*/ 383 h 407"/>
                <a:gd name="T12" fmla="*/ 369 w 377"/>
                <a:gd name="T13" fmla="*/ 331 h 407"/>
                <a:gd name="T14" fmla="*/ 359 w 377"/>
                <a:gd name="T15" fmla="*/ 335 h 407"/>
                <a:gd name="T16" fmla="*/ 275 w 377"/>
                <a:gd name="T17" fmla="*/ 348 h 407"/>
                <a:gd name="T18" fmla="*/ 116 w 377"/>
                <a:gd name="T19" fmla="*/ 169 h 407"/>
                <a:gd name="T20" fmla="*/ 377 w 377"/>
                <a:gd name="T21" fmla="*/ 169 h 407"/>
                <a:gd name="T22" fmla="*/ 377 w 377"/>
                <a:gd name="T23" fmla="*/ 161 h 407"/>
                <a:gd name="T24" fmla="*/ 197 w 377"/>
                <a:gd name="T25" fmla="*/ 42 h 407"/>
                <a:gd name="T26" fmla="*/ 270 w 377"/>
                <a:gd name="T27" fmla="*/ 122 h 407"/>
                <a:gd name="T28" fmla="*/ 117 w 377"/>
                <a:gd name="T29" fmla="*/ 122 h 407"/>
                <a:gd name="T30" fmla="*/ 197 w 377"/>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7" h="407">
                  <a:moveTo>
                    <a:pt x="377" y="161"/>
                  </a:moveTo>
                  <a:cubicBezTo>
                    <a:pt x="377" y="54"/>
                    <a:pt x="318" y="0"/>
                    <a:pt x="200" y="0"/>
                  </a:cubicBezTo>
                  <a:cubicBezTo>
                    <a:pt x="67" y="0"/>
                    <a:pt x="0" y="64"/>
                    <a:pt x="0" y="190"/>
                  </a:cubicBezTo>
                  <a:cubicBezTo>
                    <a:pt x="0" y="326"/>
                    <a:pt x="87" y="407"/>
                    <a:pt x="232"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5" y="348"/>
                  </a:cubicBezTo>
                  <a:cubicBezTo>
                    <a:pt x="162" y="348"/>
                    <a:pt x="119" y="253"/>
                    <a:pt x="116" y="169"/>
                  </a:cubicBezTo>
                  <a:cubicBezTo>
                    <a:pt x="131" y="169"/>
                    <a:pt x="377" y="169"/>
                    <a:pt x="377" y="169"/>
                  </a:cubicBezTo>
                  <a:cubicBezTo>
                    <a:pt x="377" y="161"/>
                    <a:pt x="377" y="161"/>
                    <a:pt x="377" y="161"/>
                  </a:cubicBezTo>
                  <a:moveTo>
                    <a:pt x="197" y="42"/>
                  </a:moveTo>
                  <a:cubicBezTo>
                    <a:pt x="254" y="42"/>
                    <a:pt x="269" y="84"/>
                    <a:pt x="270" y="122"/>
                  </a:cubicBezTo>
                  <a:cubicBezTo>
                    <a:pt x="257" y="122"/>
                    <a:pt x="131" y="122"/>
                    <a:pt x="117" y="122"/>
                  </a:cubicBezTo>
                  <a:cubicBezTo>
                    <a:pt x="120" y="94"/>
                    <a:pt x="137" y="42"/>
                    <a:pt x="197"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25" name="Freeform 68"/>
            <p:cNvSpPr>
              <a:spLocks/>
            </p:cNvSpPr>
            <p:nvPr userDrawn="1"/>
          </p:nvSpPr>
          <p:spPr bwMode="auto">
            <a:xfrm>
              <a:off x="8384278" y="-792580"/>
              <a:ext cx="80678" cy="105891"/>
            </a:xfrm>
            <a:custGeom>
              <a:avLst/>
              <a:gdLst>
                <a:gd name="T0" fmla="*/ 325 w 445"/>
                <a:gd name="T1" fmla="*/ 181 h 578"/>
                <a:gd name="T2" fmla="*/ 178 w 445"/>
                <a:gd name="T3" fmla="*/ 266 h 578"/>
                <a:gd name="T4" fmla="*/ 178 w 445"/>
                <a:gd name="T5" fmla="*/ 0 h 578"/>
                <a:gd name="T6" fmla="*/ 170 w 445"/>
                <a:gd name="T7" fmla="*/ 1 h 578"/>
                <a:gd name="T8" fmla="*/ 0 w 445"/>
                <a:gd name="T9" fmla="*/ 22 h 578"/>
                <a:gd name="T10" fmla="*/ 0 w 445"/>
                <a:gd name="T11" fmla="*/ 52 h 578"/>
                <a:gd name="T12" fmla="*/ 8 w 445"/>
                <a:gd name="T13" fmla="*/ 52 h 578"/>
                <a:gd name="T14" fmla="*/ 72 w 445"/>
                <a:gd name="T15" fmla="*/ 118 h 578"/>
                <a:gd name="T16" fmla="*/ 72 w 445"/>
                <a:gd name="T17" fmla="*/ 578 h 578"/>
                <a:gd name="T18" fmla="*/ 178 w 445"/>
                <a:gd name="T19" fmla="*/ 578 h 578"/>
                <a:gd name="T20" fmla="*/ 178 w 445"/>
                <a:gd name="T21" fmla="*/ 380 h 578"/>
                <a:gd name="T22" fmla="*/ 279 w 445"/>
                <a:gd name="T23" fmla="*/ 251 h 578"/>
                <a:gd name="T24" fmla="*/ 339 w 445"/>
                <a:gd name="T25" fmla="*/ 335 h 578"/>
                <a:gd name="T26" fmla="*/ 339 w 445"/>
                <a:gd name="T27" fmla="*/ 578 h 578"/>
                <a:gd name="T28" fmla="*/ 445 w 445"/>
                <a:gd name="T29" fmla="*/ 578 h 578"/>
                <a:gd name="T30" fmla="*/ 445 w 445"/>
                <a:gd name="T31" fmla="*/ 323 h 578"/>
                <a:gd name="T32" fmla="*/ 325 w 445"/>
                <a:gd name="T33" fmla="*/ 18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5" h="578">
                  <a:moveTo>
                    <a:pt x="325" y="181"/>
                  </a:moveTo>
                  <a:cubicBezTo>
                    <a:pt x="246" y="181"/>
                    <a:pt x="201" y="230"/>
                    <a:pt x="178" y="266"/>
                  </a:cubicBezTo>
                  <a:cubicBezTo>
                    <a:pt x="178" y="223"/>
                    <a:pt x="178" y="0"/>
                    <a:pt x="178" y="0"/>
                  </a:cubicBezTo>
                  <a:cubicBezTo>
                    <a:pt x="170" y="1"/>
                    <a:pt x="170" y="1"/>
                    <a:pt x="170" y="1"/>
                  </a:cubicBezTo>
                  <a:cubicBezTo>
                    <a:pt x="0" y="22"/>
                    <a:pt x="0" y="22"/>
                    <a:pt x="0" y="22"/>
                  </a:cubicBezTo>
                  <a:cubicBezTo>
                    <a:pt x="0" y="52"/>
                    <a:pt x="0" y="52"/>
                    <a:pt x="0" y="52"/>
                  </a:cubicBezTo>
                  <a:cubicBezTo>
                    <a:pt x="8" y="52"/>
                    <a:pt x="8" y="52"/>
                    <a:pt x="8" y="52"/>
                  </a:cubicBezTo>
                  <a:cubicBezTo>
                    <a:pt x="60" y="54"/>
                    <a:pt x="72" y="66"/>
                    <a:pt x="72" y="118"/>
                  </a:cubicBezTo>
                  <a:cubicBezTo>
                    <a:pt x="72" y="578"/>
                    <a:pt x="72" y="578"/>
                    <a:pt x="72" y="578"/>
                  </a:cubicBezTo>
                  <a:cubicBezTo>
                    <a:pt x="178" y="578"/>
                    <a:pt x="178" y="578"/>
                    <a:pt x="178" y="578"/>
                  </a:cubicBezTo>
                  <a:cubicBezTo>
                    <a:pt x="178" y="380"/>
                    <a:pt x="178" y="380"/>
                    <a:pt x="178" y="380"/>
                  </a:cubicBezTo>
                  <a:cubicBezTo>
                    <a:pt x="178" y="307"/>
                    <a:pt x="233" y="251"/>
                    <a:pt x="279" y="251"/>
                  </a:cubicBezTo>
                  <a:cubicBezTo>
                    <a:pt x="339" y="251"/>
                    <a:pt x="339" y="296"/>
                    <a:pt x="339" y="335"/>
                  </a:cubicBezTo>
                  <a:cubicBezTo>
                    <a:pt x="339" y="578"/>
                    <a:pt x="339" y="578"/>
                    <a:pt x="339" y="578"/>
                  </a:cubicBezTo>
                  <a:cubicBezTo>
                    <a:pt x="445" y="578"/>
                    <a:pt x="445" y="578"/>
                    <a:pt x="445" y="578"/>
                  </a:cubicBezTo>
                  <a:cubicBezTo>
                    <a:pt x="445" y="323"/>
                    <a:pt x="445" y="323"/>
                    <a:pt x="445" y="323"/>
                  </a:cubicBezTo>
                  <a:cubicBezTo>
                    <a:pt x="445" y="280"/>
                    <a:pt x="445" y="181"/>
                    <a:pt x="325" y="18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26" name="Freeform 69"/>
            <p:cNvSpPr>
              <a:spLocks noEditPoints="1"/>
            </p:cNvSpPr>
            <p:nvPr userDrawn="1"/>
          </p:nvSpPr>
          <p:spPr bwMode="auto">
            <a:xfrm>
              <a:off x="8485126" y="-758964"/>
              <a:ext cx="68913" cy="73955"/>
            </a:xfrm>
            <a:custGeom>
              <a:avLst/>
              <a:gdLst>
                <a:gd name="T0" fmla="*/ 377 w 377"/>
                <a:gd name="T1" fmla="*/ 161 h 407"/>
                <a:gd name="T2" fmla="*/ 200 w 377"/>
                <a:gd name="T3" fmla="*/ 0 h 407"/>
                <a:gd name="T4" fmla="*/ 0 w 377"/>
                <a:gd name="T5" fmla="*/ 190 h 407"/>
                <a:gd name="T6" fmla="*/ 233 w 377"/>
                <a:gd name="T7" fmla="*/ 407 h 407"/>
                <a:gd name="T8" fmla="*/ 363 w 377"/>
                <a:gd name="T9" fmla="*/ 385 h 407"/>
                <a:gd name="T10" fmla="*/ 369 w 377"/>
                <a:gd name="T11" fmla="*/ 383 h 407"/>
                <a:gd name="T12" fmla="*/ 369 w 377"/>
                <a:gd name="T13" fmla="*/ 331 h 407"/>
                <a:gd name="T14" fmla="*/ 359 w 377"/>
                <a:gd name="T15" fmla="*/ 335 h 407"/>
                <a:gd name="T16" fmla="*/ 275 w 377"/>
                <a:gd name="T17" fmla="*/ 348 h 407"/>
                <a:gd name="T18" fmla="*/ 117 w 377"/>
                <a:gd name="T19" fmla="*/ 169 h 407"/>
                <a:gd name="T20" fmla="*/ 377 w 377"/>
                <a:gd name="T21" fmla="*/ 169 h 407"/>
                <a:gd name="T22" fmla="*/ 377 w 377"/>
                <a:gd name="T23" fmla="*/ 161 h 407"/>
                <a:gd name="T24" fmla="*/ 197 w 377"/>
                <a:gd name="T25" fmla="*/ 42 h 407"/>
                <a:gd name="T26" fmla="*/ 270 w 377"/>
                <a:gd name="T27" fmla="*/ 122 h 407"/>
                <a:gd name="T28" fmla="*/ 117 w 377"/>
                <a:gd name="T29" fmla="*/ 122 h 407"/>
                <a:gd name="T30" fmla="*/ 197 w 377"/>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7" h="407">
                  <a:moveTo>
                    <a:pt x="377" y="161"/>
                  </a:moveTo>
                  <a:cubicBezTo>
                    <a:pt x="377" y="54"/>
                    <a:pt x="318" y="0"/>
                    <a:pt x="200" y="0"/>
                  </a:cubicBezTo>
                  <a:cubicBezTo>
                    <a:pt x="68" y="0"/>
                    <a:pt x="0" y="64"/>
                    <a:pt x="0" y="190"/>
                  </a:cubicBezTo>
                  <a:cubicBezTo>
                    <a:pt x="0" y="326"/>
                    <a:pt x="87" y="407"/>
                    <a:pt x="233"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5" y="348"/>
                  </a:cubicBezTo>
                  <a:cubicBezTo>
                    <a:pt x="161" y="348"/>
                    <a:pt x="119" y="253"/>
                    <a:pt x="117" y="169"/>
                  </a:cubicBezTo>
                  <a:cubicBezTo>
                    <a:pt x="131" y="169"/>
                    <a:pt x="377" y="169"/>
                    <a:pt x="377" y="169"/>
                  </a:cubicBezTo>
                  <a:cubicBezTo>
                    <a:pt x="377" y="161"/>
                    <a:pt x="377" y="161"/>
                    <a:pt x="377" y="161"/>
                  </a:cubicBezTo>
                  <a:moveTo>
                    <a:pt x="197" y="42"/>
                  </a:moveTo>
                  <a:cubicBezTo>
                    <a:pt x="254" y="42"/>
                    <a:pt x="268" y="84"/>
                    <a:pt x="270" y="122"/>
                  </a:cubicBezTo>
                  <a:cubicBezTo>
                    <a:pt x="256" y="122"/>
                    <a:pt x="130" y="122"/>
                    <a:pt x="117" y="122"/>
                  </a:cubicBezTo>
                  <a:cubicBezTo>
                    <a:pt x="119" y="94"/>
                    <a:pt x="137" y="42"/>
                    <a:pt x="197"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27" name="Freeform 70"/>
            <p:cNvSpPr>
              <a:spLocks/>
            </p:cNvSpPr>
            <p:nvPr userDrawn="1"/>
          </p:nvSpPr>
          <p:spPr bwMode="auto">
            <a:xfrm>
              <a:off x="8320407" y="-780815"/>
              <a:ext cx="55467" cy="95806"/>
            </a:xfrm>
            <a:custGeom>
              <a:avLst/>
              <a:gdLst>
                <a:gd name="T0" fmla="*/ 71 w 298"/>
                <a:gd name="T1" fmla="*/ 0 h 519"/>
                <a:gd name="T2" fmla="*/ 71 w 298"/>
                <a:gd name="T3" fmla="*/ 121 h 519"/>
                <a:gd name="T4" fmla="*/ 0 w 298"/>
                <a:gd name="T5" fmla="*/ 121 h 519"/>
                <a:gd name="T6" fmla="*/ 0 w 298"/>
                <a:gd name="T7" fmla="*/ 168 h 519"/>
                <a:gd name="T8" fmla="*/ 71 w 298"/>
                <a:gd name="T9" fmla="*/ 168 h 519"/>
                <a:gd name="T10" fmla="*/ 71 w 298"/>
                <a:gd name="T11" fmla="*/ 407 h 519"/>
                <a:gd name="T12" fmla="*/ 218 w 298"/>
                <a:gd name="T13" fmla="*/ 519 h 519"/>
                <a:gd name="T14" fmla="*/ 281 w 298"/>
                <a:gd name="T15" fmla="*/ 512 h 519"/>
                <a:gd name="T16" fmla="*/ 287 w 298"/>
                <a:gd name="T17" fmla="*/ 511 h 519"/>
                <a:gd name="T18" fmla="*/ 287 w 298"/>
                <a:gd name="T19" fmla="*/ 463 h 519"/>
                <a:gd name="T20" fmla="*/ 278 w 298"/>
                <a:gd name="T21" fmla="*/ 465 h 519"/>
                <a:gd name="T22" fmla="*/ 246 w 298"/>
                <a:gd name="T23" fmla="*/ 468 h 519"/>
                <a:gd name="T24" fmla="*/ 178 w 298"/>
                <a:gd name="T25" fmla="*/ 394 h 519"/>
                <a:gd name="T26" fmla="*/ 178 w 298"/>
                <a:gd name="T27" fmla="*/ 168 h 519"/>
                <a:gd name="T28" fmla="*/ 298 w 298"/>
                <a:gd name="T29" fmla="*/ 168 h 519"/>
                <a:gd name="T30" fmla="*/ 298 w 298"/>
                <a:gd name="T31" fmla="*/ 121 h 519"/>
                <a:gd name="T32" fmla="*/ 178 w 298"/>
                <a:gd name="T33" fmla="*/ 121 h 519"/>
                <a:gd name="T34" fmla="*/ 178 w 298"/>
                <a:gd name="T35" fmla="*/ 0 h 519"/>
                <a:gd name="T36" fmla="*/ 71 w 298"/>
                <a:gd name="T37"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519">
                  <a:moveTo>
                    <a:pt x="71" y="0"/>
                  </a:moveTo>
                  <a:cubicBezTo>
                    <a:pt x="71" y="0"/>
                    <a:pt x="71" y="109"/>
                    <a:pt x="71" y="121"/>
                  </a:cubicBezTo>
                  <a:cubicBezTo>
                    <a:pt x="59" y="121"/>
                    <a:pt x="0" y="121"/>
                    <a:pt x="0" y="121"/>
                  </a:cubicBezTo>
                  <a:cubicBezTo>
                    <a:pt x="0" y="168"/>
                    <a:pt x="0" y="168"/>
                    <a:pt x="0" y="168"/>
                  </a:cubicBezTo>
                  <a:cubicBezTo>
                    <a:pt x="0" y="168"/>
                    <a:pt x="59" y="168"/>
                    <a:pt x="71" y="168"/>
                  </a:cubicBezTo>
                  <a:cubicBezTo>
                    <a:pt x="71" y="183"/>
                    <a:pt x="71" y="407"/>
                    <a:pt x="71" y="407"/>
                  </a:cubicBezTo>
                  <a:cubicBezTo>
                    <a:pt x="71" y="510"/>
                    <a:pt x="138" y="519"/>
                    <a:pt x="218" y="519"/>
                  </a:cubicBezTo>
                  <a:cubicBezTo>
                    <a:pt x="238" y="519"/>
                    <a:pt x="259" y="516"/>
                    <a:pt x="281" y="512"/>
                  </a:cubicBezTo>
                  <a:cubicBezTo>
                    <a:pt x="287" y="511"/>
                    <a:pt x="287" y="511"/>
                    <a:pt x="287" y="511"/>
                  </a:cubicBezTo>
                  <a:cubicBezTo>
                    <a:pt x="287" y="463"/>
                    <a:pt x="287" y="463"/>
                    <a:pt x="287" y="463"/>
                  </a:cubicBezTo>
                  <a:cubicBezTo>
                    <a:pt x="278" y="465"/>
                    <a:pt x="278" y="465"/>
                    <a:pt x="278" y="465"/>
                  </a:cubicBezTo>
                  <a:cubicBezTo>
                    <a:pt x="269" y="467"/>
                    <a:pt x="258" y="468"/>
                    <a:pt x="246" y="468"/>
                  </a:cubicBezTo>
                  <a:cubicBezTo>
                    <a:pt x="182" y="468"/>
                    <a:pt x="178" y="449"/>
                    <a:pt x="178" y="394"/>
                  </a:cubicBezTo>
                  <a:cubicBezTo>
                    <a:pt x="178" y="394"/>
                    <a:pt x="178" y="182"/>
                    <a:pt x="178" y="168"/>
                  </a:cubicBezTo>
                  <a:cubicBezTo>
                    <a:pt x="192" y="168"/>
                    <a:pt x="298" y="168"/>
                    <a:pt x="298" y="168"/>
                  </a:cubicBezTo>
                  <a:cubicBezTo>
                    <a:pt x="298" y="121"/>
                    <a:pt x="298" y="121"/>
                    <a:pt x="298" y="121"/>
                  </a:cubicBezTo>
                  <a:cubicBezTo>
                    <a:pt x="298" y="121"/>
                    <a:pt x="192" y="121"/>
                    <a:pt x="178" y="121"/>
                  </a:cubicBezTo>
                  <a:cubicBezTo>
                    <a:pt x="178" y="107"/>
                    <a:pt x="178" y="0"/>
                    <a:pt x="178" y="0"/>
                  </a:cubicBezTo>
                  <a:cubicBezTo>
                    <a:pt x="71" y="0"/>
                    <a:pt x="71" y="0"/>
                    <a:pt x="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28" name="Freeform 71"/>
            <p:cNvSpPr>
              <a:spLocks/>
            </p:cNvSpPr>
            <p:nvPr userDrawn="1"/>
          </p:nvSpPr>
          <p:spPr bwMode="auto">
            <a:xfrm>
              <a:off x="8602782" y="-789219"/>
              <a:ext cx="117656" cy="102529"/>
            </a:xfrm>
            <a:custGeom>
              <a:avLst/>
              <a:gdLst>
                <a:gd name="T0" fmla="*/ 632 w 640"/>
                <a:gd name="T1" fmla="*/ 0 h 556"/>
                <a:gd name="T2" fmla="*/ 525 w 640"/>
                <a:gd name="T3" fmla="*/ 0 h 556"/>
                <a:gd name="T4" fmla="*/ 525 w 640"/>
                <a:gd name="T5" fmla="*/ 423 h 556"/>
                <a:gd name="T6" fmla="*/ 246 w 640"/>
                <a:gd name="T7" fmla="*/ 0 h 556"/>
                <a:gd name="T8" fmla="*/ 0 w 640"/>
                <a:gd name="T9" fmla="*/ 0 h 556"/>
                <a:gd name="T10" fmla="*/ 0 w 640"/>
                <a:gd name="T11" fmla="*/ 32 h 556"/>
                <a:gd name="T12" fmla="*/ 21 w 640"/>
                <a:gd name="T13" fmla="*/ 36 h 556"/>
                <a:gd name="T14" fmla="*/ 91 w 640"/>
                <a:gd name="T15" fmla="*/ 111 h 556"/>
                <a:gd name="T16" fmla="*/ 91 w 640"/>
                <a:gd name="T17" fmla="*/ 556 h 556"/>
                <a:gd name="T18" fmla="*/ 206 w 640"/>
                <a:gd name="T19" fmla="*/ 556 h 556"/>
                <a:gd name="T20" fmla="*/ 206 w 640"/>
                <a:gd name="T21" fmla="*/ 114 h 556"/>
                <a:gd name="T22" fmla="*/ 498 w 640"/>
                <a:gd name="T23" fmla="*/ 556 h 556"/>
                <a:gd name="T24" fmla="*/ 640 w 640"/>
                <a:gd name="T25" fmla="*/ 556 h 556"/>
                <a:gd name="T26" fmla="*/ 640 w 640"/>
                <a:gd name="T27" fmla="*/ 0 h 556"/>
                <a:gd name="T28" fmla="*/ 632 w 640"/>
                <a:gd name="T2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0" h="556">
                  <a:moveTo>
                    <a:pt x="632" y="0"/>
                  </a:moveTo>
                  <a:cubicBezTo>
                    <a:pt x="525" y="0"/>
                    <a:pt x="525" y="0"/>
                    <a:pt x="525" y="0"/>
                  </a:cubicBezTo>
                  <a:cubicBezTo>
                    <a:pt x="525" y="0"/>
                    <a:pt x="525" y="382"/>
                    <a:pt x="525" y="423"/>
                  </a:cubicBezTo>
                  <a:cubicBezTo>
                    <a:pt x="503" y="389"/>
                    <a:pt x="246" y="0"/>
                    <a:pt x="246" y="0"/>
                  </a:cubicBezTo>
                  <a:cubicBezTo>
                    <a:pt x="0" y="0"/>
                    <a:pt x="0" y="0"/>
                    <a:pt x="0" y="0"/>
                  </a:cubicBezTo>
                  <a:cubicBezTo>
                    <a:pt x="0" y="32"/>
                    <a:pt x="0" y="32"/>
                    <a:pt x="0" y="32"/>
                  </a:cubicBezTo>
                  <a:cubicBezTo>
                    <a:pt x="21" y="36"/>
                    <a:pt x="21" y="36"/>
                    <a:pt x="21" y="36"/>
                  </a:cubicBezTo>
                  <a:cubicBezTo>
                    <a:pt x="86" y="47"/>
                    <a:pt x="91" y="47"/>
                    <a:pt x="91" y="111"/>
                  </a:cubicBezTo>
                  <a:cubicBezTo>
                    <a:pt x="91" y="556"/>
                    <a:pt x="91" y="556"/>
                    <a:pt x="91" y="556"/>
                  </a:cubicBezTo>
                  <a:cubicBezTo>
                    <a:pt x="206" y="556"/>
                    <a:pt x="206" y="556"/>
                    <a:pt x="206" y="556"/>
                  </a:cubicBezTo>
                  <a:cubicBezTo>
                    <a:pt x="206" y="556"/>
                    <a:pt x="206" y="155"/>
                    <a:pt x="206" y="114"/>
                  </a:cubicBezTo>
                  <a:cubicBezTo>
                    <a:pt x="228" y="148"/>
                    <a:pt x="498" y="556"/>
                    <a:pt x="498" y="556"/>
                  </a:cubicBezTo>
                  <a:cubicBezTo>
                    <a:pt x="640" y="556"/>
                    <a:pt x="640" y="556"/>
                    <a:pt x="640" y="556"/>
                  </a:cubicBezTo>
                  <a:cubicBezTo>
                    <a:pt x="640" y="0"/>
                    <a:pt x="640" y="0"/>
                    <a:pt x="640" y="0"/>
                  </a:cubicBezTo>
                  <a:cubicBezTo>
                    <a:pt x="632" y="0"/>
                    <a:pt x="632" y="0"/>
                    <a:pt x="6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29" name="Freeform 72"/>
            <p:cNvSpPr>
              <a:spLocks noEditPoints="1"/>
            </p:cNvSpPr>
            <p:nvPr userDrawn="1"/>
          </p:nvSpPr>
          <p:spPr bwMode="auto">
            <a:xfrm>
              <a:off x="8738927" y="-758964"/>
              <a:ext cx="70594" cy="73955"/>
            </a:xfrm>
            <a:custGeom>
              <a:avLst/>
              <a:gdLst>
                <a:gd name="T0" fmla="*/ 378 w 378"/>
                <a:gd name="T1" fmla="*/ 161 h 407"/>
                <a:gd name="T2" fmla="*/ 200 w 378"/>
                <a:gd name="T3" fmla="*/ 0 h 407"/>
                <a:gd name="T4" fmla="*/ 0 w 378"/>
                <a:gd name="T5" fmla="*/ 190 h 407"/>
                <a:gd name="T6" fmla="*/ 232 w 378"/>
                <a:gd name="T7" fmla="*/ 407 h 407"/>
                <a:gd name="T8" fmla="*/ 363 w 378"/>
                <a:gd name="T9" fmla="*/ 385 h 407"/>
                <a:gd name="T10" fmla="*/ 369 w 378"/>
                <a:gd name="T11" fmla="*/ 383 h 407"/>
                <a:gd name="T12" fmla="*/ 369 w 378"/>
                <a:gd name="T13" fmla="*/ 331 h 407"/>
                <a:gd name="T14" fmla="*/ 359 w 378"/>
                <a:gd name="T15" fmla="*/ 335 h 407"/>
                <a:gd name="T16" fmla="*/ 276 w 378"/>
                <a:gd name="T17" fmla="*/ 348 h 407"/>
                <a:gd name="T18" fmla="*/ 117 w 378"/>
                <a:gd name="T19" fmla="*/ 169 h 407"/>
                <a:gd name="T20" fmla="*/ 378 w 378"/>
                <a:gd name="T21" fmla="*/ 169 h 407"/>
                <a:gd name="T22" fmla="*/ 378 w 378"/>
                <a:gd name="T23" fmla="*/ 161 h 407"/>
                <a:gd name="T24" fmla="*/ 196 w 378"/>
                <a:gd name="T25" fmla="*/ 42 h 407"/>
                <a:gd name="T26" fmla="*/ 270 w 378"/>
                <a:gd name="T27" fmla="*/ 122 h 407"/>
                <a:gd name="T28" fmla="*/ 117 w 378"/>
                <a:gd name="T29" fmla="*/ 122 h 407"/>
                <a:gd name="T30" fmla="*/ 196 w 378"/>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8" h="407">
                  <a:moveTo>
                    <a:pt x="378" y="161"/>
                  </a:moveTo>
                  <a:cubicBezTo>
                    <a:pt x="378" y="54"/>
                    <a:pt x="318" y="0"/>
                    <a:pt x="200" y="0"/>
                  </a:cubicBezTo>
                  <a:cubicBezTo>
                    <a:pt x="68" y="0"/>
                    <a:pt x="0" y="64"/>
                    <a:pt x="0" y="190"/>
                  </a:cubicBezTo>
                  <a:cubicBezTo>
                    <a:pt x="0" y="326"/>
                    <a:pt x="87" y="407"/>
                    <a:pt x="232"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6" y="348"/>
                  </a:cubicBezTo>
                  <a:cubicBezTo>
                    <a:pt x="161" y="348"/>
                    <a:pt x="119" y="253"/>
                    <a:pt x="117" y="169"/>
                  </a:cubicBezTo>
                  <a:cubicBezTo>
                    <a:pt x="131" y="169"/>
                    <a:pt x="378" y="169"/>
                    <a:pt x="378" y="169"/>
                  </a:cubicBezTo>
                  <a:cubicBezTo>
                    <a:pt x="378" y="161"/>
                    <a:pt x="378" y="161"/>
                    <a:pt x="378" y="161"/>
                  </a:cubicBezTo>
                  <a:moveTo>
                    <a:pt x="196" y="42"/>
                  </a:moveTo>
                  <a:cubicBezTo>
                    <a:pt x="254" y="42"/>
                    <a:pt x="269" y="84"/>
                    <a:pt x="270" y="122"/>
                  </a:cubicBezTo>
                  <a:cubicBezTo>
                    <a:pt x="257" y="122"/>
                    <a:pt x="131" y="122"/>
                    <a:pt x="117" y="122"/>
                  </a:cubicBezTo>
                  <a:cubicBezTo>
                    <a:pt x="120" y="94"/>
                    <a:pt x="137" y="42"/>
                    <a:pt x="19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30" name="Freeform 73"/>
            <p:cNvSpPr>
              <a:spLocks/>
            </p:cNvSpPr>
            <p:nvPr userDrawn="1"/>
          </p:nvSpPr>
          <p:spPr bwMode="auto">
            <a:xfrm>
              <a:off x="8903646" y="-780815"/>
              <a:ext cx="55467" cy="95806"/>
            </a:xfrm>
            <a:custGeom>
              <a:avLst/>
              <a:gdLst>
                <a:gd name="T0" fmla="*/ 71 w 298"/>
                <a:gd name="T1" fmla="*/ 0 h 519"/>
                <a:gd name="T2" fmla="*/ 71 w 298"/>
                <a:gd name="T3" fmla="*/ 121 h 519"/>
                <a:gd name="T4" fmla="*/ 0 w 298"/>
                <a:gd name="T5" fmla="*/ 121 h 519"/>
                <a:gd name="T6" fmla="*/ 0 w 298"/>
                <a:gd name="T7" fmla="*/ 168 h 519"/>
                <a:gd name="T8" fmla="*/ 71 w 298"/>
                <a:gd name="T9" fmla="*/ 168 h 519"/>
                <a:gd name="T10" fmla="*/ 71 w 298"/>
                <a:gd name="T11" fmla="*/ 407 h 519"/>
                <a:gd name="T12" fmla="*/ 218 w 298"/>
                <a:gd name="T13" fmla="*/ 519 h 519"/>
                <a:gd name="T14" fmla="*/ 281 w 298"/>
                <a:gd name="T15" fmla="*/ 512 h 519"/>
                <a:gd name="T16" fmla="*/ 287 w 298"/>
                <a:gd name="T17" fmla="*/ 511 h 519"/>
                <a:gd name="T18" fmla="*/ 287 w 298"/>
                <a:gd name="T19" fmla="*/ 463 h 519"/>
                <a:gd name="T20" fmla="*/ 278 w 298"/>
                <a:gd name="T21" fmla="*/ 465 h 519"/>
                <a:gd name="T22" fmla="*/ 246 w 298"/>
                <a:gd name="T23" fmla="*/ 468 h 519"/>
                <a:gd name="T24" fmla="*/ 178 w 298"/>
                <a:gd name="T25" fmla="*/ 394 h 519"/>
                <a:gd name="T26" fmla="*/ 178 w 298"/>
                <a:gd name="T27" fmla="*/ 168 h 519"/>
                <a:gd name="T28" fmla="*/ 298 w 298"/>
                <a:gd name="T29" fmla="*/ 168 h 519"/>
                <a:gd name="T30" fmla="*/ 298 w 298"/>
                <a:gd name="T31" fmla="*/ 121 h 519"/>
                <a:gd name="T32" fmla="*/ 178 w 298"/>
                <a:gd name="T33" fmla="*/ 121 h 519"/>
                <a:gd name="T34" fmla="*/ 178 w 298"/>
                <a:gd name="T35" fmla="*/ 0 h 519"/>
                <a:gd name="T36" fmla="*/ 71 w 298"/>
                <a:gd name="T37"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519">
                  <a:moveTo>
                    <a:pt x="71" y="0"/>
                  </a:moveTo>
                  <a:cubicBezTo>
                    <a:pt x="71" y="0"/>
                    <a:pt x="71" y="109"/>
                    <a:pt x="71" y="121"/>
                  </a:cubicBezTo>
                  <a:cubicBezTo>
                    <a:pt x="59" y="121"/>
                    <a:pt x="0" y="121"/>
                    <a:pt x="0" y="121"/>
                  </a:cubicBezTo>
                  <a:cubicBezTo>
                    <a:pt x="0" y="168"/>
                    <a:pt x="0" y="168"/>
                    <a:pt x="0" y="168"/>
                  </a:cubicBezTo>
                  <a:cubicBezTo>
                    <a:pt x="0" y="168"/>
                    <a:pt x="59" y="168"/>
                    <a:pt x="71" y="168"/>
                  </a:cubicBezTo>
                  <a:cubicBezTo>
                    <a:pt x="71" y="183"/>
                    <a:pt x="71" y="407"/>
                    <a:pt x="71" y="407"/>
                  </a:cubicBezTo>
                  <a:cubicBezTo>
                    <a:pt x="71" y="510"/>
                    <a:pt x="138" y="519"/>
                    <a:pt x="218" y="519"/>
                  </a:cubicBezTo>
                  <a:cubicBezTo>
                    <a:pt x="238" y="519"/>
                    <a:pt x="258" y="516"/>
                    <a:pt x="281" y="512"/>
                  </a:cubicBezTo>
                  <a:cubicBezTo>
                    <a:pt x="287" y="511"/>
                    <a:pt x="287" y="511"/>
                    <a:pt x="287" y="511"/>
                  </a:cubicBezTo>
                  <a:cubicBezTo>
                    <a:pt x="287" y="463"/>
                    <a:pt x="287" y="463"/>
                    <a:pt x="287" y="463"/>
                  </a:cubicBezTo>
                  <a:cubicBezTo>
                    <a:pt x="278" y="465"/>
                    <a:pt x="278" y="465"/>
                    <a:pt x="278" y="465"/>
                  </a:cubicBezTo>
                  <a:cubicBezTo>
                    <a:pt x="269" y="467"/>
                    <a:pt x="258" y="468"/>
                    <a:pt x="246" y="468"/>
                  </a:cubicBezTo>
                  <a:cubicBezTo>
                    <a:pt x="181" y="468"/>
                    <a:pt x="178" y="449"/>
                    <a:pt x="178" y="394"/>
                  </a:cubicBezTo>
                  <a:cubicBezTo>
                    <a:pt x="178" y="394"/>
                    <a:pt x="178" y="182"/>
                    <a:pt x="178" y="168"/>
                  </a:cubicBezTo>
                  <a:cubicBezTo>
                    <a:pt x="191" y="168"/>
                    <a:pt x="298" y="168"/>
                    <a:pt x="298" y="168"/>
                  </a:cubicBezTo>
                  <a:cubicBezTo>
                    <a:pt x="298" y="121"/>
                    <a:pt x="298" y="121"/>
                    <a:pt x="298" y="121"/>
                  </a:cubicBezTo>
                  <a:cubicBezTo>
                    <a:pt x="298" y="121"/>
                    <a:pt x="191" y="121"/>
                    <a:pt x="178" y="121"/>
                  </a:cubicBezTo>
                  <a:cubicBezTo>
                    <a:pt x="178" y="107"/>
                    <a:pt x="178" y="0"/>
                    <a:pt x="178" y="0"/>
                  </a:cubicBezTo>
                  <a:cubicBezTo>
                    <a:pt x="71" y="0"/>
                    <a:pt x="71" y="0"/>
                    <a:pt x="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31" name="Freeform 74"/>
            <p:cNvSpPr>
              <a:spLocks/>
            </p:cNvSpPr>
            <p:nvPr userDrawn="1"/>
          </p:nvSpPr>
          <p:spPr bwMode="auto">
            <a:xfrm>
              <a:off x="8811201" y="-757284"/>
              <a:ext cx="85721" cy="70594"/>
            </a:xfrm>
            <a:custGeom>
              <a:avLst/>
              <a:gdLst>
                <a:gd name="T0" fmla="*/ 363 w 473"/>
                <a:gd name="T1" fmla="*/ 127 h 389"/>
                <a:gd name="T2" fmla="*/ 473 w 473"/>
                <a:gd name="T3" fmla="*/ 0 h 389"/>
                <a:gd name="T4" fmla="*/ 360 w 473"/>
                <a:gd name="T5" fmla="*/ 0 h 389"/>
                <a:gd name="T6" fmla="*/ 256 w 473"/>
                <a:gd name="T7" fmla="*/ 120 h 389"/>
                <a:gd name="T8" fmla="*/ 164 w 473"/>
                <a:gd name="T9" fmla="*/ 0 h 389"/>
                <a:gd name="T10" fmla="*/ 0 w 473"/>
                <a:gd name="T11" fmla="*/ 0 h 389"/>
                <a:gd name="T12" fmla="*/ 0 w 473"/>
                <a:gd name="T13" fmla="*/ 31 h 389"/>
                <a:gd name="T14" fmla="*/ 7 w 473"/>
                <a:gd name="T15" fmla="*/ 31 h 389"/>
                <a:gd name="T16" fmla="*/ 110 w 473"/>
                <a:gd name="T17" fmla="*/ 90 h 389"/>
                <a:gd name="T18" fmla="*/ 177 w 473"/>
                <a:gd name="T19" fmla="*/ 179 h 389"/>
                <a:gd name="T20" fmla="*/ 68 w 473"/>
                <a:gd name="T21" fmla="*/ 306 h 389"/>
                <a:gd name="T22" fmla="*/ 181 w 473"/>
                <a:gd name="T23" fmla="*/ 306 h 389"/>
                <a:gd name="T24" fmla="*/ 230 w 473"/>
                <a:gd name="T25" fmla="*/ 249 h 389"/>
                <a:gd name="T26" fmla="*/ 335 w 473"/>
                <a:gd name="T27" fmla="*/ 389 h 389"/>
                <a:gd name="T28" fmla="*/ 462 w 473"/>
                <a:gd name="T29" fmla="*/ 389 h 389"/>
                <a:gd name="T30" fmla="*/ 261 w 473"/>
                <a:gd name="T31" fmla="*/ 127 h 389"/>
                <a:gd name="T32" fmla="*/ 363 w 473"/>
                <a:gd name="T33" fmla="*/ 127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3" h="389">
                  <a:moveTo>
                    <a:pt x="363" y="127"/>
                  </a:moveTo>
                  <a:cubicBezTo>
                    <a:pt x="473" y="0"/>
                    <a:pt x="473" y="0"/>
                    <a:pt x="473" y="0"/>
                  </a:cubicBezTo>
                  <a:cubicBezTo>
                    <a:pt x="360" y="0"/>
                    <a:pt x="360" y="0"/>
                    <a:pt x="360" y="0"/>
                  </a:cubicBezTo>
                  <a:cubicBezTo>
                    <a:pt x="256" y="120"/>
                    <a:pt x="256" y="120"/>
                    <a:pt x="256" y="120"/>
                  </a:cubicBezTo>
                  <a:cubicBezTo>
                    <a:pt x="164" y="0"/>
                    <a:pt x="164" y="0"/>
                    <a:pt x="164" y="0"/>
                  </a:cubicBezTo>
                  <a:cubicBezTo>
                    <a:pt x="0" y="0"/>
                    <a:pt x="0" y="0"/>
                    <a:pt x="0" y="0"/>
                  </a:cubicBezTo>
                  <a:cubicBezTo>
                    <a:pt x="0" y="31"/>
                    <a:pt x="0" y="31"/>
                    <a:pt x="0" y="31"/>
                  </a:cubicBezTo>
                  <a:cubicBezTo>
                    <a:pt x="7" y="31"/>
                    <a:pt x="7" y="31"/>
                    <a:pt x="7" y="31"/>
                  </a:cubicBezTo>
                  <a:cubicBezTo>
                    <a:pt x="63" y="35"/>
                    <a:pt x="76" y="45"/>
                    <a:pt x="110" y="90"/>
                  </a:cubicBezTo>
                  <a:cubicBezTo>
                    <a:pt x="177" y="179"/>
                    <a:pt x="177" y="179"/>
                    <a:pt x="177" y="179"/>
                  </a:cubicBezTo>
                  <a:cubicBezTo>
                    <a:pt x="68" y="306"/>
                    <a:pt x="68" y="306"/>
                    <a:pt x="68" y="306"/>
                  </a:cubicBezTo>
                  <a:cubicBezTo>
                    <a:pt x="181" y="306"/>
                    <a:pt x="181" y="306"/>
                    <a:pt x="181" y="306"/>
                  </a:cubicBezTo>
                  <a:cubicBezTo>
                    <a:pt x="230" y="249"/>
                    <a:pt x="230" y="249"/>
                    <a:pt x="230" y="249"/>
                  </a:cubicBezTo>
                  <a:cubicBezTo>
                    <a:pt x="335" y="389"/>
                    <a:pt x="335" y="389"/>
                    <a:pt x="335" y="389"/>
                  </a:cubicBezTo>
                  <a:cubicBezTo>
                    <a:pt x="462" y="389"/>
                    <a:pt x="462" y="389"/>
                    <a:pt x="462" y="389"/>
                  </a:cubicBezTo>
                  <a:cubicBezTo>
                    <a:pt x="261" y="127"/>
                    <a:pt x="261" y="127"/>
                    <a:pt x="261" y="127"/>
                  </a:cubicBezTo>
                  <a:cubicBezTo>
                    <a:pt x="363" y="127"/>
                    <a:pt x="363" y="127"/>
                    <a:pt x="363" y="1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grpSp>
      <p:grpSp>
        <p:nvGrpSpPr>
          <p:cNvPr id="32" name="グループ化 59"/>
          <p:cNvGrpSpPr/>
          <p:nvPr userDrawn="1"/>
        </p:nvGrpSpPr>
        <p:grpSpPr>
          <a:xfrm>
            <a:off x="-4" y="818834"/>
            <a:ext cx="9144005" cy="55864"/>
            <a:chOff x="-4" y="739775"/>
            <a:chExt cx="9144005" cy="74485"/>
          </a:xfrm>
        </p:grpSpPr>
        <p:sp>
          <p:nvSpPr>
            <p:cNvPr id="33" name="正方形/長方形 11"/>
            <p:cNvSpPr>
              <a:spLocks noChangeArrowheads="1"/>
            </p:cNvSpPr>
            <p:nvPr/>
          </p:nvSpPr>
          <p:spPr bwMode="auto">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34" name="グループ化 62"/>
            <p:cNvGrpSpPr/>
            <p:nvPr userDrawn="1"/>
          </p:nvGrpSpPr>
          <p:grpSpPr>
            <a:xfrm>
              <a:off x="-4" y="739775"/>
              <a:ext cx="1481336" cy="74485"/>
              <a:chOff x="312738" y="2747963"/>
              <a:chExt cx="1970087" cy="109537"/>
            </a:xfrm>
          </p:grpSpPr>
          <p:sp>
            <p:nvSpPr>
              <p:cNvPr id="35" name="正方形/長方形 62"/>
              <p:cNvSpPr/>
              <p:nvPr/>
            </p:nvSpPr>
            <p:spPr bwMode="auto">
              <a:xfrm>
                <a:off x="312738" y="2747963"/>
                <a:ext cx="1970087"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36"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smtClean="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2" name="Picture 1" descr="iStock_000044749844_Medium.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3708400"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1957366"/>
            <a:ext cx="4813594"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2015.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74" name="Group 73"/>
          <p:cNvGrpSpPr>
            <a:grpSpLocks noChangeAspect="1"/>
          </p:cNvGrpSpPr>
          <p:nvPr userDrawn="1"/>
        </p:nvGrpSpPr>
        <p:grpSpPr>
          <a:xfrm>
            <a:off x="7388477" y="276622"/>
            <a:ext cx="1472184" cy="421496"/>
            <a:chOff x="7743893" y="-1004361"/>
            <a:chExt cx="1215220" cy="347926"/>
          </a:xfrm>
          <a:solidFill>
            <a:schemeClr val="tx1"/>
          </a:solidFill>
        </p:grpSpPr>
        <p:sp>
          <p:nvSpPr>
            <p:cNvPr id="75" name="Freeform 75"/>
            <p:cNvSpPr>
              <a:spLocks/>
            </p:cNvSpPr>
            <p:nvPr userDrawn="1"/>
          </p:nvSpPr>
          <p:spPr bwMode="auto">
            <a:xfrm>
              <a:off x="8895241" y="-809388"/>
              <a:ext cx="47062" cy="28574"/>
            </a:xfrm>
            <a:custGeom>
              <a:avLst/>
              <a:gdLst>
                <a:gd name="T0" fmla="*/ 13 w 28"/>
                <a:gd name="T1" fmla="*/ 17 h 17"/>
                <a:gd name="T2" fmla="*/ 0 w 28"/>
                <a:gd name="T3" fmla="*/ 17 h 17"/>
                <a:gd name="T4" fmla="*/ 15 w 28"/>
                <a:gd name="T5" fmla="*/ 0 h 17"/>
                <a:gd name="T6" fmla="*/ 28 w 28"/>
                <a:gd name="T7" fmla="*/ 0 h 17"/>
                <a:gd name="T8" fmla="*/ 13 w 28"/>
                <a:gd name="T9" fmla="*/ 17 h 17"/>
              </a:gdLst>
              <a:ahLst/>
              <a:cxnLst>
                <a:cxn ang="0">
                  <a:pos x="T0" y="T1"/>
                </a:cxn>
                <a:cxn ang="0">
                  <a:pos x="T2" y="T3"/>
                </a:cxn>
                <a:cxn ang="0">
                  <a:pos x="T4" y="T5"/>
                </a:cxn>
                <a:cxn ang="0">
                  <a:pos x="T6" y="T7"/>
                </a:cxn>
                <a:cxn ang="0">
                  <a:pos x="T8" y="T9"/>
                </a:cxn>
              </a:cxnLst>
              <a:rect l="0" t="0" r="r" b="b"/>
              <a:pathLst>
                <a:path w="28" h="17">
                  <a:moveTo>
                    <a:pt x="13" y="17"/>
                  </a:moveTo>
                  <a:lnTo>
                    <a:pt x="0" y="17"/>
                  </a:lnTo>
                  <a:lnTo>
                    <a:pt x="15" y="0"/>
                  </a:lnTo>
                  <a:lnTo>
                    <a:pt x="28" y="0"/>
                  </a:lnTo>
                  <a:lnTo>
                    <a:pt x="13" y="17"/>
                  </a:ln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76" name="Freeform 75"/>
            <p:cNvSpPr>
              <a:spLocks/>
            </p:cNvSpPr>
            <p:nvPr userDrawn="1"/>
          </p:nvSpPr>
          <p:spPr bwMode="auto">
            <a:xfrm>
              <a:off x="8636398" y="-1001000"/>
              <a:ext cx="174803" cy="164719"/>
            </a:xfrm>
            <a:custGeom>
              <a:avLst/>
              <a:gdLst>
                <a:gd name="T0" fmla="*/ 26 w 104"/>
                <a:gd name="T1" fmla="*/ 0 h 98"/>
                <a:gd name="T2" fmla="*/ 26 w 104"/>
                <a:gd name="T3" fmla="*/ 39 h 98"/>
                <a:gd name="T4" fmla="*/ 79 w 104"/>
                <a:gd name="T5" fmla="*/ 39 h 98"/>
                <a:gd name="T6" fmla="*/ 79 w 104"/>
                <a:gd name="T7" fmla="*/ 0 h 98"/>
                <a:gd name="T8" fmla="*/ 104 w 104"/>
                <a:gd name="T9" fmla="*/ 0 h 98"/>
                <a:gd name="T10" fmla="*/ 104 w 104"/>
                <a:gd name="T11" fmla="*/ 98 h 98"/>
                <a:gd name="T12" fmla="*/ 79 w 104"/>
                <a:gd name="T13" fmla="*/ 98 h 98"/>
                <a:gd name="T14" fmla="*/ 79 w 104"/>
                <a:gd name="T15" fmla="*/ 55 h 98"/>
                <a:gd name="T16" fmla="*/ 26 w 104"/>
                <a:gd name="T17" fmla="*/ 55 h 98"/>
                <a:gd name="T18" fmla="*/ 26 w 104"/>
                <a:gd name="T19" fmla="*/ 98 h 98"/>
                <a:gd name="T20" fmla="*/ 0 w 104"/>
                <a:gd name="T21" fmla="*/ 98 h 98"/>
                <a:gd name="T22" fmla="*/ 0 w 104"/>
                <a:gd name="T23" fmla="*/ 0 h 98"/>
                <a:gd name="T24" fmla="*/ 26 w 104"/>
                <a:gd name="T2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8">
                  <a:moveTo>
                    <a:pt x="26" y="0"/>
                  </a:moveTo>
                  <a:lnTo>
                    <a:pt x="26" y="39"/>
                  </a:lnTo>
                  <a:lnTo>
                    <a:pt x="79" y="39"/>
                  </a:lnTo>
                  <a:lnTo>
                    <a:pt x="79" y="0"/>
                  </a:lnTo>
                  <a:lnTo>
                    <a:pt x="104" y="0"/>
                  </a:lnTo>
                  <a:lnTo>
                    <a:pt x="104" y="98"/>
                  </a:lnTo>
                  <a:lnTo>
                    <a:pt x="79" y="98"/>
                  </a:lnTo>
                  <a:lnTo>
                    <a:pt x="79" y="55"/>
                  </a:lnTo>
                  <a:lnTo>
                    <a:pt x="26" y="55"/>
                  </a:lnTo>
                  <a:lnTo>
                    <a:pt x="26" y="98"/>
                  </a:lnTo>
                  <a:lnTo>
                    <a:pt x="0" y="98"/>
                  </a:lnTo>
                  <a:lnTo>
                    <a:pt x="0" y="0"/>
                  </a:lnTo>
                  <a:lnTo>
                    <a:pt x="2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77" name="Freeform 76"/>
            <p:cNvSpPr>
              <a:spLocks/>
            </p:cNvSpPr>
            <p:nvPr userDrawn="1"/>
          </p:nvSpPr>
          <p:spPr bwMode="auto">
            <a:xfrm>
              <a:off x="8090138" y="-1001000"/>
              <a:ext cx="176485" cy="164719"/>
            </a:xfrm>
            <a:custGeom>
              <a:avLst/>
              <a:gdLst>
                <a:gd name="T0" fmla="*/ 105 w 105"/>
                <a:gd name="T1" fmla="*/ 0 h 98"/>
                <a:gd name="T2" fmla="*/ 105 w 105"/>
                <a:gd name="T3" fmla="*/ 17 h 98"/>
                <a:gd name="T4" fmla="*/ 66 w 105"/>
                <a:gd name="T5" fmla="*/ 17 h 98"/>
                <a:gd name="T6" fmla="*/ 66 w 105"/>
                <a:gd name="T7" fmla="*/ 98 h 98"/>
                <a:gd name="T8" fmla="*/ 40 w 105"/>
                <a:gd name="T9" fmla="*/ 98 h 98"/>
                <a:gd name="T10" fmla="*/ 40 w 105"/>
                <a:gd name="T11" fmla="*/ 17 h 98"/>
                <a:gd name="T12" fmla="*/ 0 w 105"/>
                <a:gd name="T13" fmla="*/ 17 h 98"/>
                <a:gd name="T14" fmla="*/ 0 w 105"/>
                <a:gd name="T15" fmla="*/ 0 h 98"/>
                <a:gd name="T16" fmla="*/ 105 w 105"/>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98">
                  <a:moveTo>
                    <a:pt x="105" y="0"/>
                  </a:moveTo>
                  <a:lnTo>
                    <a:pt x="105" y="17"/>
                  </a:lnTo>
                  <a:lnTo>
                    <a:pt x="66" y="17"/>
                  </a:lnTo>
                  <a:lnTo>
                    <a:pt x="66" y="98"/>
                  </a:lnTo>
                  <a:lnTo>
                    <a:pt x="40" y="98"/>
                  </a:lnTo>
                  <a:lnTo>
                    <a:pt x="40" y="17"/>
                  </a:lnTo>
                  <a:lnTo>
                    <a:pt x="0" y="17"/>
                  </a:lnTo>
                  <a:lnTo>
                    <a:pt x="0" y="0"/>
                  </a:lnTo>
                  <a:lnTo>
                    <a:pt x="10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78" name="Freeform 77"/>
            <p:cNvSpPr>
              <a:spLocks noEditPoints="1"/>
            </p:cNvSpPr>
            <p:nvPr userDrawn="1"/>
          </p:nvSpPr>
          <p:spPr bwMode="auto">
            <a:xfrm>
              <a:off x="8229644" y="-1001000"/>
              <a:ext cx="206739" cy="164719"/>
            </a:xfrm>
            <a:custGeom>
              <a:avLst/>
              <a:gdLst>
                <a:gd name="T0" fmla="*/ 123 w 123"/>
                <a:gd name="T1" fmla="*/ 98 h 98"/>
                <a:gd name="T2" fmla="*/ 94 w 123"/>
                <a:gd name="T3" fmla="*/ 98 h 98"/>
                <a:gd name="T4" fmla="*/ 86 w 123"/>
                <a:gd name="T5" fmla="*/ 77 h 98"/>
                <a:gd name="T6" fmla="*/ 37 w 123"/>
                <a:gd name="T7" fmla="*/ 77 h 98"/>
                <a:gd name="T8" fmla="*/ 29 w 123"/>
                <a:gd name="T9" fmla="*/ 98 h 98"/>
                <a:gd name="T10" fmla="*/ 0 w 123"/>
                <a:gd name="T11" fmla="*/ 98 h 98"/>
                <a:gd name="T12" fmla="*/ 46 w 123"/>
                <a:gd name="T13" fmla="*/ 0 h 98"/>
                <a:gd name="T14" fmla="*/ 77 w 123"/>
                <a:gd name="T15" fmla="*/ 0 h 98"/>
                <a:gd name="T16" fmla="*/ 123 w 123"/>
                <a:gd name="T17" fmla="*/ 98 h 98"/>
                <a:gd name="T18" fmla="*/ 61 w 123"/>
                <a:gd name="T19" fmla="*/ 17 h 98"/>
                <a:gd name="T20" fmla="*/ 43 w 123"/>
                <a:gd name="T21" fmla="*/ 61 h 98"/>
                <a:gd name="T22" fmla="*/ 79 w 123"/>
                <a:gd name="T23" fmla="*/ 61 h 98"/>
                <a:gd name="T24" fmla="*/ 61 w 123"/>
                <a:gd name="T25" fmla="*/ 1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98">
                  <a:moveTo>
                    <a:pt x="123" y="98"/>
                  </a:moveTo>
                  <a:lnTo>
                    <a:pt x="94" y="98"/>
                  </a:lnTo>
                  <a:lnTo>
                    <a:pt x="86" y="77"/>
                  </a:lnTo>
                  <a:lnTo>
                    <a:pt x="37" y="77"/>
                  </a:lnTo>
                  <a:lnTo>
                    <a:pt x="29" y="98"/>
                  </a:lnTo>
                  <a:lnTo>
                    <a:pt x="0" y="98"/>
                  </a:lnTo>
                  <a:lnTo>
                    <a:pt x="46" y="0"/>
                  </a:lnTo>
                  <a:lnTo>
                    <a:pt x="77" y="0"/>
                  </a:lnTo>
                  <a:lnTo>
                    <a:pt x="123" y="98"/>
                  </a:lnTo>
                  <a:moveTo>
                    <a:pt x="61" y="17"/>
                  </a:moveTo>
                  <a:lnTo>
                    <a:pt x="43" y="61"/>
                  </a:lnTo>
                  <a:lnTo>
                    <a:pt x="79" y="61"/>
                  </a:lnTo>
                  <a:lnTo>
                    <a:pt x="61" y="1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79" name="Rectangle 78"/>
            <p:cNvSpPr>
              <a:spLocks noChangeArrowheads="1"/>
            </p:cNvSpPr>
            <p:nvPr userDrawn="1"/>
          </p:nvSpPr>
          <p:spPr bwMode="auto">
            <a:xfrm>
              <a:off x="8846499" y="-1001000"/>
              <a:ext cx="43701" cy="1647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0" name="Freeform 57"/>
            <p:cNvSpPr>
              <a:spLocks/>
            </p:cNvSpPr>
            <p:nvPr userDrawn="1"/>
          </p:nvSpPr>
          <p:spPr bwMode="auto">
            <a:xfrm>
              <a:off x="7821209" y="-1001000"/>
              <a:ext cx="174803" cy="164719"/>
            </a:xfrm>
            <a:custGeom>
              <a:avLst/>
              <a:gdLst>
                <a:gd name="T0" fmla="*/ 26 w 104"/>
                <a:gd name="T1" fmla="*/ 0 h 98"/>
                <a:gd name="T2" fmla="*/ 26 w 104"/>
                <a:gd name="T3" fmla="*/ 39 h 98"/>
                <a:gd name="T4" fmla="*/ 79 w 104"/>
                <a:gd name="T5" fmla="*/ 39 h 98"/>
                <a:gd name="T6" fmla="*/ 79 w 104"/>
                <a:gd name="T7" fmla="*/ 0 h 98"/>
                <a:gd name="T8" fmla="*/ 104 w 104"/>
                <a:gd name="T9" fmla="*/ 0 h 98"/>
                <a:gd name="T10" fmla="*/ 104 w 104"/>
                <a:gd name="T11" fmla="*/ 98 h 98"/>
                <a:gd name="T12" fmla="*/ 79 w 104"/>
                <a:gd name="T13" fmla="*/ 98 h 98"/>
                <a:gd name="T14" fmla="*/ 79 w 104"/>
                <a:gd name="T15" fmla="*/ 55 h 98"/>
                <a:gd name="T16" fmla="*/ 26 w 104"/>
                <a:gd name="T17" fmla="*/ 55 h 98"/>
                <a:gd name="T18" fmla="*/ 26 w 104"/>
                <a:gd name="T19" fmla="*/ 98 h 98"/>
                <a:gd name="T20" fmla="*/ 0 w 104"/>
                <a:gd name="T21" fmla="*/ 98 h 98"/>
                <a:gd name="T22" fmla="*/ 0 w 104"/>
                <a:gd name="T23" fmla="*/ 0 h 98"/>
                <a:gd name="T24" fmla="*/ 26 w 104"/>
                <a:gd name="T2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8">
                  <a:moveTo>
                    <a:pt x="26" y="0"/>
                  </a:moveTo>
                  <a:lnTo>
                    <a:pt x="26" y="39"/>
                  </a:lnTo>
                  <a:lnTo>
                    <a:pt x="79" y="39"/>
                  </a:lnTo>
                  <a:lnTo>
                    <a:pt x="79" y="0"/>
                  </a:lnTo>
                  <a:lnTo>
                    <a:pt x="104" y="0"/>
                  </a:lnTo>
                  <a:lnTo>
                    <a:pt x="104" y="98"/>
                  </a:lnTo>
                  <a:lnTo>
                    <a:pt x="79" y="98"/>
                  </a:lnTo>
                  <a:lnTo>
                    <a:pt x="79" y="55"/>
                  </a:lnTo>
                  <a:lnTo>
                    <a:pt x="26" y="55"/>
                  </a:lnTo>
                  <a:lnTo>
                    <a:pt x="26" y="98"/>
                  </a:lnTo>
                  <a:lnTo>
                    <a:pt x="0" y="98"/>
                  </a:lnTo>
                  <a:lnTo>
                    <a:pt x="0" y="0"/>
                  </a:lnTo>
                  <a:lnTo>
                    <a:pt x="2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1" name="Rectangle 58"/>
            <p:cNvSpPr>
              <a:spLocks noChangeArrowheads="1"/>
            </p:cNvSpPr>
            <p:nvPr userDrawn="1"/>
          </p:nvSpPr>
          <p:spPr bwMode="auto">
            <a:xfrm>
              <a:off x="8031309" y="-1001000"/>
              <a:ext cx="43701" cy="1647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2" name="Freeform 59"/>
            <p:cNvSpPr>
              <a:spLocks/>
            </p:cNvSpPr>
            <p:nvPr userDrawn="1"/>
          </p:nvSpPr>
          <p:spPr bwMode="auto">
            <a:xfrm>
              <a:off x="8429660" y="-1004361"/>
              <a:ext cx="184888" cy="171442"/>
            </a:xfrm>
            <a:custGeom>
              <a:avLst/>
              <a:gdLst>
                <a:gd name="T0" fmla="*/ 31 w 1010"/>
                <a:gd name="T1" fmla="*/ 670 h 939"/>
                <a:gd name="T2" fmla="*/ 0 w 1010"/>
                <a:gd name="T3" fmla="*/ 479 h 939"/>
                <a:gd name="T4" fmla="*/ 61 w 1010"/>
                <a:gd name="T5" fmla="*/ 218 h 939"/>
                <a:gd name="T6" fmla="*/ 265 w 1010"/>
                <a:gd name="T7" fmla="*/ 48 h 939"/>
                <a:gd name="T8" fmla="*/ 527 w 1010"/>
                <a:gd name="T9" fmla="*/ 0 h 939"/>
                <a:gd name="T10" fmla="*/ 826 w 1010"/>
                <a:gd name="T11" fmla="*/ 63 h 939"/>
                <a:gd name="T12" fmla="*/ 995 w 1010"/>
                <a:gd name="T13" fmla="*/ 270 h 939"/>
                <a:gd name="T14" fmla="*/ 1004 w 1010"/>
                <a:gd name="T15" fmla="*/ 327 h 939"/>
                <a:gd name="T16" fmla="*/ 755 w 1010"/>
                <a:gd name="T17" fmla="*/ 327 h 939"/>
                <a:gd name="T18" fmla="*/ 742 w 1010"/>
                <a:gd name="T19" fmla="*/ 258 h 939"/>
                <a:gd name="T20" fmla="*/ 631 w 1010"/>
                <a:gd name="T21" fmla="*/ 155 h 939"/>
                <a:gd name="T22" fmla="*/ 527 w 1010"/>
                <a:gd name="T23" fmla="*/ 139 h 939"/>
                <a:gd name="T24" fmla="*/ 410 w 1010"/>
                <a:gd name="T25" fmla="*/ 159 h 939"/>
                <a:gd name="T26" fmla="*/ 280 w 1010"/>
                <a:gd name="T27" fmla="*/ 291 h 939"/>
                <a:gd name="T28" fmla="*/ 248 w 1010"/>
                <a:gd name="T29" fmla="*/ 479 h 939"/>
                <a:gd name="T30" fmla="*/ 270 w 1010"/>
                <a:gd name="T31" fmla="*/ 636 h 939"/>
                <a:gd name="T32" fmla="*/ 400 w 1010"/>
                <a:gd name="T33" fmla="*/ 777 h 939"/>
                <a:gd name="T34" fmla="*/ 527 w 1010"/>
                <a:gd name="T35" fmla="*/ 801 h 939"/>
                <a:gd name="T36" fmla="*/ 637 w 1010"/>
                <a:gd name="T37" fmla="*/ 784 h 939"/>
                <a:gd name="T38" fmla="*/ 741 w 1010"/>
                <a:gd name="T39" fmla="*/ 691 h 939"/>
                <a:gd name="T40" fmla="*/ 760 w 1010"/>
                <a:gd name="T41" fmla="*/ 595 h 939"/>
                <a:gd name="T42" fmla="*/ 1010 w 1010"/>
                <a:gd name="T43" fmla="*/ 595 h 939"/>
                <a:gd name="T44" fmla="*/ 998 w 1010"/>
                <a:gd name="T45" fmla="*/ 680 h 939"/>
                <a:gd name="T46" fmla="*/ 832 w 1010"/>
                <a:gd name="T47" fmla="*/ 877 h 939"/>
                <a:gd name="T48" fmla="*/ 527 w 1010"/>
                <a:gd name="T49" fmla="*/ 939 h 939"/>
                <a:gd name="T50" fmla="*/ 287 w 1010"/>
                <a:gd name="T51" fmla="*/ 902 h 939"/>
                <a:gd name="T52" fmla="*/ 31 w 1010"/>
                <a:gd name="T53" fmla="*/ 670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0" h="939">
                  <a:moveTo>
                    <a:pt x="31" y="670"/>
                  </a:moveTo>
                  <a:cubicBezTo>
                    <a:pt x="11" y="609"/>
                    <a:pt x="0" y="546"/>
                    <a:pt x="0" y="479"/>
                  </a:cubicBezTo>
                  <a:cubicBezTo>
                    <a:pt x="0" y="385"/>
                    <a:pt x="16" y="294"/>
                    <a:pt x="61" y="218"/>
                  </a:cubicBezTo>
                  <a:cubicBezTo>
                    <a:pt x="107" y="140"/>
                    <a:pt x="179" y="80"/>
                    <a:pt x="265" y="48"/>
                  </a:cubicBezTo>
                  <a:cubicBezTo>
                    <a:pt x="347" y="17"/>
                    <a:pt x="435" y="0"/>
                    <a:pt x="527" y="0"/>
                  </a:cubicBezTo>
                  <a:cubicBezTo>
                    <a:pt x="634" y="0"/>
                    <a:pt x="734" y="24"/>
                    <a:pt x="826" y="63"/>
                  </a:cubicBezTo>
                  <a:cubicBezTo>
                    <a:pt x="912" y="100"/>
                    <a:pt x="976" y="177"/>
                    <a:pt x="995" y="270"/>
                  </a:cubicBezTo>
                  <a:cubicBezTo>
                    <a:pt x="999" y="288"/>
                    <a:pt x="1002" y="308"/>
                    <a:pt x="1004" y="327"/>
                  </a:cubicBezTo>
                  <a:cubicBezTo>
                    <a:pt x="755" y="327"/>
                    <a:pt x="755" y="327"/>
                    <a:pt x="755" y="327"/>
                  </a:cubicBezTo>
                  <a:cubicBezTo>
                    <a:pt x="754" y="303"/>
                    <a:pt x="750" y="279"/>
                    <a:pt x="742" y="258"/>
                  </a:cubicBezTo>
                  <a:cubicBezTo>
                    <a:pt x="723" y="209"/>
                    <a:pt x="682" y="170"/>
                    <a:pt x="631" y="155"/>
                  </a:cubicBezTo>
                  <a:cubicBezTo>
                    <a:pt x="598" y="144"/>
                    <a:pt x="563" y="139"/>
                    <a:pt x="527" y="139"/>
                  </a:cubicBezTo>
                  <a:cubicBezTo>
                    <a:pt x="486" y="139"/>
                    <a:pt x="447" y="146"/>
                    <a:pt x="410" y="159"/>
                  </a:cubicBezTo>
                  <a:cubicBezTo>
                    <a:pt x="349" y="181"/>
                    <a:pt x="302" y="230"/>
                    <a:pt x="280" y="291"/>
                  </a:cubicBezTo>
                  <a:cubicBezTo>
                    <a:pt x="260" y="349"/>
                    <a:pt x="248" y="413"/>
                    <a:pt x="248" y="479"/>
                  </a:cubicBezTo>
                  <a:cubicBezTo>
                    <a:pt x="248" y="534"/>
                    <a:pt x="257" y="586"/>
                    <a:pt x="270" y="636"/>
                  </a:cubicBezTo>
                  <a:cubicBezTo>
                    <a:pt x="289" y="701"/>
                    <a:pt x="337" y="753"/>
                    <a:pt x="400" y="777"/>
                  </a:cubicBezTo>
                  <a:cubicBezTo>
                    <a:pt x="440" y="792"/>
                    <a:pt x="482" y="801"/>
                    <a:pt x="527" y="801"/>
                  </a:cubicBezTo>
                  <a:cubicBezTo>
                    <a:pt x="566" y="801"/>
                    <a:pt x="602" y="795"/>
                    <a:pt x="637" y="784"/>
                  </a:cubicBezTo>
                  <a:cubicBezTo>
                    <a:pt x="683" y="769"/>
                    <a:pt x="721" y="735"/>
                    <a:pt x="741" y="691"/>
                  </a:cubicBezTo>
                  <a:cubicBezTo>
                    <a:pt x="754" y="662"/>
                    <a:pt x="760" y="629"/>
                    <a:pt x="760" y="595"/>
                  </a:cubicBezTo>
                  <a:cubicBezTo>
                    <a:pt x="1010" y="595"/>
                    <a:pt x="1010" y="595"/>
                    <a:pt x="1010" y="595"/>
                  </a:cubicBezTo>
                  <a:cubicBezTo>
                    <a:pt x="1008" y="624"/>
                    <a:pt x="1004" y="653"/>
                    <a:pt x="998" y="680"/>
                  </a:cubicBezTo>
                  <a:cubicBezTo>
                    <a:pt x="976" y="768"/>
                    <a:pt x="914" y="843"/>
                    <a:pt x="832" y="877"/>
                  </a:cubicBezTo>
                  <a:cubicBezTo>
                    <a:pt x="738" y="917"/>
                    <a:pt x="635" y="939"/>
                    <a:pt x="527" y="939"/>
                  </a:cubicBezTo>
                  <a:cubicBezTo>
                    <a:pt x="444" y="939"/>
                    <a:pt x="362" y="926"/>
                    <a:pt x="287" y="902"/>
                  </a:cubicBezTo>
                  <a:cubicBezTo>
                    <a:pt x="171" y="866"/>
                    <a:pt x="71" y="783"/>
                    <a:pt x="31" y="6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3" name="Freeform 60"/>
            <p:cNvSpPr>
              <a:spLocks/>
            </p:cNvSpPr>
            <p:nvPr userDrawn="1"/>
          </p:nvSpPr>
          <p:spPr bwMode="auto">
            <a:xfrm>
              <a:off x="7743893" y="-790900"/>
              <a:ext cx="40339" cy="104210"/>
            </a:xfrm>
            <a:custGeom>
              <a:avLst/>
              <a:gdLst>
                <a:gd name="T0" fmla="*/ 211 w 219"/>
                <a:gd name="T1" fmla="*/ 1 h 565"/>
                <a:gd name="T2" fmla="*/ 0 w 219"/>
                <a:gd name="T3" fmla="*/ 20 h 565"/>
                <a:gd name="T4" fmla="*/ 0 w 219"/>
                <a:gd name="T5" fmla="*/ 51 h 565"/>
                <a:gd name="T6" fmla="*/ 6 w 219"/>
                <a:gd name="T7" fmla="*/ 52 h 565"/>
                <a:gd name="T8" fmla="*/ 92 w 219"/>
                <a:gd name="T9" fmla="*/ 123 h 565"/>
                <a:gd name="T10" fmla="*/ 92 w 219"/>
                <a:gd name="T11" fmla="*/ 565 h 565"/>
                <a:gd name="T12" fmla="*/ 219 w 219"/>
                <a:gd name="T13" fmla="*/ 565 h 565"/>
                <a:gd name="T14" fmla="*/ 219 w 219"/>
                <a:gd name="T15" fmla="*/ 0 h 565"/>
                <a:gd name="T16" fmla="*/ 211 w 219"/>
                <a:gd name="T17" fmla="*/ 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565">
                  <a:moveTo>
                    <a:pt x="211" y="1"/>
                  </a:moveTo>
                  <a:cubicBezTo>
                    <a:pt x="0" y="20"/>
                    <a:pt x="0" y="20"/>
                    <a:pt x="0" y="20"/>
                  </a:cubicBezTo>
                  <a:cubicBezTo>
                    <a:pt x="0" y="51"/>
                    <a:pt x="0" y="51"/>
                    <a:pt x="0" y="51"/>
                  </a:cubicBezTo>
                  <a:cubicBezTo>
                    <a:pt x="6" y="52"/>
                    <a:pt x="6" y="52"/>
                    <a:pt x="6" y="52"/>
                  </a:cubicBezTo>
                  <a:cubicBezTo>
                    <a:pt x="92" y="62"/>
                    <a:pt x="92" y="62"/>
                    <a:pt x="92" y="123"/>
                  </a:cubicBezTo>
                  <a:cubicBezTo>
                    <a:pt x="92" y="565"/>
                    <a:pt x="92" y="565"/>
                    <a:pt x="92" y="565"/>
                  </a:cubicBezTo>
                  <a:cubicBezTo>
                    <a:pt x="219" y="565"/>
                    <a:pt x="219" y="565"/>
                    <a:pt x="219" y="565"/>
                  </a:cubicBezTo>
                  <a:cubicBezTo>
                    <a:pt x="219" y="0"/>
                    <a:pt x="219" y="0"/>
                    <a:pt x="219" y="0"/>
                  </a:cubicBezTo>
                  <a:cubicBezTo>
                    <a:pt x="211" y="1"/>
                    <a:pt x="211" y="1"/>
                    <a:pt x="21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4" name="Freeform 61"/>
            <p:cNvSpPr>
              <a:spLocks/>
            </p:cNvSpPr>
            <p:nvPr userDrawn="1"/>
          </p:nvSpPr>
          <p:spPr bwMode="auto">
            <a:xfrm>
              <a:off x="7804401" y="-758964"/>
              <a:ext cx="82360" cy="72275"/>
            </a:xfrm>
            <a:custGeom>
              <a:avLst/>
              <a:gdLst>
                <a:gd name="T0" fmla="*/ 328 w 446"/>
                <a:gd name="T1" fmla="*/ 1 h 398"/>
                <a:gd name="T2" fmla="*/ 180 w 446"/>
                <a:gd name="T3" fmla="*/ 87 h 398"/>
                <a:gd name="T4" fmla="*/ 180 w 446"/>
                <a:gd name="T5" fmla="*/ 0 h 398"/>
                <a:gd name="T6" fmla="*/ 172 w 446"/>
                <a:gd name="T7" fmla="*/ 1 h 398"/>
                <a:gd name="T8" fmla="*/ 0 w 446"/>
                <a:gd name="T9" fmla="*/ 28 h 398"/>
                <a:gd name="T10" fmla="*/ 0 w 446"/>
                <a:gd name="T11" fmla="*/ 58 h 398"/>
                <a:gd name="T12" fmla="*/ 8 w 446"/>
                <a:gd name="T13" fmla="*/ 58 h 398"/>
                <a:gd name="T14" fmla="*/ 74 w 446"/>
                <a:gd name="T15" fmla="*/ 122 h 398"/>
                <a:gd name="T16" fmla="*/ 74 w 446"/>
                <a:gd name="T17" fmla="*/ 398 h 398"/>
                <a:gd name="T18" fmla="*/ 180 w 446"/>
                <a:gd name="T19" fmla="*/ 398 h 398"/>
                <a:gd name="T20" fmla="*/ 180 w 446"/>
                <a:gd name="T21" fmla="*/ 195 h 398"/>
                <a:gd name="T22" fmla="*/ 285 w 446"/>
                <a:gd name="T23" fmla="*/ 71 h 398"/>
                <a:gd name="T24" fmla="*/ 339 w 446"/>
                <a:gd name="T25" fmla="*/ 183 h 398"/>
                <a:gd name="T26" fmla="*/ 339 w 446"/>
                <a:gd name="T27" fmla="*/ 398 h 398"/>
                <a:gd name="T28" fmla="*/ 446 w 446"/>
                <a:gd name="T29" fmla="*/ 398 h 398"/>
                <a:gd name="T30" fmla="*/ 446 w 446"/>
                <a:gd name="T31" fmla="*/ 122 h 398"/>
                <a:gd name="T32" fmla="*/ 328 w 446"/>
                <a:gd name="T33" fmla="*/ 1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6" h="398">
                  <a:moveTo>
                    <a:pt x="328" y="1"/>
                  </a:moveTo>
                  <a:cubicBezTo>
                    <a:pt x="249" y="1"/>
                    <a:pt x="202" y="54"/>
                    <a:pt x="180" y="87"/>
                  </a:cubicBezTo>
                  <a:cubicBezTo>
                    <a:pt x="180" y="58"/>
                    <a:pt x="180" y="0"/>
                    <a:pt x="180" y="0"/>
                  </a:cubicBezTo>
                  <a:cubicBezTo>
                    <a:pt x="172" y="1"/>
                    <a:pt x="172" y="1"/>
                    <a:pt x="172" y="1"/>
                  </a:cubicBezTo>
                  <a:cubicBezTo>
                    <a:pt x="0" y="28"/>
                    <a:pt x="0" y="28"/>
                    <a:pt x="0" y="28"/>
                  </a:cubicBezTo>
                  <a:cubicBezTo>
                    <a:pt x="0" y="58"/>
                    <a:pt x="0" y="58"/>
                    <a:pt x="0" y="58"/>
                  </a:cubicBezTo>
                  <a:cubicBezTo>
                    <a:pt x="8" y="58"/>
                    <a:pt x="8" y="58"/>
                    <a:pt x="8" y="58"/>
                  </a:cubicBezTo>
                  <a:cubicBezTo>
                    <a:pt x="62" y="60"/>
                    <a:pt x="74" y="71"/>
                    <a:pt x="74" y="122"/>
                  </a:cubicBezTo>
                  <a:cubicBezTo>
                    <a:pt x="74" y="398"/>
                    <a:pt x="74" y="398"/>
                    <a:pt x="74" y="398"/>
                  </a:cubicBezTo>
                  <a:cubicBezTo>
                    <a:pt x="180" y="398"/>
                    <a:pt x="180" y="398"/>
                    <a:pt x="180" y="398"/>
                  </a:cubicBezTo>
                  <a:cubicBezTo>
                    <a:pt x="180" y="195"/>
                    <a:pt x="180" y="195"/>
                    <a:pt x="180" y="195"/>
                  </a:cubicBezTo>
                  <a:cubicBezTo>
                    <a:pt x="180" y="141"/>
                    <a:pt x="232" y="71"/>
                    <a:pt x="285" y="71"/>
                  </a:cubicBezTo>
                  <a:cubicBezTo>
                    <a:pt x="337" y="71"/>
                    <a:pt x="339" y="113"/>
                    <a:pt x="339" y="183"/>
                  </a:cubicBezTo>
                  <a:cubicBezTo>
                    <a:pt x="339" y="398"/>
                    <a:pt x="339" y="398"/>
                    <a:pt x="339" y="398"/>
                  </a:cubicBezTo>
                  <a:cubicBezTo>
                    <a:pt x="446" y="398"/>
                    <a:pt x="446" y="398"/>
                    <a:pt x="446" y="398"/>
                  </a:cubicBezTo>
                  <a:cubicBezTo>
                    <a:pt x="446" y="122"/>
                    <a:pt x="446" y="122"/>
                    <a:pt x="446" y="122"/>
                  </a:cubicBezTo>
                  <a:cubicBezTo>
                    <a:pt x="446" y="44"/>
                    <a:pt x="404" y="1"/>
                    <a:pt x="328"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5" name="Freeform 62"/>
            <p:cNvSpPr>
              <a:spLocks/>
            </p:cNvSpPr>
            <p:nvPr userDrawn="1"/>
          </p:nvSpPr>
          <p:spPr bwMode="auto">
            <a:xfrm>
              <a:off x="7910291" y="-758964"/>
              <a:ext cx="53786" cy="73955"/>
            </a:xfrm>
            <a:custGeom>
              <a:avLst/>
              <a:gdLst>
                <a:gd name="T0" fmla="*/ 175 w 298"/>
                <a:gd name="T1" fmla="*/ 155 h 407"/>
                <a:gd name="T2" fmla="*/ 97 w 298"/>
                <a:gd name="T3" fmla="*/ 87 h 407"/>
                <a:gd name="T4" fmla="*/ 154 w 298"/>
                <a:gd name="T5" fmla="*/ 50 h 407"/>
                <a:gd name="T6" fmla="*/ 254 w 298"/>
                <a:gd name="T7" fmla="*/ 85 h 407"/>
                <a:gd name="T8" fmla="*/ 270 w 298"/>
                <a:gd name="T9" fmla="*/ 95 h 407"/>
                <a:gd name="T10" fmla="*/ 270 w 298"/>
                <a:gd name="T11" fmla="*/ 15 h 407"/>
                <a:gd name="T12" fmla="*/ 257 w 298"/>
                <a:gd name="T13" fmla="*/ 12 h 407"/>
                <a:gd name="T14" fmla="*/ 160 w 298"/>
                <a:gd name="T15" fmla="*/ 0 h 407"/>
                <a:gd name="T16" fmla="*/ 0 w 298"/>
                <a:gd name="T17" fmla="*/ 115 h 407"/>
                <a:gd name="T18" fmla="*/ 117 w 298"/>
                <a:gd name="T19" fmla="*/ 238 h 407"/>
                <a:gd name="T20" fmla="*/ 200 w 298"/>
                <a:gd name="T21" fmla="*/ 310 h 407"/>
                <a:gd name="T22" fmla="*/ 129 w 298"/>
                <a:gd name="T23" fmla="*/ 356 h 407"/>
                <a:gd name="T24" fmla="*/ 12 w 298"/>
                <a:gd name="T25" fmla="*/ 315 h 407"/>
                <a:gd name="T26" fmla="*/ 0 w 298"/>
                <a:gd name="T27" fmla="*/ 308 h 407"/>
                <a:gd name="T28" fmla="*/ 0 w 298"/>
                <a:gd name="T29" fmla="*/ 391 h 407"/>
                <a:gd name="T30" fmla="*/ 8 w 298"/>
                <a:gd name="T31" fmla="*/ 392 h 407"/>
                <a:gd name="T32" fmla="*/ 125 w 298"/>
                <a:gd name="T33" fmla="*/ 407 h 407"/>
                <a:gd name="T34" fmla="*/ 298 w 298"/>
                <a:gd name="T35" fmla="*/ 288 h 407"/>
                <a:gd name="T36" fmla="*/ 175 w 298"/>
                <a:gd name="T37" fmla="*/ 155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407">
                  <a:moveTo>
                    <a:pt x="175" y="155"/>
                  </a:moveTo>
                  <a:cubicBezTo>
                    <a:pt x="133" y="134"/>
                    <a:pt x="97" y="116"/>
                    <a:pt x="97" y="87"/>
                  </a:cubicBezTo>
                  <a:cubicBezTo>
                    <a:pt x="97" y="54"/>
                    <a:pt x="137" y="50"/>
                    <a:pt x="154" y="50"/>
                  </a:cubicBezTo>
                  <a:cubicBezTo>
                    <a:pt x="198" y="50"/>
                    <a:pt x="237" y="74"/>
                    <a:pt x="254" y="85"/>
                  </a:cubicBezTo>
                  <a:cubicBezTo>
                    <a:pt x="270" y="95"/>
                    <a:pt x="270" y="95"/>
                    <a:pt x="270" y="95"/>
                  </a:cubicBezTo>
                  <a:cubicBezTo>
                    <a:pt x="270" y="15"/>
                    <a:pt x="270" y="15"/>
                    <a:pt x="270" y="15"/>
                  </a:cubicBezTo>
                  <a:cubicBezTo>
                    <a:pt x="257" y="12"/>
                    <a:pt x="257" y="12"/>
                    <a:pt x="257" y="12"/>
                  </a:cubicBezTo>
                  <a:cubicBezTo>
                    <a:pt x="238" y="8"/>
                    <a:pt x="201" y="0"/>
                    <a:pt x="160" y="0"/>
                  </a:cubicBezTo>
                  <a:cubicBezTo>
                    <a:pt x="60" y="0"/>
                    <a:pt x="0" y="43"/>
                    <a:pt x="0" y="115"/>
                  </a:cubicBezTo>
                  <a:cubicBezTo>
                    <a:pt x="0" y="180"/>
                    <a:pt x="62" y="211"/>
                    <a:pt x="117" y="238"/>
                  </a:cubicBezTo>
                  <a:cubicBezTo>
                    <a:pt x="160" y="259"/>
                    <a:pt x="200" y="278"/>
                    <a:pt x="200" y="310"/>
                  </a:cubicBezTo>
                  <a:cubicBezTo>
                    <a:pt x="200" y="339"/>
                    <a:pt x="174" y="356"/>
                    <a:pt x="129" y="356"/>
                  </a:cubicBezTo>
                  <a:cubicBezTo>
                    <a:pt x="79" y="356"/>
                    <a:pt x="37" y="330"/>
                    <a:pt x="12" y="315"/>
                  </a:cubicBezTo>
                  <a:cubicBezTo>
                    <a:pt x="0" y="308"/>
                    <a:pt x="0" y="308"/>
                    <a:pt x="0" y="308"/>
                  </a:cubicBezTo>
                  <a:cubicBezTo>
                    <a:pt x="0" y="391"/>
                    <a:pt x="0" y="391"/>
                    <a:pt x="0" y="391"/>
                  </a:cubicBezTo>
                  <a:cubicBezTo>
                    <a:pt x="8" y="392"/>
                    <a:pt x="8" y="392"/>
                    <a:pt x="8" y="392"/>
                  </a:cubicBezTo>
                  <a:cubicBezTo>
                    <a:pt x="30" y="397"/>
                    <a:pt x="70" y="407"/>
                    <a:pt x="125" y="407"/>
                  </a:cubicBezTo>
                  <a:cubicBezTo>
                    <a:pt x="233" y="407"/>
                    <a:pt x="298" y="362"/>
                    <a:pt x="298" y="288"/>
                  </a:cubicBezTo>
                  <a:cubicBezTo>
                    <a:pt x="298" y="215"/>
                    <a:pt x="233" y="183"/>
                    <a:pt x="175" y="1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6" name="Freeform 63"/>
            <p:cNvSpPr>
              <a:spLocks noEditPoints="1"/>
            </p:cNvSpPr>
            <p:nvPr userDrawn="1"/>
          </p:nvSpPr>
          <p:spPr bwMode="auto">
            <a:xfrm>
              <a:off x="7974162" y="-758964"/>
              <a:ext cx="84040" cy="102529"/>
            </a:xfrm>
            <a:custGeom>
              <a:avLst/>
              <a:gdLst>
                <a:gd name="T0" fmla="*/ 292 w 459"/>
                <a:gd name="T1" fmla="*/ 1 h 563"/>
                <a:gd name="T2" fmla="*/ 179 w 459"/>
                <a:gd name="T3" fmla="*/ 56 h 563"/>
                <a:gd name="T4" fmla="*/ 179 w 459"/>
                <a:gd name="T5" fmla="*/ 0 h 563"/>
                <a:gd name="T6" fmla="*/ 170 w 459"/>
                <a:gd name="T7" fmla="*/ 1 h 563"/>
                <a:gd name="T8" fmla="*/ 0 w 459"/>
                <a:gd name="T9" fmla="*/ 28 h 563"/>
                <a:gd name="T10" fmla="*/ 0 w 459"/>
                <a:gd name="T11" fmla="*/ 58 h 563"/>
                <a:gd name="T12" fmla="*/ 8 w 459"/>
                <a:gd name="T13" fmla="*/ 58 h 563"/>
                <a:gd name="T14" fmla="*/ 71 w 459"/>
                <a:gd name="T15" fmla="*/ 122 h 563"/>
                <a:gd name="T16" fmla="*/ 71 w 459"/>
                <a:gd name="T17" fmla="*/ 563 h 563"/>
                <a:gd name="T18" fmla="*/ 178 w 459"/>
                <a:gd name="T19" fmla="*/ 563 h 563"/>
                <a:gd name="T20" fmla="*/ 178 w 459"/>
                <a:gd name="T21" fmla="*/ 362 h 563"/>
                <a:gd name="T22" fmla="*/ 288 w 459"/>
                <a:gd name="T23" fmla="*/ 408 h 563"/>
                <a:gd name="T24" fmla="*/ 459 w 459"/>
                <a:gd name="T25" fmla="*/ 198 h 563"/>
                <a:gd name="T26" fmla="*/ 292 w 459"/>
                <a:gd name="T27" fmla="*/ 1 h 563"/>
                <a:gd name="T28" fmla="*/ 261 w 459"/>
                <a:gd name="T29" fmla="*/ 60 h 563"/>
                <a:gd name="T30" fmla="*/ 343 w 459"/>
                <a:gd name="T31" fmla="*/ 198 h 563"/>
                <a:gd name="T32" fmla="*/ 262 w 459"/>
                <a:gd name="T33" fmla="*/ 349 h 563"/>
                <a:gd name="T34" fmla="*/ 178 w 459"/>
                <a:gd name="T35" fmla="*/ 230 h 563"/>
                <a:gd name="T36" fmla="*/ 178 w 459"/>
                <a:gd name="T37" fmla="*/ 196 h 563"/>
                <a:gd name="T38" fmla="*/ 261 w 459"/>
                <a:gd name="T39" fmla="*/ 6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9" h="563">
                  <a:moveTo>
                    <a:pt x="292" y="1"/>
                  </a:moveTo>
                  <a:cubicBezTo>
                    <a:pt x="252" y="1"/>
                    <a:pt x="214" y="20"/>
                    <a:pt x="179" y="56"/>
                  </a:cubicBezTo>
                  <a:cubicBezTo>
                    <a:pt x="179" y="37"/>
                    <a:pt x="179" y="0"/>
                    <a:pt x="179" y="0"/>
                  </a:cubicBezTo>
                  <a:cubicBezTo>
                    <a:pt x="170" y="1"/>
                    <a:pt x="170" y="1"/>
                    <a:pt x="170" y="1"/>
                  </a:cubicBezTo>
                  <a:cubicBezTo>
                    <a:pt x="0" y="28"/>
                    <a:pt x="0" y="28"/>
                    <a:pt x="0" y="28"/>
                  </a:cubicBezTo>
                  <a:cubicBezTo>
                    <a:pt x="0" y="58"/>
                    <a:pt x="0" y="58"/>
                    <a:pt x="0" y="58"/>
                  </a:cubicBezTo>
                  <a:cubicBezTo>
                    <a:pt x="8" y="58"/>
                    <a:pt x="8" y="58"/>
                    <a:pt x="8" y="58"/>
                  </a:cubicBezTo>
                  <a:cubicBezTo>
                    <a:pt x="61" y="60"/>
                    <a:pt x="71" y="70"/>
                    <a:pt x="71" y="122"/>
                  </a:cubicBezTo>
                  <a:cubicBezTo>
                    <a:pt x="71" y="563"/>
                    <a:pt x="71" y="563"/>
                    <a:pt x="71" y="563"/>
                  </a:cubicBezTo>
                  <a:cubicBezTo>
                    <a:pt x="178" y="563"/>
                    <a:pt x="178" y="563"/>
                    <a:pt x="178" y="563"/>
                  </a:cubicBezTo>
                  <a:cubicBezTo>
                    <a:pt x="178" y="563"/>
                    <a:pt x="178" y="395"/>
                    <a:pt x="178" y="362"/>
                  </a:cubicBezTo>
                  <a:cubicBezTo>
                    <a:pt x="198" y="386"/>
                    <a:pt x="229" y="408"/>
                    <a:pt x="288" y="408"/>
                  </a:cubicBezTo>
                  <a:cubicBezTo>
                    <a:pt x="400" y="408"/>
                    <a:pt x="459" y="335"/>
                    <a:pt x="459" y="198"/>
                  </a:cubicBezTo>
                  <a:cubicBezTo>
                    <a:pt x="459" y="73"/>
                    <a:pt x="398" y="1"/>
                    <a:pt x="292" y="1"/>
                  </a:cubicBezTo>
                  <a:moveTo>
                    <a:pt x="261" y="60"/>
                  </a:moveTo>
                  <a:cubicBezTo>
                    <a:pt x="334" y="60"/>
                    <a:pt x="343" y="139"/>
                    <a:pt x="343" y="198"/>
                  </a:cubicBezTo>
                  <a:cubicBezTo>
                    <a:pt x="343" y="300"/>
                    <a:pt x="317" y="349"/>
                    <a:pt x="262" y="349"/>
                  </a:cubicBezTo>
                  <a:cubicBezTo>
                    <a:pt x="193" y="349"/>
                    <a:pt x="178" y="284"/>
                    <a:pt x="178" y="230"/>
                  </a:cubicBezTo>
                  <a:cubicBezTo>
                    <a:pt x="178" y="196"/>
                    <a:pt x="178" y="196"/>
                    <a:pt x="178" y="196"/>
                  </a:cubicBezTo>
                  <a:cubicBezTo>
                    <a:pt x="178" y="155"/>
                    <a:pt x="186" y="60"/>
                    <a:pt x="26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7" name="Freeform 64"/>
            <p:cNvSpPr>
              <a:spLocks/>
            </p:cNvSpPr>
            <p:nvPr userDrawn="1"/>
          </p:nvSpPr>
          <p:spPr bwMode="auto">
            <a:xfrm>
              <a:off x="8071648" y="-758964"/>
              <a:ext cx="33616" cy="72275"/>
            </a:xfrm>
            <a:custGeom>
              <a:avLst/>
              <a:gdLst>
                <a:gd name="T0" fmla="*/ 0 w 178"/>
                <a:gd name="T1" fmla="*/ 28 h 398"/>
                <a:gd name="T2" fmla="*/ 0 w 178"/>
                <a:gd name="T3" fmla="*/ 58 h 398"/>
                <a:gd name="T4" fmla="*/ 8 w 178"/>
                <a:gd name="T5" fmla="*/ 58 h 398"/>
                <a:gd name="T6" fmla="*/ 71 w 178"/>
                <a:gd name="T7" fmla="*/ 122 h 398"/>
                <a:gd name="T8" fmla="*/ 71 w 178"/>
                <a:gd name="T9" fmla="*/ 398 h 398"/>
                <a:gd name="T10" fmla="*/ 178 w 178"/>
                <a:gd name="T11" fmla="*/ 398 h 398"/>
                <a:gd name="T12" fmla="*/ 178 w 178"/>
                <a:gd name="T13" fmla="*/ 0 h 398"/>
                <a:gd name="T14" fmla="*/ 169 w 178"/>
                <a:gd name="T15" fmla="*/ 1 h 398"/>
                <a:gd name="T16" fmla="*/ 0 w 178"/>
                <a:gd name="T17" fmla="*/ 2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398">
                  <a:moveTo>
                    <a:pt x="0" y="28"/>
                  </a:moveTo>
                  <a:cubicBezTo>
                    <a:pt x="0" y="58"/>
                    <a:pt x="0" y="58"/>
                    <a:pt x="0" y="58"/>
                  </a:cubicBezTo>
                  <a:cubicBezTo>
                    <a:pt x="8" y="58"/>
                    <a:pt x="8" y="58"/>
                    <a:pt x="8" y="58"/>
                  </a:cubicBezTo>
                  <a:cubicBezTo>
                    <a:pt x="60" y="60"/>
                    <a:pt x="71" y="70"/>
                    <a:pt x="71" y="122"/>
                  </a:cubicBezTo>
                  <a:cubicBezTo>
                    <a:pt x="71" y="398"/>
                    <a:pt x="71" y="398"/>
                    <a:pt x="71" y="398"/>
                  </a:cubicBezTo>
                  <a:cubicBezTo>
                    <a:pt x="178" y="398"/>
                    <a:pt x="178" y="398"/>
                    <a:pt x="178" y="398"/>
                  </a:cubicBezTo>
                  <a:cubicBezTo>
                    <a:pt x="178" y="0"/>
                    <a:pt x="178" y="0"/>
                    <a:pt x="178" y="0"/>
                  </a:cubicBezTo>
                  <a:cubicBezTo>
                    <a:pt x="169" y="1"/>
                    <a:pt x="169" y="1"/>
                    <a:pt x="169" y="1"/>
                  </a:cubicBezTo>
                  <a:cubicBezTo>
                    <a:pt x="0" y="28"/>
                    <a:pt x="0" y="28"/>
                    <a:pt x="0"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8" name="Freeform 65"/>
            <p:cNvSpPr>
              <a:spLocks/>
            </p:cNvSpPr>
            <p:nvPr userDrawn="1"/>
          </p:nvSpPr>
          <p:spPr bwMode="auto">
            <a:xfrm>
              <a:off x="8083415" y="-789219"/>
              <a:ext cx="23531" cy="20170"/>
            </a:xfrm>
            <a:custGeom>
              <a:avLst/>
              <a:gdLst>
                <a:gd name="T0" fmla="*/ 64 w 132"/>
                <a:gd name="T1" fmla="*/ 116 h 116"/>
                <a:gd name="T2" fmla="*/ 132 w 132"/>
                <a:gd name="T3" fmla="*/ 57 h 116"/>
                <a:gd name="T4" fmla="*/ 65 w 132"/>
                <a:gd name="T5" fmla="*/ 0 h 116"/>
                <a:gd name="T6" fmla="*/ 0 w 132"/>
                <a:gd name="T7" fmla="*/ 57 h 116"/>
                <a:gd name="T8" fmla="*/ 64 w 132"/>
                <a:gd name="T9" fmla="*/ 116 h 116"/>
              </a:gdLst>
              <a:ahLst/>
              <a:cxnLst>
                <a:cxn ang="0">
                  <a:pos x="T0" y="T1"/>
                </a:cxn>
                <a:cxn ang="0">
                  <a:pos x="T2" y="T3"/>
                </a:cxn>
                <a:cxn ang="0">
                  <a:pos x="T4" y="T5"/>
                </a:cxn>
                <a:cxn ang="0">
                  <a:pos x="T6" y="T7"/>
                </a:cxn>
                <a:cxn ang="0">
                  <a:pos x="T8" y="T9"/>
                </a:cxn>
              </a:cxnLst>
              <a:rect l="0" t="0" r="r" b="b"/>
              <a:pathLst>
                <a:path w="132" h="116">
                  <a:moveTo>
                    <a:pt x="64" y="116"/>
                  </a:moveTo>
                  <a:cubicBezTo>
                    <a:pt x="102" y="116"/>
                    <a:pt x="132" y="89"/>
                    <a:pt x="132" y="57"/>
                  </a:cubicBezTo>
                  <a:cubicBezTo>
                    <a:pt x="132" y="26"/>
                    <a:pt x="102" y="0"/>
                    <a:pt x="65" y="0"/>
                  </a:cubicBezTo>
                  <a:cubicBezTo>
                    <a:pt x="29" y="0"/>
                    <a:pt x="0" y="26"/>
                    <a:pt x="0" y="57"/>
                  </a:cubicBezTo>
                  <a:cubicBezTo>
                    <a:pt x="0" y="89"/>
                    <a:pt x="29" y="116"/>
                    <a:pt x="64" y="1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9" name="Freeform 66"/>
            <p:cNvSpPr>
              <a:spLocks/>
            </p:cNvSpPr>
            <p:nvPr userDrawn="1"/>
          </p:nvSpPr>
          <p:spPr bwMode="auto">
            <a:xfrm>
              <a:off x="8123754" y="-758964"/>
              <a:ext cx="63870" cy="72275"/>
            </a:xfrm>
            <a:custGeom>
              <a:avLst/>
              <a:gdLst>
                <a:gd name="T0" fmla="*/ 345 w 345"/>
                <a:gd name="T1" fmla="*/ 89 h 398"/>
                <a:gd name="T2" fmla="*/ 345 w 345"/>
                <a:gd name="T3" fmla="*/ 6 h 398"/>
                <a:gd name="T4" fmla="*/ 339 w 345"/>
                <a:gd name="T5" fmla="*/ 5 h 398"/>
                <a:gd name="T6" fmla="*/ 288 w 345"/>
                <a:gd name="T7" fmla="*/ 1 h 398"/>
                <a:gd name="T8" fmla="*/ 179 w 345"/>
                <a:gd name="T9" fmla="*/ 80 h 398"/>
                <a:gd name="T10" fmla="*/ 179 w 345"/>
                <a:gd name="T11" fmla="*/ 0 h 398"/>
                <a:gd name="T12" fmla="*/ 170 w 345"/>
                <a:gd name="T13" fmla="*/ 1 h 398"/>
                <a:gd name="T14" fmla="*/ 0 w 345"/>
                <a:gd name="T15" fmla="*/ 28 h 398"/>
                <a:gd name="T16" fmla="*/ 0 w 345"/>
                <a:gd name="T17" fmla="*/ 58 h 398"/>
                <a:gd name="T18" fmla="*/ 7 w 345"/>
                <a:gd name="T19" fmla="*/ 58 h 398"/>
                <a:gd name="T20" fmla="*/ 72 w 345"/>
                <a:gd name="T21" fmla="*/ 122 h 398"/>
                <a:gd name="T22" fmla="*/ 72 w 345"/>
                <a:gd name="T23" fmla="*/ 398 h 398"/>
                <a:gd name="T24" fmla="*/ 179 w 345"/>
                <a:gd name="T25" fmla="*/ 398 h 398"/>
                <a:gd name="T26" fmla="*/ 179 w 345"/>
                <a:gd name="T27" fmla="*/ 199 h 398"/>
                <a:gd name="T28" fmla="*/ 291 w 345"/>
                <a:gd name="T29" fmla="*/ 87 h 398"/>
                <a:gd name="T30" fmla="*/ 328 w 345"/>
                <a:gd name="T31" fmla="*/ 94 h 398"/>
                <a:gd name="T32" fmla="*/ 345 w 345"/>
                <a:gd name="T33" fmla="*/ 99 h 398"/>
                <a:gd name="T34" fmla="*/ 345 w 345"/>
                <a:gd name="T35" fmla="*/ 8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98">
                  <a:moveTo>
                    <a:pt x="345" y="89"/>
                  </a:moveTo>
                  <a:cubicBezTo>
                    <a:pt x="345" y="6"/>
                    <a:pt x="345" y="6"/>
                    <a:pt x="345" y="6"/>
                  </a:cubicBezTo>
                  <a:cubicBezTo>
                    <a:pt x="339" y="5"/>
                    <a:pt x="339" y="5"/>
                    <a:pt x="339" y="5"/>
                  </a:cubicBezTo>
                  <a:cubicBezTo>
                    <a:pt x="321" y="2"/>
                    <a:pt x="304" y="1"/>
                    <a:pt x="288" y="1"/>
                  </a:cubicBezTo>
                  <a:cubicBezTo>
                    <a:pt x="228" y="1"/>
                    <a:pt x="196" y="45"/>
                    <a:pt x="179" y="80"/>
                  </a:cubicBezTo>
                  <a:cubicBezTo>
                    <a:pt x="179" y="48"/>
                    <a:pt x="179" y="0"/>
                    <a:pt x="179" y="0"/>
                  </a:cubicBezTo>
                  <a:cubicBezTo>
                    <a:pt x="170" y="1"/>
                    <a:pt x="170" y="1"/>
                    <a:pt x="170" y="1"/>
                  </a:cubicBezTo>
                  <a:cubicBezTo>
                    <a:pt x="0" y="28"/>
                    <a:pt x="0" y="28"/>
                    <a:pt x="0" y="28"/>
                  </a:cubicBezTo>
                  <a:cubicBezTo>
                    <a:pt x="0" y="58"/>
                    <a:pt x="0" y="58"/>
                    <a:pt x="0" y="58"/>
                  </a:cubicBezTo>
                  <a:cubicBezTo>
                    <a:pt x="7" y="58"/>
                    <a:pt x="7" y="58"/>
                    <a:pt x="7" y="58"/>
                  </a:cubicBezTo>
                  <a:cubicBezTo>
                    <a:pt x="61" y="60"/>
                    <a:pt x="72" y="70"/>
                    <a:pt x="72" y="122"/>
                  </a:cubicBezTo>
                  <a:cubicBezTo>
                    <a:pt x="72" y="398"/>
                    <a:pt x="72" y="398"/>
                    <a:pt x="72" y="398"/>
                  </a:cubicBezTo>
                  <a:cubicBezTo>
                    <a:pt x="179" y="398"/>
                    <a:pt x="179" y="398"/>
                    <a:pt x="179" y="398"/>
                  </a:cubicBezTo>
                  <a:cubicBezTo>
                    <a:pt x="179" y="199"/>
                    <a:pt x="179" y="199"/>
                    <a:pt x="179" y="199"/>
                  </a:cubicBezTo>
                  <a:cubicBezTo>
                    <a:pt x="179" y="165"/>
                    <a:pt x="190" y="87"/>
                    <a:pt x="291" y="87"/>
                  </a:cubicBezTo>
                  <a:cubicBezTo>
                    <a:pt x="302" y="87"/>
                    <a:pt x="315" y="91"/>
                    <a:pt x="328" y="94"/>
                  </a:cubicBezTo>
                  <a:cubicBezTo>
                    <a:pt x="345" y="99"/>
                    <a:pt x="345" y="99"/>
                    <a:pt x="345" y="99"/>
                  </a:cubicBezTo>
                  <a:cubicBezTo>
                    <a:pt x="345" y="89"/>
                    <a:pt x="345" y="89"/>
                    <a:pt x="345" y="8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0" name="Freeform 67"/>
            <p:cNvSpPr>
              <a:spLocks noEditPoints="1"/>
            </p:cNvSpPr>
            <p:nvPr userDrawn="1"/>
          </p:nvSpPr>
          <p:spPr bwMode="auto">
            <a:xfrm>
              <a:off x="8196028" y="-758964"/>
              <a:ext cx="68913" cy="73955"/>
            </a:xfrm>
            <a:custGeom>
              <a:avLst/>
              <a:gdLst>
                <a:gd name="T0" fmla="*/ 377 w 377"/>
                <a:gd name="T1" fmla="*/ 161 h 407"/>
                <a:gd name="T2" fmla="*/ 200 w 377"/>
                <a:gd name="T3" fmla="*/ 0 h 407"/>
                <a:gd name="T4" fmla="*/ 0 w 377"/>
                <a:gd name="T5" fmla="*/ 190 h 407"/>
                <a:gd name="T6" fmla="*/ 232 w 377"/>
                <a:gd name="T7" fmla="*/ 407 h 407"/>
                <a:gd name="T8" fmla="*/ 363 w 377"/>
                <a:gd name="T9" fmla="*/ 385 h 407"/>
                <a:gd name="T10" fmla="*/ 369 w 377"/>
                <a:gd name="T11" fmla="*/ 383 h 407"/>
                <a:gd name="T12" fmla="*/ 369 w 377"/>
                <a:gd name="T13" fmla="*/ 331 h 407"/>
                <a:gd name="T14" fmla="*/ 359 w 377"/>
                <a:gd name="T15" fmla="*/ 335 h 407"/>
                <a:gd name="T16" fmla="*/ 275 w 377"/>
                <a:gd name="T17" fmla="*/ 348 h 407"/>
                <a:gd name="T18" fmla="*/ 116 w 377"/>
                <a:gd name="T19" fmla="*/ 169 h 407"/>
                <a:gd name="T20" fmla="*/ 377 w 377"/>
                <a:gd name="T21" fmla="*/ 169 h 407"/>
                <a:gd name="T22" fmla="*/ 377 w 377"/>
                <a:gd name="T23" fmla="*/ 161 h 407"/>
                <a:gd name="T24" fmla="*/ 197 w 377"/>
                <a:gd name="T25" fmla="*/ 42 h 407"/>
                <a:gd name="T26" fmla="*/ 270 w 377"/>
                <a:gd name="T27" fmla="*/ 122 h 407"/>
                <a:gd name="T28" fmla="*/ 117 w 377"/>
                <a:gd name="T29" fmla="*/ 122 h 407"/>
                <a:gd name="T30" fmla="*/ 197 w 377"/>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7" h="407">
                  <a:moveTo>
                    <a:pt x="377" y="161"/>
                  </a:moveTo>
                  <a:cubicBezTo>
                    <a:pt x="377" y="54"/>
                    <a:pt x="318" y="0"/>
                    <a:pt x="200" y="0"/>
                  </a:cubicBezTo>
                  <a:cubicBezTo>
                    <a:pt x="67" y="0"/>
                    <a:pt x="0" y="64"/>
                    <a:pt x="0" y="190"/>
                  </a:cubicBezTo>
                  <a:cubicBezTo>
                    <a:pt x="0" y="326"/>
                    <a:pt x="87" y="407"/>
                    <a:pt x="232"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5" y="348"/>
                  </a:cubicBezTo>
                  <a:cubicBezTo>
                    <a:pt x="162" y="348"/>
                    <a:pt x="119" y="253"/>
                    <a:pt x="116" y="169"/>
                  </a:cubicBezTo>
                  <a:cubicBezTo>
                    <a:pt x="131" y="169"/>
                    <a:pt x="377" y="169"/>
                    <a:pt x="377" y="169"/>
                  </a:cubicBezTo>
                  <a:cubicBezTo>
                    <a:pt x="377" y="161"/>
                    <a:pt x="377" y="161"/>
                    <a:pt x="377" y="161"/>
                  </a:cubicBezTo>
                  <a:moveTo>
                    <a:pt x="197" y="42"/>
                  </a:moveTo>
                  <a:cubicBezTo>
                    <a:pt x="254" y="42"/>
                    <a:pt x="269" y="84"/>
                    <a:pt x="270" y="122"/>
                  </a:cubicBezTo>
                  <a:cubicBezTo>
                    <a:pt x="257" y="122"/>
                    <a:pt x="131" y="122"/>
                    <a:pt x="117" y="122"/>
                  </a:cubicBezTo>
                  <a:cubicBezTo>
                    <a:pt x="120" y="94"/>
                    <a:pt x="137" y="42"/>
                    <a:pt x="197"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1" name="Freeform 68"/>
            <p:cNvSpPr>
              <a:spLocks/>
            </p:cNvSpPr>
            <p:nvPr userDrawn="1"/>
          </p:nvSpPr>
          <p:spPr bwMode="auto">
            <a:xfrm>
              <a:off x="8384278" y="-792580"/>
              <a:ext cx="80678" cy="105891"/>
            </a:xfrm>
            <a:custGeom>
              <a:avLst/>
              <a:gdLst>
                <a:gd name="T0" fmla="*/ 325 w 445"/>
                <a:gd name="T1" fmla="*/ 181 h 578"/>
                <a:gd name="T2" fmla="*/ 178 w 445"/>
                <a:gd name="T3" fmla="*/ 266 h 578"/>
                <a:gd name="T4" fmla="*/ 178 w 445"/>
                <a:gd name="T5" fmla="*/ 0 h 578"/>
                <a:gd name="T6" fmla="*/ 170 w 445"/>
                <a:gd name="T7" fmla="*/ 1 h 578"/>
                <a:gd name="T8" fmla="*/ 0 w 445"/>
                <a:gd name="T9" fmla="*/ 22 h 578"/>
                <a:gd name="T10" fmla="*/ 0 w 445"/>
                <a:gd name="T11" fmla="*/ 52 h 578"/>
                <a:gd name="T12" fmla="*/ 8 w 445"/>
                <a:gd name="T13" fmla="*/ 52 h 578"/>
                <a:gd name="T14" fmla="*/ 72 w 445"/>
                <a:gd name="T15" fmla="*/ 118 h 578"/>
                <a:gd name="T16" fmla="*/ 72 w 445"/>
                <a:gd name="T17" fmla="*/ 578 h 578"/>
                <a:gd name="T18" fmla="*/ 178 w 445"/>
                <a:gd name="T19" fmla="*/ 578 h 578"/>
                <a:gd name="T20" fmla="*/ 178 w 445"/>
                <a:gd name="T21" fmla="*/ 380 h 578"/>
                <a:gd name="T22" fmla="*/ 279 w 445"/>
                <a:gd name="T23" fmla="*/ 251 h 578"/>
                <a:gd name="T24" fmla="*/ 339 w 445"/>
                <a:gd name="T25" fmla="*/ 335 h 578"/>
                <a:gd name="T26" fmla="*/ 339 w 445"/>
                <a:gd name="T27" fmla="*/ 578 h 578"/>
                <a:gd name="T28" fmla="*/ 445 w 445"/>
                <a:gd name="T29" fmla="*/ 578 h 578"/>
                <a:gd name="T30" fmla="*/ 445 w 445"/>
                <a:gd name="T31" fmla="*/ 323 h 578"/>
                <a:gd name="T32" fmla="*/ 325 w 445"/>
                <a:gd name="T33" fmla="*/ 18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5" h="578">
                  <a:moveTo>
                    <a:pt x="325" y="181"/>
                  </a:moveTo>
                  <a:cubicBezTo>
                    <a:pt x="246" y="181"/>
                    <a:pt x="201" y="230"/>
                    <a:pt x="178" y="266"/>
                  </a:cubicBezTo>
                  <a:cubicBezTo>
                    <a:pt x="178" y="223"/>
                    <a:pt x="178" y="0"/>
                    <a:pt x="178" y="0"/>
                  </a:cubicBezTo>
                  <a:cubicBezTo>
                    <a:pt x="170" y="1"/>
                    <a:pt x="170" y="1"/>
                    <a:pt x="170" y="1"/>
                  </a:cubicBezTo>
                  <a:cubicBezTo>
                    <a:pt x="0" y="22"/>
                    <a:pt x="0" y="22"/>
                    <a:pt x="0" y="22"/>
                  </a:cubicBezTo>
                  <a:cubicBezTo>
                    <a:pt x="0" y="52"/>
                    <a:pt x="0" y="52"/>
                    <a:pt x="0" y="52"/>
                  </a:cubicBezTo>
                  <a:cubicBezTo>
                    <a:pt x="8" y="52"/>
                    <a:pt x="8" y="52"/>
                    <a:pt x="8" y="52"/>
                  </a:cubicBezTo>
                  <a:cubicBezTo>
                    <a:pt x="60" y="54"/>
                    <a:pt x="72" y="66"/>
                    <a:pt x="72" y="118"/>
                  </a:cubicBezTo>
                  <a:cubicBezTo>
                    <a:pt x="72" y="578"/>
                    <a:pt x="72" y="578"/>
                    <a:pt x="72" y="578"/>
                  </a:cubicBezTo>
                  <a:cubicBezTo>
                    <a:pt x="178" y="578"/>
                    <a:pt x="178" y="578"/>
                    <a:pt x="178" y="578"/>
                  </a:cubicBezTo>
                  <a:cubicBezTo>
                    <a:pt x="178" y="380"/>
                    <a:pt x="178" y="380"/>
                    <a:pt x="178" y="380"/>
                  </a:cubicBezTo>
                  <a:cubicBezTo>
                    <a:pt x="178" y="307"/>
                    <a:pt x="233" y="251"/>
                    <a:pt x="279" y="251"/>
                  </a:cubicBezTo>
                  <a:cubicBezTo>
                    <a:pt x="339" y="251"/>
                    <a:pt x="339" y="296"/>
                    <a:pt x="339" y="335"/>
                  </a:cubicBezTo>
                  <a:cubicBezTo>
                    <a:pt x="339" y="578"/>
                    <a:pt x="339" y="578"/>
                    <a:pt x="339" y="578"/>
                  </a:cubicBezTo>
                  <a:cubicBezTo>
                    <a:pt x="445" y="578"/>
                    <a:pt x="445" y="578"/>
                    <a:pt x="445" y="578"/>
                  </a:cubicBezTo>
                  <a:cubicBezTo>
                    <a:pt x="445" y="323"/>
                    <a:pt x="445" y="323"/>
                    <a:pt x="445" y="323"/>
                  </a:cubicBezTo>
                  <a:cubicBezTo>
                    <a:pt x="445" y="280"/>
                    <a:pt x="445" y="181"/>
                    <a:pt x="325" y="18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2" name="Freeform 69"/>
            <p:cNvSpPr>
              <a:spLocks noEditPoints="1"/>
            </p:cNvSpPr>
            <p:nvPr userDrawn="1"/>
          </p:nvSpPr>
          <p:spPr bwMode="auto">
            <a:xfrm>
              <a:off x="8485126" y="-758964"/>
              <a:ext cx="68913" cy="73955"/>
            </a:xfrm>
            <a:custGeom>
              <a:avLst/>
              <a:gdLst>
                <a:gd name="T0" fmla="*/ 377 w 377"/>
                <a:gd name="T1" fmla="*/ 161 h 407"/>
                <a:gd name="T2" fmla="*/ 200 w 377"/>
                <a:gd name="T3" fmla="*/ 0 h 407"/>
                <a:gd name="T4" fmla="*/ 0 w 377"/>
                <a:gd name="T5" fmla="*/ 190 h 407"/>
                <a:gd name="T6" fmla="*/ 233 w 377"/>
                <a:gd name="T7" fmla="*/ 407 h 407"/>
                <a:gd name="T8" fmla="*/ 363 w 377"/>
                <a:gd name="T9" fmla="*/ 385 h 407"/>
                <a:gd name="T10" fmla="*/ 369 w 377"/>
                <a:gd name="T11" fmla="*/ 383 h 407"/>
                <a:gd name="T12" fmla="*/ 369 w 377"/>
                <a:gd name="T13" fmla="*/ 331 h 407"/>
                <a:gd name="T14" fmla="*/ 359 w 377"/>
                <a:gd name="T15" fmla="*/ 335 h 407"/>
                <a:gd name="T16" fmla="*/ 275 w 377"/>
                <a:gd name="T17" fmla="*/ 348 h 407"/>
                <a:gd name="T18" fmla="*/ 117 w 377"/>
                <a:gd name="T19" fmla="*/ 169 h 407"/>
                <a:gd name="T20" fmla="*/ 377 w 377"/>
                <a:gd name="T21" fmla="*/ 169 h 407"/>
                <a:gd name="T22" fmla="*/ 377 w 377"/>
                <a:gd name="T23" fmla="*/ 161 h 407"/>
                <a:gd name="T24" fmla="*/ 197 w 377"/>
                <a:gd name="T25" fmla="*/ 42 h 407"/>
                <a:gd name="T26" fmla="*/ 270 w 377"/>
                <a:gd name="T27" fmla="*/ 122 h 407"/>
                <a:gd name="T28" fmla="*/ 117 w 377"/>
                <a:gd name="T29" fmla="*/ 122 h 407"/>
                <a:gd name="T30" fmla="*/ 197 w 377"/>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7" h="407">
                  <a:moveTo>
                    <a:pt x="377" y="161"/>
                  </a:moveTo>
                  <a:cubicBezTo>
                    <a:pt x="377" y="54"/>
                    <a:pt x="318" y="0"/>
                    <a:pt x="200" y="0"/>
                  </a:cubicBezTo>
                  <a:cubicBezTo>
                    <a:pt x="68" y="0"/>
                    <a:pt x="0" y="64"/>
                    <a:pt x="0" y="190"/>
                  </a:cubicBezTo>
                  <a:cubicBezTo>
                    <a:pt x="0" y="326"/>
                    <a:pt x="87" y="407"/>
                    <a:pt x="233"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5" y="348"/>
                  </a:cubicBezTo>
                  <a:cubicBezTo>
                    <a:pt x="161" y="348"/>
                    <a:pt x="119" y="253"/>
                    <a:pt x="117" y="169"/>
                  </a:cubicBezTo>
                  <a:cubicBezTo>
                    <a:pt x="131" y="169"/>
                    <a:pt x="377" y="169"/>
                    <a:pt x="377" y="169"/>
                  </a:cubicBezTo>
                  <a:cubicBezTo>
                    <a:pt x="377" y="161"/>
                    <a:pt x="377" y="161"/>
                    <a:pt x="377" y="161"/>
                  </a:cubicBezTo>
                  <a:moveTo>
                    <a:pt x="197" y="42"/>
                  </a:moveTo>
                  <a:cubicBezTo>
                    <a:pt x="254" y="42"/>
                    <a:pt x="268" y="84"/>
                    <a:pt x="270" y="122"/>
                  </a:cubicBezTo>
                  <a:cubicBezTo>
                    <a:pt x="256" y="122"/>
                    <a:pt x="130" y="122"/>
                    <a:pt x="117" y="122"/>
                  </a:cubicBezTo>
                  <a:cubicBezTo>
                    <a:pt x="119" y="94"/>
                    <a:pt x="137" y="42"/>
                    <a:pt x="197"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3" name="Freeform 70"/>
            <p:cNvSpPr>
              <a:spLocks/>
            </p:cNvSpPr>
            <p:nvPr userDrawn="1"/>
          </p:nvSpPr>
          <p:spPr bwMode="auto">
            <a:xfrm>
              <a:off x="8320407" y="-780815"/>
              <a:ext cx="55467" cy="95806"/>
            </a:xfrm>
            <a:custGeom>
              <a:avLst/>
              <a:gdLst>
                <a:gd name="T0" fmla="*/ 71 w 298"/>
                <a:gd name="T1" fmla="*/ 0 h 519"/>
                <a:gd name="T2" fmla="*/ 71 w 298"/>
                <a:gd name="T3" fmla="*/ 121 h 519"/>
                <a:gd name="T4" fmla="*/ 0 w 298"/>
                <a:gd name="T5" fmla="*/ 121 h 519"/>
                <a:gd name="T6" fmla="*/ 0 w 298"/>
                <a:gd name="T7" fmla="*/ 168 h 519"/>
                <a:gd name="T8" fmla="*/ 71 w 298"/>
                <a:gd name="T9" fmla="*/ 168 h 519"/>
                <a:gd name="T10" fmla="*/ 71 w 298"/>
                <a:gd name="T11" fmla="*/ 407 h 519"/>
                <a:gd name="T12" fmla="*/ 218 w 298"/>
                <a:gd name="T13" fmla="*/ 519 h 519"/>
                <a:gd name="T14" fmla="*/ 281 w 298"/>
                <a:gd name="T15" fmla="*/ 512 h 519"/>
                <a:gd name="T16" fmla="*/ 287 w 298"/>
                <a:gd name="T17" fmla="*/ 511 h 519"/>
                <a:gd name="T18" fmla="*/ 287 w 298"/>
                <a:gd name="T19" fmla="*/ 463 h 519"/>
                <a:gd name="T20" fmla="*/ 278 w 298"/>
                <a:gd name="T21" fmla="*/ 465 h 519"/>
                <a:gd name="T22" fmla="*/ 246 w 298"/>
                <a:gd name="T23" fmla="*/ 468 h 519"/>
                <a:gd name="T24" fmla="*/ 178 w 298"/>
                <a:gd name="T25" fmla="*/ 394 h 519"/>
                <a:gd name="T26" fmla="*/ 178 w 298"/>
                <a:gd name="T27" fmla="*/ 168 h 519"/>
                <a:gd name="T28" fmla="*/ 298 w 298"/>
                <a:gd name="T29" fmla="*/ 168 h 519"/>
                <a:gd name="T30" fmla="*/ 298 w 298"/>
                <a:gd name="T31" fmla="*/ 121 h 519"/>
                <a:gd name="T32" fmla="*/ 178 w 298"/>
                <a:gd name="T33" fmla="*/ 121 h 519"/>
                <a:gd name="T34" fmla="*/ 178 w 298"/>
                <a:gd name="T35" fmla="*/ 0 h 519"/>
                <a:gd name="T36" fmla="*/ 71 w 298"/>
                <a:gd name="T37"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519">
                  <a:moveTo>
                    <a:pt x="71" y="0"/>
                  </a:moveTo>
                  <a:cubicBezTo>
                    <a:pt x="71" y="0"/>
                    <a:pt x="71" y="109"/>
                    <a:pt x="71" y="121"/>
                  </a:cubicBezTo>
                  <a:cubicBezTo>
                    <a:pt x="59" y="121"/>
                    <a:pt x="0" y="121"/>
                    <a:pt x="0" y="121"/>
                  </a:cubicBezTo>
                  <a:cubicBezTo>
                    <a:pt x="0" y="168"/>
                    <a:pt x="0" y="168"/>
                    <a:pt x="0" y="168"/>
                  </a:cubicBezTo>
                  <a:cubicBezTo>
                    <a:pt x="0" y="168"/>
                    <a:pt x="59" y="168"/>
                    <a:pt x="71" y="168"/>
                  </a:cubicBezTo>
                  <a:cubicBezTo>
                    <a:pt x="71" y="183"/>
                    <a:pt x="71" y="407"/>
                    <a:pt x="71" y="407"/>
                  </a:cubicBezTo>
                  <a:cubicBezTo>
                    <a:pt x="71" y="510"/>
                    <a:pt x="138" y="519"/>
                    <a:pt x="218" y="519"/>
                  </a:cubicBezTo>
                  <a:cubicBezTo>
                    <a:pt x="238" y="519"/>
                    <a:pt x="259" y="516"/>
                    <a:pt x="281" y="512"/>
                  </a:cubicBezTo>
                  <a:cubicBezTo>
                    <a:pt x="287" y="511"/>
                    <a:pt x="287" y="511"/>
                    <a:pt x="287" y="511"/>
                  </a:cubicBezTo>
                  <a:cubicBezTo>
                    <a:pt x="287" y="463"/>
                    <a:pt x="287" y="463"/>
                    <a:pt x="287" y="463"/>
                  </a:cubicBezTo>
                  <a:cubicBezTo>
                    <a:pt x="278" y="465"/>
                    <a:pt x="278" y="465"/>
                    <a:pt x="278" y="465"/>
                  </a:cubicBezTo>
                  <a:cubicBezTo>
                    <a:pt x="269" y="467"/>
                    <a:pt x="258" y="468"/>
                    <a:pt x="246" y="468"/>
                  </a:cubicBezTo>
                  <a:cubicBezTo>
                    <a:pt x="182" y="468"/>
                    <a:pt x="178" y="449"/>
                    <a:pt x="178" y="394"/>
                  </a:cubicBezTo>
                  <a:cubicBezTo>
                    <a:pt x="178" y="394"/>
                    <a:pt x="178" y="182"/>
                    <a:pt x="178" y="168"/>
                  </a:cubicBezTo>
                  <a:cubicBezTo>
                    <a:pt x="192" y="168"/>
                    <a:pt x="298" y="168"/>
                    <a:pt x="298" y="168"/>
                  </a:cubicBezTo>
                  <a:cubicBezTo>
                    <a:pt x="298" y="121"/>
                    <a:pt x="298" y="121"/>
                    <a:pt x="298" y="121"/>
                  </a:cubicBezTo>
                  <a:cubicBezTo>
                    <a:pt x="298" y="121"/>
                    <a:pt x="192" y="121"/>
                    <a:pt x="178" y="121"/>
                  </a:cubicBezTo>
                  <a:cubicBezTo>
                    <a:pt x="178" y="107"/>
                    <a:pt x="178" y="0"/>
                    <a:pt x="178" y="0"/>
                  </a:cubicBezTo>
                  <a:cubicBezTo>
                    <a:pt x="71" y="0"/>
                    <a:pt x="71" y="0"/>
                    <a:pt x="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4" name="Freeform 71"/>
            <p:cNvSpPr>
              <a:spLocks/>
            </p:cNvSpPr>
            <p:nvPr userDrawn="1"/>
          </p:nvSpPr>
          <p:spPr bwMode="auto">
            <a:xfrm>
              <a:off x="8602782" y="-789219"/>
              <a:ext cx="117656" cy="102529"/>
            </a:xfrm>
            <a:custGeom>
              <a:avLst/>
              <a:gdLst>
                <a:gd name="T0" fmla="*/ 632 w 640"/>
                <a:gd name="T1" fmla="*/ 0 h 556"/>
                <a:gd name="T2" fmla="*/ 525 w 640"/>
                <a:gd name="T3" fmla="*/ 0 h 556"/>
                <a:gd name="T4" fmla="*/ 525 w 640"/>
                <a:gd name="T5" fmla="*/ 423 h 556"/>
                <a:gd name="T6" fmla="*/ 246 w 640"/>
                <a:gd name="T7" fmla="*/ 0 h 556"/>
                <a:gd name="T8" fmla="*/ 0 w 640"/>
                <a:gd name="T9" fmla="*/ 0 h 556"/>
                <a:gd name="T10" fmla="*/ 0 w 640"/>
                <a:gd name="T11" fmla="*/ 32 h 556"/>
                <a:gd name="T12" fmla="*/ 21 w 640"/>
                <a:gd name="T13" fmla="*/ 36 h 556"/>
                <a:gd name="T14" fmla="*/ 91 w 640"/>
                <a:gd name="T15" fmla="*/ 111 h 556"/>
                <a:gd name="T16" fmla="*/ 91 w 640"/>
                <a:gd name="T17" fmla="*/ 556 h 556"/>
                <a:gd name="T18" fmla="*/ 206 w 640"/>
                <a:gd name="T19" fmla="*/ 556 h 556"/>
                <a:gd name="T20" fmla="*/ 206 w 640"/>
                <a:gd name="T21" fmla="*/ 114 h 556"/>
                <a:gd name="T22" fmla="*/ 498 w 640"/>
                <a:gd name="T23" fmla="*/ 556 h 556"/>
                <a:gd name="T24" fmla="*/ 640 w 640"/>
                <a:gd name="T25" fmla="*/ 556 h 556"/>
                <a:gd name="T26" fmla="*/ 640 w 640"/>
                <a:gd name="T27" fmla="*/ 0 h 556"/>
                <a:gd name="T28" fmla="*/ 632 w 640"/>
                <a:gd name="T2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0" h="556">
                  <a:moveTo>
                    <a:pt x="632" y="0"/>
                  </a:moveTo>
                  <a:cubicBezTo>
                    <a:pt x="525" y="0"/>
                    <a:pt x="525" y="0"/>
                    <a:pt x="525" y="0"/>
                  </a:cubicBezTo>
                  <a:cubicBezTo>
                    <a:pt x="525" y="0"/>
                    <a:pt x="525" y="382"/>
                    <a:pt x="525" y="423"/>
                  </a:cubicBezTo>
                  <a:cubicBezTo>
                    <a:pt x="503" y="389"/>
                    <a:pt x="246" y="0"/>
                    <a:pt x="246" y="0"/>
                  </a:cubicBezTo>
                  <a:cubicBezTo>
                    <a:pt x="0" y="0"/>
                    <a:pt x="0" y="0"/>
                    <a:pt x="0" y="0"/>
                  </a:cubicBezTo>
                  <a:cubicBezTo>
                    <a:pt x="0" y="32"/>
                    <a:pt x="0" y="32"/>
                    <a:pt x="0" y="32"/>
                  </a:cubicBezTo>
                  <a:cubicBezTo>
                    <a:pt x="21" y="36"/>
                    <a:pt x="21" y="36"/>
                    <a:pt x="21" y="36"/>
                  </a:cubicBezTo>
                  <a:cubicBezTo>
                    <a:pt x="86" y="47"/>
                    <a:pt x="91" y="47"/>
                    <a:pt x="91" y="111"/>
                  </a:cubicBezTo>
                  <a:cubicBezTo>
                    <a:pt x="91" y="556"/>
                    <a:pt x="91" y="556"/>
                    <a:pt x="91" y="556"/>
                  </a:cubicBezTo>
                  <a:cubicBezTo>
                    <a:pt x="206" y="556"/>
                    <a:pt x="206" y="556"/>
                    <a:pt x="206" y="556"/>
                  </a:cubicBezTo>
                  <a:cubicBezTo>
                    <a:pt x="206" y="556"/>
                    <a:pt x="206" y="155"/>
                    <a:pt x="206" y="114"/>
                  </a:cubicBezTo>
                  <a:cubicBezTo>
                    <a:pt x="228" y="148"/>
                    <a:pt x="498" y="556"/>
                    <a:pt x="498" y="556"/>
                  </a:cubicBezTo>
                  <a:cubicBezTo>
                    <a:pt x="640" y="556"/>
                    <a:pt x="640" y="556"/>
                    <a:pt x="640" y="556"/>
                  </a:cubicBezTo>
                  <a:cubicBezTo>
                    <a:pt x="640" y="0"/>
                    <a:pt x="640" y="0"/>
                    <a:pt x="640" y="0"/>
                  </a:cubicBezTo>
                  <a:cubicBezTo>
                    <a:pt x="632" y="0"/>
                    <a:pt x="632" y="0"/>
                    <a:pt x="6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5" name="Freeform 72"/>
            <p:cNvSpPr>
              <a:spLocks noEditPoints="1"/>
            </p:cNvSpPr>
            <p:nvPr userDrawn="1"/>
          </p:nvSpPr>
          <p:spPr bwMode="auto">
            <a:xfrm>
              <a:off x="8738927" y="-758964"/>
              <a:ext cx="70594" cy="73955"/>
            </a:xfrm>
            <a:custGeom>
              <a:avLst/>
              <a:gdLst>
                <a:gd name="T0" fmla="*/ 378 w 378"/>
                <a:gd name="T1" fmla="*/ 161 h 407"/>
                <a:gd name="T2" fmla="*/ 200 w 378"/>
                <a:gd name="T3" fmla="*/ 0 h 407"/>
                <a:gd name="T4" fmla="*/ 0 w 378"/>
                <a:gd name="T5" fmla="*/ 190 h 407"/>
                <a:gd name="T6" fmla="*/ 232 w 378"/>
                <a:gd name="T7" fmla="*/ 407 h 407"/>
                <a:gd name="T8" fmla="*/ 363 w 378"/>
                <a:gd name="T9" fmla="*/ 385 h 407"/>
                <a:gd name="T10" fmla="*/ 369 w 378"/>
                <a:gd name="T11" fmla="*/ 383 h 407"/>
                <a:gd name="T12" fmla="*/ 369 w 378"/>
                <a:gd name="T13" fmla="*/ 331 h 407"/>
                <a:gd name="T14" fmla="*/ 359 w 378"/>
                <a:gd name="T15" fmla="*/ 335 h 407"/>
                <a:gd name="T16" fmla="*/ 276 w 378"/>
                <a:gd name="T17" fmla="*/ 348 h 407"/>
                <a:gd name="T18" fmla="*/ 117 w 378"/>
                <a:gd name="T19" fmla="*/ 169 h 407"/>
                <a:gd name="T20" fmla="*/ 378 w 378"/>
                <a:gd name="T21" fmla="*/ 169 h 407"/>
                <a:gd name="T22" fmla="*/ 378 w 378"/>
                <a:gd name="T23" fmla="*/ 161 h 407"/>
                <a:gd name="T24" fmla="*/ 196 w 378"/>
                <a:gd name="T25" fmla="*/ 42 h 407"/>
                <a:gd name="T26" fmla="*/ 270 w 378"/>
                <a:gd name="T27" fmla="*/ 122 h 407"/>
                <a:gd name="T28" fmla="*/ 117 w 378"/>
                <a:gd name="T29" fmla="*/ 122 h 407"/>
                <a:gd name="T30" fmla="*/ 196 w 378"/>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8" h="407">
                  <a:moveTo>
                    <a:pt x="378" y="161"/>
                  </a:moveTo>
                  <a:cubicBezTo>
                    <a:pt x="378" y="54"/>
                    <a:pt x="318" y="0"/>
                    <a:pt x="200" y="0"/>
                  </a:cubicBezTo>
                  <a:cubicBezTo>
                    <a:pt x="68" y="0"/>
                    <a:pt x="0" y="64"/>
                    <a:pt x="0" y="190"/>
                  </a:cubicBezTo>
                  <a:cubicBezTo>
                    <a:pt x="0" y="326"/>
                    <a:pt x="87" y="407"/>
                    <a:pt x="232"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6" y="348"/>
                  </a:cubicBezTo>
                  <a:cubicBezTo>
                    <a:pt x="161" y="348"/>
                    <a:pt x="119" y="253"/>
                    <a:pt x="117" y="169"/>
                  </a:cubicBezTo>
                  <a:cubicBezTo>
                    <a:pt x="131" y="169"/>
                    <a:pt x="378" y="169"/>
                    <a:pt x="378" y="169"/>
                  </a:cubicBezTo>
                  <a:cubicBezTo>
                    <a:pt x="378" y="161"/>
                    <a:pt x="378" y="161"/>
                    <a:pt x="378" y="161"/>
                  </a:cubicBezTo>
                  <a:moveTo>
                    <a:pt x="196" y="42"/>
                  </a:moveTo>
                  <a:cubicBezTo>
                    <a:pt x="254" y="42"/>
                    <a:pt x="269" y="84"/>
                    <a:pt x="270" y="122"/>
                  </a:cubicBezTo>
                  <a:cubicBezTo>
                    <a:pt x="257" y="122"/>
                    <a:pt x="131" y="122"/>
                    <a:pt x="117" y="122"/>
                  </a:cubicBezTo>
                  <a:cubicBezTo>
                    <a:pt x="120" y="94"/>
                    <a:pt x="137" y="42"/>
                    <a:pt x="19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6" name="Freeform 73"/>
            <p:cNvSpPr>
              <a:spLocks/>
            </p:cNvSpPr>
            <p:nvPr userDrawn="1"/>
          </p:nvSpPr>
          <p:spPr bwMode="auto">
            <a:xfrm>
              <a:off x="8903646" y="-780815"/>
              <a:ext cx="55467" cy="95806"/>
            </a:xfrm>
            <a:custGeom>
              <a:avLst/>
              <a:gdLst>
                <a:gd name="T0" fmla="*/ 71 w 298"/>
                <a:gd name="T1" fmla="*/ 0 h 519"/>
                <a:gd name="T2" fmla="*/ 71 w 298"/>
                <a:gd name="T3" fmla="*/ 121 h 519"/>
                <a:gd name="T4" fmla="*/ 0 w 298"/>
                <a:gd name="T5" fmla="*/ 121 h 519"/>
                <a:gd name="T6" fmla="*/ 0 w 298"/>
                <a:gd name="T7" fmla="*/ 168 h 519"/>
                <a:gd name="T8" fmla="*/ 71 w 298"/>
                <a:gd name="T9" fmla="*/ 168 h 519"/>
                <a:gd name="T10" fmla="*/ 71 w 298"/>
                <a:gd name="T11" fmla="*/ 407 h 519"/>
                <a:gd name="T12" fmla="*/ 218 w 298"/>
                <a:gd name="T13" fmla="*/ 519 h 519"/>
                <a:gd name="T14" fmla="*/ 281 w 298"/>
                <a:gd name="T15" fmla="*/ 512 h 519"/>
                <a:gd name="T16" fmla="*/ 287 w 298"/>
                <a:gd name="T17" fmla="*/ 511 h 519"/>
                <a:gd name="T18" fmla="*/ 287 w 298"/>
                <a:gd name="T19" fmla="*/ 463 h 519"/>
                <a:gd name="T20" fmla="*/ 278 w 298"/>
                <a:gd name="T21" fmla="*/ 465 h 519"/>
                <a:gd name="T22" fmla="*/ 246 w 298"/>
                <a:gd name="T23" fmla="*/ 468 h 519"/>
                <a:gd name="T24" fmla="*/ 178 w 298"/>
                <a:gd name="T25" fmla="*/ 394 h 519"/>
                <a:gd name="T26" fmla="*/ 178 w 298"/>
                <a:gd name="T27" fmla="*/ 168 h 519"/>
                <a:gd name="T28" fmla="*/ 298 w 298"/>
                <a:gd name="T29" fmla="*/ 168 h 519"/>
                <a:gd name="T30" fmla="*/ 298 w 298"/>
                <a:gd name="T31" fmla="*/ 121 h 519"/>
                <a:gd name="T32" fmla="*/ 178 w 298"/>
                <a:gd name="T33" fmla="*/ 121 h 519"/>
                <a:gd name="T34" fmla="*/ 178 w 298"/>
                <a:gd name="T35" fmla="*/ 0 h 519"/>
                <a:gd name="T36" fmla="*/ 71 w 298"/>
                <a:gd name="T37"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519">
                  <a:moveTo>
                    <a:pt x="71" y="0"/>
                  </a:moveTo>
                  <a:cubicBezTo>
                    <a:pt x="71" y="0"/>
                    <a:pt x="71" y="109"/>
                    <a:pt x="71" y="121"/>
                  </a:cubicBezTo>
                  <a:cubicBezTo>
                    <a:pt x="59" y="121"/>
                    <a:pt x="0" y="121"/>
                    <a:pt x="0" y="121"/>
                  </a:cubicBezTo>
                  <a:cubicBezTo>
                    <a:pt x="0" y="168"/>
                    <a:pt x="0" y="168"/>
                    <a:pt x="0" y="168"/>
                  </a:cubicBezTo>
                  <a:cubicBezTo>
                    <a:pt x="0" y="168"/>
                    <a:pt x="59" y="168"/>
                    <a:pt x="71" y="168"/>
                  </a:cubicBezTo>
                  <a:cubicBezTo>
                    <a:pt x="71" y="183"/>
                    <a:pt x="71" y="407"/>
                    <a:pt x="71" y="407"/>
                  </a:cubicBezTo>
                  <a:cubicBezTo>
                    <a:pt x="71" y="510"/>
                    <a:pt x="138" y="519"/>
                    <a:pt x="218" y="519"/>
                  </a:cubicBezTo>
                  <a:cubicBezTo>
                    <a:pt x="238" y="519"/>
                    <a:pt x="258" y="516"/>
                    <a:pt x="281" y="512"/>
                  </a:cubicBezTo>
                  <a:cubicBezTo>
                    <a:pt x="287" y="511"/>
                    <a:pt x="287" y="511"/>
                    <a:pt x="287" y="511"/>
                  </a:cubicBezTo>
                  <a:cubicBezTo>
                    <a:pt x="287" y="463"/>
                    <a:pt x="287" y="463"/>
                    <a:pt x="287" y="463"/>
                  </a:cubicBezTo>
                  <a:cubicBezTo>
                    <a:pt x="278" y="465"/>
                    <a:pt x="278" y="465"/>
                    <a:pt x="278" y="465"/>
                  </a:cubicBezTo>
                  <a:cubicBezTo>
                    <a:pt x="269" y="467"/>
                    <a:pt x="258" y="468"/>
                    <a:pt x="246" y="468"/>
                  </a:cubicBezTo>
                  <a:cubicBezTo>
                    <a:pt x="181" y="468"/>
                    <a:pt x="178" y="449"/>
                    <a:pt x="178" y="394"/>
                  </a:cubicBezTo>
                  <a:cubicBezTo>
                    <a:pt x="178" y="394"/>
                    <a:pt x="178" y="182"/>
                    <a:pt x="178" y="168"/>
                  </a:cubicBezTo>
                  <a:cubicBezTo>
                    <a:pt x="191" y="168"/>
                    <a:pt x="298" y="168"/>
                    <a:pt x="298" y="168"/>
                  </a:cubicBezTo>
                  <a:cubicBezTo>
                    <a:pt x="298" y="121"/>
                    <a:pt x="298" y="121"/>
                    <a:pt x="298" y="121"/>
                  </a:cubicBezTo>
                  <a:cubicBezTo>
                    <a:pt x="298" y="121"/>
                    <a:pt x="191" y="121"/>
                    <a:pt x="178" y="121"/>
                  </a:cubicBezTo>
                  <a:cubicBezTo>
                    <a:pt x="178" y="107"/>
                    <a:pt x="178" y="0"/>
                    <a:pt x="178" y="0"/>
                  </a:cubicBezTo>
                  <a:cubicBezTo>
                    <a:pt x="71" y="0"/>
                    <a:pt x="71" y="0"/>
                    <a:pt x="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7" name="Freeform 74"/>
            <p:cNvSpPr>
              <a:spLocks/>
            </p:cNvSpPr>
            <p:nvPr userDrawn="1"/>
          </p:nvSpPr>
          <p:spPr bwMode="auto">
            <a:xfrm>
              <a:off x="8811201" y="-757284"/>
              <a:ext cx="85721" cy="70594"/>
            </a:xfrm>
            <a:custGeom>
              <a:avLst/>
              <a:gdLst>
                <a:gd name="T0" fmla="*/ 363 w 473"/>
                <a:gd name="T1" fmla="*/ 127 h 389"/>
                <a:gd name="T2" fmla="*/ 473 w 473"/>
                <a:gd name="T3" fmla="*/ 0 h 389"/>
                <a:gd name="T4" fmla="*/ 360 w 473"/>
                <a:gd name="T5" fmla="*/ 0 h 389"/>
                <a:gd name="T6" fmla="*/ 256 w 473"/>
                <a:gd name="T7" fmla="*/ 120 h 389"/>
                <a:gd name="T8" fmla="*/ 164 w 473"/>
                <a:gd name="T9" fmla="*/ 0 h 389"/>
                <a:gd name="T10" fmla="*/ 0 w 473"/>
                <a:gd name="T11" fmla="*/ 0 h 389"/>
                <a:gd name="T12" fmla="*/ 0 w 473"/>
                <a:gd name="T13" fmla="*/ 31 h 389"/>
                <a:gd name="T14" fmla="*/ 7 w 473"/>
                <a:gd name="T15" fmla="*/ 31 h 389"/>
                <a:gd name="T16" fmla="*/ 110 w 473"/>
                <a:gd name="T17" fmla="*/ 90 h 389"/>
                <a:gd name="T18" fmla="*/ 177 w 473"/>
                <a:gd name="T19" fmla="*/ 179 h 389"/>
                <a:gd name="T20" fmla="*/ 68 w 473"/>
                <a:gd name="T21" fmla="*/ 306 h 389"/>
                <a:gd name="T22" fmla="*/ 181 w 473"/>
                <a:gd name="T23" fmla="*/ 306 h 389"/>
                <a:gd name="T24" fmla="*/ 230 w 473"/>
                <a:gd name="T25" fmla="*/ 249 h 389"/>
                <a:gd name="T26" fmla="*/ 335 w 473"/>
                <a:gd name="T27" fmla="*/ 389 h 389"/>
                <a:gd name="T28" fmla="*/ 462 w 473"/>
                <a:gd name="T29" fmla="*/ 389 h 389"/>
                <a:gd name="T30" fmla="*/ 261 w 473"/>
                <a:gd name="T31" fmla="*/ 127 h 389"/>
                <a:gd name="T32" fmla="*/ 363 w 473"/>
                <a:gd name="T33" fmla="*/ 127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3" h="389">
                  <a:moveTo>
                    <a:pt x="363" y="127"/>
                  </a:moveTo>
                  <a:cubicBezTo>
                    <a:pt x="473" y="0"/>
                    <a:pt x="473" y="0"/>
                    <a:pt x="473" y="0"/>
                  </a:cubicBezTo>
                  <a:cubicBezTo>
                    <a:pt x="360" y="0"/>
                    <a:pt x="360" y="0"/>
                    <a:pt x="360" y="0"/>
                  </a:cubicBezTo>
                  <a:cubicBezTo>
                    <a:pt x="256" y="120"/>
                    <a:pt x="256" y="120"/>
                    <a:pt x="256" y="120"/>
                  </a:cubicBezTo>
                  <a:cubicBezTo>
                    <a:pt x="164" y="0"/>
                    <a:pt x="164" y="0"/>
                    <a:pt x="164" y="0"/>
                  </a:cubicBezTo>
                  <a:cubicBezTo>
                    <a:pt x="0" y="0"/>
                    <a:pt x="0" y="0"/>
                    <a:pt x="0" y="0"/>
                  </a:cubicBezTo>
                  <a:cubicBezTo>
                    <a:pt x="0" y="31"/>
                    <a:pt x="0" y="31"/>
                    <a:pt x="0" y="31"/>
                  </a:cubicBezTo>
                  <a:cubicBezTo>
                    <a:pt x="7" y="31"/>
                    <a:pt x="7" y="31"/>
                    <a:pt x="7" y="31"/>
                  </a:cubicBezTo>
                  <a:cubicBezTo>
                    <a:pt x="63" y="35"/>
                    <a:pt x="76" y="45"/>
                    <a:pt x="110" y="90"/>
                  </a:cubicBezTo>
                  <a:cubicBezTo>
                    <a:pt x="177" y="179"/>
                    <a:pt x="177" y="179"/>
                    <a:pt x="177" y="179"/>
                  </a:cubicBezTo>
                  <a:cubicBezTo>
                    <a:pt x="68" y="306"/>
                    <a:pt x="68" y="306"/>
                    <a:pt x="68" y="306"/>
                  </a:cubicBezTo>
                  <a:cubicBezTo>
                    <a:pt x="181" y="306"/>
                    <a:pt x="181" y="306"/>
                    <a:pt x="181" y="306"/>
                  </a:cubicBezTo>
                  <a:cubicBezTo>
                    <a:pt x="230" y="249"/>
                    <a:pt x="230" y="249"/>
                    <a:pt x="230" y="249"/>
                  </a:cubicBezTo>
                  <a:cubicBezTo>
                    <a:pt x="335" y="389"/>
                    <a:pt x="335" y="389"/>
                    <a:pt x="335" y="389"/>
                  </a:cubicBezTo>
                  <a:cubicBezTo>
                    <a:pt x="462" y="389"/>
                    <a:pt x="462" y="389"/>
                    <a:pt x="462" y="389"/>
                  </a:cubicBezTo>
                  <a:cubicBezTo>
                    <a:pt x="261" y="127"/>
                    <a:pt x="261" y="127"/>
                    <a:pt x="261" y="127"/>
                  </a:cubicBezTo>
                  <a:cubicBezTo>
                    <a:pt x="363" y="127"/>
                    <a:pt x="363" y="127"/>
                    <a:pt x="363" y="1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grpSp>
      <p:pic>
        <p:nvPicPr>
          <p:cNvPr id="33" name="Picture 32" descr="HDS-Logo_gray_022714.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47067" y="4509528"/>
            <a:ext cx="2393950" cy="241988"/>
          </a:xfrm>
          <a:prstGeom prst="rect">
            <a:avLst/>
          </a:prstGeom>
        </p:spPr>
      </p:pic>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grpSp>
        <p:nvGrpSpPr>
          <p:cNvPr id="45" name="Group 44"/>
          <p:cNvGrpSpPr/>
          <p:nvPr/>
        </p:nvGrpSpPr>
        <p:grpSpPr>
          <a:xfrm>
            <a:off x="7687887" y="230319"/>
            <a:ext cx="1230037" cy="352168"/>
            <a:chOff x="7743893" y="-1004361"/>
            <a:chExt cx="1215220" cy="347926"/>
          </a:xfrm>
          <a:solidFill>
            <a:schemeClr val="tx1"/>
          </a:solidFill>
        </p:grpSpPr>
        <p:sp>
          <p:nvSpPr>
            <p:cNvPr id="46" name="Freeform 75"/>
            <p:cNvSpPr>
              <a:spLocks/>
            </p:cNvSpPr>
            <p:nvPr userDrawn="1"/>
          </p:nvSpPr>
          <p:spPr bwMode="auto">
            <a:xfrm>
              <a:off x="8895241" y="-809388"/>
              <a:ext cx="47062" cy="28574"/>
            </a:xfrm>
            <a:custGeom>
              <a:avLst/>
              <a:gdLst>
                <a:gd name="T0" fmla="*/ 13 w 28"/>
                <a:gd name="T1" fmla="*/ 17 h 17"/>
                <a:gd name="T2" fmla="*/ 0 w 28"/>
                <a:gd name="T3" fmla="*/ 17 h 17"/>
                <a:gd name="T4" fmla="*/ 15 w 28"/>
                <a:gd name="T5" fmla="*/ 0 h 17"/>
                <a:gd name="T6" fmla="*/ 28 w 28"/>
                <a:gd name="T7" fmla="*/ 0 h 17"/>
                <a:gd name="T8" fmla="*/ 13 w 28"/>
                <a:gd name="T9" fmla="*/ 17 h 17"/>
              </a:gdLst>
              <a:ahLst/>
              <a:cxnLst>
                <a:cxn ang="0">
                  <a:pos x="T0" y="T1"/>
                </a:cxn>
                <a:cxn ang="0">
                  <a:pos x="T2" y="T3"/>
                </a:cxn>
                <a:cxn ang="0">
                  <a:pos x="T4" y="T5"/>
                </a:cxn>
                <a:cxn ang="0">
                  <a:pos x="T6" y="T7"/>
                </a:cxn>
                <a:cxn ang="0">
                  <a:pos x="T8" y="T9"/>
                </a:cxn>
              </a:cxnLst>
              <a:rect l="0" t="0" r="r" b="b"/>
              <a:pathLst>
                <a:path w="28" h="17">
                  <a:moveTo>
                    <a:pt x="13" y="17"/>
                  </a:moveTo>
                  <a:lnTo>
                    <a:pt x="0" y="17"/>
                  </a:lnTo>
                  <a:lnTo>
                    <a:pt x="15" y="0"/>
                  </a:lnTo>
                  <a:lnTo>
                    <a:pt x="28" y="0"/>
                  </a:lnTo>
                  <a:lnTo>
                    <a:pt x="13" y="17"/>
                  </a:ln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47" name="Freeform 50"/>
            <p:cNvSpPr>
              <a:spLocks/>
            </p:cNvSpPr>
            <p:nvPr userDrawn="1"/>
          </p:nvSpPr>
          <p:spPr bwMode="auto">
            <a:xfrm>
              <a:off x="8636398" y="-1001000"/>
              <a:ext cx="174803" cy="164719"/>
            </a:xfrm>
            <a:custGeom>
              <a:avLst/>
              <a:gdLst>
                <a:gd name="T0" fmla="*/ 26 w 104"/>
                <a:gd name="T1" fmla="*/ 0 h 98"/>
                <a:gd name="T2" fmla="*/ 26 w 104"/>
                <a:gd name="T3" fmla="*/ 39 h 98"/>
                <a:gd name="T4" fmla="*/ 79 w 104"/>
                <a:gd name="T5" fmla="*/ 39 h 98"/>
                <a:gd name="T6" fmla="*/ 79 w 104"/>
                <a:gd name="T7" fmla="*/ 0 h 98"/>
                <a:gd name="T8" fmla="*/ 104 w 104"/>
                <a:gd name="T9" fmla="*/ 0 h 98"/>
                <a:gd name="T10" fmla="*/ 104 w 104"/>
                <a:gd name="T11" fmla="*/ 98 h 98"/>
                <a:gd name="T12" fmla="*/ 79 w 104"/>
                <a:gd name="T13" fmla="*/ 98 h 98"/>
                <a:gd name="T14" fmla="*/ 79 w 104"/>
                <a:gd name="T15" fmla="*/ 55 h 98"/>
                <a:gd name="T16" fmla="*/ 26 w 104"/>
                <a:gd name="T17" fmla="*/ 55 h 98"/>
                <a:gd name="T18" fmla="*/ 26 w 104"/>
                <a:gd name="T19" fmla="*/ 98 h 98"/>
                <a:gd name="T20" fmla="*/ 0 w 104"/>
                <a:gd name="T21" fmla="*/ 98 h 98"/>
                <a:gd name="T22" fmla="*/ 0 w 104"/>
                <a:gd name="T23" fmla="*/ 0 h 98"/>
                <a:gd name="T24" fmla="*/ 26 w 104"/>
                <a:gd name="T2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8">
                  <a:moveTo>
                    <a:pt x="26" y="0"/>
                  </a:moveTo>
                  <a:lnTo>
                    <a:pt x="26" y="39"/>
                  </a:lnTo>
                  <a:lnTo>
                    <a:pt x="79" y="39"/>
                  </a:lnTo>
                  <a:lnTo>
                    <a:pt x="79" y="0"/>
                  </a:lnTo>
                  <a:lnTo>
                    <a:pt x="104" y="0"/>
                  </a:lnTo>
                  <a:lnTo>
                    <a:pt x="104" y="98"/>
                  </a:lnTo>
                  <a:lnTo>
                    <a:pt x="79" y="98"/>
                  </a:lnTo>
                  <a:lnTo>
                    <a:pt x="79" y="55"/>
                  </a:lnTo>
                  <a:lnTo>
                    <a:pt x="26" y="55"/>
                  </a:lnTo>
                  <a:lnTo>
                    <a:pt x="26" y="98"/>
                  </a:lnTo>
                  <a:lnTo>
                    <a:pt x="0" y="98"/>
                  </a:lnTo>
                  <a:lnTo>
                    <a:pt x="0" y="0"/>
                  </a:lnTo>
                  <a:lnTo>
                    <a:pt x="2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48" name="Freeform 52"/>
            <p:cNvSpPr>
              <a:spLocks/>
            </p:cNvSpPr>
            <p:nvPr userDrawn="1"/>
          </p:nvSpPr>
          <p:spPr bwMode="auto">
            <a:xfrm>
              <a:off x="8090138" y="-1001000"/>
              <a:ext cx="176485" cy="164719"/>
            </a:xfrm>
            <a:custGeom>
              <a:avLst/>
              <a:gdLst>
                <a:gd name="T0" fmla="*/ 105 w 105"/>
                <a:gd name="T1" fmla="*/ 0 h 98"/>
                <a:gd name="T2" fmla="*/ 105 w 105"/>
                <a:gd name="T3" fmla="*/ 17 h 98"/>
                <a:gd name="T4" fmla="*/ 66 w 105"/>
                <a:gd name="T5" fmla="*/ 17 h 98"/>
                <a:gd name="T6" fmla="*/ 66 w 105"/>
                <a:gd name="T7" fmla="*/ 98 h 98"/>
                <a:gd name="T8" fmla="*/ 40 w 105"/>
                <a:gd name="T9" fmla="*/ 98 h 98"/>
                <a:gd name="T10" fmla="*/ 40 w 105"/>
                <a:gd name="T11" fmla="*/ 17 h 98"/>
                <a:gd name="T12" fmla="*/ 0 w 105"/>
                <a:gd name="T13" fmla="*/ 17 h 98"/>
                <a:gd name="T14" fmla="*/ 0 w 105"/>
                <a:gd name="T15" fmla="*/ 0 h 98"/>
                <a:gd name="T16" fmla="*/ 105 w 105"/>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98">
                  <a:moveTo>
                    <a:pt x="105" y="0"/>
                  </a:moveTo>
                  <a:lnTo>
                    <a:pt x="105" y="17"/>
                  </a:lnTo>
                  <a:lnTo>
                    <a:pt x="66" y="17"/>
                  </a:lnTo>
                  <a:lnTo>
                    <a:pt x="66" y="98"/>
                  </a:lnTo>
                  <a:lnTo>
                    <a:pt x="40" y="98"/>
                  </a:lnTo>
                  <a:lnTo>
                    <a:pt x="40" y="17"/>
                  </a:lnTo>
                  <a:lnTo>
                    <a:pt x="0" y="17"/>
                  </a:lnTo>
                  <a:lnTo>
                    <a:pt x="0" y="0"/>
                  </a:lnTo>
                  <a:lnTo>
                    <a:pt x="10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49" name="Freeform 48"/>
            <p:cNvSpPr>
              <a:spLocks noEditPoints="1"/>
            </p:cNvSpPr>
            <p:nvPr userDrawn="1"/>
          </p:nvSpPr>
          <p:spPr bwMode="auto">
            <a:xfrm>
              <a:off x="8229644" y="-1001000"/>
              <a:ext cx="206739" cy="164719"/>
            </a:xfrm>
            <a:custGeom>
              <a:avLst/>
              <a:gdLst>
                <a:gd name="T0" fmla="*/ 123 w 123"/>
                <a:gd name="T1" fmla="*/ 98 h 98"/>
                <a:gd name="T2" fmla="*/ 94 w 123"/>
                <a:gd name="T3" fmla="*/ 98 h 98"/>
                <a:gd name="T4" fmla="*/ 86 w 123"/>
                <a:gd name="T5" fmla="*/ 77 h 98"/>
                <a:gd name="T6" fmla="*/ 37 w 123"/>
                <a:gd name="T7" fmla="*/ 77 h 98"/>
                <a:gd name="T8" fmla="*/ 29 w 123"/>
                <a:gd name="T9" fmla="*/ 98 h 98"/>
                <a:gd name="T10" fmla="*/ 0 w 123"/>
                <a:gd name="T11" fmla="*/ 98 h 98"/>
                <a:gd name="T12" fmla="*/ 46 w 123"/>
                <a:gd name="T13" fmla="*/ 0 h 98"/>
                <a:gd name="T14" fmla="*/ 77 w 123"/>
                <a:gd name="T15" fmla="*/ 0 h 98"/>
                <a:gd name="T16" fmla="*/ 123 w 123"/>
                <a:gd name="T17" fmla="*/ 98 h 98"/>
                <a:gd name="T18" fmla="*/ 61 w 123"/>
                <a:gd name="T19" fmla="*/ 17 h 98"/>
                <a:gd name="T20" fmla="*/ 43 w 123"/>
                <a:gd name="T21" fmla="*/ 61 h 98"/>
                <a:gd name="T22" fmla="*/ 79 w 123"/>
                <a:gd name="T23" fmla="*/ 61 h 98"/>
                <a:gd name="T24" fmla="*/ 61 w 123"/>
                <a:gd name="T25" fmla="*/ 1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98">
                  <a:moveTo>
                    <a:pt x="123" y="98"/>
                  </a:moveTo>
                  <a:lnTo>
                    <a:pt x="94" y="98"/>
                  </a:lnTo>
                  <a:lnTo>
                    <a:pt x="86" y="77"/>
                  </a:lnTo>
                  <a:lnTo>
                    <a:pt x="37" y="77"/>
                  </a:lnTo>
                  <a:lnTo>
                    <a:pt x="29" y="98"/>
                  </a:lnTo>
                  <a:lnTo>
                    <a:pt x="0" y="98"/>
                  </a:lnTo>
                  <a:lnTo>
                    <a:pt x="46" y="0"/>
                  </a:lnTo>
                  <a:lnTo>
                    <a:pt x="77" y="0"/>
                  </a:lnTo>
                  <a:lnTo>
                    <a:pt x="123" y="98"/>
                  </a:lnTo>
                  <a:moveTo>
                    <a:pt x="61" y="17"/>
                  </a:moveTo>
                  <a:lnTo>
                    <a:pt x="43" y="61"/>
                  </a:lnTo>
                  <a:lnTo>
                    <a:pt x="79" y="61"/>
                  </a:lnTo>
                  <a:lnTo>
                    <a:pt x="61" y="1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50" name="Rectangle 49"/>
            <p:cNvSpPr>
              <a:spLocks noChangeArrowheads="1"/>
            </p:cNvSpPr>
            <p:nvPr userDrawn="1"/>
          </p:nvSpPr>
          <p:spPr bwMode="auto">
            <a:xfrm>
              <a:off x="8846499" y="-1001000"/>
              <a:ext cx="43701" cy="1647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51" name="Freeform 57"/>
            <p:cNvSpPr>
              <a:spLocks/>
            </p:cNvSpPr>
            <p:nvPr userDrawn="1"/>
          </p:nvSpPr>
          <p:spPr bwMode="auto">
            <a:xfrm>
              <a:off x="7821209" y="-1001000"/>
              <a:ext cx="174803" cy="164719"/>
            </a:xfrm>
            <a:custGeom>
              <a:avLst/>
              <a:gdLst>
                <a:gd name="T0" fmla="*/ 26 w 104"/>
                <a:gd name="T1" fmla="*/ 0 h 98"/>
                <a:gd name="T2" fmla="*/ 26 w 104"/>
                <a:gd name="T3" fmla="*/ 39 h 98"/>
                <a:gd name="T4" fmla="*/ 79 w 104"/>
                <a:gd name="T5" fmla="*/ 39 h 98"/>
                <a:gd name="T6" fmla="*/ 79 w 104"/>
                <a:gd name="T7" fmla="*/ 0 h 98"/>
                <a:gd name="T8" fmla="*/ 104 w 104"/>
                <a:gd name="T9" fmla="*/ 0 h 98"/>
                <a:gd name="T10" fmla="*/ 104 w 104"/>
                <a:gd name="T11" fmla="*/ 98 h 98"/>
                <a:gd name="T12" fmla="*/ 79 w 104"/>
                <a:gd name="T13" fmla="*/ 98 h 98"/>
                <a:gd name="T14" fmla="*/ 79 w 104"/>
                <a:gd name="T15" fmla="*/ 55 h 98"/>
                <a:gd name="T16" fmla="*/ 26 w 104"/>
                <a:gd name="T17" fmla="*/ 55 h 98"/>
                <a:gd name="T18" fmla="*/ 26 w 104"/>
                <a:gd name="T19" fmla="*/ 98 h 98"/>
                <a:gd name="T20" fmla="*/ 0 w 104"/>
                <a:gd name="T21" fmla="*/ 98 h 98"/>
                <a:gd name="T22" fmla="*/ 0 w 104"/>
                <a:gd name="T23" fmla="*/ 0 h 98"/>
                <a:gd name="T24" fmla="*/ 26 w 104"/>
                <a:gd name="T2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8">
                  <a:moveTo>
                    <a:pt x="26" y="0"/>
                  </a:moveTo>
                  <a:lnTo>
                    <a:pt x="26" y="39"/>
                  </a:lnTo>
                  <a:lnTo>
                    <a:pt x="79" y="39"/>
                  </a:lnTo>
                  <a:lnTo>
                    <a:pt x="79" y="0"/>
                  </a:lnTo>
                  <a:lnTo>
                    <a:pt x="104" y="0"/>
                  </a:lnTo>
                  <a:lnTo>
                    <a:pt x="104" y="98"/>
                  </a:lnTo>
                  <a:lnTo>
                    <a:pt x="79" y="98"/>
                  </a:lnTo>
                  <a:lnTo>
                    <a:pt x="79" y="55"/>
                  </a:lnTo>
                  <a:lnTo>
                    <a:pt x="26" y="55"/>
                  </a:lnTo>
                  <a:lnTo>
                    <a:pt x="26" y="98"/>
                  </a:lnTo>
                  <a:lnTo>
                    <a:pt x="0" y="98"/>
                  </a:lnTo>
                  <a:lnTo>
                    <a:pt x="0" y="0"/>
                  </a:lnTo>
                  <a:lnTo>
                    <a:pt x="2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52" name="Rectangle 58"/>
            <p:cNvSpPr>
              <a:spLocks noChangeArrowheads="1"/>
            </p:cNvSpPr>
            <p:nvPr userDrawn="1"/>
          </p:nvSpPr>
          <p:spPr bwMode="auto">
            <a:xfrm>
              <a:off x="8031309" y="-1001000"/>
              <a:ext cx="43701" cy="1647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53" name="Freeform 59"/>
            <p:cNvSpPr>
              <a:spLocks/>
            </p:cNvSpPr>
            <p:nvPr userDrawn="1"/>
          </p:nvSpPr>
          <p:spPr bwMode="auto">
            <a:xfrm>
              <a:off x="8429660" y="-1004361"/>
              <a:ext cx="184888" cy="171442"/>
            </a:xfrm>
            <a:custGeom>
              <a:avLst/>
              <a:gdLst>
                <a:gd name="T0" fmla="*/ 31 w 1010"/>
                <a:gd name="T1" fmla="*/ 670 h 939"/>
                <a:gd name="T2" fmla="*/ 0 w 1010"/>
                <a:gd name="T3" fmla="*/ 479 h 939"/>
                <a:gd name="T4" fmla="*/ 61 w 1010"/>
                <a:gd name="T5" fmla="*/ 218 h 939"/>
                <a:gd name="T6" fmla="*/ 265 w 1010"/>
                <a:gd name="T7" fmla="*/ 48 h 939"/>
                <a:gd name="T8" fmla="*/ 527 w 1010"/>
                <a:gd name="T9" fmla="*/ 0 h 939"/>
                <a:gd name="T10" fmla="*/ 826 w 1010"/>
                <a:gd name="T11" fmla="*/ 63 h 939"/>
                <a:gd name="T12" fmla="*/ 995 w 1010"/>
                <a:gd name="T13" fmla="*/ 270 h 939"/>
                <a:gd name="T14" fmla="*/ 1004 w 1010"/>
                <a:gd name="T15" fmla="*/ 327 h 939"/>
                <a:gd name="T16" fmla="*/ 755 w 1010"/>
                <a:gd name="T17" fmla="*/ 327 h 939"/>
                <a:gd name="T18" fmla="*/ 742 w 1010"/>
                <a:gd name="T19" fmla="*/ 258 h 939"/>
                <a:gd name="T20" fmla="*/ 631 w 1010"/>
                <a:gd name="T21" fmla="*/ 155 h 939"/>
                <a:gd name="T22" fmla="*/ 527 w 1010"/>
                <a:gd name="T23" fmla="*/ 139 h 939"/>
                <a:gd name="T24" fmla="*/ 410 w 1010"/>
                <a:gd name="T25" fmla="*/ 159 h 939"/>
                <a:gd name="T26" fmla="*/ 280 w 1010"/>
                <a:gd name="T27" fmla="*/ 291 h 939"/>
                <a:gd name="T28" fmla="*/ 248 w 1010"/>
                <a:gd name="T29" fmla="*/ 479 h 939"/>
                <a:gd name="T30" fmla="*/ 270 w 1010"/>
                <a:gd name="T31" fmla="*/ 636 h 939"/>
                <a:gd name="T32" fmla="*/ 400 w 1010"/>
                <a:gd name="T33" fmla="*/ 777 h 939"/>
                <a:gd name="T34" fmla="*/ 527 w 1010"/>
                <a:gd name="T35" fmla="*/ 801 h 939"/>
                <a:gd name="T36" fmla="*/ 637 w 1010"/>
                <a:gd name="T37" fmla="*/ 784 h 939"/>
                <a:gd name="T38" fmla="*/ 741 w 1010"/>
                <a:gd name="T39" fmla="*/ 691 h 939"/>
                <a:gd name="T40" fmla="*/ 760 w 1010"/>
                <a:gd name="T41" fmla="*/ 595 h 939"/>
                <a:gd name="T42" fmla="*/ 1010 w 1010"/>
                <a:gd name="T43" fmla="*/ 595 h 939"/>
                <a:gd name="T44" fmla="*/ 998 w 1010"/>
                <a:gd name="T45" fmla="*/ 680 h 939"/>
                <a:gd name="T46" fmla="*/ 832 w 1010"/>
                <a:gd name="T47" fmla="*/ 877 h 939"/>
                <a:gd name="T48" fmla="*/ 527 w 1010"/>
                <a:gd name="T49" fmla="*/ 939 h 939"/>
                <a:gd name="T50" fmla="*/ 287 w 1010"/>
                <a:gd name="T51" fmla="*/ 902 h 939"/>
                <a:gd name="T52" fmla="*/ 31 w 1010"/>
                <a:gd name="T53" fmla="*/ 670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0" h="939">
                  <a:moveTo>
                    <a:pt x="31" y="670"/>
                  </a:moveTo>
                  <a:cubicBezTo>
                    <a:pt x="11" y="609"/>
                    <a:pt x="0" y="546"/>
                    <a:pt x="0" y="479"/>
                  </a:cubicBezTo>
                  <a:cubicBezTo>
                    <a:pt x="0" y="385"/>
                    <a:pt x="16" y="294"/>
                    <a:pt x="61" y="218"/>
                  </a:cubicBezTo>
                  <a:cubicBezTo>
                    <a:pt x="107" y="140"/>
                    <a:pt x="179" y="80"/>
                    <a:pt x="265" y="48"/>
                  </a:cubicBezTo>
                  <a:cubicBezTo>
                    <a:pt x="347" y="17"/>
                    <a:pt x="435" y="0"/>
                    <a:pt x="527" y="0"/>
                  </a:cubicBezTo>
                  <a:cubicBezTo>
                    <a:pt x="634" y="0"/>
                    <a:pt x="734" y="24"/>
                    <a:pt x="826" y="63"/>
                  </a:cubicBezTo>
                  <a:cubicBezTo>
                    <a:pt x="912" y="100"/>
                    <a:pt x="976" y="177"/>
                    <a:pt x="995" y="270"/>
                  </a:cubicBezTo>
                  <a:cubicBezTo>
                    <a:pt x="999" y="288"/>
                    <a:pt x="1002" y="308"/>
                    <a:pt x="1004" y="327"/>
                  </a:cubicBezTo>
                  <a:cubicBezTo>
                    <a:pt x="755" y="327"/>
                    <a:pt x="755" y="327"/>
                    <a:pt x="755" y="327"/>
                  </a:cubicBezTo>
                  <a:cubicBezTo>
                    <a:pt x="754" y="303"/>
                    <a:pt x="750" y="279"/>
                    <a:pt x="742" y="258"/>
                  </a:cubicBezTo>
                  <a:cubicBezTo>
                    <a:pt x="723" y="209"/>
                    <a:pt x="682" y="170"/>
                    <a:pt x="631" y="155"/>
                  </a:cubicBezTo>
                  <a:cubicBezTo>
                    <a:pt x="598" y="144"/>
                    <a:pt x="563" y="139"/>
                    <a:pt x="527" y="139"/>
                  </a:cubicBezTo>
                  <a:cubicBezTo>
                    <a:pt x="486" y="139"/>
                    <a:pt x="447" y="146"/>
                    <a:pt x="410" y="159"/>
                  </a:cubicBezTo>
                  <a:cubicBezTo>
                    <a:pt x="349" y="181"/>
                    <a:pt x="302" y="230"/>
                    <a:pt x="280" y="291"/>
                  </a:cubicBezTo>
                  <a:cubicBezTo>
                    <a:pt x="260" y="349"/>
                    <a:pt x="248" y="413"/>
                    <a:pt x="248" y="479"/>
                  </a:cubicBezTo>
                  <a:cubicBezTo>
                    <a:pt x="248" y="534"/>
                    <a:pt x="257" y="586"/>
                    <a:pt x="270" y="636"/>
                  </a:cubicBezTo>
                  <a:cubicBezTo>
                    <a:pt x="289" y="701"/>
                    <a:pt x="337" y="753"/>
                    <a:pt x="400" y="777"/>
                  </a:cubicBezTo>
                  <a:cubicBezTo>
                    <a:pt x="440" y="792"/>
                    <a:pt x="482" y="801"/>
                    <a:pt x="527" y="801"/>
                  </a:cubicBezTo>
                  <a:cubicBezTo>
                    <a:pt x="566" y="801"/>
                    <a:pt x="602" y="795"/>
                    <a:pt x="637" y="784"/>
                  </a:cubicBezTo>
                  <a:cubicBezTo>
                    <a:pt x="683" y="769"/>
                    <a:pt x="721" y="735"/>
                    <a:pt x="741" y="691"/>
                  </a:cubicBezTo>
                  <a:cubicBezTo>
                    <a:pt x="754" y="662"/>
                    <a:pt x="760" y="629"/>
                    <a:pt x="760" y="595"/>
                  </a:cubicBezTo>
                  <a:cubicBezTo>
                    <a:pt x="1010" y="595"/>
                    <a:pt x="1010" y="595"/>
                    <a:pt x="1010" y="595"/>
                  </a:cubicBezTo>
                  <a:cubicBezTo>
                    <a:pt x="1008" y="624"/>
                    <a:pt x="1004" y="653"/>
                    <a:pt x="998" y="680"/>
                  </a:cubicBezTo>
                  <a:cubicBezTo>
                    <a:pt x="976" y="768"/>
                    <a:pt x="914" y="843"/>
                    <a:pt x="832" y="877"/>
                  </a:cubicBezTo>
                  <a:cubicBezTo>
                    <a:pt x="738" y="917"/>
                    <a:pt x="635" y="939"/>
                    <a:pt x="527" y="939"/>
                  </a:cubicBezTo>
                  <a:cubicBezTo>
                    <a:pt x="444" y="939"/>
                    <a:pt x="362" y="926"/>
                    <a:pt x="287" y="902"/>
                  </a:cubicBezTo>
                  <a:cubicBezTo>
                    <a:pt x="171" y="866"/>
                    <a:pt x="71" y="783"/>
                    <a:pt x="31" y="6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54" name="Freeform 60"/>
            <p:cNvSpPr>
              <a:spLocks/>
            </p:cNvSpPr>
            <p:nvPr userDrawn="1"/>
          </p:nvSpPr>
          <p:spPr bwMode="auto">
            <a:xfrm>
              <a:off x="7743893" y="-790900"/>
              <a:ext cx="40339" cy="104210"/>
            </a:xfrm>
            <a:custGeom>
              <a:avLst/>
              <a:gdLst>
                <a:gd name="T0" fmla="*/ 211 w 219"/>
                <a:gd name="T1" fmla="*/ 1 h 565"/>
                <a:gd name="T2" fmla="*/ 0 w 219"/>
                <a:gd name="T3" fmla="*/ 20 h 565"/>
                <a:gd name="T4" fmla="*/ 0 w 219"/>
                <a:gd name="T5" fmla="*/ 51 h 565"/>
                <a:gd name="T6" fmla="*/ 6 w 219"/>
                <a:gd name="T7" fmla="*/ 52 h 565"/>
                <a:gd name="T8" fmla="*/ 92 w 219"/>
                <a:gd name="T9" fmla="*/ 123 h 565"/>
                <a:gd name="T10" fmla="*/ 92 w 219"/>
                <a:gd name="T11" fmla="*/ 565 h 565"/>
                <a:gd name="T12" fmla="*/ 219 w 219"/>
                <a:gd name="T13" fmla="*/ 565 h 565"/>
                <a:gd name="T14" fmla="*/ 219 w 219"/>
                <a:gd name="T15" fmla="*/ 0 h 565"/>
                <a:gd name="T16" fmla="*/ 211 w 219"/>
                <a:gd name="T17" fmla="*/ 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565">
                  <a:moveTo>
                    <a:pt x="211" y="1"/>
                  </a:moveTo>
                  <a:cubicBezTo>
                    <a:pt x="0" y="20"/>
                    <a:pt x="0" y="20"/>
                    <a:pt x="0" y="20"/>
                  </a:cubicBezTo>
                  <a:cubicBezTo>
                    <a:pt x="0" y="51"/>
                    <a:pt x="0" y="51"/>
                    <a:pt x="0" y="51"/>
                  </a:cubicBezTo>
                  <a:cubicBezTo>
                    <a:pt x="6" y="52"/>
                    <a:pt x="6" y="52"/>
                    <a:pt x="6" y="52"/>
                  </a:cubicBezTo>
                  <a:cubicBezTo>
                    <a:pt x="92" y="62"/>
                    <a:pt x="92" y="62"/>
                    <a:pt x="92" y="123"/>
                  </a:cubicBezTo>
                  <a:cubicBezTo>
                    <a:pt x="92" y="565"/>
                    <a:pt x="92" y="565"/>
                    <a:pt x="92" y="565"/>
                  </a:cubicBezTo>
                  <a:cubicBezTo>
                    <a:pt x="219" y="565"/>
                    <a:pt x="219" y="565"/>
                    <a:pt x="219" y="565"/>
                  </a:cubicBezTo>
                  <a:cubicBezTo>
                    <a:pt x="219" y="0"/>
                    <a:pt x="219" y="0"/>
                    <a:pt x="219" y="0"/>
                  </a:cubicBezTo>
                  <a:cubicBezTo>
                    <a:pt x="211" y="1"/>
                    <a:pt x="211" y="1"/>
                    <a:pt x="21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55" name="Freeform 61"/>
            <p:cNvSpPr>
              <a:spLocks/>
            </p:cNvSpPr>
            <p:nvPr userDrawn="1"/>
          </p:nvSpPr>
          <p:spPr bwMode="auto">
            <a:xfrm>
              <a:off x="7804401" y="-758964"/>
              <a:ext cx="82360" cy="72275"/>
            </a:xfrm>
            <a:custGeom>
              <a:avLst/>
              <a:gdLst>
                <a:gd name="T0" fmla="*/ 328 w 446"/>
                <a:gd name="T1" fmla="*/ 1 h 398"/>
                <a:gd name="T2" fmla="*/ 180 w 446"/>
                <a:gd name="T3" fmla="*/ 87 h 398"/>
                <a:gd name="T4" fmla="*/ 180 w 446"/>
                <a:gd name="T5" fmla="*/ 0 h 398"/>
                <a:gd name="T6" fmla="*/ 172 w 446"/>
                <a:gd name="T7" fmla="*/ 1 h 398"/>
                <a:gd name="T8" fmla="*/ 0 w 446"/>
                <a:gd name="T9" fmla="*/ 28 h 398"/>
                <a:gd name="T10" fmla="*/ 0 w 446"/>
                <a:gd name="T11" fmla="*/ 58 h 398"/>
                <a:gd name="T12" fmla="*/ 8 w 446"/>
                <a:gd name="T13" fmla="*/ 58 h 398"/>
                <a:gd name="T14" fmla="*/ 74 w 446"/>
                <a:gd name="T15" fmla="*/ 122 h 398"/>
                <a:gd name="T16" fmla="*/ 74 w 446"/>
                <a:gd name="T17" fmla="*/ 398 h 398"/>
                <a:gd name="T18" fmla="*/ 180 w 446"/>
                <a:gd name="T19" fmla="*/ 398 h 398"/>
                <a:gd name="T20" fmla="*/ 180 w 446"/>
                <a:gd name="T21" fmla="*/ 195 h 398"/>
                <a:gd name="T22" fmla="*/ 285 w 446"/>
                <a:gd name="T23" fmla="*/ 71 h 398"/>
                <a:gd name="T24" fmla="*/ 339 w 446"/>
                <a:gd name="T25" fmla="*/ 183 h 398"/>
                <a:gd name="T26" fmla="*/ 339 w 446"/>
                <a:gd name="T27" fmla="*/ 398 h 398"/>
                <a:gd name="T28" fmla="*/ 446 w 446"/>
                <a:gd name="T29" fmla="*/ 398 h 398"/>
                <a:gd name="T30" fmla="*/ 446 w 446"/>
                <a:gd name="T31" fmla="*/ 122 h 398"/>
                <a:gd name="T32" fmla="*/ 328 w 446"/>
                <a:gd name="T33" fmla="*/ 1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6" h="398">
                  <a:moveTo>
                    <a:pt x="328" y="1"/>
                  </a:moveTo>
                  <a:cubicBezTo>
                    <a:pt x="249" y="1"/>
                    <a:pt x="202" y="54"/>
                    <a:pt x="180" y="87"/>
                  </a:cubicBezTo>
                  <a:cubicBezTo>
                    <a:pt x="180" y="58"/>
                    <a:pt x="180" y="0"/>
                    <a:pt x="180" y="0"/>
                  </a:cubicBezTo>
                  <a:cubicBezTo>
                    <a:pt x="172" y="1"/>
                    <a:pt x="172" y="1"/>
                    <a:pt x="172" y="1"/>
                  </a:cubicBezTo>
                  <a:cubicBezTo>
                    <a:pt x="0" y="28"/>
                    <a:pt x="0" y="28"/>
                    <a:pt x="0" y="28"/>
                  </a:cubicBezTo>
                  <a:cubicBezTo>
                    <a:pt x="0" y="58"/>
                    <a:pt x="0" y="58"/>
                    <a:pt x="0" y="58"/>
                  </a:cubicBezTo>
                  <a:cubicBezTo>
                    <a:pt x="8" y="58"/>
                    <a:pt x="8" y="58"/>
                    <a:pt x="8" y="58"/>
                  </a:cubicBezTo>
                  <a:cubicBezTo>
                    <a:pt x="62" y="60"/>
                    <a:pt x="74" y="71"/>
                    <a:pt x="74" y="122"/>
                  </a:cubicBezTo>
                  <a:cubicBezTo>
                    <a:pt x="74" y="398"/>
                    <a:pt x="74" y="398"/>
                    <a:pt x="74" y="398"/>
                  </a:cubicBezTo>
                  <a:cubicBezTo>
                    <a:pt x="180" y="398"/>
                    <a:pt x="180" y="398"/>
                    <a:pt x="180" y="398"/>
                  </a:cubicBezTo>
                  <a:cubicBezTo>
                    <a:pt x="180" y="195"/>
                    <a:pt x="180" y="195"/>
                    <a:pt x="180" y="195"/>
                  </a:cubicBezTo>
                  <a:cubicBezTo>
                    <a:pt x="180" y="141"/>
                    <a:pt x="232" y="71"/>
                    <a:pt x="285" y="71"/>
                  </a:cubicBezTo>
                  <a:cubicBezTo>
                    <a:pt x="337" y="71"/>
                    <a:pt x="339" y="113"/>
                    <a:pt x="339" y="183"/>
                  </a:cubicBezTo>
                  <a:cubicBezTo>
                    <a:pt x="339" y="398"/>
                    <a:pt x="339" y="398"/>
                    <a:pt x="339" y="398"/>
                  </a:cubicBezTo>
                  <a:cubicBezTo>
                    <a:pt x="446" y="398"/>
                    <a:pt x="446" y="398"/>
                    <a:pt x="446" y="398"/>
                  </a:cubicBezTo>
                  <a:cubicBezTo>
                    <a:pt x="446" y="122"/>
                    <a:pt x="446" y="122"/>
                    <a:pt x="446" y="122"/>
                  </a:cubicBezTo>
                  <a:cubicBezTo>
                    <a:pt x="446" y="44"/>
                    <a:pt x="404" y="1"/>
                    <a:pt x="328"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56" name="Freeform 62"/>
            <p:cNvSpPr>
              <a:spLocks/>
            </p:cNvSpPr>
            <p:nvPr userDrawn="1"/>
          </p:nvSpPr>
          <p:spPr bwMode="auto">
            <a:xfrm>
              <a:off x="7910291" y="-758964"/>
              <a:ext cx="53786" cy="73955"/>
            </a:xfrm>
            <a:custGeom>
              <a:avLst/>
              <a:gdLst>
                <a:gd name="T0" fmla="*/ 175 w 298"/>
                <a:gd name="T1" fmla="*/ 155 h 407"/>
                <a:gd name="T2" fmla="*/ 97 w 298"/>
                <a:gd name="T3" fmla="*/ 87 h 407"/>
                <a:gd name="T4" fmla="*/ 154 w 298"/>
                <a:gd name="T5" fmla="*/ 50 h 407"/>
                <a:gd name="T6" fmla="*/ 254 w 298"/>
                <a:gd name="T7" fmla="*/ 85 h 407"/>
                <a:gd name="T8" fmla="*/ 270 w 298"/>
                <a:gd name="T9" fmla="*/ 95 h 407"/>
                <a:gd name="T10" fmla="*/ 270 w 298"/>
                <a:gd name="T11" fmla="*/ 15 h 407"/>
                <a:gd name="T12" fmla="*/ 257 w 298"/>
                <a:gd name="T13" fmla="*/ 12 h 407"/>
                <a:gd name="T14" fmla="*/ 160 w 298"/>
                <a:gd name="T15" fmla="*/ 0 h 407"/>
                <a:gd name="T16" fmla="*/ 0 w 298"/>
                <a:gd name="T17" fmla="*/ 115 h 407"/>
                <a:gd name="T18" fmla="*/ 117 w 298"/>
                <a:gd name="T19" fmla="*/ 238 h 407"/>
                <a:gd name="T20" fmla="*/ 200 w 298"/>
                <a:gd name="T21" fmla="*/ 310 h 407"/>
                <a:gd name="T22" fmla="*/ 129 w 298"/>
                <a:gd name="T23" fmla="*/ 356 h 407"/>
                <a:gd name="T24" fmla="*/ 12 w 298"/>
                <a:gd name="T25" fmla="*/ 315 h 407"/>
                <a:gd name="T26" fmla="*/ 0 w 298"/>
                <a:gd name="T27" fmla="*/ 308 h 407"/>
                <a:gd name="T28" fmla="*/ 0 w 298"/>
                <a:gd name="T29" fmla="*/ 391 h 407"/>
                <a:gd name="T30" fmla="*/ 8 w 298"/>
                <a:gd name="T31" fmla="*/ 392 h 407"/>
                <a:gd name="T32" fmla="*/ 125 w 298"/>
                <a:gd name="T33" fmla="*/ 407 h 407"/>
                <a:gd name="T34" fmla="*/ 298 w 298"/>
                <a:gd name="T35" fmla="*/ 288 h 407"/>
                <a:gd name="T36" fmla="*/ 175 w 298"/>
                <a:gd name="T37" fmla="*/ 155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407">
                  <a:moveTo>
                    <a:pt x="175" y="155"/>
                  </a:moveTo>
                  <a:cubicBezTo>
                    <a:pt x="133" y="134"/>
                    <a:pt x="97" y="116"/>
                    <a:pt x="97" y="87"/>
                  </a:cubicBezTo>
                  <a:cubicBezTo>
                    <a:pt x="97" y="54"/>
                    <a:pt x="137" y="50"/>
                    <a:pt x="154" y="50"/>
                  </a:cubicBezTo>
                  <a:cubicBezTo>
                    <a:pt x="198" y="50"/>
                    <a:pt x="237" y="74"/>
                    <a:pt x="254" y="85"/>
                  </a:cubicBezTo>
                  <a:cubicBezTo>
                    <a:pt x="270" y="95"/>
                    <a:pt x="270" y="95"/>
                    <a:pt x="270" y="95"/>
                  </a:cubicBezTo>
                  <a:cubicBezTo>
                    <a:pt x="270" y="15"/>
                    <a:pt x="270" y="15"/>
                    <a:pt x="270" y="15"/>
                  </a:cubicBezTo>
                  <a:cubicBezTo>
                    <a:pt x="257" y="12"/>
                    <a:pt x="257" y="12"/>
                    <a:pt x="257" y="12"/>
                  </a:cubicBezTo>
                  <a:cubicBezTo>
                    <a:pt x="238" y="8"/>
                    <a:pt x="201" y="0"/>
                    <a:pt x="160" y="0"/>
                  </a:cubicBezTo>
                  <a:cubicBezTo>
                    <a:pt x="60" y="0"/>
                    <a:pt x="0" y="43"/>
                    <a:pt x="0" y="115"/>
                  </a:cubicBezTo>
                  <a:cubicBezTo>
                    <a:pt x="0" y="180"/>
                    <a:pt x="62" y="211"/>
                    <a:pt x="117" y="238"/>
                  </a:cubicBezTo>
                  <a:cubicBezTo>
                    <a:pt x="160" y="259"/>
                    <a:pt x="200" y="278"/>
                    <a:pt x="200" y="310"/>
                  </a:cubicBezTo>
                  <a:cubicBezTo>
                    <a:pt x="200" y="339"/>
                    <a:pt x="174" y="356"/>
                    <a:pt x="129" y="356"/>
                  </a:cubicBezTo>
                  <a:cubicBezTo>
                    <a:pt x="79" y="356"/>
                    <a:pt x="37" y="330"/>
                    <a:pt x="12" y="315"/>
                  </a:cubicBezTo>
                  <a:cubicBezTo>
                    <a:pt x="0" y="308"/>
                    <a:pt x="0" y="308"/>
                    <a:pt x="0" y="308"/>
                  </a:cubicBezTo>
                  <a:cubicBezTo>
                    <a:pt x="0" y="391"/>
                    <a:pt x="0" y="391"/>
                    <a:pt x="0" y="391"/>
                  </a:cubicBezTo>
                  <a:cubicBezTo>
                    <a:pt x="8" y="392"/>
                    <a:pt x="8" y="392"/>
                    <a:pt x="8" y="392"/>
                  </a:cubicBezTo>
                  <a:cubicBezTo>
                    <a:pt x="30" y="397"/>
                    <a:pt x="70" y="407"/>
                    <a:pt x="125" y="407"/>
                  </a:cubicBezTo>
                  <a:cubicBezTo>
                    <a:pt x="233" y="407"/>
                    <a:pt x="298" y="362"/>
                    <a:pt x="298" y="288"/>
                  </a:cubicBezTo>
                  <a:cubicBezTo>
                    <a:pt x="298" y="215"/>
                    <a:pt x="233" y="183"/>
                    <a:pt x="175" y="1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57" name="Freeform 63"/>
            <p:cNvSpPr>
              <a:spLocks noEditPoints="1"/>
            </p:cNvSpPr>
            <p:nvPr userDrawn="1"/>
          </p:nvSpPr>
          <p:spPr bwMode="auto">
            <a:xfrm>
              <a:off x="7974162" y="-758964"/>
              <a:ext cx="84040" cy="102529"/>
            </a:xfrm>
            <a:custGeom>
              <a:avLst/>
              <a:gdLst>
                <a:gd name="T0" fmla="*/ 292 w 459"/>
                <a:gd name="T1" fmla="*/ 1 h 563"/>
                <a:gd name="T2" fmla="*/ 179 w 459"/>
                <a:gd name="T3" fmla="*/ 56 h 563"/>
                <a:gd name="T4" fmla="*/ 179 w 459"/>
                <a:gd name="T5" fmla="*/ 0 h 563"/>
                <a:gd name="T6" fmla="*/ 170 w 459"/>
                <a:gd name="T7" fmla="*/ 1 h 563"/>
                <a:gd name="T8" fmla="*/ 0 w 459"/>
                <a:gd name="T9" fmla="*/ 28 h 563"/>
                <a:gd name="T10" fmla="*/ 0 w 459"/>
                <a:gd name="T11" fmla="*/ 58 h 563"/>
                <a:gd name="T12" fmla="*/ 8 w 459"/>
                <a:gd name="T13" fmla="*/ 58 h 563"/>
                <a:gd name="T14" fmla="*/ 71 w 459"/>
                <a:gd name="T15" fmla="*/ 122 h 563"/>
                <a:gd name="T16" fmla="*/ 71 w 459"/>
                <a:gd name="T17" fmla="*/ 563 h 563"/>
                <a:gd name="T18" fmla="*/ 178 w 459"/>
                <a:gd name="T19" fmla="*/ 563 h 563"/>
                <a:gd name="T20" fmla="*/ 178 w 459"/>
                <a:gd name="T21" fmla="*/ 362 h 563"/>
                <a:gd name="T22" fmla="*/ 288 w 459"/>
                <a:gd name="T23" fmla="*/ 408 h 563"/>
                <a:gd name="T24" fmla="*/ 459 w 459"/>
                <a:gd name="T25" fmla="*/ 198 h 563"/>
                <a:gd name="T26" fmla="*/ 292 w 459"/>
                <a:gd name="T27" fmla="*/ 1 h 563"/>
                <a:gd name="T28" fmla="*/ 261 w 459"/>
                <a:gd name="T29" fmla="*/ 60 h 563"/>
                <a:gd name="T30" fmla="*/ 343 w 459"/>
                <a:gd name="T31" fmla="*/ 198 h 563"/>
                <a:gd name="T32" fmla="*/ 262 w 459"/>
                <a:gd name="T33" fmla="*/ 349 h 563"/>
                <a:gd name="T34" fmla="*/ 178 w 459"/>
                <a:gd name="T35" fmla="*/ 230 h 563"/>
                <a:gd name="T36" fmla="*/ 178 w 459"/>
                <a:gd name="T37" fmla="*/ 196 h 563"/>
                <a:gd name="T38" fmla="*/ 261 w 459"/>
                <a:gd name="T39" fmla="*/ 6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9" h="563">
                  <a:moveTo>
                    <a:pt x="292" y="1"/>
                  </a:moveTo>
                  <a:cubicBezTo>
                    <a:pt x="252" y="1"/>
                    <a:pt x="214" y="20"/>
                    <a:pt x="179" y="56"/>
                  </a:cubicBezTo>
                  <a:cubicBezTo>
                    <a:pt x="179" y="37"/>
                    <a:pt x="179" y="0"/>
                    <a:pt x="179" y="0"/>
                  </a:cubicBezTo>
                  <a:cubicBezTo>
                    <a:pt x="170" y="1"/>
                    <a:pt x="170" y="1"/>
                    <a:pt x="170" y="1"/>
                  </a:cubicBezTo>
                  <a:cubicBezTo>
                    <a:pt x="0" y="28"/>
                    <a:pt x="0" y="28"/>
                    <a:pt x="0" y="28"/>
                  </a:cubicBezTo>
                  <a:cubicBezTo>
                    <a:pt x="0" y="58"/>
                    <a:pt x="0" y="58"/>
                    <a:pt x="0" y="58"/>
                  </a:cubicBezTo>
                  <a:cubicBezTo>
                    <a:pt x="8" y="58"/>
                    <a:pt x="8" y="58"/>
                    <a:pt x="8" y="58"/>
                  </a:cubicBezTo>
                  <a:cubicBezTo>
                    <a:pt x="61" y="60"/>
                    <a:pt x="71" y="70"/>
                    <a:pt x="71" y="122"/>
                  </a:cubicBezTo>
                  <a:cubicBezTo>
                    <a:pt x="71" y="563"/>
                    <a:pt x="71" y="563"/>
                    <a:pt x="71" y="563"/>
                  </a:cubicBezTo>
                  <a:cubicBezTo>
                    <a:pt x="178" y="563"/>
                    <a:pt x="178" y="563"/>
                    <a:pt x="178" y="563"/>
                  </a:cubicBezTo>
                  <a:cubicBezTo>
                    <a:pt x="178" y="563"/>
                    <a:pt x="178" y="395"/>
                    <a:pt x="178" y="362"/>
                  </a:cubicBezTo>
                  <a:cubicBezTo>
                    <a:pt x="198" y="386"/>
                    <a:pt x="229" y="408"/>
                    <a:pt x="288" y="408"/>
                  </a:cubicBezTo>
                  <a:cubicBezTo>
                    <a:pt x="400" y="408"/>
                    <a:pt x="459" y="335"/>
                    <a:pt x="459" y="198"/>
                  </a:cubicBezTo>
                  <a:cubicBezTo>
                    <a:pt x="459" y="73"/>
                    <a:pt x="398" y="1"/>
                    <a:pt x="292" y="1"/>
                  </a:cubicBezTo>
                  <a:moveTo>
                    <a:pt x="261" y="60"/>
                  </a:moveTo>
                  <a:cubicBezTo>
                    <a:pt x="334" y="60"/>
                    <a:pt x="343" y="139"/>
                    <a:pt x="343" y="198"/>
                  </a:cubicBezTo>
                  <a:cubicBezTo>
                    <a:pt x="343" y="300"/>
                    <a:pt x="317" y="349"/>
                    <a:pt x="262" y="349"/>
                  </a:cubicBezTo>
                  <a:cubicBezTo>
                    <a:pt x="193" y="349"/>
                    <a:pt x="178" y="284"/>
                    <a:pt x="178" y="230"/>
                  </a:cubicBezTo>
                  <a:cubicBezTo>
                    <a:pt x="178" y="196"/>
                    <a:pt x="178" y="196"/>
                    <a:pt x="178" y="196"/>
                  </a:cubicBezTo>
                  <a:cubicBezTo>
                    <a:pt x="178" y="155"/>
                    <a:pt x="186" y="60"/>
                    <a:pt x="26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58" name="Freeform 64"/>
            <p:cNvSpPr>
              <a:spLocks/>
            </p:cNvSpPr>
            <p:nvPr userDrawn="1"/>
          </p:nvSpPr>
          <p:spPr bwMode="auto">
            <a:xfrm>
              <a:off x="8071648" y="-758964"/>
              <a:ext cx="33616" cy="72275"/>
            </a:xfrm>
            <a:custGeom>
              <a:avLst/>
              <a:gdLst>
                <a:gd name="T0" fmla="*/ 0 w 178"/>
                <a:gd name="T1" fmla="*/ 28 h 398"/>
                <a:gd name="T2" fmla="*/ 0 w 178"/>
                <a:gd name="T3" fmla="*/ 58 h 398"/>
                <a:gd name="T4" fmla="*/ 8 w 178"/>
                <a:gd name="T5" fmla="*/ 58 h 398"/>
                <a:gd name="T6" fmla="*/ 71 w 178"/>
                <a:gd name="T7" fmla="*/ 122 h 398"/>
                <a:gd name="T8" fmla="*/ 71 w 178"/>
                <a:gd name="T9" fmla="*/ 398 h 398"/>
                <a:gd name="T10" fmla="*/ 178 w 178"/>
                <a:gd name="T11" fmla="*/ 398 h 398"/>
                <a:gd name="T12" fmla="*/ 178 w 178"/>
                <a:gd name="T13" fmla="*/ 0 h 398"/>
                <a:gd name="T14" fmla="*/ 169 w 178"/>
                <a:gd name="T15" fmla="*/ 1 h 398"/>
                <a:gd name="T16" fmla="*/ 0 w 178"/>
                <a:gd name="T17" fmla="*/ 2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398">
                  <a:moveTo>
                    <a:pt x="0" y="28"/>
                  </a:moveTo>
                  <a:cubicBezTo>
                    <a:pt x="0" y="58"/>
                    <a:pt x="0" y="58"/>
                    <a:pt x="0" y="58"/>
                  </a:cubicBezTo>
                  <a:cubicBezTo>
                    <a:pt x="8" y="58"/>
                    <a:pt x="8" y="58"/>
                    <a:pt x="8" y="58"/>
                  </a:cubicBezTo>
                  <a:cubicBezTo>
                    <a:pt x="60" y="60"/>
                    <a:pt x="71" y="70"/>
                    <a:pt x="71" y="122"/>
                  </a:cubicBezTo>
                  <a:cubicBezTo>
                    <a:pt x="71" y="398"/>
                    <a:pt x="71" y="398"/>
                    <a:pt x="71" y="398"/>
                  </a:cubicBezTo>
                  <a:cubicBezTo>
                    <a:pt x="178" y="398"/>
                    <a:pt x="178" y="398"/>
                    <a:pt x="178" y="398"/>
                  </a:cubicBezTo>
                  <a:cubicBezTo>
                    <a:pt x="178" y="0"/>
                    <a:pt x="178" y="0"/>
                    <a:pt x="178" y="0"/>
                  </a:cubicBezTo>
                  <a:cubicBezTo>
                    <a:pt x="169" y="1"/>
                    <a:pt x="169" y="1"/>
                    <a:pt x="169" y="1"/>
                  </a:cubicBezTo>
                  <a:cubicBezTo>
                    <a:pt x="0" y="28"/>
                    <a:pt x="0" y="28"/>
                    <a:pt x="0"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59" name="Freeform 65"/>
            <p:cNvSpPr>
              <a:spLocks/>
            </p:cNvSpPr>
            <p:nvPr userDrawn="1"/>
          </p:nvSpPr>
          <p:spPr bwMode="auto">
            <a:xfrm>
              <a:off x="8083415" y="-789219"/>
              <a:ext cx="23531" cy="20170"/>
            </a:xfrm>
            <a:custGeom>
              <a:avLst/>
              <a:gdLst>
                <a:gd name="T0" fmla="*/ 64 w 132"/>
                <a:gd name="T1" fmla="*/ 116 h 116"/>
                <a:gd name="T2" fmla="*/ 132 w 132"/>
                <a:gd name="T3" fmla="*/ 57 h 116"/>
                <a:gd name="T4" fmla="*/ 65 w 132"/>
                <a:gd name="T5" fmla="*/ 0 h 116"/>
                <a:gd name="T6" fmla="*/ 0 w 132"/>
                <a:gd name="T7" fmla="*/ 57 h 116"/>
                <a:gd name="T8" fmla="*/ 64 w 132"/>
                <a:gd name="T9" fmla="*/ 116 h 116"/>
              </a:gdLst>
              <a:ahLst/>
              <a:cxnLst>
                <a:cxn ang="0">
                  <a:pos x="T0" y="T1"/>
                </a:cxn>
                <a:cxn ang="0">
                  <a:pos x="T2" y="T3"/>
                </a:cxn>
                <a:cxn ang="0">
                  <a:pos x="T4" y="T5"/>
                </a:cxn>
                <a:cxn ang="0">
                  <a:pos x="T6" y="T7"/>
                </a:cxn>
                <a:cxn ang="0">
                  <a:pos x="T8" y="T9"/>
                </a:cxn>
              </a:cxnLst>
              <a:rect l="0" t="0" r="r" b="b"/>
              <a:pathLst>
                <a:path w="132" h="116">
                  <a:moveTo>
                    <a:pt x="64" y="116"/>
                  </a:moveTo>
                  <a:cubicBezTo>
                    <a:pt x="102" y="116"/>
                    <a:pt x="132" y="89"/>
                    <a:pt x="132" y="57"/>
                  </a:cubicBezTo>
                  <a:cubicBezTo>
                    <a:pt x="132" y="26"/>
                    <a:pt x="102" y="0"/>
                    <a:pt x="65" y="0"/>
                  </a:cubicBezTo>
                  <a:cubicBezTo>
                    <a:pt x="29" y="0"/>
                    <a:pt x="0" y="26"/>
                    <a:pt x="0" y="57"/>
                  </a:cubicBezTo>
                  <a:cubicBezTo>
                    <a:pt x="0" y="89"/>
                    <a:pt x="29" y="116"/>
                    <a:pt x="64" y="1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5" name="Freeform 66"/>
            <p:cNvSpPr>
              <a:spLocks/>
            </p:cNvSpPr>
            <p:nvPr userDrawn="1"/>
          </p:nvSpPr>
          <p:spPr bwMode="auto">
            <a:xfrm>
              <a:off x="8123754" y="-758964"/>
              <a:ext cx="63870" cy="72275"/>
            </a:xfrm>
            <a:custGeom>
              <a:avLst/>
              <a:gdLst>
                <a:gd name="T0" fmla="*/ 345 w 345"/>
                <a:gd name="T1" fmla="*/ 89 h 398"/>
                <a:gd name="T2" fmla="*/ 345 w 345"/>
                <a:gd name="T3" fmla="*/ 6 h 398"/>
                <a:gd name="T4" fmla="*/ 339 w 345"/>
                <a:gd name="T5" fmla="*/ 5 h 398"/>
                <a:gd name="T6" fmla="*/ 288 w 345"/>
                <a:gd name="T7" fmla="*/ 1 h 398"/>
                <a:gd name="T8" fmla="*/ 179 w 345"/>
                <a:gd name="T9" fmla="*/ 80 h 398"/>
                <a:gd name="T10" fmla="*/ 179 w 345"/>
                <a:gd name="T11" fmla="*/ 0 h 398"/>
                <a:gd name="T12" fmla="*/ 170 w 345"/>
                <a:gd name="T13" fmla="*/ 1 h 398"/>
                <a:gd name="T14" fmla="*/ 0 w 345"/>
                <a:gd name="T15" fmla="*/ 28 h 398"/>
                <a:gd name="T16" fmla="*/ 0 w 345"/>
                <a:gd name="T17" fmla="*/ 58 h 398"/>
                <a:gd name="T18" fmla="*/ 7 w 345"/>
                <a:gd name="T19" fmla="*/ 58 h 398"/>
                <a:gd name="T20" fmla="*/ 72 w 345"/>
                <a:gd name="T21" fmla="*/ 122 h 398"/>
                <a:gd name="T22" fmla="*/ 72 w 345"/>
                <a:gd name="T23" fmla="*/ 398 h 398"/>
                <a:gd name="T24" fmla="*/ 179 w 345"/>
                <a:gd name="T25" fmla="*/ 398 h 398"/>
                <a:gd name="T26" fmla="*/ 179 w 345"/>
                <a:gd name="T27" fmla="*/ 199 h 398"/>
                <a:gd name="T28" fmla="*/ 291 w 345"/>
                <a:gd name="T29" fmla="*/ 87 h 398"/>
                <a:gd name="T30" fmla="*/ 328 w 345"/>
                <a:gd name="T31" fmla="*/ 94 h 398"/>
                <a:gd name="T32" fmla="*/ 345 w 345"/>
                <a:gd name="T33" fmla="*/ 99 h 398"/>
                <a:gd name="T34" fmla="*/ 345 w 345"/>
                <a:gd name="T35" fmla="*/ 89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98">
                  <a:moveTo>
                    <a:pt x="345" y="89"/>
                  </a:moveTo>
                  <a:cubicBezTo>
                    <a:pt x="345" y="6"/>
                    <a:pt x="345" y="6"/>
                    <a:pt x="345" y="6"/>
                  </a:cubicBezTo>
                  <a:cubicBezTo>
                    <a:pt x="339" y="5"/>
                    <a:pt x="339" y="5"/>
                    <a:pt x="339" y="5"/>
                  </a:cubicBezTo>
                  <a:cubicBezTo>
                    <a:pt x="321" y="2"/>
                    <a:pt x="304" y="1"/>
                    <a:pt x="288" y="1"/>
                  </a:cubicBezTo>
                  <a:cubicBezTo>
                    <a:pt x="228" y="1"/>
                    <a:pt x="196" y="45"/>
                    <a:pt x="179" y="80"/>
                  </a:cubicBezTo>
                  <a:cubicBezTo>
                    <a:pt x="179" y="48"/>
                    <a:pt x="179" y="0"/>
                    <a:pt x="179" y="0"/>
                  </a:cubicBezTo>
                  <a:cubicBezTo>
                    <a:pt x="170" y="1"/>
                    <a:pt x="170" y="1"/>
                    <a:pt x="170" y="1"/>
                  </a:cubicBezTo>
                  <a:cubicBezTo>
                    <a:pt x="0" y="28"/>
                    <a:pt x="0" y="28"/>
                    <a:pt x="0" y="28"/>
                  </a:cubicBezTo>
                  <a:cubicBezTo>
                    <a:pt x="0" y="58"/>
                    <a:pt x="0" y="58"/>
                    <a:pt x="0" y="58"/>
                  </a:cubicBezTo>
                  <a:cubicBezTo>
                    <a:pt x="7" y="58"/>
                    <a:pt x="7" y="58"/>
                    <a:pt x="7" y="58"/>
                  </a:cubicBezTo>
                  <a:cubicBezTo>
                    <a:pt x="61" y="60"/>
                    <a:pt x="72" y="70"/>
                    <a:pt x="72" y="122"/>
                  </a:cubicBezTo>
                  <a:cubicBezTo>
                    <a:pt x="72" y="398"/>
                    <a:pt x="72" y="398"/>
                    <a:pt x="72" y="398"/>
                  </a:cubicBezTo>
                  <a:cubicBezTo>
                    <a:pt x="179" y="398"/>
                    <a:pt x="179" y="398"/>
                    <a:pt x="179" y="398"/>
                  </a:cubicBezTo>
                  <a:cubicBezTo>
                    <a:pt x="179" y="199"/>
                    <a:pt x="179" y="199"/>
                    <a:pt x="179" y="199"/>
                  </a:cubicBezTo>
                  <a:cubicBezTo>
                    <a:pt x="179" y="165"/>
                    <a:pt x="190" y="87"/>
                    <a:pt x="291" y="87"/>
                  </a:cubicBezTo>
                  <a:cubicBezTo>
                    <a:pt x="302" y="87"/>
                    <a:pt x="315" y="91"/>
                    <a:pt x="328" y="94"/>
                  </a:cubicBezTo>
                  <a:cubicBezTo>
                    <a:pt x="345" y="99"/>
                    <a:pt x="345" y="99"/>
                    <a:pt x="345" y="99"/>
                  </a:cubicBezTo>
                  <a:cubicBezTo>
                    <a:pt x="345" y="89"/>
                    <a:pt x="345" y="89"/>
                    <a:pt x="345" y="8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6" name="Freeform 67"/>
            <p:cNvSpPr>
              <a:spLocks noEditPoints="1"/>
            </p:cNvSpPr>
            <p:nvPr userDrawn="1"/>
          </p:nvSpPr>
          <p:spPr bwMode="auto">
            <a:xfrm>
              <a:off x="8196028" y="-758964"/>
              <a:ext cx="68913" cy="73955"/>
            </a:xfrm>
            <a:custGeom>
              <a:avLst/>
              <a:gdLst>
                <a:gd name="T0" fmla="*/ 377 w 377"/>
                <a:gd name="T1" fmla="*/ 161 h 407"/>
                <a:gd name="T2" fmla="*/ 200 w 377"/>
                <a:gd name="T3" fmla="*/ 0 h 407"/>
                <a:gd name="T4" fmla="*/ 0 w 377"/>
                <a:gd name="T5" fmla="*/ 190 h 407"/>
                <a:gd name="T6" fmla="*/ 232 w 377"/>
                <a:gd name="T7" fmla="*/ 407 h 407"/>
                <a:gd name="T8" fmla="*/ 363 w 377"/>
                <a:gd name="T9" fmla="*/ 385 h 407"/>
                <a:gd name="T10" fmla="*/ 369 w 377"/>
                <a:gd name="T11" fmla="*/ 383 h 407"/>
                <a:gd name="T12" fmla="*/ 369 w 377"/>
                <a:gd name="T13" fmla="*/ 331 h 407"/>
                <a:gd name="T14" fmla="*/ 359 w 377"/>
                <a:gd name="T15" fmla="*/ 335 h 407"/>
                <a:gd name="T16" fmla="*/ 275 w 377"/>
                <a:gd name="T17" fmla="*/ 348 h 407"/>
                <a:gd name="T18" fmla="*/ 116 w 377"/>
                <a:gd name="T19" fmla="*/ 169 h 407"/>
                <a:gd name="T20" fmla="*/ 377 w 377"/>
                <a:gd name="T21" fmla="*/ 169 h 407"/>
                <a:gd name="T22" fmla="*/ 377 w 377"/>
                <a:gd name="T23" fmla="*/ 161 h 407"/>
                <a:gd name="T24" fmla="*/ 197 w 377"/>
                <a:gd name="T25" fmla="*/ 42 h 407"/>
                <a:gd name="T26" fmla="*/ 270 w 377"/>
                <a:gd name="T27" fmla="*/ 122 h 407"/>
                <a:gd name="T28" fmla="*/ 117 w 377"/>
                <a:gd name="T29" fmla="*/ 122 h 407"/>
                <a:gd name="T30" fmla="*/ 197 w 377"/>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7" h="407">
                  <a:moveTo>
                    <a:pt x="377" y="161"/>
                  </a:moveTo>
                  <a:cubicBezTo>
                    <a:pt x="377" y="54"/>
                    <a:pt x="318" y="0"/>
                    <a:pt x="200" y="0"/>
                  </a:cubicBezTo>
                  <a:cubicBezTo>
                    <a:pt x="67" y="0"/>
                    <a:pt x="0" y="64"/>
                    <a:pt x="0" y="190"/>
                  </a:cubicBezTo>
                  <a:cubicBezTo>
                    <a:pt x="0" y="326"/>
                    <a:pt x="87" y="407"/>
                    <a:pt x="232"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5" y="348"/>
                  </a:cubicBezTo>
                  <a:cubicBezTo>
                    <a:pt x="162" y="348"/>
                    <a:pt x="119" y="253"/>
                    <a:pt x="116" y="169"/>
                  </a:cubicBezTo>
                  <a:cubicBezTo>
                    <a:pt x="131" y="169"/>
                    <a:pt x="377" y="169"/>
                    <a:pt x="377" y="169"/>
                  </a:cubicBezTo>
                  <a:cubicBezTo>
                    <a:pt x="377" y="161"/>
                    <a:pt x="377" y="161"/>
                    <a:pt x="377" y="161"/>
                  </a:cubicBezTo>
                  <a:moveTo>
                    <a:pt x="197" y="42"/>
                  </a:moveTo>
                  <a:cubicBezTo>
                    <a:pt x="254" y="42"/>
                    <a:pt x="269" y="84"/>
                    <a:pt x="270" y="122"/>
                  </a:cubicBezTo>
                  <a:cubicBezTo>
                    <a:pt x="257" y="122"/>
                    <a:pt x="131" y="122"/>
                    <a:pt x="117" y="122"/>
                  </a:cubicBezTo>
                  <a:cubicBezTo>
                    <a:pt x="120" y="94"/>
                    <a:pt x="137" y="42"/>
                    <a:pt x="197"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7" name="Freeform 68"/>
            <p:cNvSpPr>
              <a:spLocks/>
            </p:cNvSpPr>
            <p:nvPr userDrawn="1"/>
          </p:nvSpPr>
          <p:spPr bwMode="auto">
            <a:xfrm>
              <a:off x="8384278" y="-792580"/>
              <a:ext cx="80678" cy="105891"/>
            </a:xfrm>
            <a:custGeom>
              <a:avLst/>
              <a:gdLst>
                <a:gd name="T0" fmla="*/ 325 w 445"/>
                <a:gd name="T1" fmla="*/ 181 h 578"/>
                <a:gd name="T2" fmla="*/ 178 w 445"/>
                <a:gd name="T3" fmla="*/ 266 h 578"/>
                <a:gd name="T4" fmla="*/ 178 w 445"/>
                <a:gd name="T5" fmla="*/ 0 h 578"/>
                <a:gd name="T6" fmla="*/ 170 w 445"/>
                <a:gd name="T7" fmla="*/ 1 h 578"/>
                <a:gd name="T8" fmla="*/ 0 w 445"/>
                <a:gd name="T9" fmla="*/ 22 h 578"/>
                <a:gd name="T10" fmla="*/ 0 w 445"/>
                <a:gd name="T11" fmla="*/ 52 h 578"/>
                <a:gd name="T12" fmla="*/ 8 w 445"/>
                <a:gd name="T13" fmla="*/ 52 h 578"/>
                <a:gd name="T14" fmla="*/ 72 w 445"/>
                <a:gd name="T15" fmla="*/ 118 h 578"/>
                <a:gd name="T16" fmla="*/ 72 w 445"/>
                <a:gd name="T17" fmla="*/ 578 h 578"/>
                <a:gd name="T18" fmla="*/ 178 w 445"/>
                <a:gd name="T19" fmla="*/ 578 h 578"/>
                <a:gd name="T20" fmla="*/ 178 w 445"/>
                <a:gd name="T21" fmla="*/ 380 h 578"/>
                <a:gd name="T22" fmla="*/ 279 w 445"/>
                <a:gd name="T23" fmla="*/ 251 h 578"/>
                <a:gd name="T24" fmla="*/ 339 w 445"/>
                <a:gd name="T25" fmla="*/ 335 h 578"/>
                <a:gd name="T26" fmla="*/ 339 w 445"/>
                <a:gd name="T27" fmla="*/ 578 h 578"/>
                <a:gd name="T28" fmla="*/ 445 w 445"/>
                <a:gd name="T29" fmla="*/ 578 h 578"/>
                <a:gd name="T30" fmla="*/ 445 w 445"/>
                <a:gd name="T31" fmla="*/ 323 h 578"/>
                <a:gd name="T32" fmla="*/ 325 w 445"/>
                <a:gd name="T33" fmla="*/ 18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5" h="578">
                  <a:moveTo>
                    <a:pt x="325" y="181"/>
                  </a:moveTo>
                  <a:cubicBezTo>
                    <a:pt x="246" y="181"/>
                    <a:pt x="201" y="230"/>
                    <a:pt x="178" y="266"/>
                  </a:cubicBezTo>
                  <a:cubicBezTo>
                    <a:pt x="178" y="223"/>
                    <a:pt x="178" y="0"/>
                    <a:pt x="178" y="0"/>
                  </a:cubicBezTo>
                  <a:cubicBezTo>
                    <a:pt x="170" y="1"/>
                    <a:pt x="170" y="1"/>
                    <a:pt x="170" y="1"/>
                  </a:cubicBezTo>
                  <a:cubicBezTo>
                    <a:pt x="0" y="22"/>
                    <a:pt x="0" y="22"/>
                    <a:pt x="0" y="22"/>
                  </a:cubicBezTo>
                  <a:cubicBezTo>
                    <a:pt x="0" y="52"/>
                    <a:pt x="0" y="52"/>
                    <a:pt x="0" y="52"/>
                  </a:cubicBezTo>
                  <a:cubicBezTo>
                    <a:pt x="8" y="52"/>
                    <a:pt x="8" y="52"/>
                    <a:pt x="8" y="52"/>
                  </a:cubicBezTo>
                  <a:cubicBezTo>
                    <a:pt x="60" y="54"/>
                    <a:pt x="72" y="66"/>
                    <a:pt x="72" y="118"/>
                  </a:cubicBezTo>
                  <a:cubicBezTo>
                    <a:pt x="72" y="578"/>
                    <a:pt x="72" y="578"/>
                    <a:pt x="72" y="578"/>
                  </a:cubicBezTo>
                  <a:cubicBezTo>
                    <a:pt x="178" y="578"/>
                    <a:pt x="178" y="578"/>
                    <a:pt x="178" y="578"/>
                  </a:cubicBezTo>
                  <a:cubicBezTo>
                    <a:pt x="178" y="380"/>
                    <a:pt x="178" y="380"/>
                    <a:pt x="178" y="380"/>
                  </a:cubicBezTo>
                  <a:cubicBezTo>
                    <a:pt x="178" y="307"/>
                    <a:pt x="233" y="251"/>
                    <a:pt x="279" y="251"/>
                  </a:cubicBezTo>
                  <a:cubicBezTo>
                    <a:pt x="339" y="251"/>
                    <a:pt x="339" y="296"/>
                    <a:pt x="339" y="335"/>
                  </a:cubicBezTo>
                  <a:cubicBezTo>
                    <a:pt x="339" y="578"/>
                    <a:pt x="339" y="578"/>
                    <a:pt x="339" y="578"/>
                  </a:cubicBezTo>
                  <a:cubicBezTo>
                    <a:pt x="445" y="578"/>
                    <a:pt x="445" y="578"/>
                    <a:pt x="445" y="578"/>
                  </a:cubicBezTo>
                  <a:cubicBezTo>
                    <a:pt x="445" y="323"/>
                    <a:pt x="445" y="323"/>
                    <a:pt x="445" y="323"/>
                  </a:cubicBezTo>
                  <a:cubicBezTo>
                    <a:pt x="445" y="280"/>
                    <a:pt x="445" y="181"/>
                    <a:pt x="325" y="18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8" name="Freeform 69"/>
            <p:cNvSpPr>
              <a:spLocks noEditPoints="1"/>
            </p:cNvSpPr>
            <p:nvPr userDrawn="1"/>
          </p:nvSpPr>
          <p:spPr bwMode="auto">
            <a:xfrm>
              <a:off x="8485126" y="-758964"/>
              <a:ext cx="68913" cy="73955"/>
            </a:xfrm>
            <a:custGeom>
              <a:avLst/>
              <a:gdLst>
                <a:gd name="T0" fmla="*/ 377 w 377"/>
                <a:gd name="T1" fmla="*/ 161 h 407"/>
                <a:gd name="T2" fmla="*/ 200 w 377"/>
                <a:gd name="T3" fmla="*/ 0 h 407"/>
                <a:gd name="T4" fmla="*/ 0 w 377"/>
                <a:gd name="T5" fmla="*/ 190 h 407"/>
                <a:gd name="T6" fmla="*/ 233 w 377"/>
                <a:gd name="T7" fmla="*/ 407 h 407"/>
                <a:gd name="T8" fmla="*/ 363 w 377"/>
                <a:gd name="T9" fmla="*/ 385 h 407"/>
                <a:gd name="T10" fmla="*/ 369 w 377"/>
                <a:gd name="T11" fmla="*/ 383 h 407"/>
                <a:gd name="T12" fmla="*/ 369 w 377"/>
                <a:gd name="T13" fmla="*/ 331 h 407"/>
                <a:gd name="T14" fmla="*/ 359 w 377"/>
                <a:gd name="T15" fmla="*/ 335 h 407"/>
                <a:gd name="T16" fmla="*/ 275 w 377"/>
                <a:gd name="T17" fmla="*/ 348 h 407"/>
                <a:gd name="T18" fmla="*/ 117 w 377"/>
                <a:gd name="T19" fmla="*/ 169 h 407"/>
                <a:gd name="T20" fmla="*/ 377 w 377"/>
                <a:gd name="T21" fmla="*/ 169 h 407"/>
                <a:gd name="T22" fmla="*/ 377 w 377"/>
                <a:gd name="T23" fmla="*/ 161 h 407"/>
                <a:gd name="T24" fmla="*/ 197 w 377"/>
                <a:gd name="T25" fmla="*/ 42 h 407"/>
                <a:gd name="T26" fmla="*/ 270 w 377"/>
                <a:gd name="T27" fmla="*/ 122 h 407"/>
                <a:gd name="T28" fmla="*/ 117 w 377"/>
                <a:gd name="T29" fmla="*/ 122 h 407"/>
                <a:gd name="T30" fmla="*/ 197 w 377"/>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7" h="407">
                  <a:moveTo>
                    <a:pt x="377" y="161"/>
                  </a:moveTo>
                  <a:cubicBezTo>
                    <a:pt x="377" y="54"/>
                    <a:pt x="318" y="0"/>
                    <a:pt x="200" y="0"/>
                  </a:cubicBezTo>
                  <a:cubicBezTo>
                    <a:pt x="68" y="0"/>
                    <a:pt x="0" y="64"/>
                    <a:pt x="0" y="190"/>
                  </a:cubicBezTo>
                  <a:cubicBezTo>
                    <a:pt x="0" y="326"/>
                    <a:pt x="87" y="407"/>
                    <a:pt x="233"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5" y="348"/>
                  </a:cubicBezTo>
                  <a:cubicBezTo>
                    <a:pt x="161" y="348"/>
                    <a:pt x="119" y="253"/>
                    <a:pt x="117" y="169"/>
                  </a:cubicBezTo>
                  <a:cubicBezTo>
                    <a:pt x="131" y="169"/>
                    <a:pt x="377" y="169"/>
                    <a:pt x="377" y="169"/>
                  </a:cubicBezTo>
                  <a:cubicBezTo>
                    <a:pt x="377" y="161"/>
                    <a:pt x="377" y="161"/>
                    <a:pt x="377" y="161"/>
                  </a:cubicBezTo>
                  <a:moveTo>
                    <a:pt x="197" y="42"/>
                  </a:moveTo>
                  <a:cubicBezTo>
                    <a:pt x="254" y="42"/>
                    <a:pt x="268" y="84"/>
                    <a:pt x="270" y="122"/>
                  </a:cubicBezTo>
                  <a:cubicBezTo>
                    <a:pt x="256" y="122"/>
                    <a:pt x="130" y="122"/>
                    <a:pt x="117" y="122"/>
                  </a:cubicBezTo>
                  <a:cubicBezTo>
                    <a:pt x="119" y="94"/>
                    <a:pt x="137" y="42"/>
                    <a:pt x="197"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89" name="Freeform 70"/>
            <p:cNvSpPr>
              <a:spLocks/>
            </p:cNvSpPr>
            <p:nvPr userDrawn="1"/>
          </p:nvSpPr>
          <p:spPr bwMode="auto">
            <a:xfrm>
              <a:off x="8320407" y="-780815"/>
              <a:ext cx="55467" cy="95806"/>
            </a:xfrm>
            <a:custGeom>
              <a:avLst/>
              <a:gdLst>
                <a:gd name="T0" fmla="*/ 71 w 298"/>
                <a:gd name="T1" fmla="*/ 0 h 519"/>
                <a:gd name="T2" fmla="*/ 71 w 298"/>
                <a:gd name="T3" fmla="*/ 121 h 519"/>
                <a:gd name="T4" fmla="*/ 0 w 298"/>
                <a:gd name="T5" fmla="*/ 121 h 519"/>
                <a:gd name="T6" fmla="*/ 0 w 298"/>
                <a:gd name="T7" fmla="*/ 168 h 519"/>
                <a:gd name="T8" fmla="*/ 71 w 298"/>
                <a:gd name="T9" fmla="*/ 168 h 519"/>
                <a:gd name="T10" fmla="*/ 71 w 298"/>
                <a:gd name="T11" fmla="*/ 407 h 519"/>
                <a:gd name="T12" fmla="*/ 218 w 298"/>
                <a:gd name="T13" fmla="*/ 519 h 519"/>
                <a:gd name="T14" fmla="*/ 281 w 298"/>
                <a:gd name="T15" fmla="*/ 512 h 519"/>
                <a:gd name="T16" fmla="*/ 287 w 298"/>
                <a:gd name="T17" fmla="*/ 511 h 519"/>
                <a:gd name="T18" fmla="*/ 287 w 298"/>
                <a:gd name="T19" fmla="*/ 463 h 519"/>
                <a:gd name="T20" fmla="*/ 278 w 298"/>
                <a:gd name="T21" fmla="*/ 465 h 519"/>
                <a:gd name="T22" fmla="*/ 246 w 298"/>
                <a:gd name="T23" fmla="*/ 468 h 519"/>
                <a:gd name="T24" fmla="*/ 178 w 298"/>
                <a:gd name="T25" fmla="*/ 394 h 519"/>
                <a:gd name="T26" fmla="*/ 178 w 298"/>
                <a:gd name="T27" fmla="*/ 168 h 519"/>
                <a:gd name="T28" fmla="*/ 298 w 298"/>
                <a:gd name="T29" fmla="*/ 168 h 519"/>
                <a:gd name="T30" fmla="*/ 298 w 298"/>
                <a:gd name="T31" fmla="*/ 121 h 519"/>
                <a:gd name="T32" fmla="*/ 178 w 298"/>
                <a:gd name="T33" fmla="*/ 121 h 519"/>
                <a:gd name="T34" fmla="*/ 178 w 298"/>
                <a:gd name="T35" fmla="*/ 0 h 519"/>
                <a:gd name="T36" fmla="*/ 71 w 298"/>
                <a:gd name="T37"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519">
                  <a:moveTo>
                    <a:pt x="71" y="0"/>
                  </a:moveTo>
                  <a:cubicBezTo>
                    <a:pt x="71" y="0"/>
                    <a:pt x="71" y="109"/>
                    <a:pt x="71" y="121"/>
                  </a:cubicBezTo>
                  <a:cubicBezTo>
                    <a:pt x="59" y="121"/>
                    <a:pt x="0" y="121"/>
                    <a:pt x="0" y="121"/>
                  </a:cubicBezTo>
                  <a:cubicBezTo>
                    <a:pt x="0" y="168"/>
                    <a:pt x="0" y="168"/>
                    <a:pt x="0" y="168"/>
                  </a:cubicBezTo>
                  <a:cubicBezTo>
                    <a:pt x="0" y="168"/>
                    <a:pt x="59" y="168"/>
                    <a:pt x="71" y="168"/>
                  </a:cubicBezTo>
                  <a:cubicBezTo>
                    <a:pt x="71" y="183"/>
                    <a:pt x="71" y="407"/>
                    <a:pt x="71" y="407"/>
                  </a:cubicBezTo>
                  <a:cubicBezTo>
                    <a:pt x="71" y="510"/>
                    <a:pt x="138" y="519"/>
                    <a:pt x="218" y="519"/>
                  </a:cubicBezTo>
                  <a:cubicBezTo>
                    <a:pt x="238" y="519"/>
                    <a:pt x="259" y="516"/>
                    <a:pt x="281" y="512"/>
                  </a:cubicBezTo>
                  <a:cubicBezTo>
                    <a:pt x="287" y="511"/>
                    <a:pt x="287" y="511"/>
                    <a:pt x="287" y="511"/>
                  </a:cubicBezTo>
                  <a:cubicBezTo>
                    <a:pt x="287" y="463"/>
                    <a:pt x="287" y="463"/>
                    <a:pt x="287" y="463"/>
                  </a:cubicBezTo>
                  <a:cubicBezTo>
                    <a:pt x="278" y="465"/>
                    <a:pt x="278" y="465"/>
                    <a:pt x="278" y="465"/>
                  </a:cubicBezTo>
                  <a:cubicBezTo>
                    <a:pt x="269" y="467"/>
                    <a:pt x="258" y="468"/>
                    <a:pt x="246" y="468"/>
                  </a:cubicBezTo>
                  <a:cubicBezTo>
                    <a:pt x="182" y="468"/>
                    <a:pt x="178" y="449"/>
                    <a:pt x="178" y="394"/>
                  </a:cubicBezTo>
                  <a:cubicBezTo>
                    <a:pt x="178" y="394"/>
                    <a:pt x="178" y="182"/>
                    <a:pt x="178" y="168"/>
                  </a:cubicBezTo>
                  <a:cubicBezTo>
                    <a:pt x="192" y="168"/>
                    <a:pt x="298" y="168"/>
                    <a:pt x="298" y="168"/>
                  </a:cubicBezTo>
                  <a:cubicBezTo>
                    <a:pt x="298" y="121"/>
                    <a:pt x="298" y="121"/>
                    <a:pt x="298" y="121"/>
                  </a:cubicBezTo>
                  <a:cubicBezTo>
                    <a:pt x="298" y="121"/>
                    <a:pt x="192" y="121"/>
                    <a:pt x="178" y="121"/>
                  </a:cubicBezTo>
                  <a:cubicBezTo>
                    <a:pt x="178" y="107"/>
                    <a:pt x="178" y="0"/>
                    <a:pt x="178" y="0"/>
                  </a:cubicBezTo>
                  <a:cubicBezTo>
                    <a:pt x="71" y="0"/>
                    <a:pt x="71" y="0"/>
                    <a:pt x="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0" name="Freeform 71"/>
            <p:cNvSpPr>
              <a:spLocks/>
            </p:cNvSpPr>
            <p:nvPr userDrawn="1"/>
          </p:nvSpPr>
          <p:spPr bwMode="auto">
            <a:xfrm>
              <a:off x="8602782" y="-789219"/>
              <a:ext cx="117656" cy="102529"/>
            </a:xfrm>
            <a:custGeom>
              <a:avLst/>
              <a:gdLst>
                <a:gd name="T0" fmla="*/ 632 w 640"/>
                <a:gd name="T1" fmla="*/ 0 h 556"/>
                <a:gd name="T2" fmla="*/ 525 w 640"/>
                <a:gd name="T3" fmla="*/ 0 h 556"/>
                <a:gd name="T4" fmla="*/ 525 w 640"/>
                <a:gd name="T5" fmla="*/ 423 h 556"/>
                <a:gd name="T6" fmla="*/ 246 w 640"/>
                <a:gd name="T7" fmla="*/ 0 h 556"/>
                <a:gd name="T8" fmla="*/ 0 w 640"/>
                <a:gd name="T9" fmla="*/ 0 h 556"/>
                <a:gd name="T10" fmla="*/ 0 w 640"/>
                <a:gd name="T11" fmla="*/ 32 h 556"/>
                <a:gd name="T12" fmla="*/ 21 w 640"/>
                <a:gd name="T13" fmla="*/ 36 h 556"/>
                <a:gd name="T14" fmla="*/ 91 w 640"/>
                <a:gd name="T15" fmla="*/ 111 h 556"/>
                <a:gd name="T16" fmla="*/ 91 w 640"/>
                <a:gd name="T17" fmla="*/ 556 h 556"/>
                <a:gd name="T18" fmla="*/ 206 w 640"/>
                <a:gd name="T19" fmla="*/ 556 h 556"/>
                <a:gd name="T20" fmla="*/ 206 w 640"/>
                <a:gd name="T21" fmla="*/ 114 h 556"/>
                <a:gd name="T22" fmla="*/ 498 w 640"/>
                <a:gd name="T23" fmla="*/ 556 h 556"/>
                <a:gd name="T24" fmla="*/ 640 w 640"/>
                <a:gd name="T25" fmla="*/ 556 h 556"/>
                <a:gd name="T26" fmla="*/ 640 w 640"/>
                <a:gd name="T27" fmla="*/ 0 h 556"/>
                <a:gd name="T28" fmla="*/ 632 w 640"/>
                <a:gd name="T2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0" h="556">
                  <a:moveTo>
                    <a:pt x="632" y="0"/>
                  </a:moveTo>
                  <a:cubicBezTo>
                    <a:pt x="525" y="0"/>
                    <a:pt x="525" y="0"/>
                    <a:pt x="525" y="0"/>
                  </a:cubicBezTo>
                  <a:cubicBezTo>
                    <a:pt x="525" y="0"/>
                    <a:pt x="525" y="382"/>
                    <a:pt x="525" y="423"/>
                  </a:cubicBezTo>
                  <a:cubicBezTo>
                    <a:pt x="503" y="389"/>
                    <a:pt x="246" y="0"/>
                    <a:pt x="246" y="0"/>
                  </a:cubicBezTo>
                  <a:cubicBezTo>
                    <a:pt x="0" y="0"/>
                    <a:pt x="0" y="0"/>
                    <a:pt x="0" y="0"/>
                  </a:cubicBezTo>
                  <a:cubicBezTo>
                    <a:pt x="0" y="32"/>
                    <a:pt x="0" y="32"/>
                    <a:pt x="0" y="32"/>
                  </a:cubicBezTo>
                  <a:cubicBezTo>
                    <a:pt x="21" y="36"/>
                    <a:pt x="21" y="36"/>
                    <a:pt x="21" y="36"/>
                  </a:cubicBezTo>
                  <a:cubicBezTo>
                    <a:pt x="86" y="47"/>
                    <a:pt x="91" y="47"/>
                    <a:pt x="91" y="111"/>
                  </a:cubicBezTo>
                  <a:cubicBezTo>
                    <a:pt x="91" y="556"/>
                    <a:pt x="91" y="556"/>
                    <a:pt x="91" y="556"/>
                  </a:cubicBezTo>
                  <a:cubicBezTo>
                    <a:pt x="206" y="556"/>
                    <a:pt x="206" y="556"/>
                    <a:pt x="206" y="556"/>
                  </a:cubicBezTo>
                  <a:cubicBezTo>
                    <a:pt x="206" y="556"/>
                    <a:pt x="206" y="155"/>
                    <a:pt x="206" y="114"/>
                  </a:cubicBezTo>
                  <a:cubicBezTo>
                    <a:pt x="228" y="148"/>
                    <a:pt x="498" y="556"/>
                    <a:pt x="498" y="556"/>
                  </a:cubicBezTo>
                  <a:cubicBezTo>
                    <a:pt x="640" y="556"/>
                    <a:pt x="640" y="556"/>
                    <a:pt x="640" y="556"/>
                  </a:cubicBezTo>
                  <a:cubicBezTo>
                    <a:pt x="640" y="0"/>
                    <a:pt x="640" y="0"/>
                    <a:pt x="640" y="0"/>
                  </a:cubicBezTo>
                  <a:cubicBezTo>
                    <a:pt x="632" y="0"/>
                    <a:pt x="632" y="0"/>
                    <a:pt x="6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1" name="Freeform 72"/>
            <p:cNvSpPr>
              <a:spLocks noEditPoints="1"/>
            </p:cNvSpPr>
            <p:nvPr userDrawn="1"/>
          </p:nvSpPr>
          <p:spPr bwMode="auto">
            <a:xfrm>
              <a:off x="8738927" y="-758964"/>
              <a:ext cx="70594" cy="73955"/>
            </a:xfrm>
            <a:custGeom>
              <a:avLst/>
              <a:gdLst>
                <a:gd name="T0" fmla="*/ 378 w 378"/>
                <a:gd name="T1" fmla="*/ 161 h 407"/>
                <a:gd name="T2" fmla="*/ 200 w 378"/>
                <a:gd name="T3" fmla="*/ 0 h 407"/>
                <a:gd name="T4" fmla="*/ 0 w 378"/>
                <a:gd name="T5" fmla="*/ 190 h 407"/>
                <a:gd name="T6" fmla="*/ 232 w 378"/>
                <a:gd name="T7" fmla="*/ 407 h 407"/>
                <a:gd name="T8" fmla="*/ 363 w 378"/>
                <a:gd name="T9" fmla="*/ 385 h 407"/>
                <a:gd name="T10" fmla="*/ 369 w 378"/>
                <a:gd name="T11" fmla="*/ 383 h 407"/>
                <a:gd name="T12" fmla="*/ 369 w 378"/>
                <a:gd name="T13" fmla="*/ 331 h 407"/>
                <a:gd name="T14" fmla="*/ 359 w 378"/>
                <a:gd name="T15" fmla="*/ 335 h 407"/>
                <a:gd name="T16" fmla="*/ 276 w 378"/>
                <a:gd name="T17" fmla="*/ 348 h 407"/>
                <a:gd name="T18" fmla="*/ 117 w 378"/>
                <a:gd name="T19" fmla="*/ 169 h 407"/>
                <a:gd name="T20" fmla="*/ 378 w 378"/>
                <a:gd name="T21" fmla="*/ 169 h 407"/>
                <a:gd name="T22" fmla="*/ 378 w 378"/>
                <a:gd name="T23" fmla="*/ 161 h 407"/>
                <a:gd name="T24" fmla="*/ 196 w 378"/>
                <a:gd name="T25" fmla="*/ 42 h 407"/>
                <a:gd name="T26" fmla="*/ 270 w 378"/>
                <a:gd name="T27" fmla="*/ 122 h 407"/>
                <a:gd name="T28" fmla="*/ 117 w 378"/>
                <a:gd name="T29" fmla="*/ 122 h 407"/>
                <a:gd name="T30" fmla="*/ 196 w 378"/>
                <a:gd name="T31" fmla="*/ 42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8" h="407">
                  <a:moveTo>
                    <a:pt x="378" y="161"/>
                  </a:moveTo>
                  <a:cubicBezTo>
                    <a:pt x="378" y="54"/>
                    <a:pt x="318" y="0"/>
                    <a:pt x="200" y="0"/>
                  </a:cubicBezTo>
                  <a:cubicBezTo>
                    <a:pt x="68" y="0"/>
                    <a:pt x="0" y="64"/>
                    <a:pt x="0" y="190"/>
                  </a:cubicBezTo>
                  <a:cubicBezTo>
                    <a:pt x="0" y="326"/>
                    <a:pt x="87" y="407"/>
                    <a:pt x="232" y="407"/>
                  </a:cubicBezTo>
                  <a:cubicBezTo>
                    <a:pt x="296" y="407"/>
                    <a:pt x="344" y="391"/>
                    <a:pt x="363" y="385"/>
                  </a:cubicBezTo>
                  <a:cubicBezTo>
                    <a:pt x="369" y="383"/>
                    <a:pt x="369" y="383"/>
                    <a:pt x="369" y="383"/>
                  </a:cubicBezTo>
                  <a:cubicBezTo>
                    <a:pt x="369" y="331"/>
                    <a:pt x="369" y="331"/>
                    <a:pt x="369" y="331"/>
                  </a:cubicBezTo>
                  <a:cubicBezTo>
                    <a:pt x="359" y="335"/>
                    <a:pt x="359" y="335"/>
                    <a:pt x="359" y="335"/>
                  </a:cubicBezTo>
                  <a:cubicBezTo>
                    <a:pt x="341" y="341"/>
                    <a:pt x="310" y="348"/>
                    <a:pt x="276" y="348"/>
                  </a:cubicBezTo>
                  <a:cubicBezTo>
                    <a:pt x="161" y="348"/>
                    <a:pt x="119" y="253"/>
                    <a:pt x="117" y="169"/>
                  </a:cubicBezTo>
                  <a:cubicBezTo>
                    <a:pt x="131" y="169"/>
                    <a:pt x="378" y="169"/>
                    <a:pt x="378" y="169"/>
                  </a:cubicBezTo>
                  <a:cubicBezTo>
                    <a:pt x="378" y="161"/>
                    <a:pt x="378" y="161"/>
                    <a:pt x="378" y="161"/>
                  </a:cubicBezTo>
                  <a:moveTo>
                    <a:pt x="196" y="42"/>
                  </a:moveTo>
                  <a:cubicBezTo>
                    <a:pt x="254" y="42"/>
                    <a:pt x="269" y="84"/>
                    <a:pt x="270" y="122"/>
                  </a:cubicBezTo>
                  <a:cubicBezTo>
                    <a:pt x="257" y="122"/>
                    <a:pt x="131" y="122"/>
                    <a:pt x="117" y="122"/>
                  </a:cubicBezTo>
                  <a:cubicBezTo>
                    <a:pt x="120" y="94"/>
                    <a:pt x="137" y="42"/>
                    <a:pt x="19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2" name="Freeform 73"/>
            <p:cNvSpPr>
              <a:spLocks/>
            </p:cNvSpPr>
            <p:nvPr userDrawn="1"/>
          </p:nvSpPr>
          <p:spPr bwMode="auto">
            <a:xfrm>
              <a:off x="8903646" y="-780815"/>
              <a:ext cx="55467" cy="95806"/>
            </a:xfrm>
            <a:custGeom>
              <a:avLst/>
              <a:gdLst>
                <a:gd name="T0" fmla="*/ 71 w 298"/>
                <a:gd name="T1" fmla="*/ 0 h 519"/>
                <a:gd name="T2" fmla="*/ 71 w 298"/>
                <a:gd name="T3" fmla="*/ 121 h 519"/>
                <a:gd name="T4" fmla="*/ 0 w 298"/>
                <a:gd name="T5" fmla="*/ 121 h 519"/>
                <a:gd name="T6" fmla="*/ 0 w 298"/>
                <a:gd name="T7" fmla="*/ 168 h 519"/>
                <a:gd name="T8" fmla="*/ 71 w 298"/>
                <a:gd name="T9" fmla="*/ 168 h 519"/>
                <a:gd name="T10" fmla="*/ 71 w 298"/>
                <a:gd name="T11" fmla="*/ 407 h 519"/>
                <a:gd name="T12" fmla="*/ 218 w 298"/>
                <a:gd name="T13" fmla="*/ 519 h 519"/>
                <a:gd name="T14" fmla="*/ 281 w 298"/>
                <a:gd name="T15" fmla="*/ 512 h 519"/>
                <a:gd name="T16" fmla="*/ 287 w 298"/>
                <a:gd name="T17" fmla="*/ 511 h 519"/>
                <a:gd name="T18" fmla="*/ 287 w 298"/>
                <a:gd name="T19" fmla="*/ 463 h 519"/>
                <a:gd name="T20" fmla="*/ 278 w 298"/>
                <a:gd name="T21" fmla="*/ 465 h 519"/>
                <a:gd name="T22" fmla="*/ 246 w 298"/>
                <a:gd name="T23" fmla="*/ 468 h 519"/>
                <a:gd name="T24" fmla="*/ 178 w 298"/>
                <a:gd name="T25" fmla="*/ 394 h 519"/>
                <a:gd name="T26" fmla="*/ 178 w 298"/>
                <a:gd name="T27" fmla="*/ 168 h 519"/>
                <a:gd name="T28" fmla="*/ 298 w 298"/>
                <a:gd name="T29" fmla="*/ 168 h 519"/>
                <a:gd name="T30" fmla="*/ 298 w 298"/>
                <a:gd name="T31" fmla="*/ 121 h 519"/>
                <a:gd name="T32" fmla="*/ 178 w 298"/>
                <a:gd name="T33" fmla="*/ 121 h 519"/>
                <a:gd name="T34" fmla="*/ 178 w 298"/>
                <a:gd name="T35" fmla="*/ 0 h 519"/>
                <a:gd name="T36" fmla="*/ 71 w 298"/>
                <a:gd name="T37"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 h="519">
                  <a:moveTo>
                    <a:pt x="71" y="0"/>
                  </a:moveTo>
                  <a:cubicBezTo>
                    <a:pt x="71" y="0"/>
                    <a:pt x="71" y="109"/>
                    <a:pt x="71" y="121"/>
                  </a:cubicBezTo>
                  <a:cubicBezTo>
                    <a:pt x="59" y="121"/>
                    <a:pt x="0" y="121"/>
                    <a:pt x="0" y="121"/>
                  </a:cubicBezTo>
                  <a:cubicBezTo>
                    <a:pt x="0" y="168"/>
                    <a:pt x="0" y="168"/>
                    <a:pt x="0" y="168"/>
                  </a:cubicBezTo>
                  <a:cubicBezTo>
                    <a:pt x="0" y="168"/>
                    <a:pt x="59" y="168"/>
                    <a:pt x="71" y="168"/>
                  </a:cubicBezTo>
                  <a:cubicBezTo>
                    <a:pt x="71" y="183"/>
                    <a:pt x="71" y="407"/>
                    <a:pt x="71" y="407"/>
                  </a:cubicBezTo>
                  <a:cubicBezTo>
                    <a:pt x="71" y="510"/>
                    <a:pt x="138" y="519"/>
                    <a:pt x="218" y="519"/>
                  </a:cubicBezTo>
                  <a:cubicBezTo>
                    <a:pt x="238" y="519"/>
                    <a:pt x="258" y="516"/>
                    <a:pt x="281" y="512"/>
                  </a:cubicBezTo>
                  <a:cubicBezTo>
                    <a:pt x="287" y="511"/>
                    <a:pt x="287" y="511"/>
                    <a:pt x="287" y="511"/>
                  </a:cubicBezTo>
                  <a:cubicBezTo>
                    <a:pt x="287" y="463"/>
                    <a:pt x="287" y="463"/>
                    <a:pt x="287" y="463"/>
                  </a:cubicBezTo>
                  <a:cubicBezTo>
                    <a:pt x="278" y="465"/>
                    <a:pt x="278" y="465"/>
                    <a:pt x="278" y="465"/>
                  </a:cubicBezTo>
                  <a:cubicBezTo>
                    <a:pt x="269" y="467"/>
                    <a:pt x="258" y="468"/>
                    <a:pt x="246" y="468"/>
                  </a:cubicBezTo>
                  <a:cubicBezTo>
                    <a:pt x="181" y="468"/>
                    <a:pt x="178" y="449"/>
                    <a:pt x="178" y="394"/>
                  </a:cubicBezTo>
                  <a:cubicBezTo>
                    <a:pt x="178" y="394"/>
                    <a:pt x="178" y="182"/>
                    <a:pt x="178" y="168"/>
                  </a:cubicBezTo>
                  <a:cubicBezTo>
                    <a:pt x="191" y="168"/>
                    <a:pt x="298" y="168"/>
                    <a:pt x="298" y="168"/>
                  </a:cubicBezTo>
                  <a:cubicBezTo>
                    <a:pt x="298" y="121"/>
                    <a:pt x="298" y="121"/>
                    <a:pt x="298" y="121"/>
                  </a:cubicBezTo>
                  <a:cubicBezTo>
                    <a:pt x="298" y="121"/>
                    <a:pt x="191" y="121"/>
                    <a:pt x="178" y="121"/>
                  </a:cubicBezTo>
                  <a:cubicBezTo>
                    <a:pt x="178" y="107"/>
                    <a:pt x="178" y="0"/>
                    <a:pt x="178" y="0"/>
                  </a:cubicBezTo>
                  <a:cubicBezTo>
                    <a:pt x="71" y="0"/>
                    <a:pt x="71" y="0"/>
                    <a:pt x="7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sp>
          <p:nvSpPr>
            <p:cNvPr id="93" name="Freeform 74"/>
            <p:cNvSpPr>
              <a:spLocks/>
            </p:cNvSpPr>
            <p:nvPr userDrawn="1"/>
          </p:nvSpPr>
          <p:spPr bwMode="auto">
            <a:xfrm>
              <a:off x="8811201" y="-757284"/>
              <a:ext cx="85721" cy="70594"/>
            </a:xfrm>
            <a:custGeom>
              <a:avLst/>
              <a:gdLst>
                <a:gd name="T0" fmla="*/ 363 w 473"/>
                <a:gd name="T1" fmla="*/ 127 h 389"/>
                <a:gd name="T2" fmla="*/ 473 w 473"/>
                <a:gd name="T3" fmla="*/ 0 h 389"/>
                <a:gd name="T4" fmla="*/ 360 w 473"/>
                <a:gd name="T5" fmla="*/ 0 h 389"/>
                <a:gd name="T6" fmla="*/ 256 w 473"/>
                <a:gd name="T7" fmla="*/ 120 h 389"/>
                <a:gd name="T8" fmla="*/ 164 w 473"/>
                <a:gd name="T9" fmla="*/ 0 h 389"/>
                <a:gd name="T10" fmla="*/ 0 w 473"/>
                <a:gd name="T11" fmla="*/ 0 h 389"/>
                <a:gd name="T12" fmla="*/ 0 w 473"/>
                <a:gd name="T13" fmla="*/ 31 h 389"/>
                <a:gd name="T14" fmla="*/ 7 w 473"/>
                <a:gd name="T15" fmla="*/ 31 h 389"/>
                <a:gd name="T16" fmla="*/ 110 w 473"/>
                <a:gd name="T17" fmla="*/ 90 h 389"/>
                <a:gd name="T18" fmla="*/ 177 w 473"/>
                <a:gd name="T19" fmla="*/ 179 h 389"/>
                <a:gd name="T20" fmla="*/ 68 w 473"/>
                <a:gd name="T21" fmla="*/ 306 h 389"/>
                <a:gd name="T22" fmla="*/ 181 w 473"/>
                <a:gd name="T23" fmla="*/ 306 h 389"/>
                <a:gd name="T24" fmla="*/ 230 w 473"/>
                <a:gd name="T25" fmla="*/ 249 h 389"/>
                <a:gd name="T26" fmla="*/ 335 w 473"/>
                <a:gd name="T27" fmla="*/ 389 h 389"/>
                <a:gd name="T28" fmla="*/ 462 w 473"/>
                <a:gd name="T29" fmla="*/ 389 h 389"/>
                <a:gd name="T30" fmla="*/ 261 w 473"/>
                <a:gd name="T31" fmla="*/ 127 h 389"/>
                <a:gd name="T32" fmla="*/ 363 w 473"/>
                <a:gd name="T33" fmla="*/ 127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3" h="389">
                  <a:moveTo>
                    <a:pt x="363" y="127"/>
                  </a:moveTo>
                  <a:cubicBezTo>
                    <a:pt x="473" y="0"/>
                    <a:pt x="473" y="0"/>
                    <a:pt x="473" y="0"/>
                  </a:cubicBezTo>
                  <a:cubicBezTo>
                    <a:pt x="360" y="0"/>
                    <a:pt x="360" y="0"/>
                    <a:pt x="360" y="0"/>
                  </a:cubicBezTo>
                  <a:cubicBezTo>
                    <a:pt x="256" y="120"/>
                    <a:pt x="256" y="120"/>
                    <a:pt x="256" y="120"/>
                  </a:cubicBezTo>
                  <a:cubicBezTo>
                    <a:pt x="164" y="0"/>
                    <a:pt x="164" y="0"/>
                    <a:pt x="164" y="0"/>
                  </a:cubicBezTo>
                  <a:cubicBezTo>
                    <a:pt x="0" y="0"/>
                    <a:pt x="0" y="0"/>
                    <a:pt x="0" y="0"/>
                  </a:cubicBezTo>
                  <a:cubicBezTo>
                    <a:pt x="0" y="31"/>
                    <a:pt x="0" y="31"/>
                    <a:pt x="0" y="31"/>
                  </a:cubicBezTo>
                  <a:cubicBezTo>
                    <a:pt x="7" y="31"/>
                    <a:pt x="7" y="31"/>
                    <a:pt x="7" y="31"/>
                  </a:cubicBezTo>
                  <a:cubicBezTo>
                    <a:pt x="63" y="35"/>
                    <a:pt x="76" y="45"/>
                    <a:pt x="110" y="90"/>
                  </a:cubicBezTo>
                  <a:cubicBezTo>
                    <a:pt x="177" y="179"/>
                    <a:pt x="177" y="179"/>
                    <a:pt x="177" y="179"/>
                  </a:cubicBezTo>
                  <a:cubicBezTo>
                    <a:pt x="68" y="306"/>
                    <a:pt x="68" y="306"/>
                    <a:pt x="68" y="306"/>
                  </a:cubicBezTo>
                  <a:cubicBezTo>
                    <a:pt x="181" y="306"/>
                    <a:pt x="181" y="306"/>
                    <a:pt x="181" y="306"/>
                  </a:cubicBezTo>
                  <a:cubicBezTo>
                    <a:pt x="230" y="249"/>
                    <a:pt x="230" y="249"/>
                    <a:pt x="230" y="249"/>
                  </a:cubicBezTo>
                  <a:cubicBezTo>
                    <a:pt x="335" y="389"/>
                    <a:pt x="335" y="389"/>
                    <a:pt x="335" y="389"/>
                  </a:cubicBezTo>
                  <a:cubicBezTo>
                    <a:pt x="462" y="389"/>
                    <a:pt x="462" y="389"/>
                    <a:pt x="462" y="389"/>
                  </a:cubicBezTo>
                  <a:cubicBezTo>
                    <a:pt x="261" y="127"/>
                    <a:pt x="261" y="127"/>
                    <a:pt x="261" y="127"/>
                  </a:cubicBezTo>
                  <a:cubicBezTo>
                    <a:pt x="363" y="127"/>
                    <a:pt x="363" y="127"/>
                    <a:pt x="363" y="1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a:solidFill>
                  <a:schemeClr val="bg1"/>
                </a:solidFill>
                <a:latin typeface="+mj-lt"/>
              </a:endParaRPr>
            </a:p>
          </p:txBody>
        </p:sp>
      </p:gr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4"/>
            <a:ext cx="9144005" cy="55864"/>
            <a:chOff x="-4" y="739775"/>
            <a:chExt cx="9144005" cy="74485"/>
          </a:xfrm>
        </p:grpSpPr>
        <p:sp>
          <p:nvSpPr>
            <p:cNvPr id="44" name="正方形/長方形 11"/>
            <p:cNvSpPr>
              <a:spLocks noChangeArrowheads="1"/>
            </p:cNvSpPr>
            <p:nvPr/>
          </p:nvSpPr>
          <p:spPr bwMode="auto">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6" cy="74485"/>
              <a:chOff x="312738" y="2747963"/>
              <a:chExt cx="1970087" cy="109537"/>
            </a:xfrm>
          </p:grpSpPr>
          <p:sp>
            <p:nvSpPr>
              <p:cNvPr id="61" name="正方形/長方形 62"/>
              <p:cNvSpPr/>
              <p:nvPr/>
            </p:nvSpPr>
            <p:spPr bwMode="auto">
              <a:xfrm>
                <a:off x="312738" y="2747963"/>
                <a:ext cx="1970087"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10"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d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47076" y="3299833"/>
            <a:ext cx="4633157" cy="923330"/>
          </a:xfrm>
        </p:spPr>
        <p:txBody>
          <a:bodyPr/>
          <a:lstStyle/>
          <a:p>
            <a:r>
              <a:rPr lang="en-US" smtClean="0"/>
              <a:t>April </a:t>
            </a:r>
            <a:r>
              <a:rPr lang="en-US" dirty="0"/>
              <a:t>4</a:t>
            </a:r>
            <a:r>
              <a:rPr lang="en-US" smtClean="0"/>
              <a:t>, </a:t>
            </a:r>
            <a:r>
              <a:rPr lang="en-US" dirty="0" smtClean="0"/>
              <a:t>2016</a:t>
            </a:r>
            <a:br>
              <a:rPr lang="en-US" dirty="0" smtClean="0"/>
            </a:br>
            <a:r>
              <a:rPr lang="en-US" dirty="0" smtClean="0"/>
              <a:t>Allart Ian Vogelesang </a:t>
            </a:r>
            <a:r>
              <a:rPr lang="en-US" dirty="0" smtClean="0">
                <a:hlinkClick r:id="rId3"/>
              </a:rPr>
              <a:t>ian.vogelesang@hds.com</a:t>
            </a:r>
            <a:r>
              <a:rPr lang="en-US" dirty="0" smtClean="0"/>
              <a:t> +1 408 396 6511</a:t>
            </a:r>
            <a:endParaRPr lang="en-US" dirty="0"/>
          </a:p>
        </p:txBody>
      </p:sp>
      <p:sp>
        <p:nvSpPr>
          <p:cNvPr id="2" name="Title 1"/>
          <p:cNvSpPr>
            <a:spLocks noGrp="1"/>
          </p:cNvSpPr>
          <p:nvPr>
            <p:ph type="ctrTitle"/>
          </p:nvPr>
        </p:nvSpPr>
        <p:spPr/>
        <p:txBody>
          <a:bodyPr/>
          <a:lstStyle/>
          <a:p>
            <a:r>
              <a:rPr lang="en-US" sz="3200" dirty="0" smtClean="0"/>
              <a:t>Testing in minimum time with ivy</a:t>
            </a:r>
            <a:br>
              <a:rPr lang="en-US" sz="3200" dirty="0" smtClean="0"/>
            </a:br>
            <a:r>
              <a:rPr lang="en-US" sz="2400" dirty="0" smtClean="0"/>
              <a:t>"seen enough &amp; stop"</a:t>
            </a:r>
            <a:endParaRPr lang="en-US" sz="3200" dirty="0"/>
          </a:p>
        </p:txBody>
      </p:sp>
    </p:spTree>
    <p:extLst>
      <p:ext uri="{BB962C8B-B14F-4D97-AF65-F5344CB8AC3E}">
        <p14:creationId xmlns:p14="http://schemas.microsoft.com/office/powerpoint/2010/main" val="34233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0820"/>
          </a:xfrm>
        </p:spPr>
        <p:txBody>
          <a:bodyPr/>
          <a:lstStyle/>
          <a:p>
            <a:r>
              <a:rPr lang="en-US" sz="1600" dirty="0" smtClean="0"/>
              <a:t>Ivy automatically discovers and uses a command device to the target subsystems(s), if one is found on a test host and the command device connector is available.</a:t>
            </a:r>
          </a:p>
          <a:p>
            <a:r>
              <a:rPr lang="en-US" sz="1600" dirty="0" smtClean="0"/>
              <a:t>“</a:t>
            </a:r>
            <a:r>
              <a:rPr lang="en-US" sz="1600" b="1" dirty="0" smtClean="0">
                <a:latin typeface="Courier New" panose="02070309020205020404" pitchFamily="49" charset="0"/>
                <a:cs typeface="Courier New" panose="02070309020205020404" pitchFamily="49" charset="0"/>
              </a:rPr>
              <a:t>measure=on</a:t>
            </a:r>
            <a:r>
              <a:rPr lang="en-US" sz="1600" dirty="0" smtClean="0"/>
              <a:t>” has Write Pending-based stability criteria you can use with a </a:t>
            </a:r>
            <a:r>
              <a:rPr lang="en-US" sz="1600" dirty="0" err="1" smtClean="0"/>
              <a:t>cmd</a:t>
            </a:r>
            <a:r>
              <a:rPr lang="en-US" sz="1600" dirty="0" smtClean="0"/>
              <a:t> dev.</a:t>
            </a:r>
          </a:p>
          <a:p>
            <a:pPr lvl="1"/>
            <a:r>
              <a:rPr lang="en-US" sz="1400" b="1" dirty="0" err="1" smtClean="0">
                <a:latin typeface="Courier New" panose="02070309020205020404" pitchFamily="49" charset="0"/>
                <a:cs typeface="Courier New" panose="02070309020205020404" pitchFamily="49" charset="0"/>
              </a:rPr>
              <a:t>max_wp</a:t>
            </a: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a:t>
            </a:r>
            <a:r>
              <a:rPr lang="en-US" sz="1400" b="1" dirty="0" smtClean="0">
                <a:latin typeface="Courier New" panose="02070309020205020404" pitchFamily="49" charset="0"/>
                <a:cs typeface="Courier New" panose="02070309020205020404" pitchFamily="49" charset="0"/>
              </a:rPr>
              <a:t>2%"</a:t>
            </a:r>
            <a:r>
              <a:rPr lang="en-US" sz="1400" dirty="0" smtClean="0">
                <a:latin typeface="Courier New" panose="02070309020205020404" pitchFamily="49" charset="0"/>
                <a:cs typeface="Courier New" panose="02070309020205020404" pitchFamily="49" charset="0"/>
              </a:rPr>
              <a:t>  </a:t>
            </a:r>
            <a:r>
              <a:rPr lang="en-US" sz="1400" dirty="0" smtClean="0">
                <a:cs typeface="Courier New" panose="02070309020205020404" pitchFamily="49" charset="0"/>
              </a:rPr>
              <a:t>- default “100%”</a:t>
            </a:r>
            <a:endParaRPr lang="en-US" sz="1400" dirty="0" smtClean="0">
              <a:latin typeface="Courier New" panose="02070309020205020404" pitchFamily="49" charset="0"/>
              <a:cs typeface="Courier New" panose="02070309020205020404" pitchFamily="49" charset="0"/>
            </a:endParaRPr>
          </a:p>
          <a:p>
            <a:pPr lvl="2"/>
            <a:r>
              <a:rPr lang="en-US" sz="1200" dirty="0" smtClean="0"/>
              <a:t>A subinterval sequence will be rejected if WP is above the limit at any point in the sequence.</a:t>
            </a:r>
          </a:p>
          <a:p>
            <a:pPr lvl="2"/>
            <a:r>
              <a:rPr lang="en-US" sz="1200" dirty="0" smtClean="0"/>
              <a:t>Use this for read tests to ensure WP is empty during the test.</a:t>
            </a:r>
          </a:p>
          <a:p>
            <a:pPr lvl="1"/>
            <a:r>
              <a:rPr lang="en-US" sz="1400" b="1" dirty="0" err="1" smtClean="0">
                <a:latin typeface="Courier New" panose="02070309020205020404" pitchFamily="49" charset="0"/>
                <a:cs typeface="Courier New" panose="02070309020205020404" pitchFamily="49" charset="0"/>
              </a:rPr>
              <a:t>min_wp</a:t>
            </a:r>
            <a:r>
              <a:rPr lang="en-US" sz="1400" b="1" dirty="0" smtClean="0">
                <a:latin typeface="Courier New" panose="02070309020205020404" pitchFamily="49" charset="0"/>
                <a:cs typeface="Courier New" panose="02070309020205020404" pitchFamily="49" charset="0"/>
              </a:rPr>
              <a:t> = "68%"</a:t>
            </a:r>
            <a:r>
              <a:rPr lang="en-US" sz="1400" dirty="0" smtClean="0">
                <a:latin typeface="Courier New" panose="02070309020205020404" pitchFamily="49" charset="0"/>
                <a:cs typeface="Courier New" panose="02070309020205020404" pitchFamily="49" charset="0"/>
              </a:rPr>
              <a:t>  </a:t>
            </a:r>
            <a:r>
              <a:rPr lang="en-US" sz="1400" dirty="0" smtClean="0">
                <a:cs typeface="Courier New" panose="02070309020205020404" pitchFamily="49" charset="0"/>
              </a:rPr>
              <a:t>- default “0%”</a:t>
            </a:r>
            <a:endParaRPr lang="en-US" sz="1400" dirty="0" smtClean="0">
              <a:latin typeface="Courier New" panose="02070309020205020404" pitchFamily="49" charset="0"/>
              <a:cs typeface="Courier New" panose="02070309020205020404" pitchFamily="49" charset="0"/>
            </a:endParaRPr>
          </a:p>
          <a:p>
            <a:pPr lvl="2"/>
            <a:r>
              <a:rPr lang="en-US" sz="1200" dirty="0" smtClean="0"/>
              <a:t>A </a:t>
            </a:r>
            <a:r>
              <a:rPr lang="en-US" sz="1200" dirty="0"/>
              <a:t>subinterval sequence will be rejected if WP is </a:t>
            </a:r>
            <a:r>
              <a:rPr lang="en-US" sz="1200" dirty="0" smtClean="0"/>
              <a:t>below the </a:t>
            </a:r>
            <a:r>
              <a:rPr lang="en-US" sz="1200" dirty="0"/>
              <a:t>limit at any point in the sequence.</a:t>
            </a:r>
          </a:p>
          <a:p>
            <a:pPr lvl="2"/>
            <a:r>
              <a:rPr lang="en-US" sz="1200" dirty="0"/>
              <a:t>Use this for </a:t>
            </a:r>
            <a:r>
              <a:rPr lang="en-US" sz="1200" dirty="0" smtClean="0"/>
              <a:t>write tests </a:t>
            </a:r>
            <a:r>
              <a:rPr lang="en-US" sz="1200" dirty="0"/>
              <a:t>to ensure WP is </a:t>
            </a:r>
            <a:r>
              <a:rPr lang="en-US" sz="1200" dirty="0" smtClean="0"/>
              <a:t>full during </a:t>
            </a:r>
            <a:r>
              <a:rPr lang="en-US" sz="1200" dirty="0"/>
              <a:t>the test.</a:t>
            </a:r>
          </a:p>
          <a:p>
            <a:pPr lvl="1"/>
            <a:r>
              <a:rPr lang="en-US" sz="1400" b="1" dirty="0" err="1" smtClean="0">
                <a:latin typeface="Courier New" panose="02070309020205020404" pitchFamily="49" charset="0"/>
                <a:cs typeface="Courier New" panose="02070309020205020404" pitchFamily="49" charset="0"/>
              </a:rPr>
              <a:t>max_wp_range</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3%"</a:t>
            </a:r>
            <a:r>
              <a:rPr lang="en-US" sz="1400" dirty="0" smtClean="0">
                <a:latin typeface="Courier New" panose="02070309020205020404" pitchFamily="49" charset="0"/>
                <a:cs typeface="Courier New" panose="02070309020205020404" pitchFamily="49" charset="0"/>
              </a:rPr>
              <a:t>  </a:t>
            </a:r>
            <a:r>
              <a:rPr lang="en-US" sz="1400" dirty="0" smtClean="0">
                <a:cs typeface="Courier New" panose="02070309020205020404" pitchFamily="49" charset="0"/>
              </a:rPr>
              <a:t>- </a:t>
            </a:r>
            <a:r>
              <a:rPr lang="en-US" sz="1400" dirty="0">
                <a:cs typeface="Courier New" panose="02070309020205020404" pitchFamily="49" charset="0"/>
              </a:rPr>
              <a:t>default </a:t>
            </a:r>
            <a:r>
              <a:rPr lang="en-US" sz="1400" dirty="0" smtClean="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p>
            <a:pPr lvl="2"/>
            <a:r>
              <a:rPr lang="en-US" sz="1200" dirty="0"/>
              <a:t>A subinterval sequence will be rejected if WP </a:t>
            </a:r>
            <a:r>
              <a:rPr lang="en-US" sz="1200" dirty="0" smtClean="0"/>
              <a:t>varies up and down by more than the specified (absolute) amount at </a:t>
            </a:r>
            <a:r>
              <a:rPr lang="en-US" sz="1200" dirty="0"/>
              <a:t>any point in the sequence</a:t>
            </a:r>
            <a:r>
              <a:rPr lang="en-US" sz="1200" dirty="0" smtClean="0"/>
              <a:t>.  </a:t>
            </a:r>
            <a:r>
              <a:rPr lang="en-US" sz="1200" dirty="0" err="1">
                <a:latin typeface="Courier New" panose="02070309020205020404" pitchFamily="49" charset="0"/>
                <a:cs typeface="Courier New" panose="02070309020205020404" pitchFamily="49" charset="0"/>
              </a:rPr>
              <a:t>m</a:t>
            </a:r>
            <a:r>
              <a:rPr lang="en-US" sz="1200" dirty="0" err="1" smtClean="0">
                <a:latin typeface="Courier New" panose="02070309020205020404" pitchFamily="49" charset="0"/>
                <a:cs typeface="Courier New" panose="02070309020205020404" pitchFamily="49" charset="0"/>
              </a:rPr>
              <a:t>ax_wp_range</a:t>
            </a:r>
            <a:r>
              <a:rPr lang="en-US" sz="1200" dirty="0" smtClean="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3%</a:t>
            </a:r>
            <a:r>
              <a:rPr lang="en-US" sz="1200" dirty="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 </a:t>
            </a:r>
            <a:r>
              <a:rPr lang="en-US" sz="1200" dirty="0" smtClean="0"/>
              <a:t>matches from 0% to 3%, as well as from 67% to 70%.</a:t>
            </a:r>
            <a:endParaRPr lang="en-US" sz="1200" dirty="0"/>
          </a:p>
          <a:p>
            <a:pPr lvl="2"/>
            <a:r>
              <a:rPr lang="en-US" sz="1200" dirty="0"/>
              <a:t>Use this </a:t>
            </a:r>
            <a:r>
              <a:rPr lang="en-US" sz="1200" dirty="0" smtClean="0"/>
              <a:t>in general all the time so you reject periods with major movement in Write Pending.</a:t>
            </a:r>
            <a:endParaRPr lang="en-US" sz="1200" dirty="0"/>
          </a:p>
        </p:txBody>
      </p:sp>
      <p:sp>
        <p:nvSpPr>
          <p:cNvPr id="3" name="Title 2"/>
          <p:cNvSpPr>
            <a:spLocks noGrp="1"/>
          </p:cNvSpPr>
          <p:nvPr>
            <p:ph type="title"/>
          </p:nvPr>
        </p:nvSpPr>
        <p:spPr>
          <a:xfrm>
            <a:off x="264160" y="53113"/>
            <a:ext cx="7160222" cy="732441"/>
          </a:xfrm>
        </p:spPr>
        <p:txBody>
          <a:bodyPr>
            <a:normAutofit/>
          </a:bodyPr>
          <a:lstStyle/>
          <a:p>
            <a:r>
              <a:rPr lang="en-US" sz="1800" dirty="0" smtClean="0"/>
              <a:t>Faster / more robust stability detection with command device</a:t>
            </a:r>
            <a:endParaRPr lang="en-US" sz="1800" dirty="0"/>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54388"/>
          </a:xfrm>
        </p:spPr>
        <p:txBody>
          <a:bodyPr/>
          <a:lstStyle/>
          <a:p>
            <a:r>
              <a:rPr lang="en-US" sz="1800" dirty="0" smtClean="0"/>
              <a:t>Whether or not you use </a:t>
            </a:r>
            <a:r>
              <a:rPr lang="en-US" sz="1800" dirty="0" smtClean="0">
                <a:latin typeface="Courier New" panose="02070309020205020404" pitchFamily="49" charset="0"/>
                <a:cs typeface="Courier New" panose="02070309020205020404" pitchFamily="49" charset="0"/>
              </a:rPr>
              <a:t>measure=on</a:t>
            </a:r>
            <a:r>
              <a:rPr lang="en-US" sz="1800" dirty="0" smtClean="0"/>
              <a:t>, </a:t>
            </a:r>
            <a:r>
              <a:rPr lang="en-US" sz="1800" dirty="0" err="1" smtClean="0">
                <a:latin typeface="Courier New" panose="02070309020205020404" pitchFamily="49" charset="0"/>
                <a:cs typeface="Courier New" panose="02070309020205020404" pitchFamily="49" charset="0"/>
              </a:rPr>
              <a:t>cooldown_by_wp</a:t>
            </a:r>
            <a:r>
              <a:rPr lang="en-US" sz="1800" dirty="0" smtClean="0"/>
              <a:t> is enabled if a command device is discovered and the command device connector is available.</a:t>
            </a:r>
          </a:p>
          <a:p>
            <a:r>
              <a:rPr lang="en-US" sz="1800" dirty="0" smtClean="0"/>
              <a:t>The default is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=on</a:t>
            </a:r>
          </a:p>
          <a:p>
            <a:r>
              <a:rPr lang="en-US" sz="1800" dirty="0" smtClean="0">
                <a:cs typeface="Courier New" panose="02070309020205020404" pitchFamily="49" charset="0"/>
              </a:rPr>
              <a:t>Set </a:t>
            </a:r>
            <a:r>
              <a:rPr lang="en-US" sz="1800" dirty="0" err="1" smtClean="0">
                <a:latin typeface="Courier New" panose="02070309020205020404" pitchFamily="49" charset="0"/>
                <a:cs typeface="Courier New" panose="02070309020205020404" pitchFamily="49" charset="0"/>
              </a:rPr>
              <a:t>cooldown_by_wp</a:t>
            </a:r>
            <a:r>
              <a:rPr lang="en-US" sz="1800" dirty="0" smtClean="0">
                <a:latin typeface="Courier New" panose="02070309020205020404" pitchFamily="49" charset="0"/>
                <a:cs typeface="Courier New" panose="02070309020205020404" pitchFamily="49" charset="0"/>
              </a:rPr>
              <a:t>=off</a:t>
            </a:r>
            <a:r>
              <a:rPr lang="en-US" sz="1800" dirty="0" smtClean="0">
                <a:cs typeface="Courier New" panose="02070309020205020404" pitchFamily="49" charset="0"/>
              </a:rPr>
              <a:t> when it is valid to carry forward WP from one test step to the next.</a:t>
            </a:r>
          </a:p>
          <a:p>
            <a:pPr lvl="1"/>
            <a:r>
              <a:rPr lang="en-US" sz="1600" dirty="0" smtClean="0">
                <a:cs typeface="Courier New" panose="02070309020205020404" pitchFamily="49" charset="0"/>
              </a:rPr>
              <a:t>This can speed up the next test step tremendously if the next step doesn’t stabilize until WP is full, AND if both steps place the SAME things into WP. (An example follows in a later slide.)</a:t>
            </a:r>
          </a:p>
          <a:p>
            <a:pPr lvl="1"/>
            <a:r>
              <a:rPr lang="en-US" sz="1600" dirty="0" smtClean="0">
                <a:cs typeface="Courier New" panose="02070309020205020404" pitchFamily="49" charset="0"/>
              </a:rPr>
              <a:t>If you are switching, say, from testing 4 </a:t>
            </a:r>
            <a:r>
              <a:rPr lang="en-US" sz="1600" dirty="0" err="1" smtClean="0">
                <a:cs typeface="Courier New" panose="02070309020205020404" pitchFamily="49" charset="0"/>
              </a:rPr>
              <a:t>KiB</a:t>
            </a:r>
            <a:r>
              <a:rPr lang="en-US" sz="1600" dirty="0" smtClean="0">
                <a:cs typeface="Courier New" panose="02070309020205020404" pitchFamily="49" charset="0"/>
              </a:rPr>
              <a:t> blocks to testing 8 </a:t>
            </a:r>
            <a:r>
              <a:rPr lang="en-US" sz="1600" dirty="0" err="1" smtClean="0">
                <a:cs typeface="Courier New" panose="02070309020205020404" pitchFamily="49" charset="0"/>
              </a:rPr>
              <a:t>KiB</a:t>
            </a:r>
            <a:r>
              <a:rPr lang="en-US" sz="1600" dirty="0" smtClean="0">
                <a:cs typeface="Courier New" panose="02070309020205020404" pitchFamily="49" charset="0"/>
              </a:rPr>
              <a:t> blocks, then after you make two trials, one with </a:t>
            </a:r>
            <a:r>
              <a:rPr lang="en-US" sz="1600" dirty="0" err="1" smtClean="0">
                <a:latin typeface="Courier New" panose="02070309020205020404" pitchFamily="49" charset="0"/>
                <a:cs typeface="Courier New" panose="02070309020205020404" pitchFamily="49" charset="0"/>
              </a:rPr>
              <a:t>cooldown_by_wp</a:t>
            </a:r>
            <a:r>
              <a:rPr lang="en-US" sz="1600" dirty="0">
                <a:cs typeface="Courier New" panose="02070309020205020404" pitchFamily="49" charset="0"/>
              </a:rPr>
              <a:t> </a:t>
            </a:r>
            <a:r>
              <a:rPr lang="en-US" sz="1600" dirty="0" smtClean="0">
                <a:cs typeface="Courier New" panose="02070309020205020404" pitchFamily="49" charset="0"/>
              </a:rPr>
              <a:t>set to </a:t>
            </a:r>
            <a:r>
              <a:rPr lang="en-US" sz="1600" dirty="0" smtClean="0">
                <a:latin typeface="Courier New" panose="02070309020205020404" pitchFamily="49" charset="0"/>
                <a:cs typeface="Courier New" panose="02070309020205020404" pitchFamily="49" charset="0"/>
              </a:rPr>
              <a:t>on</a:t>
            </a:r>
            <a:r>
              <a:rPr lang="en-US" sz="1600" dirty="0" smtClean="0">
                <a:cs typeface="Courier New" panose="02070309020205020404" pitchFamily="49" charset="0"/>
              </a:rPr>
              <a:t> and one set to </a:t>
            </a:r>
            <a:r>
              <a:rPr lang="en-US" sz="1600" dirty="0" smtClean="0">
                <a:latin typeface="Courier New" panose="02070309020205020404" pitchFamily="49" charset="0"/>
                <a:cs typeface="Courier New" panose="02070309020205020404" pitchFamily="49" charset="0"/>
              </a:rPr>
              <a:t>off</a:t>
            </a:r>
            <a:r>
              <a:rPr lang="en-US" sz="1600" dirty="0" smtClean="0">
                <a:cs typeface="Courier New" panose="02070309020205020404" pitchFamily="49" charset="0"/>
              </a:rPr>
              <a:t>, you can see if carrying WP over from the previous step with the different blocksize makes a difference.  After seeing and thinking about it, will know if </a:t>
            </a:r>
            <a:r>
              <a:rPr lang="en-US" sz="1400" dirty="0" err="1" smtClean="0">
                <a:latin typeface="Courier New" panose="02070309020205020404" pitchFamily="49" charset="0"/>
                <a:cs typeface="Courier New" panose="02070309020205020404" pitchFamily="49" charset="0"/>
              </a:rPr>
              <a:t>cooldown_by_wp</a:t>
            </a:r>
            <a:r>
              <a:rPr lang="en-US" sz="1400" dirty="0" smtClean="0">
                <a:latin typeface="Courier New" panose="02070309020205020404" pitchFamily="49" charset="0"/>
                <a:cs typeface="Courier New" panose="02070309020205020404" pitchFamily="49" charset="0"/>
              </a:rPr>
              <a:t>=off</a:t>
            </a:r>
            <a:r>
              <a:rPr lang="en-US" sz="1600" dirty="0">
                <a:cs typeface="Courier New" panose="02070309020205020404" pitchFamily="49" charset="0"/>
              </a:rPr>
              <a:t> is </a:t>
            </a:r>
            <a:r>
              <a:rPr lang="en-US" sz="1600" dirty="0" smtClean="0">
                <a:cs typeface="Courier New" panose="02070309020205020404" pitchFamily="49" charset="0"/>
              </a:rPr>
              <a:t>OK.</a:t>
            </a:r>
            <a:endParaRPr lang="en-US" sz="1600" dirty="0"/>
          </a:p>
        </p:txBody>
      </p:sp>
      <p:sp>
        <p:nvSpPr>
          <p:cNvPr id="3" name="Title 2"/>
          <p:cNvSpPr>
            <a:spLocks noGrp="1"/>
          </p:cNvSpPr>
          <p:nvPr>
            <p:ph type="title"/>
          </p:nvPr>
        </p:nvSpPr>
        <p:spPr/>
        <p:txBody>
          <a:bodyPr>
            <a:normAutofit/>
          </a:bodyPr>
          <a:lstStyle/>
          <a:p>
            <a:r>
              <a:rPr lang="en-US" sz="2000" dirty="0" smtClean="0"/>
              <a:t>The </a:t>
            </a:r>
            <a:r>
              <a:rPr lang="en-US" sz="2000" dirty="0" err="1" smtClean="0">
                <a:latin typeface="Courier New" panose="02070309020205020404" pitchFamily="49" charset="0"/>
                <a:cs typeface="Courier New" panose="02070309020205020404" pitchFamily="49" charset="0"/>
              </a:rPr>
              <a:t>cooldown_by_wp</a:t>
            </a:r>
            <a:r>
              <a:rPr lang="en-US" sz="2000" dirty="0" smtClean="0"/>
              <a:t> setting – optimize elapsed time</a:t>
            </a:r>
            <a:endParaRPr lang="en-US" sz="200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48096"/>
          </a:xfrm>
        </p:spPr>
        <p:txBody>
          <a:bodyPr/>
          <a:lstStyle/>
          <a:p>
            <a:r>
              <a:rPr lang="en-US" sz="2000" dirty="0" smtClean="0"/>
              <a:t>Use </a:t>
            </a:r>
            <a:r>
              <a:rPr lang="en-US" sz="2000" dirty="0" err="1" smtClean="0">
                <a:latin typeface="Courier New" panose="02070309020205020404" pitchFamily="49" charset="0"/>
                <a:cs typeface="Courier New" panose="02070309020205020404" pitchFamily="49" charset="0"/>
              </a:rPr>
              <a:t>min_wp</a:t>
            </a:r>
            <a:r>
              <a:rPr lang="en-US" sz="2000" dirty="0" smtClean="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max_wp</a:t>
            </a:r>
            <a:r>
              <a:rPr lang="en-US" sz="2000" dirty="0" smtClean="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max_wp_range</a:t>
            </a:r>
            <a:r>
              <a:rPr lang="en-US" sz="2000" dirty="0" smtClean="0"/>
              <a:t> with </a:t>
            </a:r>
            <a:r>
              <a:rPr lang="en-US" sz="2000" dirty="0" smtClean="0">
                <a:latin typeface="Courier New" panose="02070309020205020404" pitchFamily="49" charset="0"/>
                <a:cs typeface="Courier New" panose="02070309020205020404" pitchFamily="49" charset="0"/>
              </a:rPr>
              <a:t>measure=on</a:t>
            </a:r>
            <a:r>
              <a:rPr lang="en-US" sz="2000" dirty="0" smtClean="0"/>
              <a:t> to measure only when </a:t>
            </a:r>
            <a:r>
              <a:rPr lang="en-US" sz="2000" dirty="0" err="1" smtClean="0"/>
              <a:t>wp</a:t>
            </a:r>
            <a:r>
              <a:rPr lang="en-US" sz="2000" dirty="0" smtClean="0"/>
              <a:t> has stabilized.</a:t>
            </a:r>
          </a:p>
          <a:p>
            <a:pPr lvl="1"/>
            <a:r>
              <a:rPr lang="en-US" sz="1800" dirty="0" smtClean="0"/>
              <a:t>Lets you use looser accuracy / confidence parameters for a faster test if you don’t need a meticulously accurate result, without losing detection of WP stabilization.</a:t>
            </a:r>
          </a:p>
          <a:p>
            <a:r>
              <a:rPr lang="en-US" sz="2000" dirty="0" smtClean="0"/>
              <a:t>With or without </a:t>
            </a:r>
            <a:r>
              <a:rPr lang="en-US" sz="2000" dirty="0" smtClean="0">
                <a:latin typeface="Courier New" panose="02070309020205020404" pitchFamily="49" charset="0"/>
                <a:cs typeface="Courier New" panose="02070309020205020404" pitchFamily="49" charset="0"/>
              </a:rPr>
              <a:t>measure=on</a:t>
            </a:r>
            <a:r>
              <a:rPr lang="en-US" sz="2000" dirty="0" smtClean="0"/>
              <a:t>, use </a:t>
            </a:r>
            <a:r>
              <a:rPr lang="en-US" sz="2000" dirty="0" err="1" smtClean="0">
                <a:latin typeface="Courier New" panose="02070309020205020404" pitchFamily="49" charset="0"/>
                <a:cs typeface="Courier New" panose="02070309020205020404" pitchFamily="49" charset="0"/>
              </a:rPr>
              <a:t>cooldown_by_wp</a:t>
            </a:r>
            <a:r>
              <a:rPr lang="en-US" sz="2000" dirty="0" smtClean="0"/>
              <a:t> where appropriate to carry WP contents forward from one test step to another, to minimize </a:t>
            </a:r>
            <a:r>
              <a:rPr lang="en-US" sz="2000" dirty="0" err="1" smtClean="0"/>
              <a:t>warmup</a:t>
            </a:r>
            <a:r>
              <a:rPr lang="en-US" sz="2000" dirty="0" smtClean="0"/>
              <a:t> time.</a:t>
            </a:r>
          </a:p>
          <a:p>
            <a:r>
              <a:rPr lang="en-US" sz="2000" dirty="0" err="1" smtClean="0">
                <a:latin typeface="Courier New" panose="02070309020205020404" pitchFamily="49" charset="0"/>
                <a:cs typeface="Courier New" panose="02070309020205020404" pitchFamily="49" charset="0"/>
              </a:rPr>
              <a:t>cooldown_by_wp</a:t>
            </a:r>
            <a:r>
              <a:rPr lang="en-US" sz="2000" dirty="0" smtClean="0">
                <a:latin typeface="Courier New" panose="02070309020205020404" pitchFamily="49" charset="0"/>
                <a:cs typeface="Courier New" panose="02070309020205020404" pitchFamily="49" charset="0"/>
              </a:rPr>
              <a:t>=off</a:t>
            </a:r>
            <a:r>
              <a:rPr lang="en-US" sz="2000" dirty="0" smtClean="0"/>
              <a:t> uses a single </a:t>
            </a:r>
            <a:r>
              <a:rPr lang="en-US" sz="2000" dirty="0" err="1" smtClean="0"/>
              <a:t>cooldown</a:t>
            </a:r>
            <a:r>
              <a:rPr lang="en-US" sz="2000" dirty="0" smtClean="0"/>
              <a:t> subinterval</a:t>
            </a:r>
          </a:p>
        </p:txBody>
      </p:sp>
      <p:sp>
        <p:nvSpPr>
          <p:cNvPr id="3" name="Title 2"/>
          <p:cNvSpPr>
            <a:spLocks noGrp="1"/>
          </p:cNvSpPr>
          <p:nvPr>
            <p:ph type="title"/>
          </p:nvPr>
        </p:nvSpPr>
        <p:spPr/>
        <p:txBody>
          <a:bodyPr>
            <a:normAutofit/>
          </a:bodyPr>
          <a:lstStyle/>
          <a:p>
            <a:r>
              <a:rPr lang="en-US" sz="2000" dirty="0" smtClean="0"/>
              <a:t>Designing your test to run in </a:t>
            </a:r>
            <a:r>
              <a:rPr lang="en-US" sz="2000" dirty="0" err="1" smtClean="0"/>
              <a:t>mimimal</a:t>
            </a:r>
            <a:r>
              <a:rPr lang="en-US" sz="2000" dirty="0" smtClean="0"/>
              <a:t> time</a:t>
            </a:r>
            <a:endParaRPr lang="en-US" sz="2000" dirty="0"/>
          </a:p>
        </p:txBody>
      </p:sp>
    </p:spTree>
    <p:extLst>
      <p:ext uri="{BB962C8B-B14F-4D97-AF65-F5344CB8AC3E}">
        <p14:creationId xmlns:p14="http://schemas.microsoft.com/office/powerpoint/2010/main" val="345309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71665"/>
          </a:xfrm>
        </p:spPr>
        <p:txBody>
          <a:bodyPr/>
          <a:lstStyle/>
          <a:p>
            <a:r>
              <a:rPr lang="en-US" sz="1800" dirty="0" err="1" smtClean="0">
                <a:latin typeface="Courier New" panose="02070309020205020404" pitchFamily="49" charset="0"/>
                <a:cs typeface="Courier New" panose="02070309020205020404" pitchFamily="49" charset="0"/>
              </a:rPr>
              <a:t>warmup_seconds</a:t>
            </a:r>
            <a:r>
              <a:rPr lang="en-US" sz="1800" dirty="0" smtClean="0"/>
              <a:t> – default = </a:t>
            </a:r>
            <a:r>
              <a:rPr lang="en-US" sz="1800" dirty="0"/>
              <a:t>5</a:t>
            </a:r>
            <a:endParaRPr lang="en-US" sz="1800" dirty="0" smtClean="0"/>
          </a:p>
          <a:p>
            <a:r>
              <a:rPr lang="en-US" sz="1800" dirty="0" err="1" smtClean="0">
                <a:latin typeface="Courier New" panose="02070309020205020404" pitchFamily="49" charset="0"/>
                <a:cs typeface="Courier New" panose="02070309020205020404" pitchFamily="49" charset="0"/>
              </a:rPr>
              <a:t>measure_seconds</a:t>
            </a:r>
            <a:r>
              <a:rPr lang="en-US" sz="1800" dirty="0" smtClean="0"/>
              <a:t> – default = 60</a:t>
            </a:r>
          </a:p>
          <a:p>
            <a:r>
              <a:rPr lang="en-US" sz="1800" dirty="0" smtClean="0"/>
              <a:t>With </a:t>
            </a:r>
            <a:r>
              <a:rPr lang="en-US" sz="1800" dirty="0" smtClean="0">
                <a:latin typeface="Courier New" panose="02070309020205020404" pitchFamily="49" charset="0"/>
                <a:cs typeface="Courier New" panose="02070309020205020404" pitchFamily="49" charset="0"/>
              </a:rPr>
              <a:t>measure=off</a:t>
            </a:r>
            <a:r>
              <a:rPr lang="en-US" sz="1800" dirty="0" smtClean="0"/>
              <a:t>, the </a:t>
            </a:r>
            <a:r>
              <a:rPr lang="en-US" sz="1800" dirty="0" err="1" smtClean="0"/>
              <a:t>warmup</a:t>
            </a:r>
            <a:r>
              <a:rPr lang="en-US" sz="1800" dirty="0" smtClean="0"/>
              <a:t> and measurement periods are fixed.</a:t>
            </a:r>
          </a:p>
          <a:p>
            <a:r>
              <a:rPr lang="en-US" sz="1800" dirty="0" smtClean="0"/>
              <a:t>With </a:t>
            </a:r>
            <a:r>
              <a:rPr lang="en-US" sz="1800" dirty="0" smtClean="0">
                <a:latin typeface="Courier New" panose="02070309020205020404" pitchFamily="49" charset="0"/>
                <a:cs typeface="Courier New" panose="02070309020205020404" pitchFamily="49" charset="0"/>
              </a:rPr>
              <a:t>measure=on</a:t>
            </a:r>
            <a:r>
              <a:rPr lang="en-US" sz="1800" dirty="0" smtClean="0"/>
              <a:t>, these values represent minimum periods during automatic detection of a valid measurement.</a:t>
            </a:r>
          </a:p>
          <a:p>
            <a:r>
              <a:rPr lang="en-US" sz="1800" dirty="0" err="1" smtClean="0">
                <a:latin typeface="Courier New" panose="02070309020205020404" pitchFamily="49" charset="0"/>
                <a:cs typeface="Courier New" panose="02070309020205020404" pitchFamily="49" charset="0"/>
              </a:rPr>
              <a:t>subinterval_seconds</a:t>
            </a:r>
            <a:r>
              <a:rPr lang="en-US" sz="1800" dirty="0" smtClean="0"/>
              <a:t> default is 5</a:t>
            </a:r>
          </a:p>
          <a:p>
            <a:pPr lvl="1"/>
            <a:r>
              <a:rPr lang="en-US" sz="1600" dirty="0" smtClean="0"/>
              <a:t>Don't make this shorter, but if you are running really long test steps, you could use longer subintervals to reduce the volume of csv output.</a:t>
            </a:r>
          </a:p>
        </p:txBody>
      </p:sp>
      <p:sp>
        <p:nvSpPr>
          <p:cNvPr id="3" name="Title 2"/>
          <p:cNvSpPr>
            <a:spLocks noGrp="1"/>
          </p:cNvSpPr>
          <p:nvPr>
            <p:ph type="title"/>
          </p:nvPr>
        </p:nvSpPr>
        <p:spPr/>
        <p:txBody>
          <a:bodyPr>
            <a:normAutofit/>
          </a:bodyPr>
          <a:lstStyle/>
          <a:p>
            <a:r>
              <a:rPr lang="en-US" sz="2000" dirty="0" err="1">
                <a:latin typeface="Courier New" panose="02070309020205020404" pitchFamily="49" charset="0"/>
                <a:cs typeface="Courier New" panose="02070309020205020404" pitchFamily="49" charset="0"/>
              </a:rPr>
              <a:t>w</a:t>
            </a:r>
            <a:r>
              <a:rPr lang="en-US" sz="2000" dirty="0" err="1" smtClean="0">
                <a:latin typeface="Courier New" panose="02070309020205020404" pitchFamily="49" charset="0"/>
                <a:cs typeface="Courier New" panose="02070309020205020404" pitchFamily="49" charset="0"/>
              </a:rPr>
              <a:t>armup_seconds</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measure_seconds</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subinterval_seconds</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1988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94858"/>
          </a:xfrm>
        </p:spPr>
        <p:txBody>
          <a:bodyPr/>
          <a:lstStyle/>
          <a:p>
            <a:r>
              <a:rPr lang="en-US" sz="2000" b="1" dirty="0" smtClean="0">
                <a:latin typeface="Courier New" panose="02070309020205020404" pitchFamily="49" charset="0"/>
                <a:cs typeface="Courier New" panose="02070309020205020404" pitchFamily="49" charset="0"/>
              </a:rPr>
              <a:t>source</a:t>
            </a:r>
            <a:r>
              <a:rPr lang="en-US" sz="2000" dirty="0" smtClean="0">
                <a:latin typeface="Courier New" panose="02070309020205020404" pitchFamily="49" charset="0"/>
                <a:cs typeface="Courier New" panose="02070309020205020404" pitchFamily="49" charset="0"/>
              </a:rPr>
              <a:t>=workload</a:t>
            </a:r>
            <a:r>
              <a:rPr lang="en-US" sz="2000" dirty="0" smtClean="0"/>
              <a:t> is always available – </a:t>
            </a:r>
            <a:r>
              <a:rPr lang="en-US" sz="1800" dirty="0" smtClean="0"/>
              <a:t>the test host view of I/O timing.</a:t>
            </a:r>
          </a:p>
          <a:p>
            <a:pPr lvl="1"/>
            <a:r>
              <a:rPr lang="en-US" sz="1800" dirty="0" smtClean="0"/>
              <a:t>Fully explained in "programming ivy" material.</a:t>
            </a:r>
          </a:p>
          <a:p>
            <a:pPr lvl="1"/>
            <a:r>
              <a:rPr lang="en-US" sz="1800" dirty="0" smtClean="0"/>
              <a:t>(There is also </a:t>
            </a:r>
            <a:r>
              <a:rPr lang="en-US" sz="1800" dirty="0" smtClean="0">
                <a:latin typeface="Courier New" panose="02070309020205020404" pitchFamily="49" charset="0"/>
                <a:cs typeface="Courier New" panose="02070309020205020404" pitchFamily="49" charset="0"/>
              </a:rPr>
              <a:t>source=</a:t>
            </a:r>
            <a:r>
              <a:rPr lang="en-US" sz="1800" dirty="0" err="1" smtClean="0">
                <a:latin typeface="Courier New" panose="02070309020205020404" pitchFamily="49" charset="0"/>
                <a:cs typeface="Courier New" panose="02070309020205020404" pitchFamily="49" charset="0"/>
              </a:rPr>
              <a:t>RAID_subsystem</a:t>
            </a:r>
            <a:r>
              <a:rPr lang="en-US" sz="1800" dirty="0" smtClean="0"/>
              <a:t>, not shown here.)</a:t>
            </a:r>
          </a:p>
          <a:p>
            <a:r>
              <a:rPr lang="en-US" sz="2000" dirty="0" smtClean="0"/>
              <a:t>I/O events are accumulated over a subinterval, and rolled up according to category</a:t>
            </a:r>
          </a:p>
          <a:p>
            <a:pPr lvl="1"/>
            <a:r>
              <a:rPr lang="en-US" sz="1800" b="1" dirty="0" smtClean="0">
                <a:latin typeface="Courier New" panose="02070309020205020404" pitchFamily="49" charset="0"/>
                <a:cs typeface="Courier New" panose="02070309020205020404" pitchFamily="49" charset="0"/>
              </a:rPr>
              <a:t>category</a:t>
            </a:r>
            <a:r>
              <a:rPr lang="en-US" sz="1800" dirty="0" smtClean="0">
                <a:latin typeface="Courier New" panose="02070309020205020404" pitchFamily="49" charset="0"/>
                <a:cs typeface="Courier New" panose="02070309020205020404" pitchFamily="49" charset="0"/>
              </a:rPr>
              <a:t> = overall, read, write, random, sequential, </a:t>
            </a:r>
            <a:br>
              <a:rPr lang="en-US" sz="1800" dirty="0" smtClean="0">
                <a:latin typeface="Courier New" panose="02070309020205020404" pitchFamily="49" charset="0"/>
                <a:cs typeface="Courier New" panose="02070309020205020404" pitchFamily="49" charset="0"/>
              </a:rPr>
            </a:br>
            <a:r>
              <a:rPr lang="en-US" sz="1800" dirty="0" err="1" smtClean="0">
                <a:latin typeface="Courier New" panose="02070309020205020404" pitchFamily="49" charset="0"/>
                <a:cs typeface="Courier New" panose="02070309020205020404" pitchFamily="49" charset="0"/>
              </a:rPr>
              <a:t>random_read</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random_write</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sequential_read</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sequential_write</a:t>
            </a:r>
            <a:endParaRPr lang="en-US" sz="1800" dirty="0" smtClean="0">
              <a:latin typeface="Courier New" panose="02070309020205020404" pitchFamily="49" charset="0"/>
              <a:cs typeface="Courier New" panose="02070309020205020404" pitchFamily="49" charset="0"/>
            </a:endParaRPr>
          </a:p>
          <a:p>
            <a:pPr lvl="1"/>
            <a:r>
              <a:rPr lang="en-US" sz="1800" dirty="0" smtClean="0"/>
              <a:t>Within these categories, there are also service time / response time histograms that are kept and shown in ivy output csv files.</a:t>
            </a:r>
          </a:p>
        </p:txBody>
      </p:sp>
      <p:sp>
        <p:nvSpPr>
          <p:cNvPr id="3" name="Title 2"/>
          <p:cNvSpPr>
            <a:spLocks noGrp="1"/>
          </p:cNvSpPr>
          <p:nvPr>
            <p:ph type="title"/>
          </p:nvPr>
        </p:nvSpPr>
        <p:spPr/>
        <p:txBody>
          <a:bodyPr/>
          <a:lstStyle/>
          <a:p>
            <a:r>
              <a:rPr lang="en-US" dirty="0" smtClean="0"/>
              <a:t>Specifying </a:t>
            </a:r>
            <a:r>
              <a:rPr lang="en-US" dirty="0" smtClean="0">
                <a:latin typeface="Courier New" panose="02070309020205020404" pitchFamily="49" charset="0"/>
                <a:cs typeface="Courier New" panose="02070309020205020404" pitchFamily="49" charset="0"/>
              </a:rPr>
              <a:t>measure=on – source=workload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15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0130"/>
          </a:xfrm>
        </p:spPr>
        <p:txBody>
          <a:bodyPr/>
          <a:lstStyle/>
          <a:p>
            <a:r>
              <a:rPr lang="en-US" sz="1600" dirty="0" smtClean="0"/>
              <a:t>For each I/O, the service time is posted into one "accumulator", the bytes transferred into another, and if </a:t>
            </a:r>
            <a:r>
              <a:rPr lang="en-US" sz="1600" dirty="0" smtClean="0">
                <a:latin typeface="Courier New" panose="02070309020205020404" pitchFamily="49" charset="0"/>
                <a:cs typeface="Courier New" panose="02070309020205020404" pitchFamily="49" charset="0"/>
              </a:rPr>
              <a:t>IOPS=max</a:t>
            </a:r>
            <a:r>
              <a:rPr lang="en-US" sz="1600" dirty="0" smtClean="0"/>
              <a:t> is not set, we post "response time" into another.</a:t>
            </a:r>
          </a:p>
          <a:p>
            <a:pPr lvl="1"/>
            <a:r>
              <a:rPr lang="en-US" sz="1400" b="1" dirty="0" err="1" smtClean="0">
                <a:latin typeface="Courier New" panose="02070309020205020404" pitchFamily="49" charset="0"/>
                <a:cs typeface="Courier New" panose="02070309020205020404" pitchFamily="49" charset="0"/>
              </a:rPr>
              <a:t>accumulator_type</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bytes_transferred</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service_time</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response_time</a:t>
            </a:r>
            <a:r>
              <a:rPr lang="en-US" sz="1400" dirty="0" smtClean="0">
                <a:latin typeface="Courier New" panose="02070309020205020404" pitchFamily="49" charset="0"/>
                <a:cs typeface="Courier New" panose="02070309020205020404" pitchFamily="49" charset="0"/>
              </a:rPr>
              <a:t> </a:t>
            </a:r>
          </a:p>
          <a:p>
            <a:pPr lvl="1"/>
            <a:r>
              <a:rPr lang="en-US" sz="1400" dirty="0" smtClean="0"/>
              <a:t>Service time is from I/O launch to I/O completion.  Response time is from scheduled I/O start to I/O completion.</a:t>
            </a:r>
          </a:p>
          <a:p>
            <a:pPr lvl="2"/>
            <a:r>
              <a:rPr lang="en-US" sz="1200" dirty="0" smtClean="0"/>
              <a:t>I/</a:t>
            </a:r>
            <a:r>
              <a:rPr lang="en-US" sz="1200" dirty="0" err="1" smtClean="0"/>
              <a:t>Os</a:t>
            </a:r>
            <a:r>
              <a:rPr lang="en-US" sz="1200" dirty="0" smtClean="0"/>
              <a:t> will not launch at the scheduled time if there is no "tag" available, so response time can be longer than service time.</a:t>
            </a:r>
          </a:p>
          <a:p>
            <a:pPr lvl="2"/>
            <a:r>
              <a:rPr lang="en-US" sz="1200" dirty="0" smtClean="0">
                <a:latin typeface="Courier New" panose="02070309020205020404" pitchFamily="49" charset="0"/>
                <a:cs typeface="Courier New" panose="02070309020205020404" pitchFamily="49" charset="0"/>
              </a:rPr>
              <a:t>IOPS=max</a:t>
            </a:r>
            <a:r>
              <a:rPr lang="en-US" sz="1200" dirty="0" smtClean="0"/>
              <a:t> sets every I/O's scheduled time to zero, in which case "response time" is not posted.</a:t>
            </a:r>
          </a:p>
          <a:p>
            <a:r>
              <a:rPr lang="en-US" sz="1600" dirty="0" smtClean="0"/>
              <a:t>Retrieve data from a (rolled up) accumulator using an accessor</a:t>
            </a:r>
          </a:p>
          <a:p>
            <a:pPr lvl="1"/>
            <a:r>
              <a:rPr lang="en-US" sz="1400" b="1" dirty="0">
                <a:latin typeface="Courier New" panose="02070309020205020404" pitchFamily="49" charset="0"/>
                <a:cs typeface="Courier New" panose="02070309020205020404" pitchFamily="49" charset="0"/>
              </a:rPr>
              <a:t>a</a:t>
            </a:r>
            <a:r>
              <a:rPr lang="en-US" sz="1400" b="1" dirty="0" smtClean="0">
                <a:latin typeface="Courier New" panose="02070309020205020404" pitchFamily="49" charset="0"/>
                <a:cs typeface="Courier New" panose="02070309020205020404" pitchFamily="49" charset="0"/>
              </a:rPr>
              <a:t>ccessor</a:t>
            </a:r>
            <a:r>
              <a:rPr lang="en-US" sz="140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avg</a:t>
            </a:r>
            <a:r>
              <a:rPr lang="en-US" sz="1400" dirty="0" smtClean="0">
                <a:latin typeface="Courier New" panose="02070309020205020404" pitchFamily="49" charset="0"/>
                <a:cs typeface="Courier New" panose="02070309020205020404" pitchFamily="49" charset="0"/>
              </a:rPr>
              <a:t>, count, min, max, sum, variance, </a:t>
            </a:r>
            <a:r>
              <a:rPr lang="en-US" sz="1400" dirty="0" err="1" smtClean="0">
                <a:latin typeface="Courier New" panose="02070309020205020404" pitchFamily="49" charset="0"/>
                <a:cs typeface="Courier New" panose="02070309020205020404" pitchFamily="49" charset="0"/>
              </a:rPr>
              <a:t>standardDeviation</a:t>
            </a:r>
            <a:endParaRPr lang="en-US" sz="1400" dirty="0" smtClean="0">
              <a:latin typeface="Courier New" panose="02070309020205020404" pitchFamily="49" charset="0"/>
              <a:cs typeface="Courier New" panose="02070309020205020404" pitchFamily="49" charset="0"/>
            </a:endParaRPr>
          </a:p>
          <a:p>
            <a:pPr lvl="1"/>
            <a:r>
              <a:rPr lang="en-US" sz="1400" dirty="0" smtClean="0"/>
              <a:t>Use </a:t>
            </a:r>
            <a:r>
              <a:rPr lang="en-US" sz="1400" dirty="0" err="1" smtClean="0"/>
              <a:t>avg</a:t>
            </a:r>
            <a:r>
              <a:rPr lang="en-US" sz="1400" dirty="0" smtClean="0"/>
              <a:t> for </a:t>
            </a:r>
            <a:r>
              <a:rPr lang="en-US" sz="1400" dirty="0" err="1" smtClean="0">
                <a:latin typeface="Courier New" panose="02070309020205020404" pitchFamily="49" charset="0"/>
                <a:cs typeface="Courier New" panose="02070309020205020404" pitchFamily="49" charset="0"/>
              </a:rPr>
              <a:t>service_time</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response_time</a:t>
            </a:r>
            <a:r>
              <a:rPr lang="en-US" sz="1400" dirty="0" smtClean="0"/>
              <a:t> which are in seconds.</a:t>
            </a:r>
          </a:p>
          <a:p>
            <a:pPr lvl="1"/>
            <a:r>
              <a:rPr lang="en-US" sz="1400" dirty="0" smtClean="0"/>
              <a:t>Use sum for </a:t>
            </a:r>
            <a:r>
              <a:rPr lang="en-US" sz="1400" dirty="0" err="1" smtClean="0">
                <a:latin typeface="Courier New" panose="02070309020205020404" pitchFamily="49" charset="0"/>
                <a:cs typeface="Courier New" panose="02070309020205020404" pitchFamily="49" charset="0"/>
              </a:rPr>
              <a:t>bytes_transferred</a:t>
            </a:r>
            <a:r>
              <a:rPr lang="en-US" sz="1400" dirty="0" smtClean="0"/>
              <a:t>.  Divide by </a:t>
            </a:r>
            <a:r>
              <a:rPr lang="en-US" sz="1400" dirty="0" err="1" smtClean="0">
                <a:latin typeface="Courier New" panose="02070309020205020404" pitchFamily="49" charset="0"/>
                <a:cs typeface="Courier New" panose="02070309020205020404" pitchFamily="49" charset="0"/>
              </a:rPr>
              <a:t>subinterval_seconds</a:t>
            </a:r>
            <a:r>
              <a:rPr lang="en-US" sz="1400" dirty="0" smtClean="0"/>
              <a:t>  to get bytes per second. </a:t>
            </a:r>
          </a:p>
          <a:p>
            <a:pPr lvl="1"/>
            <a:r>
              <a:rPr lang="en-US" sz="1400" dirty="0" smtClean="0"/>
              <a:t>Divide </a:t>
            </a:r>
            <a:r>
              <a:rPr lang="en-US" sz="1400" dirty="0" err="1" smtClean="0">
                <a:latin typeface="Courier New" panose="02070309020205020404" pitchFamily="49" charset="0"/>
                <a:cs typeface="Courier New" panose="02070309020205020404" pitchFamily="49" charset="0"/>
              </a:rPr>
              <a:t>service_time</a:t>
            </a:r>
            <a:r>
              <a:rPr lang="en-US" sz="1400" dirty="0" err="1" smtClean="0"/>
              <a:t>'s</a:t>
            </a:r>
            <a:r>
              <a:rPr lang="en-US" sz="1400" dirty="0" smtClean="0"/>
              <a:t> count by </a:t>
            </a:r>
            <a:r>
              <a:rPr lang="en-US" sz="1400" dirty="0" err="1" smtClean="0">
                <a:latin typeface="Courier New" panose="02070309020205020404" pitchFamily="49" charset="0"/>
                <a:cs typeface="Courier New" panose="02070309020205020404" pitchFamily="49" charset="0"/>
              </a:rPr>
              <a:t>subinterval_seconds</a:t>
            </a:r>
            <a:r>
              <a:rPr lang="en-US" sz="1400" dirty="0" smtClean="0">
                <a:latin typeface="Courier New" panose="02070309020205020404" pitchFamily="49" charset="0"/>
                <a:cs typeface="Courier New" panose="02070309020205020404" pitchFamily="49" charset="0"/>
              </a:rPr>
              <a:t> </a:t>
            </a:r>
            <a:r>
              <a:rPr lang="en-US" sz="1400" dirty="0" smtClean="0"/>
              <a:t>to get IOPS.</a:t>
            </a:r>
            <a:endParaRPr lang="en-US" sz="1400" dirty="0"/>
          </a:p>
        </p:txBody>
      </p:sp>
      <p:sp>
        <p:nvSpPr>
          <p:cNvPr id="3" name="Title 2"/>
          <p:cNvSpPr>
            <a:spLocks noGrp="1"/>
          </p:cNvSpPr>
          <p:nvPr>
            <p:ph type="title"/>
          </p:nvPr>
        </p:nvSpPr>
        <p:spPr/>
        <p:txBody>
          <a:bodyPr>
            <a:normAutofit/>
          </a:bodyPr>
          <a:lstStyle/>
          <a:p>
            <a:r>
              <a:rPr lang="en-US" dirty="0" err="1" smtClean="0">
                <a:latin typeface="Courier New" panose="02070309020205020404" pitchFamily="49" charset="0"/>
                <a:cs typeface="Courier New" panose="02070309020205020404" pitchFamily="49" charset="0"/>
              </a:rPr>
              <a:t>accumulator_type</a:t>
            </a:r>
            <a:r>
              <a:rPr lang="en-US" dirty="0" smtClean="0">
                <a:latin typeface="Courier New" panose="02070309020205020404" pitchFamily="49" charset="0"/>
                <a:cs typeface="Courier New" panose="02070309020205020404" pitchFamily="49" charset="0"/>
              </a:rPr>
              <a:t>, accessor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7636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20102"/>
          </a:xfrm>
        </p:spPr>
        <p:txBody>
          <a:bodyPr/>
          <a:lstStyle/>
          <a:p>
            <a:r>
              <a:rPr lang="en-US" sz="2000" dirty="0" smtClean="0"/>
              <a:t>The detection of a valid measurement is performed at the granularity of the </a:t>
            </a:r>
            <a:r>
              <a:rPr lang="en-US" sz="2000" dirty="0" err="1" smtClean="0">
                <a:latin typeface="Courier New" panose="02070309020205020404" pitchFamily="49" charset="0"/>
                <a:cs typeface="Courier New" panose="02070309020205020404" pitchFamily="49" charset="0"/>
              </a:rPr>
              <a:t>focus_rollup</a:t>
            </a:r>
            <a:r>
              <a:rPr lang="en-US" sz="2000" dirty="0" smtClean="0"/>
              <a:t>.</a:t>
            </a:r>
          </a:p>
          <a:p>
            <a:pPr lvl="1"/>
            <a:r>
              <a:rPr lang="en-US" sz="1800" dirty="0" smtClean="0"/>
              <a:t>A measurement subinterval sequence constitutes a valid measurement if for all instances of the focus rollup the validity criteria were met.</a:t>
            </a:r>
          </a:p>
          <a:p>
            <a:r>
              <a:rPr lang="en-US" sz="2000" dirty="0" smtClean="0"/>
              <a:t>The default is </a:t>
            </a:r>
            <a:r>
              <a:rPr lang="en-US" sz="2000" dirty="0" err="1" smtClean="0">
                <a:latin typeface="Courier New" panose="02070309020205020404" pitchFamily="49" charset="0"/>
                <a:cs typeface="Courier New" panose="02070309020205020404" pitchFamily="49" charset="0"/>
              </a:rPr>
              <a:t>focus_rollup</a:t>
            </a:r>
            <a:r>
              <a:rPr lang="en-US" sz="2000" dirty="0" smtClean="0">
                <a:latin typeface="Courier New" panose="02070309020205020404" pitchFamily="49" charset="0"/>
                <a:cs typeface="Courier New" panose="02070309020205020404" pitchFamily="49" charset="0"/>
              </a:rPr>
              <a:t>="all"</a:t>
            </a:r>
            <a:r>
              <a:rPr lang="en-US" sz="2000" dirty="0" smtClean="0"/>
              <a:t>, which looks for an overall valid measurement across all workload threads across all test hosts.</a:t>
            </a:r>
          </a:p>
          <a:p>
            <a:r>
              <a:rPr lang="en-US" sz="2000" dirty="0" smtClean="0"/>
              <a:t>If you have created a rollup by port, by saying</a:t>
            </a:r>
          </a:p>
          <a:p>
            <a:pPr lvl="1"/>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CreateRollup</a:t>
            </a:r>
            <a:r>
              <a:rPr lang="en-US" sz="1800" dirty="0" smtClean="0">
                <a:latin typeface="Courier New" panose="02070309020205020404" pitchFamily="49" charset="0"/>
                <a:cs typeface="Courier New" panose="02070309020205020404" pitchFamily="49" charset="0"/>
              </a:rPr>
              <a:t>] "port";</a:t>
            </a:r>
          </a:p>
          <a:p>
            <a:pPr lvl="1"/>
            <a:r>
              <a:rPr lang="en-US" sz="1800" dirty="0"/>
              <a:t>t</a:t>
            </a:r>
            <a:r>
              <a:rPr lang="en-US" sz="1800" dirty="0" smtClean="0"/>
              <a:t>hen you can specify </a:t>
            </a:r>
            <a:r>
              <a:rPr lang="en-US" sz="1800" dirty="0" err="1" smtClean="0">
                <a:latin typeface="Courier New" panose="02070309020205020404" pitchFamily="49" charset="0"/>
                <a:cs typeface="Courier New" panose="02070309020205020404" pitchFamily="49" charset="0"/>
              </a:rPr>
              <a:t>focus_rollup</a:t>
            </a:r>
            <a:r>
              <a:rPr lang="en-US" sz="1800" dirty="0" smtClean="0">
                <a:latin typeface="Courier New" panose="02070309020205020404" pitchFamily="49" charset="0"/>
                <a:cs typeface="Courier New" panose="02070309020205020404" pitchFamily="49" charset="0"/>
              </a:rPr>
              <a:t>="port"</a:t>
            </a:r>
            <a:r>
              <a:rPr lang="en-US" sz="1800" dirty="0" smtClean="0"/>
              <a:t>, and then for </a:t>
            </a:r>
            <a:r>
              <a:rPr lang="en-US" sz="1800" dirty="0" smtClean="0">
                <a:latin typeface="Courier New" panose="02070309020205020404" pitchFamily="49" charset="0"/>
                <a:cs typeface="Courier New" panose="02070309020205020404" pitchFamily="49" charset="0"/>
              </a:rPr>
              <a:t>measure=on</a:t>
            </a:r>
            <a:r>
              <a:rPr lang="en-US" sz="1800" dirty="0" smtClean="0"/>
              <a:t>, ivy will look for a simultaneous valid measurement period on each instance of the port rollup.</a:t>
            </a:r>
          </a:p>
        </p:txBody>
      </p:sp>
      <p:sp>
        <p:nvSpPr>
          <p:cNvPr id="3" name="Title 2"/>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f</a:t>
            </a:r>
            <a:r>
              <a:rPr lang="en-US" dirty="0" err="1" smtClean="0">
                <a:latin typeface="Courier New" panose="02070309020205020404" pitchFamily="49" charset="0"/>
                <a:cs typeface="Courier New" panose="02070309020205020404" pitchFamily="49" charset="0"/>
              </a:rPr>
              <a:t>ocus_rollup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917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9496"/>
          </a:xfrm>
        </p:spPr>
        <p:txBody>
          <a:bodyPr/>
          <a:lstStyle/>
          <a:p>
            <a:r>
              <a:rPr lang="en-US" sz="1400" dirty="0" smtClean="0"/>
              <a:t>Here we are doing a 4K random I/O run with IOPS=max, and we are showing the IOPS we get for 0%, 25%, 50%, 75%, and 100</a:t>
            </a:r>
            <a:r>
              <a:rPr lang="en-US" sz="1400" smtClean="0"/>
              <a:t>% </a:t>
            </a:r>
            <a:r>
              <a:rPr lang="en-US" sz="1400" smtClean="0"/>
              <a:t>write</a:t>
            </a:r>
            <a:r>
              <a:rPr lang="en-US" sz="1400" smtClean="0"/>
              <a:t>s</a:t>
            </a:r>
            <a:r>
              <a:rPr lang="en-US" sz="1400" dirty="0" smtClean="0"/>
              <a:t>.</a:t>
            </a:r>
          </a:p>
          <a:p>
            <a:r>
              <a:rPr lang="en-US" sz="1400" dirty="0" smtClean="0"/>
              <a:t>We start out by doing the 0% read step, with </a:t>
            </a:r>
            <a:r>
              <a:rPr lang="en-US" sz="1400" b="1" dirty="0" err="1" smtClean="0">
                <a:latin typeface="Courier New" panose="02070309020205020404" pitchFamily="49" charset="0"/>
                <a:cs typeface="Courier New" panose="02070309020205020404" pitchFamily="49" charset="0"/>
              </a:rPr>
              <a:t>min_wp</a:t>
            </a:r>
            <a:r>
              <a:rPr lang="en-US" sz="1400" dirty="0" smtClean="0">
                <a:latin typeface="Courier New" panose="02070309020205020404" pitchFamily="49" charset="0"/>
                <a:cs typeface="Courier New" panose="02070309020205020404" pitchFamily="49" charset="0"/>
              </a:rPr>
              <a:t>=“68%” </a:t>
            </a:r>
            <a:r>
              <a:rPr lang="en-US" sz="1400" dirty="0" smtClean="0">
                <a:cs typeface="Courier New" panose="02070309020205020404" pitchFamily="49" charset="0"/>
              </a:rPr>
              <a:t>and </a:t>
            </a:r>
            <a:r>
              <a:rPr lang="en-US" sz="1400" b="1" dirty="0" err="1" smtClean="0">
                <a:latin typeface="Courier New" panose="02070309020205020404" pitchFamily="49" charset="0"/>
                <a:cs typeface="Courier New" panose="02070309020205020404" pitchFamily="49" charset="0"/>
              </a:rPr>
              <a:t>cooldown_by_wp</a:t>
            </a:r>
            <a:r>
              <a:rPr lang="en-US" sz="1400" dirty="0" smtClean="0">
                <a:latin typeface="Courier New" panose="02070309020205020404" pitchFamily="49" charset="0"/>
                <a:cs typeface="Courier New" panose="02070309020205020404" pitchFamily="49" charset="0"/>
              </a:rPr>
              <a:t>=off</a:t>
            </a:r>
          </a:p>
          <a:p>
            <a:pPr lvl="1"/>
            <a:r>
              <a:rPr lang="en-US" sz="1200" dirty="0" smtClean="0"/>
              <a:t>It takes some time to warm up because WP needs to fill up and stabilize.</a:t>
            </a:r>
          </a:p>
          <a:p>
            <a:pPr lvl="1"/>
            <a:r>
              <a:rPr lang="en-US" sz="1200" dirty="0" smtClean="0"/>
              <a:t>The measurement itself takes a little extra time as the IOPS is not quite as stable when the subsystem is in emergency destage, and the subsystem takes some time to “switch gears” and for the IOPS to become stable once WP is full.</a:t>
            </a:r>
          </a:p>
          <a:p>
            <a:r>
              <a:rPr lang="en-US" sz="1400" dirty="0" smtClean="0"/>
              <a:t>The 25% reads, 50% reads – </a:t>
            </a:r>
            <a:r>
              <a:rPr lang="en-US" sz="1400" dirty="0" err="1" smtClean="0">
                <a:latin typeface="Courier New" panose="02070309020205020404" pitchFamily="49" charset="0"/>
                <a:cs typeface="Courier New" panose="02070309020205020404" pitchFamily="49" charset="0"/>
              </a:rPr>
              <a:t>cooldown_by_wp</a:t>
            </a:r>
            <a:r>
              <a:rPr lang="en-US" sz="1400" dirty="0" smtClean="0">
                <a:latin typeface="Courier New" panose="02070309020205020404" pitchFamily="49" charset="0"/>
                <a:cs typeface="Courier New" panose="02070309020205020404" pitchFamily="49" charset="0"/>
              </a:rPr>
              <a:t>=off</a:t>
            </a:r>
          </a:p>
          <a:p>
            <a:pPr lvl="1"/>
            <a:r>
              <a:rPr lang="en-US" sz="1200" dirty="0" smtClean="0"/>
              <a:t>The previous step leaves WP full, and we stabilize very quickly. It’s OK as what we are putting into WP (4K random writes) is the same thing that is draining out (4K random writes to the same LDEVs) </a:t>
            </a:r>
          </a:p>
          <a:p>
            <a:r>
              <a:rPr lang="en-US" sz="1400" dirty="0" smtClean="0"/>
              <a:t>The </a:t>
            </a:r>
            <a:r>
              <a:rPr lang="en-US" sz="1400" dirty="0"/>
              <a:t>75% reads </a:t>
            </a:r>
            <a:r>
              <a:rPr lang="en-US" sz="1400" dirty="0" smtClean="0"/>
              <a:t>step – </a:t>
            </a:r>
            <a:r>
              <a:rPr lang="en-US" sz="1400" dirty="0" err="1" smtClean="0"/>
              <a:t>cooldown_by_wp</a:t>
            </a:r>
            <a:r>
              <a:rPr lang="en-US" sz="1400" dirty="0" smtClean="0"/>
              <a:t>= on</a:t>
            </a:r>
          </a:p>
          <a:p>
            <a:r>
              <a:rPr lang="en-US" sz="1400" dirty="0" smtClean="0"/>
              <a:t>The 100% read step – could use </a:t>
            </a:r>
            <a:r>
              <a:rPr lang="en-US" sz="1400" b="1" dirty="0" err="1" smtClean="0"/>
              <a:t>max_wp</a:t>
            </a:r>
            <a:r>
              <a:rPr lang="en-US" sz="1400" dirty="0" smtClean="0"/>
              <a:t>=“2%”, but not necessary (previously </a:t>
            </a:r>
            <a:r>
              <a:rPr lang="en-US" sz="1400" dirty="0" err="1" smtClean="0"/>
              <a:t>cooldown_by_wp</a:t>
            </a:r>
            <a:r>
              <a:rPr lang="en-US" sz="1400" dirty="0" smtClean="0"/>
              <a:t>=on)</a:t>
            </a:r>
          </a:p>
        </p:txBody>
      </p:sp>
      <p:sp>
        <p:nvSpPr>
          <p:cNvPr id="3" name="Title 2"/>
          <p:cNvSpPr>
            <a:spLocks noGrp="1"/>
          </p:cNvSpPr>
          <p:nvPr>
            <p:ph type="title"/>
          </p:nvPr>
        </p:nvSpPr>
        <p:spPr/>
        <p:txBody>
          <a:bodyPr>
            <a:normAutofit/>
          </a:bodyPr>
          <a:lstStyle/>
          <a:p>
            <a:r>
              <a:rPr lang="en-US" sz="2000" dirty="0" smtClean="0"/>
              <a:t>An example of running a test in minimum time</a:t>
            </a:r>
            <a:endParaRPr lang="en-US" sz="2000" dirty="0"/>
          </a:p>
        </p:txBody>
      </p:sp>
    </p:spTree>
    <p:extLst>
      <p:ext uri="{BB962C8B-B14F-4D97-AF65-F5344CB8AC3E}">
        <p14:creationId xmlns:p14="http://schemas.microsoft.com/office/powerpoint/2010/main" val="407691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Example – minimum time % read test - output</a:t>
            </a: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3103780860"/>
              </p:ext>
            </p:extLst>
          </p:nvPr>
        </p:nvGraphicFramePr>
        <p:xfrm>
          <a:off x="209869" y="1870175"/>
          <a:ext cx="8585203" cy="1655213"/>
        </p:xfrm>
        <a:graphic>
          <a:graphicData uri="http://schemas.openxmlformats.org/drawingml/2006/table">
            <a:tbl>
              <a:tblPr/>
              <a:tblGrid>
                <a:gridCol w="845023"/>
                <a:gridCol w="563349"/>
                <a:gridCol w="660175"/>
                <a:gridCol w="997597"/>
                <a:gridCol w="563349"/>
                <a:gridCol w="563349"/>
                <a:gridCol w="633767"/>
                <a:gridCol w="915442"/>
                <a:gridCol w="563349"/>
                <a:gridCol w="563349"/>
                <a:gridCol w="563349"/>
                <a:gridCol w="563349"/>
                <a:gridCol w="589756"/>
              </a:tblGrid>
              <a:tr h="598211">
                <a:tc>
                  <a:txBody>
                    <a:bodyPr/>
                    <a:lstStyle/>
                    <a:p>
                      <a:pPr algn="l" fontAlgn="b"/>
                      <a:r>
                        <a:rPr lang="en-US" sz="1000" b="0" i="0" u="none" strike="noStrike" dirty="0">
                          <a:solidFill>
                            <a:srgbClr val="000000"/>
                          </a:solidFill>
                          <a:effectLst/>
                          <a:latin typeface="Calibri"/>
                        </a:rPr>
                        <a:t>Test Name</a:t>
                      </a:r>
                    </a:p>
                  </a:txBody>
                  <a:tcPr marL="8808" marR="8808" marT="8808" marB="0" anchor="b">
                    <a:lnL>
                      <a:noFill/>
                    </a:lnL>
                    <a:lnR>
                      <a:noFill/>
                    </a:lnR>
                    <a:lnT>
                      <a:noFill/>
                    </a:lnT>
                    <a:lnB>
                      <a:noFill/>
                    </a:lnB>
                  </a:tcPr>
                </a:tc>
                <a:tc>
                  <a:txBody>
                    <a:bodyPr/>
                    <a:lstStyle/>
                    <a:p>
                      <a:pPr algn="l" fontAlgn="b"/>
                      <a:r>
                        <a:rPr lang="en-US" sz="1000" b="0" i="0" u="none" strike="noStrike" dirty="0">
                          <a:solidFill>
                            <a:srgbClr val="000000"/>
                          </a:solidFill>
                          <a:effectLst/>
                          <a:latin typeface="Calibri"/>
                        </a:rPr>
                        <a:t>Step Number</a:t>
                      </a:r>
                    </a:p>
                  </a:txBody>
                  <a:tcPr marL="8808" marR="8808" marT="8808"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Step Name</a:t>
                      </a:r>
                    </a:p>
                  </a:txBody>
                  <a:tcPr marL="8808" marR="8808" marT="8808"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Start</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Warmup</a:t>
                      </a:r>
                    </a:p>
                  </a:txBody>
                  <a:tcPr marL="8808" marR="8808" marT="8808"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a:rPr>
                        <a:t>Duration</a:t>
                      </a:r>
                    </a:p>
                  </a:txBody>
                  <a:tcPr marL="8808" marR="8808" marT="8808" marB="0" anchor="b">
                    <a:lnL>
                      <a:noFill/>
                    </a:lnL>
                    <a:lnR>
                      <a:noFill/>
                    </a:lnR>
                    <a:lnT>
                      <a:noFill/>
                    </a:lnT>
                    <a:lnB>
                      <a:noFill/>
                    </a:lnB>
                  </a:tcPr>
                </a:tc>
                <a:tc>
                  <a:txBody>
                    <a:bodyPr/>
                    <a:lstStyle/>
                    <a:p>
                      <a:pPr algn="ctr" fontAlgn="b"/>
                      <a:r>
                        <a:rPr lang="en-US" sz="1000" b="0" i="0" u="none" strike="noStrike" dirty="0" err="1">
                          <a:solidFill>
                            <a:srgbClr val="000000"/>
                          </a:solidFill>
                          <a:effectLst/>
                          <a:latin typeface="Calibri"/>
                        </a:rPr>
                        <a:t>Cooldown</a:t>
                      </a:r>
                      <a:endParaRPr lang="en-US" sz="1000" b="0" i="0" u="none" strike="noStrike" dirty="0">
                        <a:solidFill>
                          <a:srgbClr val="000000"/>
                        </a:solidFill>
                        <a:effectLst/>
                        <a:latin typeface="Calibri"/>
                      </a:endParaRP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iogenerator type</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blocksize</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maxTags</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IOPS</a:t>
                      </a:r>
                    </a:p>
                  </a:txBody>
                  <a:tcPr marL="8808" marR="8808" marT="8808" marB="0" anchor="b">
                    <a:lnL>
                      <a:noFill/>
                    </a:lnL>
                    <a:lnR>
                      <a:noFill/>
                    </a:lnR>
                    <a:lnT>
                      <a:noFill/>
                    </a:lnT>
                    <a:lnB>
                      <a:noFill/>
                    </a:lnB>
                  </a:tcPr>
                </a:tc>
                <a:tc>
                  <a:txBody>
                    <a:bodyPr/>
                    <a:lstStyle/>
                    <a:p>
                      <a:pPr algn="ctr" fontAlgn="b"/>
                      <a:r>
                        <a:rPr lang="en-US" sz="1000" b="0" i="0" u="none" strike="noStrike" dirty="0" err="1">
                          <a:solidFill>
                            <a:srgbClr val="000000"/>
                          </a:solidFill>
                          <a:effectLst/>
                          <a:latin typeface="Calibri"/>
                        </a:rPr>
                        <a:t>fractionRead</a:t>
                      </a:r>
                      <a:endParaRPr lang="en-US" sz="1000" b="0" i="0" u="none" strike="noStrike" dirty="0">
                        <a:solidFill>
                          <a:srgbClr val="000000"/>
                        </a:solidFill>
                        <a:effectLst/>
                        <a:latin typeface="Calibri"/>
                      </a:endParaRPr>
                    </a:p>
                  </a:txBody>
                  <a:tcPr marL="8808" marR="8808" marT="8808"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 Overall IOPS </a:t>
                      </a:r>
                    </a:p>
                  </a:txBody>
                  <a:tcPr marL="8808" marR="8808" marT="8808" marB="0" anchor="b">
                    <a:lnL>
                      <a:noFill/>
                    </a:lnL>
                    <a:lnR>
                      <a:noFill/>
                    </a:lnR>
                    <a:lnT>
                      <a:noFill/>
                    </a:lnT>
                    <a:lnB>
                      <a:noFill/>
                    </a:lnB>
                  </a:tcPr>
                </a:tc>
              </a:tr>
              <a:tr h="176167">
                <a:tc>
                  <a:txBody>
                    <a:bodyPr/>
                    <a:lstStyle/>
                    <a:p>
                      <a:pPr algn="l" fontAlgn="b"/>
                      <a:endParaRPr lang="en-US" sz="1000" b="0" i="0" u="none" strike="noStrike" dirty="0">
                        <a:solidFill>
                          <a:srgbClr val="000000"/>
                        </a:solidFill>
                        <a:effectLst/>
                        <a:latin typeface="Calibri"/>
                      </a:endParaRPr>
                    </a:p>
                  </a:txBody>
                  <a:tcPr marL="8808" marR="8808" marT="8808"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8808" marR="8808" marT="8808"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a:endParaRPr>
                    </a:p>
                  </a:txBody>
                  <a:tcPr marL="8808" marR="8808" marT="8808" marB="0" anchor="b">
                    <a:lnL>
                      <a:noFill/>
                    </a:lnL>
                    <a:lnR>
                      <a:noFill/>
                    </a:lnR>
                    <a:lnT>
                      <a:noFill/>
                    </a:lnT>
                    <a:lnB>
                      <a:noFill/>
                    </a:lnB>
                  </a:tcPr>
                </a:tc>
                <a:tc>
                  <a:txBody>
                    <a:bodyPr/>
                    <a:lstStyle/>
                    <a:p>
                      <a:pPr algn="r" fontAlgn="b"/>
                      <a:endParaRPr lang="en-US" sz="1000" b="0" i="0" u="none" strike="noStrike">
                        <a:solidFill>
                          <a:srgbClr val="000000"/>
                        </a:solidFill>
                        <a:effectLst/>
                        <a:latin typeface="Calibri"/>
                      </a:endParaRPr>
                    </a:p>
                  </a:txBody>
                  <a:tcPr marL="8808" marR="8808" marT="8808" marB="0" anchor="b">
                    <a:lnL>
                      <a:noFill/>
                    </a:lnL>
                    <a:lnR>
                      <a:noFill/>
                    </a:lnR>
                    <a:lnT>
                      <a:noFill/>
                    </a:lnT>
                    <a:lnB>
                      <a:noFill/>
                    </a:lnB>
                  </a:tcPr>
                </a:tc>
                <a:tc>
                  <a:txBody>
                    <a:bodyPr/>
                    <a:lstStyle/>
                    <a:p>
                      <a:pPr algn="ctr" fontAlgn="b"/>
                      <a:endParaRPr lang="en-US" sz="1000" b="0" i="0" u="none" strike="noStrike">
                        <a:solidFill>
                          <a:srgbClr val="000000"/>
                        </a:solidFill>
                        <a:effectLst/>
                        <a:latin typeface="Calibri"/>
                      </a:endParaRPr>
                    </a:p>
                  </a:txBody>
                  <a:tcPr marL="8808" marR="8808" marT="8808" marB="0" anchor="b">
                    <a:lnL>
                      <a:noFill/>
                    </a:lnL>
                    <a:lnR>
                      <a:noFill/>
                    </a:lnR>
                    <a:lnT>
                      <a:noFill/>
                    </a:lnT>
                    <a:lnB>
                      <a:noFill/>
                    </a:lnB>
                  </a:tcPr>
                </a:tc>
                <a:tc>
                  <a:txBody>
                    <a:bodyPr/>
                    <a:lstStyle/>
                    <a:p>
                      <a:pPr algn="ctr" fontAlgn="b"/>
                      <a:endParaRPr lang="en-US" sz="1000" b="0" i="0" u="none" strike="noStrike">
                        <a:solidFill>
                          <a:srgbClr val="000000"/>
                        </a:solidFill>
                        <a:effectLst/>
                        <a:latin typeface="Calibri"/>
                      </a:endParaRPr>
                    </a:p>
                  </a:txBody>
                  <a:tcPr marL="8808" marR="8808" marT="8808" marB="0" anchor="b">
                    <a:lnL>
                      <a:noFill/>
                    </a:lnL>
                    <a:lnR>
                      <a:noFill/>
                    </a:lnR>
                    <a:lnT>
                      <a:noFill/>
                    </a:lnT>
                    <a:lnB>
                      <a:noFill/>
                    </a:lnB>
                  </a:tcPr>
                </a:tc>
                <a:tc>
                  <a:txBody>
                    <a:bodyPr/>
                    <a:lstStyle/>
                    <a:p>
                      <a:pPr algn="ctr" fontAlgn="b"/>
                      <a:endParaRPr lang="en-US" sz="1000" b="0" i="0" u="none" strike="noStrike">
                        <a:solidFill>
                          <a:srgbClr val="000000"/>
                        </a:solidFill>
                        <a:effectLst/>
                        <a:latin typeface="Calibri"/>
                      </a:endParaRPr>
                    </a:p>
                  </a:txBody>
                  <a:tcPr marL="8808" marR="8808" marT="8808" marB="0" anchor="b">
                    <a:lnL>
                      <a:noFill/>
                    </a:lnL>
                    <a:lnR>
                      <a:noFill/>
                    </a:lnR>
                    <a:lnT>
                      <a:noFill/>
                    </a:lnT>
                    <a:lnB>
                      <a:noFill/>
                    </a:lnB>
                  </a:tcPr>
                </a:tc>
                <a:tc>
                  <a:txBody>
                    <a:bodyPr/>
                    <a:lstStyle/>
                    <a:p>
                      <a:pPr algn="ctr" fontAlgn="b"/>
                      <a:endParaRPr lang="en-US" sz="1000" b="0" i="0" u="none" strike="noStrike">
                        <a:solidFill>
                          <a:srgbClr val="000000"/>
                        </a:solidFill>
                        <a:effectLst/>
                        <a:latin typeface="Calibri"/>
                      </a:endParaRPr>
                    </a:p>
                  </a:txBody>
                  <a:tcPr marL="8808" marR="8808" marT="8808" marB="0" anchor="b">
                    <a:lnL>
                      <a:noFill/>
                    </a:lnL>
                    <a:lnR>
                      <a:noFill/>
                    </a:lnR>
                    <a:lnT>
                      <a:noFill/>
                    </a:lnT>
                    <a:lnB>
                      <a:noFill/>
                    </a:lnB>
                  </a:tcPr>
                </a:tc>
                <a:tc>
                  <a:txBody>
                    <a:bodyPr/>
                    <a:lstStyle/>
                    <a:p>
                      <a:pPr algn="ctr" fontAlgn="b"/>
                      <a:endParaRPr lang="en-US" sz="1000" b="0" i="0" u="none" strike="noStrike">
                        <a:solidFill>
                          <a:srgbClr val="000000"/>
                        </a:solidFill>
                        <a:effectLst/>
                        <a:latin typeface="Calibri"/>
                      </a:endParaRPr>
                    </a:p>
                  </a:txBody>
                  <a:tcPr marL="8808" marR="8808" marT="8808" marB="0" anchor="b">
                    <a:lnL>
                      <a:noFill/>
                    </a:lnL>
                    <a:lnR>
                      <a:noFill/>
                    </a:lnR>
                    <a:lnT>
                      <a:noFill/>
                    </a:lnT>
                    <a:lnB>
                      <a:noFill/>
                    </a:lnB>
                  </a:tcPr>
                </a:tc>
                <a:tc>
                  <a:txBody>
                    <a:bodyPr/>
                    <a:lstStyle/>
                    <a:p>
                      <a:pPr algn="ctr" fontAlgn="b"/>
                      <a:endParaRPr lang="en-US" sz="1000" b="0" i="0" u="none" strike="noStrike">
                        <a:solidFill>
                          <a:srgbClr val="000000"/>
                        </a:solidFill>
                        <a:effectLst/>
                        <a:latin typeface="Calibri"/>
                      </a:endParaRPr>
                    </a:p>
                  </a:txBody>
                  <a:tcPr marL="8808" marR="8808" marT="8808" marB="0" anchor="b">
                    <a:lnL>
                      <a:noFill/>
                    </a:lnL>
                    <a:lnR>
                      <a:noFill/>
                    </a:lnR>
                    <a:lnT>
                      <a:noFill/>
                    </a:lnT>
                    <a:lnB>
                      <a:noFill/>
                    </a:lnB>
                  </a:tcPr>
                </a:tc>
                <a:tc>
                  <a:txBody>
                    <a:bodyPr/>
                    <a:lstStyle/>
                    <a:p>
                      <a:pPr algn="ctr" fontAlgn="b"/>
                      <a:endParaRPr lang="en-US" sz="1000" b="0" i="0" u="none" strike="noStrike">
                        <a:solidFill>
                          <a:srgbClr val="000000"/>
                        </a:solidFill>
                        <a:effectLst/>
                        <a:latin typeface="Calibri"/>
                      </a:endParaRPr>
                    </a:p>
                  </a:txBody>
                  <a:tcPr marL="8808" marR="8808" marT="8808" marB="0" anchor="b">
                    <a:lnL>
                      <a:noFill/>
                    </a:lnL>
                    <a:lnR>
                      <a:noFill/>
                    </a:lnR>
                    <a:lnT>
                      <a:noFill/>
                    </a:lnT>
                    <a:lnB>
                      <a:noFill/>
                    </a:lnB>
                  </a:tcPr>
                </a:tc>
                <a:tc>
                  <a:txBody>
                    <a:bodyPr/>
                    <a:lstStyle/>
                    <a:p>
                      <a:pPr algn="ctr" fontAlgn="b"/>
                      <a:endParaRPr lang="en-US" sz="1000" b="0" i="0" u="none" strike="noStrike">
                        <a:solidFill>
                          <a:srgbClr val="000000"/>
                        </a:solidFill>
                        <a:effectLst/>
                        <a:latin typeface="Calibri"/>
                      </a:endParaRPr>
                    </a:p>
                  </a:txBody>
                  <a:tcPr marL="8808" marR="8808" marT="8808"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a:endParaRPr>
                    </a:p>
                  </a:txBody>
                  <a:tcPr marL="8808" marR="8808" marT="8808" marB="0" anchor="b">
                    <a:lnL>
                      <a:noFill/>
                    </a:lnL>
                    <a:lnR>
                      <a:noFill/>
                    </a:lnR>
                    <a:lnT>
                      <a:noFill/>
                    </a:lnT>
                    <a:lnB>
                      <a:noFill/>
                    </a:lnB>
                  </a:tcPr>
                </a:tc>
              </a:tr>
              <a:tr h="176167">
                <a:tc>
                  <a:txBody>
                    <a:bodyPr/>
                    <a:lstStyle/>
                    <a:p>
                      <a:pPr algn="l" fontAlgn="b"/>
                      <a:r>
                        <a:rPr lang="en-US" sz="1000" b="0" i="0" u="none" strike="noStrike" dirty="0" err="1">
                          <a:solidFill>
                            <a:srgbClr val="000000"/>
                          </a:solidFill>
                          <a:effectLst/>
                          <a:latin typeface="Calibri"/>
                        </a:rPr>
                        <a:t>read_vs_write</a:t>
                      </a:r>
                      <a:endParaRPr lang="en-US" sz="1000" b="0" i="0" u="none" strike="noStrike" dirty="0">
                        <a:solidFill>
                          <a:srgbClr val="000000"/>
                        </a:solidFill>
                        <a:effectLst/>
                        <a:latin typeface="Calibri"/>
                      </a:endParaRPr>
                    </a:p>
                  </a:txBody>
                  <a:tcPr marL="8808" marR="8808" marT="8808" marB="0" anchor="b">
                    <a:lnL>
                      <a:noFill/>
                    </a:lnL>
                    <a:lnR>
                      <a:noFill/>
                    </a:lnR>
                    <a:lnT>
                      <a:noFill/>
                    </a:lnT>
                    <a:lnB>
                      <a:noFill/>
                    </a:lnB>
                  </a:tcPr>
                </a:tc>
                <a:tc>
                  <a:txBody>
                    <a:bodyPr/>
                    <a:lstStyle/>
                    <a:p>
                      <a:pPr algn="l" fontAlgn="b"/>
                      <a:r>
                        <a:rPr lang="en-US" sz="1000" b="0" i="0" u="none" strike="noStrike" dirty="0" smtClean="0">
                          <a:solidFill>
                            <a:srgbClr val="000000"/>
                          </a:solidFill>
                          <a:effectLst/>
                          <a:latin typeface="Calibri"/>
                        </a:rPr>
                        <a:t>step0001</a:t>
                      </a:r>
                      <a:endParaRPr lang="en-US" sz="1000" b="0" i="0" u="none" strike="noStrike" dirty="0">
                        <a:solidFill>
                          <a:srgbClr val="000000"/>
                        </a:solidFill>
                        <a:effectLst/>
                        <a:latin typeface="Calibri"/>
                      </a:endParaRPr>
                    </a:p>
                  </a:txBody>
                  <a:tcPr marL="8808" marR="8808" marT="8808"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read_0</a:t>
                      </a:r>
                    </a:p>
                  </a:txBody>
                  <a:tcPr marL="8808" marR="8808" marT="880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4/22/2015 11:30</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02:05.0</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00:50.0</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00:05.0</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random_steady</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4 KiB</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16</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max</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a:t>
                      </a:r>
                    </a:p>
                  </a:txBody>
                  <a:tcPr marL="8808" marR="8808" marT="8808"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      893.20 </a:t>
                      </a:r>
                    </a:p>
                  </a:txBody>
                  <a:tcPr marL="8808" marR="8808" marT="8808" marB="0" anchor="b">
                    <a:lnL>
                      <a:noFill/>
                    </a:lnL>
                    <a:lnR>
                      <a:noFill/>
                    </a:lnR>
                    <a:lnT>
                      <a:noFill/>
                    </a:lnT>
                    <a:lnB>
                      <a:noFill/>
                    </a:lnB>
                  </a:tcPr>
                </a:tc>
              </a:tr>
              <a:tr h="176167">
                <a:tc>
                  <a:txBody>
                    <a:bodyPr/>
                    <a:lstStyle/>
                    <a:p>
                      <a:pPr algn="l" fontAlgn="b"/>
                      <a:r>
                        <a:rPr lang="en-US" sz="1000" b="0" i="0" u="none" strike="noStrike">
                          <a:solidFill>
                            <a:srgbClr val="000000"/>
                          </a:solidFill>
                          <a:effectLst/>
                          <a:latin typeface="Calibri"/>
                        </a:rPr>
                        <a:t>read_vs_write</a:t>
                      </a:r>
                    </a:p>
                  </a:txBody>
                  <a:tcPr marL="8808" marR="8808" marT="8808"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step0002</a:t>
                      </a:r>
                    </a:p>
                  </a:txBody>
                  <a:tcPr marL="8808" marR="8808" marT="8808"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read_25</a:t>
                      </a:r>
                    </a:p>
                  </a:txBody>
                  <a:tcPr marL="8808" marR="8808" marT="880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4/22/2015 11:31</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00:10.0</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00:55.0</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00:05.0</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random_steady</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4 KiB</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16</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max</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0.25</a:t>
                      </a:r>
                    </a:p>
                  </a:txBody>
                  <a:tcPr marL="8808" marR="8808" marT="8808"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   1,128.00 </a:t>
                      </a:r>
                    </a:p>
                  </a:txBody>
                  <a:tcPr marL="8808" marR="8808" marT="8808" marB="0" anchor="b">
                    <a:lnL>
                      <a:noFill/>
                    </a:lnL>
                    <a:lnR>
                      <a:noFill/>
                    </a:lnR>
                    <a:lnT>
                      <a:noFill/>
                    </a:lnT>
                    <a:lnB>
                      <a:noFill/>
                    </a:lnB>
                  </a:tcPr>
                </a:tc>
              </a:tr>
              <a:tr h="176167">
                <a:tc>
                  <a:txBody>
                    <a:bodyPr/>
                    <a:lstStyle/>
                    <a:p>
                      <a:pPr algn="l" fontAlgn="b"/>
                      <a:r>
                        <a:rPr lang="en-US" sz="1000" b="0" i="0" u="none" strike="noStrike">
                          <a:solidFill>
                            <a:srgbClr val="000000"/>
                          </a:solidFill>
                          <a:effectLst/>
                          <a:latin typeface="Calibri"/>
                        </a:rPr>
                        <a:t>read_vs_write</a:t>
                      </a:r>
                    </a:p>
                  </a:txBody>
                  <a:tcPr marL="8808" marR="8808" marT="8808"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step0003</a:t>
                      </a:r>
                    </a:p>
                  </a:txBody>
                  <a:tcPr marL="8808" marR="8808" marT="8808"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read_50</a:t>
                      </a:r>
                    </a:p>
                  </a:txBody>
                  <a:tcPr marL="8808" marR="8808" marT="880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4/22/2015 11:32</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00:10.0</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00:50.0</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00:05.0</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random_steady</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4 KiB</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16</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max</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0.5</a:t>
                      </a:r>
                    </a:p>
                  </a:txBody>
                  <a:tcPr marL="8808" marR="8808" marT="8808"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   1,533.86 </a:t>
                      </a:r>
                    </a:p>
                  </a:txBody>
                  <a:tcPr marL="8808" marR="8808" marT="8808" marB="0" anchor="b">
                    <a:lnL>
                      <a:noFill/>
                    </a:lnL>
                    <a:lnR>
                      <a:noFill/>
                    </a:lnR>
                    <a:lnT>
                      <a:noFill/>
                    </a:lnT>
                    <a:lnB>
                      <a:noFill/>
                    </a:lnB>
                  </a:tcPr>
                </a:tc>
              </a:tr>
              <a:tr h="176167">
                <a:tc>
                  <a:txBody>
                    <a:bodyPr/>
                    <a:lstStyle/>
                    <a:p>
                      <a:pPr algn="l" fontAlgn="b"/>
                      <a:r>
                        <a:rPr lang="en-US" sz="1000" b="0" i="0" u="none" strike="noStrike">
                          <a:solidFill>
                            <a:srgbClr val="000000"/>
                          </a:solidFill>
                          <a:effectLst/>
                          <a:latin typeface="Calibri"/>
                        </a:rPr>
                        <a:t>read_vs_write</a:t>
                      </a:r>
                    </a:p>
                  </a:txBody>
                  <a:tcPr marL="8808" marR="8808" marT="8808"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step0004</a:t>
                      </a:r>
                    </a:p>
                  </a:txBody>
                  <a:tcPr marL="8808" marR="8808" marT="8808"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read_75</a:t>
                      </a:r>
                    </a:p>
                  </a:txBody>
                  <a:tcPr marL="8808" marR="8808" marT="880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4/22/2015 11:33</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00:10.0</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00:50.0</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06:45.0</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random_steady</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4 KiB</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16</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max</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0.75</a:t>
                      </a:r>
                    </a:p>
                  </a:txBody>
                  <a:tcPr marL="8808" marR="8808" marT="8808"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   2,077.54 </a:t>
                      </a:r>
                    </a:p>
                  </a:txBody>
                  <a:tcPr marL="8808" marR="8808" marT="8808" marB="0" anchor="b">
                    <a:lnL>
                      <a:noFill/>
                    </a:lnL>
                    <a:lnR>
                      <a:noFill/>
                    </a:lnR>
                    <a:lnT>
                      <a:noFill/>
                    </a:lnT>
                    <a:lnB>
                      <a:noFill/>
                    </a:lnB>
                  </a:tcPr>
                </a:tc>
              </a:tr>
              <a:tr h="176167">
                <a:tc>
                  <a:txBody>
                    <a:bodyPr/>
                    <a:lstStyle/>
                    <a:p>
                      <a:pPr algn="l" fontAlgn="b"/>
                      <a:r>
                        <a:rPr lang="en-US" sz="1000" b="0" i="0" u="none" strike="noStrike">
                          <a:solidFill>
                            <a:srgbClr val="000000"/>
                          </a:solidFill>
                          <a:effectLst/>
                          <a:latin typeface="Calibri"/>
                        </a:rPr>
                        <a:t>read_vs_write</a:t>
                      </a:r>
                    </a:p>
                  </a:txBody>
                  <a:tcPr marL="8808" marR="8808" marT="8808"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step0005</a:t>
                      </a:r>
                    </a:p>
                  </a:txBody>
                  <a:tcPr marL="8808" marR="8808" marT="8808"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read_100</a:t>
                      </a:r>
                    </a:p>
                  </a:txBody>
                  <a:tcPr marL="8808" marR="8808" marT="880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4/22/2015 11:41</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00:15.0</a:t>
                      </a:r>
                    </a:p>
                  </a:txBody>
                  <a:tcPr marL="8808" marR="8808" marT="8808"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a:rPr>
                        <a:t>00:50.0</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00:05.0</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random_steady</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4 KiB</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16</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max</a:t>
                      </a:r>
                    </a:p>
                  </a:txBody>
                  <a:tcPr marL="8808" marR="8808" marT="8808" marB="0" anchor="b">
                    <a:lnL>
                      <a:noFill/>
                    </a:lnL>
                    <a:lnR>
                      <a:noFill/>
                    </a:lnR>
                    <a:lnT>
                      <a:noFill/>
                    </a:lnT>
                    <a:lnB>
                      <a:noFill/>
                    </a:lnB>
                  </a:tcPr>
                </a:tc>
                <a:tc>
                  <a:txBody>
                    <a:bodyPr/>
                    <a:lstStyle/>
                    <a:p>
                      <a:pPr algn="ctr" fontAlgn="b"/>
                      <a:r>
                        <a:rPr lang="en-US" sz="1000" b="0" i="0" u="none" strike="noStrike">
                          <a:solidFill>
                            <a:srgbClr val="000000"/>
                          </a:solidFill>
                          <a:effectLst/>
                          <a:latin typeface="Calibri"/>
                        </a:rPr>
                        <a:t>1</a:t>
                      </a:r>
                    </a:p>
                  </a:txBody>
                  <a:tcPr marL="8808" marR="8808" marT="8808" marB="0" anchor="b">
                    <a:lnL>
                      <a:noFill/>
                    </a:lnL>
                    <a:lnR>
                      <a:noFill/>
                    </a:lnR>
                    <a:lnT>
                      <a:noFill/>
                    </a:lnT>
                    <a:lnB>
                      <a:noFill/>
                    </a:lnB>
                  </a:tcPr>
                </a:tc>
                <a:tc>
                  <a:txBody>
                    <a:bodyPr/>
                    <a:lstStyle/>
                    <a:p>
                      <a:pPr algn="l" fontAlgn="b"/>
                      <a:r>
                        <a:rPr lang="en-US" sz="1000" b="0" i="0" u="none" strike="noStrike" dirty="0">
                          <a:solidFill>
                            <a:srgbClr val="000000"/>
                          </a:solidFill>
                          <a:effectLst/>
                          <a:latin typeface="Calibri"/>
                        </a:rPr>
                        <a:t>   3,492.94 </a:t>
                      </a:r>
                    </a:p>
                  </a:txBody>
                  <a:tcPr marL="8808" marR="8808" marT="8808" marB="0" anchor="b">
                    <a:lnL>
                      <a:noFill/>
                    </a:lnL>
                    <a:lnR>
                      <a:noFill/>
                    </a:lnR>
                    <a:lnT>
                      <a:noFill/>
                    </a:lnT>
                    <a:lnB>
                      <a:noFill/>
                    </a:lnB>
                  </a:tcPr>
                </a:tc>
              </a:tr>
            </a:tbl>
          </a:graphicData>
        </a:graphic>
      </p:graphicFrame>
      <p:sp>
        <p:nvSpPr>
          <p:cNvPr id="6" name="Rounded Rectangular Callout 5"/>
          <p:cNvSpPr/>
          <p:nvPr/>
        </p:nvSpPr>
        <p:spPr>
          <a:xfrm>
            <a:off x="820146" y="1132756"/>
            <a:ext cx="2465795" cy="737419"/>
          </a:xfrm>
          <a:prstGeom prst="wedgeRoundRectCallout">
            <a:avLst>
              <a:gd name="adj1" fmla="val 52542"/>
              <a:gd name="adj2" fmla="val 161603"/>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mj-lt"/>
              </a:rPr>
              <a:t>Warmup</a:t>
            </a:r>
            <a:r>
              <a:rPr lang="en-US" sz="1400" dirty="0" smtClean="0">
                <a:solidFill>
                  <a:schemeClr val="tx1"/>
                </a:solidFill>
                <a:latin typeface="+mj-lt"/>
              </a:rPr>
              <a:t> includes filling Write Pending and stabilizing after WP is full</a:t>
            </a:r>
            <a:endParaRPr lang="en-US" sz="1400" dirty="0">
              <a:solidFill>
                <a:schemeClr val="tx1"/>
              </a:solidFill>
              <a:latin typeface="+mj-lt"/>
            </a:endParaRPr>
          </a:p>
        </p:txBody>
      </p:sp>
      <p:sp>
        <p:nvSpPr>
          <p:cNvPr id="9" name="Rounded Rectangular Callout 8"/>
          <p:cNvSpPr/>
          <p:nvPr/>
        </p:nvSpPr>
        <p:spPr>
          <a:xfrm>
            <a:off x="4849405" y="1316457"/>
            <a:ext cx="2465795" cy="358958"/>
          </a:xfrm>
          <a:prstGeom prst="wedgeRoundRectCallout">
            <a:avLst>
              <a:gd name="adj1" fmla="val -48181"/>
              <a:gd name="adj2" fmla="val 339098"/>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Courier New" panose="02070309020205020404" pitchFamily="49" charset="0"/>
                <a:cs typeface="Courier New" panose="02070309020205020404" pitchFamily="49" charset="0"/>
              </a:rPr>
              <a:t>cooldown_by_wp</a:t>
            </a:r>
            <a:r>
              <a:rPr lang="en-US" sz="1400" dirty="0" smtClean="0">
                <a:solidFill>
                  <a:schemeClr val="tx1"/>
                </a:solidFill>
                <a:latin typeface="Courier New" panose="02070309020205020404" pitchFamily="49" charset="0"/>
                <a:cs typeface="Courier New" panose="02070309020205020404" pitchFamily="49" charset="0"/>
              </a:rPr>
              <a:t> = off</a:t>
            </a:r>
            <a:endParaRPr lang="en-US" sz="1400" dirty="0">
              <a:solidFill>
                <a:schemeClr val="tx1"/>
              </a:solidFill>
              <a:latin typeface="Courier New" panose="02070309020205020404" pitchFamily="49" charset="0"/>
              <a:cs typeface="Courier New" panose="02070309020205020404" pitchFamily="49" charset="0"/>
            </a:endParaRPr>
          </a:p>
        </p:txBody>
      </p:sp>
      <p:sp>
        <p:nvSpPr>
          <p:cNvPr id="10" name="Rounded Rectangular Callout 9"/>
          <p:cNvSpPr/>
          <p:nvPr/>
        </p:nvSpPr>
        <p:spPr>
          <a:xfrm>
            <a:off x="4849405" y="3964284"/>
            <a:ext cx="2465795" cy="358958"/>
          </a:xfrm>
          <a:prstGeom prst="wedgeRoundRectCallout">
            <a:avLst>
              <a:gd name="adj1" fmla="val -47464"/>
              <a:gd name="adj2" fmla="val -23447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Courier New" panose="02070309020205020404" pitchFamily="49" charset="0"/>
                <a:cs typeface="Courier New" panose="02070309020205020404" pitchFamily="49" charset="0"/>
              </a:rPr>
              <a:t>cooldown_by_wp</a:t>
            </a:r>
            <a:r>
              <a:rPr lang="en-US" sz="1400" dirty="0" smtClean="0">
                <a:solidFill>
                  <a:schemeClr val="tx1"/>
                </a:solidFill>
                <a:latin typeface="Courier New" panose="02070309020205020404" pitchFamily="49" charset="0"/>
                <a:cs typeface="Courier New" panose="02070309020205020404" pitchFamily="49" charset="0"/>
              </a:rPr>
              <a:t> = on</a:t>
            </a:r>
            <a:endParaRPr lang="en-US" sz="1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1318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“Seen enough and stop” is effective to perform tests in minimum time.</a:t>
            </a:r>
          </a:p>
          <a:p>
            <a:pPr lvl="1"/>
            <a:r>
              <a:rPr lang="en-US" sz="1600" dirty="0" smtClean="0"/>
              <a:t>Without a command device, we need tighter accuracy/confidence settings and thus a bit longer test time.</a:t>
            </a:r>
          </a:p>
          <a:p>
            <a:pPr lvl="1"/>
            <a:r>
              <a:rPr lang="en-US" sz="1600" dirty="0" smtClean="0"/>
              <a:t>With a command device, we directly observe when WP stabilizes.</a:t>
            </a:r>
          </a:p>
          <a:p>
            <a:r>
              <a:rPr lang="en-US" sz="1800" dirty="0" smtClean="0"/>
              <a:t>Standard small sample set math is effective with a 2x fudge factor.</a:t>
            </a:r>
          </a:p>
          <a:p>
            <a:pPr lvl="1"/>
            <a:r>
              <a:rPr lang="en-US" sz="1600" dirty="0" smtClean="0"/>
              <a:t>Distribution may not be a “normal distribution”, but using the +/- accuracy and confidence % specifications for a normal distribution (“</a:t>
            </a:r>
            <a:r>
              <a:rPr lang="en-US" sz="1600" dirty="0"/>
              <a:t>student’s t-distribution) </a:t>
            </a:r>
            <a:r>
              <a:rPr lang="en-US" sz="1600" dirty="0" smtClean="0"/>
              <a:t>is effective to detect stability / establish needed length of measurement to adapt to the degree of instability in the measured results from subinterval to subinterval.</a:t>
            </a:r>
          </a:p>
          <a:p>
            <a:pPr lvl="1"/>
            <a:r>
              <a:rPr lang="en-US" sz="1600" dirty="0" smtClean="0"/>
              <a:t>Because there is some correlation from subinterval to subinterval, achieved plus/minus accuracy is somewhat looser than specified.  Specify 2x tighter accuracy to be sure.  </a:t>
            </a:r>
          </a:p>
        </p:txBody>
      </p:sp>
      <p:sp>
        <p:nvSpPr>
          <p:cNvPr id="3" name="Title 2"/>
          <p:cNvSpPr>
            <a:spLocks noGrp="1"/>
          </p:cNvSpPr>
          <p:nvPr>
            <p:ph type="title"/>
          </p:nvPr>
        </p:nvSpPr>
        <p:spPr/>
        <p:txBody>
          <a:bodyPr>
            <a:normAutofit/>
          </a:bodyPr>
          <a:lstStyle/>
          <a:p>
            <a:r>
              <a:rPr lang="en-US" sz="2000" dirty="0" smtClean="0"/>
              <a:t>Conclusion</a:t>
            </a:r>
            <a:endParaRPr lang="en-US" sz="2000" dirty="0"/>
          </a:p>
        </p:txBody>
      </p:sp>
    </p:spTree>
    <p:extLst>
      <p:ext uri="{BB962C8B-B14F-4D97-AF65-F5344CB8AC3E}">
        <p14:creationId xmlns:p14="http://schemas.microsoft.com/office/powerpoint/2010/main" val="108320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2753574"/>
          </a:xfrm>
        </p:spPr>
        <p:txBody>
          <a:bodyPr/>
          <a:lstStyle/>
          <a:p>
            <a:r>
              <a:rPr lang="en-US" sz="1800" dirty="0" smtClean="0"/>
              <a:t>Valid results are </a:t>
            </a:r>
            <a:r>
              <a:rPr lang="en-US" sz="1800" i="1" dirty="0" smtClean="0"/>
              <a:t>repeatable</a:t>
            </a:r>
          </a:p>
          <a:p>
            <a:pPr lvl="1"/>
            <a:r>
              <a:rPr lang="en-US" sz="1600" dirty="0" smtClean="0"/>
              <a:t>If you run the test again, within specified +/- experimental error, you will get the same result again.</a:t>
            </a:r>
          </a:p>
          <a:p>
            <a:pPr lvl="1"/>
            <a:r>
              <a:rPr lang="en-US" sz="1600" dirty="0" smtClean="0"/>
              <a:t>Valid, repeatable, results are for steady-state, sustainable conditions</a:t>
            </a:r>
          </a:p>
          <a:p>
            <a:r>
              <a:rPr lang="en-US" sz="1800" dirty="0" smtClean="0"/>
              <a:t>If the workload / subsystem are not steady-state, you can’t make a valid measurement.</a:t>
            </a:r>
          </a:p>
          <a:p>
            <a:pPr lvl="1"/>
            <a:r>
              <a:rPr lang="en-US" sz="1600" dirty="0" smtClean="0"/>
              <a:t>After imposing a workload on the subsystem, we need to wait for the behaviour to settle down into a steady state before we start measuring </a:t>
            </a:r>
          </a:p>
        </p:txBody>
      </p:sp>
      <p:sp>
        <p:nvSpPr>
          <p:cNvPr id="4" name="Title 3"/>
          <p:cNvSpPr>
            <a:spLocks noGrp="1"/>
          </p:cNvSpPr>
          <p:nvPr>
            <p:ph type="title"/>
          </p:nvPr>
        </p:nvSpPr>
        <p:spPr/>
        <p:txBody>
          <a:bodyPr>
            <a:normAutofit/>
          </a:bodyPr>
          <a:lstStyle/>
          <a:p>
            <a:r>
              <a:rPr lang="en-US" sz="2000" dirty="0" smtClean="0"/>
              <a:t>What does it mean – a “valid” measurement</a:t>
            </a:r>
            <a:endParaRPr lang="en-US" sz="2000" dirty="0"/>
          </a:p>
        </p:txBody>
      </p:sp>
    </p:spTree>
    <p:extLst>
      <p:ext uri="{BB962C8B-B14F-4D97-AF65-F5344CB8AC3E}">
        <p14:creationId xmlns:p14="http://schemas.microsoft.com/office/powerpoint/2010/main" val="185611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nchor="ctr" anchorCtr="0"/>
          <a:lstStyle/>
          <a:p>
            <a:pPr>
              <a:lnSpc>
                <a:spcPts val="5100"/>
              </a:lnSpc>
            </a:pPr>
            <a:r>
              <a:rPr lang="en-US" dirty="0" smtClean="0"/>
              <a:t>Questions </a:t>
            </a:r>
            <a:br>
              <a:rPr lang="en-US" dirty="0" smtClean="0"/>
            </a:br>
            <a:r>
              <a:rPr lang="en-US" dirty="0" smtClean="0"/>
              <a:t>and Discussion</a:t>
            </a:r>
            <a:endParaRPr lang="en-US" dirty="0"/>
          </a:p>
        </p:txBody>
      </p:sp>
    </p:spTree>
    <p:extLst>
      <p:ext uri="{BB962C8B-B14F-4D97-AF65-F5344CB8AC3E}">
        <p14:creationId xmlns:p14="http://schemas.microsoft.com/office/powerpoint/2010/main" val="283740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anchor="ctr" anchorCtr="0"/>
          <a:lstStyle/>
          <a:p>
            <a:pPr>
              <a:lnSpc>
                <a:spcPts val="5100"/>
              </a:lnSpc>
            </a:pPr>
            <a:r>
              <a:rPr lang="en-US" dirty="0" smtClean="0"/>
              <a:t>Thank 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750770"/>
          </a:xfrm>
        </p:spPr>
        <p:txBody>
          <a:bodyPr/>
          <a:lstStyle/>
          <a:p>
            <a:r>
              <a:rPr lang="en-US" sz="1800" dirty="0" smtClean="0">
                <a:latin typeface="Courier New" panose="02070309020205020404" pitchFamily="49" charset="0"/>
                <a:cs typeface="Courier New" panose="02070309020205020404" pitchFamily="49" charset="0"/>
              </a:rPr>
              <a:t>measure = on</a:t>
            </a:r>
          </a:p>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a:t>
            </a:r>
            <a:r>
              <a:rPr lang="en-US" sz="1800" dirty="0">
                <a:latin typeface="Courier New" panose="02070309020205020404" pitchFamily="49" charset="0"/>
                <a:cs typeface="Courier New" panose="02070309020205020404" pitchFamily="49" charset="0"/>
              </a:rPr>
              <a:t>5</a:t>
            </a:r>
            <a:r>
              <a:rPr lang="en-US" sz="1800" dirty="0" smtClean="0">
                <a:latin typeface="Courier New" panose="02070309020205020404" pitchFamily="49" charset="0"/>
                <a:cs typeface="Courier New" panose="02070309020205020404" pitchFamily="49" charset="0"/>
              </a:rPr>
              <a:t>%"</a:t>
            </a:r>
          </a:p>
          <a:p>
            <a:pPr lvl="1"/>
            <a:r>
              <a:rPr lang="en-US" sz="1600" dirty="0" smtClean="0"/>
              <a:t>Default </a:t>
            </a:r>
            <a:r>
              <a:rPr lang="en-US" sz="1600" dirty="0"/>
              <a:t>is </a:t>
            </a:r>
            <a:r>
              <a:rPr lang="en-US" sz="1600" dirty="0" smtClean="0"/>
              <a:t>"</a:t>
            </a:r>
            <a:r>
              <a:rPr lang="en-US" sz="1600" dirty="0" smtClean="0">
                <a:latin typeface="Courier New" panose="02070309020205020404" pitchFamily="49" charset="0"/>
                <a:cs typeface="Courier New" panose="02070309020205020404" pitchFamily="49" charset="0"/>
              </a:rPr>
              <a:t>5%</a:t>
            </a:r>
            <a:r>
              <a:rPr lang="en-US" sz="1600" dirty="0" smtClean="0"/>
              <a:t>".</a:t>
            </a:r>
          </a:p>
          <a:p>
            <a:r>
              <a:rPr lang="en-US" sz="1800" dirty="0" smtClean="0">
                <a:latin typeface="Courier New" panose="02070309020205020404" pitchFamily="49" charset="0"/>
                <a:cs typeface="Courier New" panose="02070309020205020404" pitchFamily="49" charset="0"/>
              </a:rPr>
              <a:t>confidence = </a:t>
            </a:r>
            <a:r>
              <a:rPr lang="en-US" sz="1800" dirty="0">
                <a:latin typeface="Courier New" panose="02070309020205020404" pitchFamily="49" charset="0"/>
                <a:cs typeface="Courier New" panose="02070309020205020404" pitchFamily="49" charset="0"/>
              </a:rPr>
              <a:t>"95%"</a:t>
            </a:r>
            <a:endParaRPr lang="en-US" sz="1800" dirty="0" smtClean="0">
              <a:latin typeface="Courier New" panose="02070309020205020404" pitchFamily="49" charset="0"/>
              <a:cs typeface="Courier New" panose="02070309020205020404" pitchFamily="49" charset="0"/>
            </a:endParaRP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a:t>
            </a:r>
            <a:r>
              <a:rPr lang="en-US" sz="1600" dirty="0" smtClean="0">
                <a:latin typeface="Courier New" panose="02070309020205020404" pitchFamily="49" charset="0"/>
                <a:cs typeface="Courier New" panose="02070309020205020404" pitchFamily="49" charset="0"/>
              </a:rPr>
              <a:t>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sz="2000" dirty="0" smtClean="0">
                <a:latin typeface="Courier New" panose="02070309020205020404" pitchFamily="49" charset="0"/>
                <a:cs typeface="Courier New" panose="02070309020205020404" pitchFamily="49" charset="0"/>
              </a:rPr>
              <a:t>[Go]</a:t>
            </a:r>
            <a:r>
              <a:rPr lang="en-US" sz="2000" dirty="0" smtClean="0">
                <a:cs typeface="Courier New" panose="02070309020205020404" pitchFamily="49" charset="0"/>
              </a:rPr>
              <a:t> statement  </a:t>
            </a:r>
            <a:r>
              <a:rPr lang="en-US" sz="2000" dirty="0" smtClean="0">
                <a:latin typeface="Courier New" panose="02070309020205020404" pitchFamily="49" charset="0"/>
                <a:cs typeface="Courier New" panose="02070309020205020404" pitchFamily="49" charset="0"/>
              </a:rPr>
              <a:t>measure=on</a:t>
            </a:r>
            <a:r>
              <a:rPr lang="en-US" sz="2000" dirty="0" smtClean="0"/>
              <a:t>  is "seen enough &amp; stop"</a:t>
            </a:r>
            <a:endParaRPr lang="en-US" sz="2000" dirty="0"/>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7043"/>
          </a:xfrm>
        </p:spPr>
        <p:txBody>
          <a:bodyPr/>
          <a:lstStyle/>
          <a:p>
            <a:r>
              <a:rPr lang="en-US" sz="1600" dirty="0" smtClean="0"/>
              <a:t>The standard formulas are for when you want to estimate what the mean (average) measurement would be if you sampled across the entire population, a huge number of samples.</a:t>
            </a:r>
          </a:p>
          <a:p>
            <a:r>
              <a:rPr lang="en-US" sz="1600" dirty="0" smtClean="0"/>
              <a:t>With the standard formulas, a set of samples is taken, each sample a random sample, meaning the selection of each sample is at random, unrelated to how any other sample was collected.</a:t>
            </a:r>
          </a:p>
          <a:p>
            <a:r>
              <a:rPr lang="en-US" sz="1600" dirty="0" smtClean="0"/>
              <a:t>In ivy, we are sampling </a:t>
            </a:r>
            <a:r>
              <a:rPr lang="en-US" sz="1600" i="1" dirty="0" smtClean="0"/>
              <a:t>consecutive</a:t>
            </a:r>
            <a:r>
              <a:rPr lang="en-US" sz="1600" dirty="0" smtClean="0"/>
              <a:t> subintervals, and there is a correlation from subinterval to subinterval.</a:t>
            </a:r>
          </a:p>
          <a:p>
            <a:r>
              <a:rPr lang="en-US" sz="1600" dirty="0" smtClean="0"/>
              <a:t>So my rough observation from running ivy a few times is to specify </a:t>
            </a:r>
            <a:r>
              <a:rPr lang="en-US" sz="1600" dirty="0" err="1" smtClean="0"/>
              <a:t>accuracy_plus_minus</a:t>
            </a:r>
            <a:r>
              <a:rPr lang="en-US" sz="1600" dirty="0" smtClean="0"/>
              <a:t> twice as </a:t>
            </a:r>
            <a:r>
              <a:rPr lang="en-US" sz="1600" dirty="0" err="1" smtClean="0"/>
              <a:t>tightely</a:t>
            </a:r>
            <a:r>
              <a:rPr lang="en-US" sz="1600" dirty="0" smtClean="0"/>
              <a:t>, e.g. say +/- 1 % to get +/- 2% accuracy</a:t>
            </a:r>
            <a:endParaRPr lang="en-US" sz="1600" dirty="0"/>
          </a:p>
        </p:txBody>
      </p:sp>
      <p:sp>
        <p:nvSpPr>
          <p:cNvPr id="3" name="Title 2"/>
          <p:cNvSpPr>
            <a:spLocks noGrp="1"/>
          </p:cNvSpPr>
          <p:nvPr>
            <p:ph type="title"/>
          </p:nvPr>
        </p:nvSpPr>
        <p:spPr/>
        <p:txBody>
          <a:bodyPr>
            <a:normAutofit/>
          </a:bodyPr>
          <a:lstStyle/>
          <a:p>
            <a:r>
              <a:rPr lang="en-US" sz="2000" dirty="0" smtClean="0"/>
              <a:t>Standard statistical formulas need a tweak</a:t>
            </a:r>
            <a:endParaRPr lang="en-US" sz="2000" dirty="0"/>
          </a:p>
        </p:txBody>
      </p:sp>
    </p:spTree>
    <p:extLst>
      <p:ext uri="{BB962C8B-B14F-4D97-AF65-F5344CB8AC3E}">
        <p14:creationId xmlns:p14="http://schemas.microsoft.com/office/powerpoint/2010/main" val="119246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p:cNvGraphicFramePr>
            <a:graphicFrameLocks/>
          </p:cNvGraphicFramePr>
          <p:nvPr>
            <p:extLst>
              <p:ext uri="{D42A27DB-BD31-4B8C-83A1-F6EECF244321}">
                <p14:modId xmlns:p14="http://schemas.microsoft.com/office/powerpoint/2010/main" val="1007406753"/>
              </p:ext>
            </p:extLst>
          </p:nvPr>
        </p:nvGraphicFramePr>
        <p:xfrm>
          <a:off x="483393" y="1047750"/>
          <a:ext cx="8177214" cy="3840956"/>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3"/>
          <p:cNvSpPr>
            <a:spLocks noGrp="1"/>
          </p:cNvSpPr>
          <p:nvPr>
            <p:ph type="title"/>
          </p:nvPr>
        </p:nvSpPr>
        <p:spPr/>
        <p:txBody>
          <a:bodyPr>
            <a:normAutofit/>
          </a:bodyPr>
          <a:lstStyle/>
          <a:p>
            <a:r>
              <a:rPr lang="en-US" sz="2000" dirty="0" smtClean="0"/>
              <a:t>Detecting stability – by observing only IOPS/service time</a:t>
            </a:r>
            <a:endParaRPr lang="en-US" sz="2000" dirty="0"/>
          </a:p>
        </p:txBody>
      </p:sp>
      <p:sp useBgFill="1">
        <p:nvSpPr>
          <p:cNvPr id="5" name="Rounded Rectangular Callout 4"/>
          <p:cNvSpPr/>
          <p:nvPr/>
        </p:nvSpPr>
        <p:spPr>
          <a:xfrm>
            <a:off x="2005010" y="2938463"/>
            <a:ext cx="2112739" cy="752474"/>
          </a:xfrm>
          <a:prstGeom prst="wedgeRoundRectCallout">
            <a:avLst>
              <a:gd name="adj1" fmla="val -44722"/>
              <a:gd name="adj2" fmla="val 77960"/>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Stable measurement period identified by algorithm</a:t>
            </a:r>
          </a:p>
        </p:txBody>
      </p:sp>
      <p:sp useBgFill="1">
        <p:nvSpPr>
          <p:cNvPr id="15" name="Rounded Rectangular Callout 14"/>
          <p:cNvSpPr/>
          <p:nvPr/>
        </p:nvSpPr>
        <p:spPr>
          <a:xfrm>
            <a:off x="1621630" y="1971677"/>
            <a:ext cx="1283496" cy="752474"/>
          </a:xfrm>
          <a:prstGeom prst="wedgeRoundRectCallout">
            <a:avLst>
              <a:gd name="adj1" fmla="val -52905"/>
              <a:gd name="adj2" fmla="val 15897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Initial transient behaviour</a:t>
            </a:r>
          </a:p>
        </p:txBody>
      </p:sp>
      <p:sp useBgFill="1">
        <p:nvSpPr>
          <p:cNvPr id="21" name="Rounded Rectangular Callout 20"/>
          <p:cNvSpPr/>
          <p:nvPr/>
        </p:nvSpPr>
        <p:spPr>
          <a:xfrm>
            <a:off x="3062286" y="1052515"/>
            <a:ext cx="2405064" cy="709610"/>
          </a:xfrm>
          <a:prstGeom prst="wedgeRoundRectCallout">
            <a:avLst>
              <a:gd name="adj1" fmla="val 893"/>
              <a:gd name="adj2" fmla="val 1819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mj-lt"/>
              </a:rPr>
              <a:t>“</a:t>
            </a:r>
            <a:r>
              <a:rPr lang="en-US" sz="1050" dirty="0" err="1" smtClean="0">
                <a:solidFill>
                  <a:schemeClr val="tx1"/>
                </a:solidFill>
                <a:latin typeface="+mj-lt"/>
              </a:rPr>
              <a:t>cooldown_by_wp</a:t>
            </a:r>
            <a:r>
              <a:rPr lang="en-US" sz="1050" dirty="0" smtClean="0">
                <a:solidFill>
                  <a:schemeClr val="tx1"/>
                </a:solidFill>
                <a:latin typeface="+mj-lt"/>
              </a:rPr>
              <a:t> = on” extends </a:t>
            </a:r>
            <a:r>
              <a:rPr lang="en-US" sz="1050" dirty="0" err="1" smtClean="0">
                <a:solidFill>
                  <a:schemeClr val="tx1"/>
                </a:solidFill>
                <a:latin typeface="+mj-lt"/>
              </a:rPr>
              <a:t>cooldown</a:t>
            </a:r>
            <a:r>
              <a:rPr lang="en-US" sz="1050" dirty="0" smtClean="0">
                <a:solidFill>
                  <a:schemeClr val="tx1"/>
                </a:solidFill>
                <a:latin typeface="+mj-lt"/>
              </a:rPr>
              <a:t> period until WP is empty. (This feature only with command device connector.)</a:t>
            </a:r>
          </a:p>
        </p:txBody>
      </p:sp>
      <p:sp useBgFill="1">
        <p:nvSpPr>
          <p:cNvPr id="7" name="Rounded Rectangular Callout 6"/>
          <p:cNvSpPr/>
          <p:nvPr/>
        </p:nvSpPr>
        <p:spPr>
          <a:xfrm>
            <a:off x="5817358" y="3780430"/>
            <a:ext cx="2995683" cy="1108276"/>
          </a:xfrm>
          <a:prstGeom prst="wedgeRoundRectCallout">
            <a:avLst>
              <a:gd name="adj1" fmla="val -129147"/>
              <a:gd name="adj2" fmla="val -71843"/>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rPr>
              <a:t>In this example, the level of dirty data in cache (Write Pending %) was not used in the algorithm to detect stability.  Thus this would work for any vendor's equipment.  Later we will show a feature that does let you use WP in detecting a stable measurement period.</a:t>
            </a:r>
          </a:p>
        </p:txBody>
      </p:sp>
    </p:spTree>
    <p:extLst>
      <p:ext uri="{BB962C8B-B14F-4D97-AF65-F5344CB8AC3E}">
        <p14:creationId xmlns:p14="http://schemas.microsoft.com/office/powerpoint/2010/main" val="132727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Even without command device, algorithm is effective</a:t>
            </a:r>
            <a:endParaRPr lang="en-US" sz="2000" dirty="0"/>
          </a:p>
        </p:txBody>
      </p:sp>
      <p:graphicFrame>
        <p:nvGraphicFramePr>
          <p:cNvPr id="4" name="Chart 3"/>
          <p:cNvGraphicFramePr>
            <a:graphicFrameLocks/>
          </p:cNvGraphicFramePr>
          <p:nvPr>
            <p:extLst>
              <p:ext uri="{D42A27DB-BD31-4B8C-83A1-F6EECF244321}">
                <p14:modId xmlns:p14="http://schemas.microsoft.com/office/powerpoint/2010/main" val="192883471"/>
              </p:ext>
            </p:extLst>
          </p:nvPr>
        </p:nvGraphicFramePr>
        <p:xfrm>
          <a:off x="95250" y="935831"/>
          <a:ext cx="2619375" cy="31313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993669957"/>
              </p:ext>
            </p:extLst>
          </p:nvPr>
        </p:nvGraphicFramePr>
        <p:xfrm>
          <a:off x="2714625" y="935831"/>
          <a:ext cx="2724150" cy="31313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639807870"/>
              </p:ext>
            </p:extLst>
          </p:nvPr>
        </p:nvGraphicFramePr>
        <p:xfrm>
          <a:off x="5438775" y="935831"/>
          <a:ext cx="3676651" cy="3198019"/>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454661" y="3989606"/>
            <a:ext cx="2078990" cy="646331"/>
          </a:xfrm>
          <a:prstGeom prst="rect">
            <a:avLst/>
          </a:prstGeom>
          <a:noFill/>
        </p:spPr>
        <p:txBody>
          <a:bodyPr wrap="square" rtlCol="0">
            <a:spAutoFit/>
          </a:bodyPr>
          <a:lstStyle/>
          <a:p>
            <a:pPr algn="ctr"/>
            <a:r>
              <a:rPr lang="en-US" dirty="0" smtClean="0"/>
              <a:t>Accuracy +/- 20%</a:t>
            </a:r>
            <a:br>
              <a:rPr lang="en-US" dirty="0" smtClean="0"/>
            </a:br>
            <a:r>
              <a:rPr lang="en-US" dirty="0" smtClean="0"/>
              <a:t>Confidence 80%</a:t>
            </a:r>
            <a:endParaRPr lang="en-US" dirty="0"/>
          </a:p>
        </p:txBody>
      </p:sp>
      <p:sp>
        <p:nvSpPr>
          <p:cNvPr id="8" name="TextBox 7"/>
          <p:cNvSpPr txBox="1"/>
          <p:nvPr/>
        </p:nvSpPr>
        <p:spPr>
          <a:xfrm>
            <a:off x="3083561" y="3989606"/>
            <a:ext cx="2078990" cy="646331"/>
          </a:xfrm>
          <a:prstGeom prst="rect">
            <a:avLst/>
          </a:prstGeom>
          <a:noFill/>
        </p:spPr>
        <p:txBody>
          <a:bodyPr wrap="square" rtlCol="0">
            <a:spAutoFit/>
          </a:bodyPr>
          <a:lstStyle/>
          <a:p>
            <a:pPr algn="ctr"/>
            <a:r>
              <a:rPr lang="en-US" dirty="0" smtClean="0"/>
              <a:t>Accuracy +/- 10%</a:t>
            </a:r>
            <a:br>
              <a:rPr lang="en-US" dirty="0" smtClean="0"/>
            </a:br>
            <a:r>
              <a:rPr lang="en-US" dirty="0" smtClean="0"/>
              <a:t>Confidence 80%</a:t>
            </a:r>
            <a:endParaRPr lang="en-US" dirty="0"/>
          </a:p>
        </p:txBody>
      </p:sp>
      <p:sp>
        <p:nvSpPr>
          <p:cNvPr id="9" name="TextBox 8"/>
          <p:cNvSpPr txBox="1"/>
          <p:nvPr/>
        </p:nvSpPr>
        <p:spPr>
          <a:xfrm>
            <a:off x="5664836" y="3989606"/>
            <a:ext cx="2078990" cy="646331"/>
          </a:xfrm>
          <a:prstGeom prst="rect">
            <a:avLst/>
          </a:prstGeom>
          <a:noFill/>
        </p:spPr>
        <p:txBody>
          <a:bodyPr wrap="square" rtlCol="0">
            <a:spAutoFit/>
          </a:bodyPr>
          <a:lstStyle/>
          <a:p>
            <a:pPr algn="ctr"/>
            <a:r>
              <a:rPr lang="en-US" dirty="0" smtClean="0"/>
              <a:t>Accuracy +/- 2%</a:t>
            </a:r>
            <a:br>
              <a:rPr lang="en-US" dirty="0" smtClean="0"/>
            </a:br>
            <a:r>
              <a:rPr lang="en-US" dirty="0" smtClean="0"/>
              <a:t>Confidence 80%</a:t>
            </a:r>
            <a:endParaRPr lang="en-US" dirty="0"/>
          </a:p>
        </p:txBody>
      </p:sp>
      <p:sp>
        <p:nvSpPr>
          <p:cNvPr id="11" name="Rounded Rectangular Callout 10"/>
          <p:cNvSpPr/>
          <p:nvPr/>
        </p:nvSpPr>
        <p:spPr>
          <a:xfrm>
            <a:off x="1385249" y="2729552"/>
            <a:ext cx="880279" cy="682388"/>
          </a:xfrm>
          <a:prstGeom prst="wedgeRoundRectCallout">
            <a:avLst>
              <a:gd name="adj1" fmla="val -51546"/>
              <a:gd name="adj2" fmla="val -7565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mj-lt"/>
              </a:rPr>
              <a:t>Bogus measurement with loose criteria</a:t>
            </a:r>
            <a:endParaRPr lang="en-US" sz="1000" dirty="0">
              <a:solidFill>
                <a:schemeClr val="tx1"/>
              </a:solidFill>
              <a:latin typeface="+mj-lt"/>
            </a:endParaRPr>
          </a:p>
        </p:txBody>
      </p:sp>
      <p:sp>
        <p:nvSpPr>
          <p:cNvPr id="15" name="Rounded Rectangular Callout 14"/>
          <p:cNvSpPr/>
          <p:nvPr/>
        </p:nvSpPr>
        <p:spPr>
          <a:xfrm>
            <a:off x="212413" y="958106"/>
            <a:ext cx="1241073" cy="878478"/>
          </a:xfrm>
          <a:prstGeom prst="wedgeRoundRectCallout">
            <a:avLst>
              <a:gd name="adj1" fmla="val 69760"/>
              <a:gd name="adj2" fmla="val 22373"/>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mj-lt"/>
              </a:rPr>
              <a:t>WP shown for illustrative purposes, but is not being employed to detect stability in this case </a:t>
            </a:r>
            <a:endParaRPr lang="en-US" sz="1000" dirty="0">
              <a:solidFill>
                <a:schemeClr val="tx1"/>
              </a:solidFill>
              <a:latin typeface="+mj-lt"/>
            </a:endParaRPr>
          </a:p>
        </p:txBody>
      </p:sp>
      <p:sp>
        <p:nvSpPr>
          <p:cNvPr id="16" name="Rounded Rectangular Callout 15"/>
          <p:cNvSpPr/>
          <p:nvPr/>
        </p:nvSpPr>
        <p:spPr>
          <a:xfrm>
            <a:off x="7962190" y="2920620"/>
            <a:ext cx="975814" cy="429905"/>
          </a:xfrm>
          <a:prstGeom prst="wedgeRoundRectCallout">
            <a:avLst>
              <a:gd name="adj1" fmla="val -118055"/>
              <a:gd name="adj2" fmla="val -15097"/>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mj-lt"/>
              </a:rPr>
              <a:t>Good measurement</a:t>
            </a:r>
            <a:endParaRPr lang="en-US" sz="1000" dirty="0">
              <a:solidFill>
                <a:schemeClr val="tx1"/>
              </a:solidFill>
              <a:latin typeface="+mj-lt"/>
            </a:endParaRPr>
          </a:p>
        </p:txBody>
      </p:sp>
      <p:sp>
        <p:nvSpPr>
          <p:cNvPr id="17" name="Rounded Rectangular Callout 16"/>
          <p:cNvSpPr/>
          <p:nvPr/>
        </p:nvSpPr>
        <p:spPr>
          <a:xfrm>
            <a:off x="7853008" y="1551775"/>
            <a:ext cx="880687" cy="569617"/>
          </a:xfrm>
          <a:prstGeom prst="wedgeRoundRectCallout">
            <a:avLst>
              <a:gd name="adj1" fmla="val -158816"/>
              <a:gd name="adj2" fmla="val -72267"/>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mj-lt"/>
              </a:rPr>
              <a:t>Point at which Write Pending stabilizes</a:t>
            </a:r>
            <a:endParaRPr lang="en-US" sz="1000" dirty="0">
              <a:solidFill>
                <a:schemeClr val="tx1"/>
              </a:solidFill>
              <a:latin typeface="+mj-lt"/>
            </a:endParaRPr>
          </a:p>
        </p:txBody>
      </p:sp>
      <p:sp>
        <p:nvSpPr>
          <p:cNvPr id="18" name="Rounded Rectangular Callout 17"/>
          <p:cNvSpPr/>
          <p:nvPr/>
        </p:nvSpPr>
        <p:spPr>
          <a:xfrm>
            <a:off x="3932832" y="2738650"/>
            <a:ext cx="975814" cy="673290"/>
          </a:xfrm>
          <a:prstGeom prst="wedgeRoundRectCallout">
            <a:avLst>
              <a:gd name="adj1" fmla="val -60013"/>
              <a:gd name="adj2" fmla="val -114128"/>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smtClean="0">
                <a:solidFill>
                  <a:schemeClr val="tx1"/>
                </a:solidFill>
                <a:latin typeface="+mj-lt"/>
              </a:rPr>
              <a:t>Bogus measurement with loose criteria</a:t>
            </a:r>
            <a:endParaRPr lang="en-US" sz="1000" dirty="0">
              <a:solidFill>
                <a:schemeClr val="tx1"/>
              </a:solidFill>
              <a:latin typeface="+mj-lt"/>
            </a:endParaRPr>
          </a:p>
        </p:txBody>
      </p:sp>
      <p:sp>
        <p:nvSpPr>
          <p:cNvPr id="2" name="Rounded Rectangle 1"/>
          <p:cNvSpPr/>
          <p:nvPr/>
        </p:nvSpPr>
        <p:spPr>
          <a:xfrm>
            <a:off x="7649570" y="3623480"/>
            <a:ext cx="1349849" cy="1235123"/>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80% confidence only used to show algorithm failure. Normally </a:t>
            </a:r>
            <a:r>
              <a:rPr lang="en-US" sz="1100" dirty="0">
                <a:solidFill>
                  <a:schemeClr val="tx1"/>
                </a:solidFill>
              </a:rPr>
              <a:t>we would use 95% confidence)</a:t>
            </a:r>
          </a:p>
        </p:txBody>
      </p:sp>
    </p:spTree>
    <p:extLst>
      <p:ext uri="{BB962C8B-B14F-4D97-AF65-F5344CB8AC3E}">
        <p14:creationId xmlns:p14="http://schemas.microsoft.com/office/powerpoint/2010/main" val="189532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Have not “seen enough”</a:t>
            </a:r>
            <a:endParaRPr lang="en-US" sz="2000" dirty="0"/>
          </a:p>
        </p:txBody>
      </p:sp>
      <p:graphicFrame>
        <p:nvGraphicFramePr>
          <p:cNvPr id="4" name="Chart 3"/>
          <p:cNvGraphicFramePr>
            <a:graphicFrameLocks/>
          </p:cNvGraphicFramePr>
          <p:nvPr>
            <p:extLst>
              <p:ext uri="{D42A27DB-BD31-4B8C-83A1-F6EECF244321}">
                <p14:modId xmlns:p14="http://schemas.microsoft.com/office/powerpoint/2010/main" val="3999747864"/>
              </p:ext>
            </p:extLst>
          </p:nvPr>
        </p:nvGraphicFramePr>
        <p:xfrm>
          <a:off x="477494" y="1051209"/>
          <a:ext cx="8177214" cy="3802856"/>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p:cNvCxnSpPr/>
          <p:nvPr/>
        </p:nvCxnSpPr>
        <p:spPr>
          <a:xfrm>
            <a:off x="5285889" y="2701905"/>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35786" y="2706830"/>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285889" y="2813992"/>
            <a:ext cx="1349897" cy="590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4513074" y="914400"/>
            <a:ext cx="2967308" cy="1014689"/>
          </a:xfrm>
          <a:prstGeom prst="wedgeRoundRectCallout">
            <a:avLst>
              <a:gd name="adj1" fmla="val -2964"/>
              <a:gd name="adj2" fmla="val 136003"/>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At end of subinterval 65, when we looked back a short distance, we didn’t have enough subintervals to have “seen enough”</a:t>
            </a:r>
            <a:endParaRPr lang="en-US" sz="1400" dirty="0">
              <a:solidFill>
                <a:schemeClr val="tx1"/>
              </a:solidFill>
              <a:latin typeface="+mj-lt"/>
            </a:endParaRPr>
          </a:p>
        </p:txBody>
      </p:sp>
      <p:cxnSp>
        <p:nvCxnSpPr>
          <p:cNvPr id="13" name="Straight Connector 12"/>
          <p:cNvCxnSpPr/>
          <p:nvPr/>
        </p:nvCxnSpPr>
        <p:spPr>
          <a:xfrm>
            <a:off x="3722561" y="2956561"/>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635787" y="2952637"/>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22561" y="3065699"/>
            <a:ext cx="291322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ounded Rectangular Callout 16"/>
          <p:cNvSpPr/>
          <p:nvPr/>
        </p:nvSpPr>
        <p:spPr>
          <a:xfrm>
            <a:off x="1599848" y="3644538"/>
            <a:ext cx="2122713" cy="805198"/>
          </a:xfrm>
          <a:prstGeom prst="wedgeRoundRectCallout">
            <a:avLst>
              <a:gd name="adj1" fmla="val 51094"/>
              <a:gd name="adj2" fmla="val -12155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Looking back farther, we hit the unstable region – no match </a:t>
            </a:r>
            <a:endParaRPr lang="en-US" sz="1400" dirty="0">
              <a:solidFill>
                <a:schemeClr val="tx1"/>
              </a:solidFill>
              <a:latin typeface="+mj-lt"/>
            </a:endParaRPr>
          </a:p>
        </p:txBody>
      </p:sp>
      <p:sp>
        <p:nvSpPr>
          <p:cNvPr id="16" name="Rounded Rectangular Callout 15"/>
          <p:cNvSpPr/>
          <p:nvPr/>
        </p:nvSpPr>
        <p:spPr>
          <a:xfrm>
            <a:off x="5444233" y="4201748"/>
            <a:ext cx="3191412" cy="667267"/>
          </a:xfrm>
          <a:prstGeom prst="wedgeRoundRectCallout">
            <a:avLst>
              <a:gd name="adj1" fmla="val -12925"/>
              <a:gd name="adj2" fmla="val -201668"/>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Keep running more subintervals until we get an accuracy / confidence match, or if we time out.</a:t>
            </a:r>
            <a:endParaRPr lang="en-US" sz="1400" dirty="0">
              <a:solidFill>
                <a:schemeClr val="tx1"/>
              </a:solidFill>
              <a:latin typeface="+mj-lt"/>
            </a:endParaRPr>
          </a:p>
        </p:txBody>
      </p:sp>
      <p:sp>
        <p:nvSpPr>
          <p:cNvPr id="18" name="Rounded Rectangle 17"/>
          <p:cNvSpPr/>
          <p:nvPr/>
        </p:nvSpPr>
        <p:spPr>
          <a:xfrm>
            <a:off x="264160" y="1465990"/>
            <a:ext cx="3415726" cy="136275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After each subinterval completes, we “look back” at successively longer sub-sequences, each ending at the current subinterval, to see if they match the accuracy / confidence criteria</a:t>
            </a:r>
          </a:p>
        </p:txBody>
      </p:sp>
    </p:spTree>
    <p:extLst>
      <p:ext uri="{BB962C8B-B14F-4D97-AF65-F5344CB8AC3E}">
        <p14:creationId xmlns:p14="http://schemas.microsoft.com/office/powerpoint/2010/main" val="273799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“saw enough &amp; stopped”</a:t>
            </a:r>
            <a:endParaRPr lang="en-US" sz="2000" dirty="0"/>
          </a:p>
        </p:txBody>
      </p:sp>
      <p:graphicFrame>
        <p:nvGraphicFramePr>
          <p:cNvPr id="4" name="Chart 3"/>
          <p:cNvGraphicFramePr>
            <a:graphicFrameLocks/>
          </p:cNvGraphicFramePr>
          <p:nvPr>
            <p:extLst>
              <p:ext uri="{D42A27DB-BD31-4B8C-83A1-F6EECF244321}">
                <p14:modId xmlns:p14="http://schemas.microsoft.com/office/powerpoint/2010/main" val="3815411174"/>
              </p:ext>
            </p:extLst>
          </p:nvPr>
        </p:nvGraphicFramePr>
        <p:xfrm>
          <a:off x="483393" y="1085850"/>
          <a:ext cx="8177214" cy="3802856"/>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p:cNvCxnSpPr/>
          <p:nvPr/>
        </p:nvCxnSpPr>
        <p:spPr>
          <a:xfrm>
            <a:off x="6400800" y="2701905"/>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750697" y="2706830"/>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400800" y="2813992"/>
            <a:ext cx="1349897" cy="590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5339443" y="1151314"/>
            <a:ext cx="2122713" cy="1143535"/>
          </a:xfrm>
          <a:prstGeom prst="wedgeRoundRectCallout">
            <a:avLst>
              <a:gd name="adj1" fmla="val 32474"/>
              <a:gd name="adj2" fmla="val 95928"/>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At end of subinterval 78, looking back a short distance, not enough subintervals to have “seen enough”</a:t>
            </a:r>
            <a:endParaRPr lang="en-US" sz="1400" dirty="0">
              <a:solidFill>
                <a:schemeClr val="tx1"/>
              </a:solidFill>
              <a:latin typeface="+mj-lt"/>
            </a:endParaRPr>
          </a:p>
        </p:txBody>
      </p:sp>
      <p:cxnSp>
        <p:nvCxnSpPr>
          <p:cNvPr id="13" name="Straight Connector 12"/>
          <p:cNvCxnSpPr/>
          <p:nvPr/>
        </p:nvCxnSpPr>
        <p:spPr>
          <a:xfrm>
            <a:off x="4837472" y="2956561"/>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750698" y="2952637"/>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837472" y="3065699"/>
            <a:ext cx="291322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ounded Rectangular Callout 16"/>
          <p:cNvSpPr/>
          <p:nvPr/>
        </p:nvSpPr>
        <p:spPr>
          <a:xfrm>
            <a:off x="5440260" y="4083508"/>
            <a:ext cx="2122713" cy="805198"/>
          </a:xfrm>
          <a:prstGeom prst="wedgeRoundRectCallout">
            <a:avLst>
              <a:gd name="adj1" fmla="val 58277"/>
              <a:gd name="adj2" fmla="val -174047"/>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At this point, we “saw enough” to declare success and stop</a:t>
            </a:r>
            <a:endParaRPr lang="en-US" sz="1400" dirty="0">
              <a:solidFill>
                <a:schemeClr val="tx1"/>
              </a:solidFill>
              <a:latin typeface="+mj-lt"/>
            </a:endParaRPr>
          </a:p>
        </p:txBody>
      </p:sp>
    </p:spTree>
    <p:extLst>
      <p:ext uri="{BB962C8B-B14F-4D97-AF65-F5344CB8AC3E}">
        <p14:creationId xmlns:p14="http://schemas.microsoft.com/office/powerpoint/2010/main" val="429149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23556"/>
          </a:xfrm>
        </p:spPr>
        <p:txBody>
          <a:bodyPr/>
          <a:lstStyle/>
          <a:p>
            <a:r>
              <a:rPr lang="en-US" sz="1800" dirty="0" smtClean="0"/>
              <a:t>With </a:t>
            </a:r>
            <a:r>
              <a:rPr lang="en-US" sz="1800" dirty="0" smtClean="0">
                <a:latin typeface="Courier New" panose="02070309020205020404" pitchFamily="49" charset="0"/>
                <a:cs typeface="Courier New" panose="02070309020205020404" pitchFamily="49" charset="0"/>
              </a:rPr>
              <a:t>measure=on</a:t>
            </a:r>
            <a:r>
              <a:rPr lang="en-US" sz="1800" dirty="0" smtClean="0"/>
              <a:t>, if we set the </a:t>
            </a:r>
            <a:r>
              <a:rPr lang="en-US" sz="1800" dirty="0" err="1" smtClean="0">
                <a:latin typeface="Courier New" panose="02070309020205020404" pitchFamily="49" charset="0"/>
                <a:cs typeface="Courier New" panose="02070309020205020404" pitchFamily="49" charset="0"/>
              </a:rPr>
              <a:t>accuracy_plus_minus</a:t>
            </a:r>
            <a:r>
              <a:rPr lang="en-US" sz="1800" dirty="0" smtClean="0"/>
              <a:t> and </a:t>
            </a:r>
            <a:r>
              <a:rPr lang="en-US" sz="1800" dirty="0" smtClean="0">
                <a:latin typeface="Courier New" panose="02070309020205020404" pitchFamily="49" charset="0"/>
                <a:cs typeface="Courier New" panose="02070309020205020404" pitchFamily="49" charset="0"/>
              </a:rPr>
              <a:t>confidence</a:t>
            </a:r>
            <a:r>
              <a:rPr lang="en-US" sz="1800" dirty="0" smtClean="0">
                <a:cs typeface="Courier New" panose="02070309020205020404" pitchFamily="49" charset="0"/>
              </a:rPr>
              <a:t> </a:t>
            </a:r>
            <a:r>
              <a:rPr lang="en-US" sz="1800" dirty="0" smtClean="0"/>
              <a:t> parameters reasonably tight, we can detect when the subsystem has “settled down” and the workload has stabilized.</a:t>
            </a:r>
          </a:p>
          <a:p>
            <a:r>
              <a:rPr lang="en-US" sz="1800" dirty="0" smtClean="0"/>
              <a:t>When we say the subsystem has “settled down”, what we generally mean is that Write Pending has settled down.</a:t>
            </a:r>
          </a:p>
          <a:p>
            <a:pPr lvl="1"/>
            <a:r>
              <a:rPr lang="en-US" sz="1600" dirty="0" smtClean="0"/>
              <a:t>Detecting stability just looking at IOPS / service time means we need to be sufficiently careful (precise) so that the instability where WP hasn’t yet stabilized is enough to prevent “matching” on the </a:t>
            </a:r>
            <a:r>
              <a:rPr lang="en-US" sz="1600" dirty="0" err="1">
                <a:latin typeface="Courier New" panose="02070309020205020404" pitchFamily="49" charset="0"/>
                <a:cs typeface="Courier New" panose="02070309020205020404" pitchFamily="49" charset="0"/>
              </a:rPr>
              <a:t>accuracy_plus_minus</a:t>
            </a:r>
            <a:r>
              <a:rPr lang="en-US" sz="1600" dirty="0"/>
              <a:t> and </a:t>
            </a:r>
            <a:r>
              <a:rPr lang="en-US" sz="1600" dirty="0">
                <a:latin typeface="Courier New" panose="02070309020205020404" pitchFamily="49" charset="0"/>
                <a:cs typeface="Courier New" panose="02070309020205020404" pitchFamily="49" charset="0"/>
              </a:rPr>
              <a:t>confidence</a:t>
            </a:r>
            <a:r>
              <a:rPr lang="en-US" sz="1600" dirty="0">
                <a:cs typeface="Courier New" panose="02070309020205020404" pitchFamily="49" charset="0"/>
              </a:rPr>
              <a:t> </a:t>
            </a:r>
            <a:r>
              <a:rPr lang="en-US" sz="1600" dirty="0"/>
              <a:t> </a:t>
            </a:r>
            <a:r>
              <a:rPr lang="en-US" sz="1600" dirty="0" smtClean="0"/>
              <a:t>parameters.</a:t>
            </a:r>
          </a:p>
          <a:p>
            <a:r>
              <a:rPr lang="en-US" sz="1800" dirty="0" smtClean="0"/>
              <a:t>Thus </a:t>
            </a:r>
            <a:r>
              <a:rPr lang="en-US" sz="1800" dirty="0" smtClean="0">
                <a:latin typeface="Courier New" panose="02070309020205020404" pitchFamily="49" charset="0"/>
                <a:cs typeface="Courier New" panose="02070309020205020404" pitchFamily="49" charset="0"/>
              </a:rPr>
              <a:t>measure=on</a:t>
            </a:r>
            <a:r>
              <a:rPr lang="en-US" sz="1800" dirty="0" smtClean="0"/>
              <a:t> should work just fine for any vendor's equipment, even without a proprietary "connector" to fetch internal performance data from the storage product.</a:t>
            </a:r>
            <a:endParaRPr lang="en-US" sz="1800" dirty="0"/>
          </a:p>
        </p:txBody>
      </p:sp>
      <p:sp>
        <p:nvSpPr>
          <p:cNvPr id="3" name="Title 2"/>
          <p:cNvSpPr>
            <a:spLocks noGrp="1"/>
          </p:cNvSpPr>
          <p:nvPr>
            <p:ph type="title"/>
          </p:nvPr>
        </p:nvSpPr>
        <p:spPr/>
        <p:txBody>
          <a:bodyPr>
            <a:normAutofit/>
          </a:bodyPr>
          <a:lstStyle/>
          <a:p>
            <a:r>
              <a:rPr lang="en-US" sz="2000" dirty="0" smtClean="0"/>
              <a:t>We can get good results from just IOPS, service time</a:t>
            </a:r>
            <a:endParaRPr lang="en-US" sz="2000" dirty="0"/>
          </a:p>
        </p:txBody>
      </p:sp>
    </p:spTree>
    <p:extLst>
      <p:ext uri="{BB962C8B-B14F-4D97-AF65-F5344CB8AC3E}">
        <p14:creationId xmlns:p14="http://schemas.microsoft.com/office/powerpoint/2010/main" val="285531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spPr>
      <a:bodyPr rtlCol="0" anchor="ctr"/>
      <a:lstStyle>
        <a:defPPr algn="ctr">
          <a:defRPr sz="1400" dirty="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Blank.potx" id="{44156533-A68F-4DDE-B112-C33D144EF315}" vid="{E7520211-E552-4FE0-98BE-B4937DBA6D3E}"/>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2129</Words>
  <Application>Microsoft Office PowerPoint</Application>
  <PresentationFormat>On-screen Show (16:9)</PresentationFormat>
  <Paragraphs>213</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Blank</vt:lpstr>
      <vt:lpstr>Testing in minimum time with ivy "seen enough &amp; stop"</vt:lpstr>
      <vt:lpstr>What does it mean – a “valid” measurement</vt:lpstr>
      <vt:lpstr>[Go] statement  measure=on  is "seen enough &amp; stop"</vt:lpstr>
      <vt:lpstr>Standard statistical formulas need a tweak</vt:lpstr>
      <vt:lpstr>Detecting stability – by observing only IOPS/service time</vt:lpstr>
      <vt:lpstr>Even without command device, algorithm is effective</vt:lpstr>
      <vt:lpstr>Have not “seen enough”</vt:lpstr>
      <vt:lpstr>“saw enough &amp; stopped”</vt:lpstr>
      <vt:lpstr>We can get good results from just IOPS, service time</vt:lpstr>
      <vt:lpstr>Faster / more robust stability detection with command device</vt:lpstr>
      <vt:lpstr>The cooldown_by_wp setting – optimize elapsed time</vt:lpstr>
      <vt:lpstr>Designing your test to run in mimimal time</vt:lpstr>
      <vt:lpstr>warmup_seconds, measure_seconds, subinterval_seconds</vt:lpstr>
      <vt:lpstr>Specifying measure=on – source=workload</vt:lpstr>
      <vt:lpstr>accumulator_type, accessor</vt:lpstr>
      <vt:lpstr>focus_rollup</vt:lpstr>
      <vt:lpstr>An example of running a test in minimum time</vt:lpstr>
      <vt:lpstr>Example – minimum time % read test - output</vt:lpstr>
      <vt:lpstr>Conclusion</vt:lpstr>
      <vt:lpstr>Questions  and Discussion</vt:lpstr>
      <vt:lpstr>Thank You</vt:lpstr>
    </vt:vector>
  </TitlesOfParts>
  <Company>Hitachi Data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HDS Title  Slide Placeholder</dc:title>
  <dc:creator>Hitachi Data Systems</dc:creator>
  <cp:lastModifiedBy>Hitachi Data Systems</cp:lastModifiedBy>
  <cp:revision>77</cp:revision>
  <dcterms:created xsi:type="dcterms:W3CDTF">2015-04-12T01:29:07Z</dcterms:created>
  <dcterms:modified xsi:type="dcterms:W3CDTF">2016-04-07T21:48:17Z</dcterms:modified>
</cp:coreProperties>
</file>