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438" r:id="rId2"/>
    <p:sldId id="441" r:id="rId3"/>
    <p:sldId id="442" r:id="rId4"/>
    <p:sldId id="443" r:id="rId5"/>
    <p:sldId id="444" r:id="rId6"/>
    <p:sldId id="445" r:id="rId7"/>
    <p:sldId id="471" r:id="rId8"/>
    <p:sldId id="470" r:id="rId9"/>
  </p:sldIdLst>
  <p:sldSz cx="9144000" cy="5143500" type="screen16x9"/>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7" autoAdjust="0"/>
    <p:restoredTop sz="94660"/>
  </p:normalViewPr>
  <p:slideViewPr>
    <p:cSldViewPr snapToGrid="0" snapToObjects="1" showGuides="1">
      <p:cViewPr>
        <p:scale>
          <a:sx n="150" d="100"/>
          <a:sy n="150" d="100"/>
        </p:scale>
        <p:origin x="-762" y="20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2/10/2016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2015.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2015.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smtClean="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mj-lt"/>
            </a:endParaRPr>
          </a:p>
        </p:txBody>
      </p:sp>
      <p:sp>
        <p:nvSpPr>
          <p:cNvPr id="45" name="TextBox 44"/>
          <p:cNvSpPr txBox="1"/>
          <p:nvPr userDrawn="1"/>
        </p:nvSpPr>
        <p:spPr>
          <a:xfrm>
            <a:off x="6111200" y="4911221"/>
            <a:ext cx="2993127" cy="215444"/>
          </a:xfrm>
          <a:prstGeom prst="rect">
            <a:avLst/>
          </a:prstGeom>
          <a:noFill/>
        </p:spPr>
        <p:txBody>
          <a:bodyPr wrap="none" rtlCol="0">
            <a:spAutoFit/>
          </a:bodyPr>
          <a:lstStyle/>
          <a:p>
            <a:pPr algn="r"/>
            <a:r>
              <a:rPr lang="en-US" sz="800" kern="1200" dirty="0" smtClean="0">
                <a:solidFill>
                  <a:schemeClr val="bg2">
                    <a:alpha val="50000"/>
                  </a:schemeClr>
                </a:solidFill>
                <a:latin typeface="+mn-lt"/>
                <a:ea typeface="+mn-ea"/>
                <a:cs typeface="+mn-cs"/>
              </a:rPr>
              <a:t>© Hitachi Data Systems Corporation 2015.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smtClean="0"/>
              <a:t>Title placeholder</a:t>
            </a:r>
            <a:endParaRPr lang="en-US" dirty="0"/>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2015.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7" r:id="rId1"/>
    <p:sldLayoutId id="2147483712" r:id="rId2"/>
    <p:sldLayoutId id="2147483650" r:id="rId3"/>
    <p:sldLayoutId id="2147483691" r:id="rId4"/>
    <p:sldLayoutId id="2147483654" r:id="rId5"/>
    <p:sldLayoutId id="2147483669" r:id="rId6"/>
    <p:sldLayoutId id="2147483711"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en.wikipedia.org/wiki/PID_controlle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PID_controller"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smtClean="0"/>
              <a:t>We will look at </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smtClean="0">
                <a:latin typeface="Courier New" pitchFamily="49" charset="0"/>
                <a:cs typeface="Courier New" pitchFamily="49" charset="0"/>
              </a:rPr>
              <a:t>measure=on</a:t>
            </a:r>
            <a:r>
              <a:rPr lang="en-US" sz="1600" dirty="0" smtClean="0"/>
              <a:t> option and its </a:t>
            </a:r>
            <a:r>
              <a:rPr lang="en-US" sz="1600" dirty="0" err="1" smtClean="0"/>
              <a:t>subparameters</a:t>
            </a:r>
            <a:endParaRPr lang="en-US" sz="1600" dirty="0" smtClean="0"/>
          </a:p>
          <a:p>
            <a:pPr lvl="2"/>
            <a:r>
              <a:rPr lang="en-US" sz="1400" dirty="0" smtClean="0"/>
              <a:t>Specifying </a:t>
            </a:r>
            <a:r>
              <a:rPr lang="en-US" sz="1400" dirty="0" smtClean="0">
                <a:latin typeface="Courier New" pitchFamily="49" charset="0"/>
                <a:cs typeface="Courier New" pitchFamily="49" charset="0"/>
              </a:rPr>
              <a:t>measure=on</a:t>
            </a:r>
            <a:r>
              <a:rPr lang="en-US" sz="1400" dirty="0" smtClean="0"/>
              <a:t> on a Go statement means "watch the focus metric and when you have seen enough to make a measurement of the specified accuracy, stop.  Timeout if it takes too long."</a:t>
            </a:r>
          </a:p>
          <a:p>
            <a:pPr lvl="1"/>
            <a:r>
              <a:rPr lang="en-US" sz="1600" dirty="0" smtClean="0"/>
              <a:t>The [</a:t>
            </a:r>
            <a:r>
              <a:rPr lang="en-US" sz="1600" dirty="0" smtClean="0">
                <a:latin typeface="Courier New" pitchFamily="49" charset="0"/>
                <a:cs typeface="Courier New" pitchFamily="49" charset="0"/>
              </a:rPr>
              <a:t>go</a:t>
            </a:r>
            <a:r>
              <a:rPr lang="en-US" sz="1600" dirty="0" smtClean="0"/>
              <a:t>] statement </a:t>
            </a:r>
            <a:r>
              <a:rPr lang="en-US" sz="1600" dirty="0" err="1" smtClean="0">
                <a:latin typeface="Courier New" pitchFamily="49" charset="0"/>
                <a:cs typeface="Courier New" pitchFamily="49" charset="0"/>
              </a:rPr>
              <a:t>dfc</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pid</a:t>
            </a:r>
            <a:r>
              <a:rPr lang="en-US" sz="1600" dirty="0" smtClean="0"/>
              <a:t> option and its </a:t>
            </a:r>
            <a:r>
              <a:rPr lang="en-US" sz="1600" dirty="0" err="1" smtClean="0"/>
              <a:t>subparameters</a:t>
            </a:r>
            <a:endParaRPr lang="en-US" sz="1600" dirty="0" smtClean="0"/>
          </a:p>
          <a:p>
            <a:pPr lvl="2"/>
            <a:r>
              <a:rPr lang="en-US" sz="1400" dirty="0" smtClean="0"/>
              <a:t>If you don't specify a </a:t>
            </a:r>
            <a:r>
              <a:rPr lang="en-US" sz="1400" dirty="0" err="1" smtClean="0">
                <a:latin typeface="Courier New" pitchFamily="49" charset="0"/>
                <a:cs typeface="Courier New" pitchFamily="49" charset="0"/>
              </a:rPr>
              <a:t>dfc</a:t>
            </a:r>
            <a:r>
              <a:rPr lang="en-US" sz="1400" dirty="0" smtClean="0"/>
              <a:t>, the workload settings remain constant through the test.</a:t>
            </a:r>
          </a:p>
          <a:p>
            <a:pPr lvl="2"/>
            <a:r>
              <a:rPr lang="en-US" sz="1400" dirty="0" smtClean="0"/>
              <a:t>If you specify a </a:t>
            </a:r>
            <a:r>
              <a:rPr lang="en-US" sz="1400" dirty="0" err="1" smtClean="0">
                <a:latin typeface="Courier New" pitchFamily="49" charset="0"/>
                <a:cs typeface="Courier New" pitchFamily="49" charset="0"/>
              </a:rPr>
              <a:t>dfc</a:t>
            </a:r>
            <a:r>
              <a:rPr lang="en-US" sz="1400" dirty="0" smtClean="0"/>
              <a:t> (dynamic feedback controller), it gets called at the end of every subinterval once all the rollups are done.</a:t>
            </a:r>
          </a:p>
          <a:p>
            <a:pPr lvl="2"/>
            <a:r>
              <a:rPr lang="en-US" sz="1400" dirty="0" smtClean="0"/>
              <a:t>The DFC looks at what has happened so far, looking at all workload data and all subsystem data, and then may use the ivy engine real time edit rollup mechanism to send out parameter updates to rollup instances (to the workload threads belonging to the rollup instance).</a:t>
            </a:r>
            <a:endParaRPr lang="en-US" sz="1400" dirty="0"/>
          </a:p>
        </p:txBody>
      </p:sp>
      <p:sp>
        <p:nvSpPr>
          <p:cNvPr id="3" name="Title 2"/>
          <p:cNvSpPr>
            <a:spLocks noGrp="1"/>
          </p:cNvSpPr>
          <p:nvPr>
            <p:ph type="title"/>
          </p:nvPr>
        </p:nvSpPr>
        <p:spPr/>
        <p:txBody>
          <a:bodyPr>
            <a:normAutofit/>
          </a:bodyPr>
          <a:lstStyle/>
          <a:p>
            <a:r>
              <a:rPr lang="en-US" sz="2000" dirty="0" smtClean="0"/>
              <a:t>Now that we know how to specify the focus metric</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"2%"</a:t>
            </a:r>
          </a:p>
          <a:p>
            <a:pPr lvl="1"/>
            <a:r>
              <a:rPr lang="en-US" sz="1600" dirty="0" smtClean="0"/>
              <a:t>Any numeric value with an optional trailing % sign maybe specified.</a:t>
            </a:r>
          </a:p>
          <a:p>
            <a:r>
              <a:rPr lang="en-US" sz="1800" dirty="0">
                <a:latin typeface="Courier New" panose="02070309020205020404" pitchFamily="49" charset="0"/>
                <a:cs typeface="Courier New" panose="02070309020205020404" pitchFamily="49" charset="0"/>
              </a:rPr>
              <a:t>c</a:t>
            </a:r>
            <a:r>
              <a:rPr lang="en-US" sz="1800" dirty="0" smtClean="0">
                <a:latin typeface="Courier New" panose="02070309020205020404" pitchFamily="49" charset="0"/>
                <a:cs typeface="Courier New" panose="02070309020205020404" pitchFamily="49" charset="0"/>
              </a:rPr>
              <a:t>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95%</a:t>
            </a: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a:p>
            <a:pPr lvl="2"/>
            <a:r>
              <a:rPr lang="en-US" sz="1400" dirty="0" smtClean="0">
                <a:hlinkClick r:id="rId3"/>
              </a:rPr>
              <a:t>http</a:t>
            </a:r>
            <a:r>
              <a:rPr lang="en-US" sz="1400" dirty="0">
                <a:hlinkClick r:id="rId3"/>
              </a:rPr>
              <a:t>://</a:t>
            </a:r>
            <a:r>
              <a:rPr lang="en-US" sz="1400" dirty="0" smtClean="0">
                <a:hlinkClick r:id="rId3"/>
              </a:rPr>
              <a:t>en.wikipedia.org/wiki/Student%27s_t-distribution</a:t>
            </a:r>
            <a:r>
              <a:rPr lang="en-US" sz="1400" dirty="0" smtClean="0"/>
              <a:t> </a:t>
            </a:r>
          </a:p>
        </p:txBody>
      </p:sp>
      <p:sp>
        <p:nvSpPr>
          <p:cNvPr id="4" name="Title 3"/>
          <p:cNvSpPr>
            <a:spLocks noGrp="1"/>
          </p:cNvSpPr>
          <p:nvPr>
            <p:ph type="title"/>
          </p:nvPr>
        </p:nvSpPr>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 on</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smtClean="0">
                <a:latin typeface="Courier New" panose="02070309020205020404" pitchFamily="49" charset="0"/>
                <a:cs typeface="Courier New" panose="02070309020205020404" pitchFamily="49" charset="0"/>
              </a:rPr>
              <a:t>max_wp</a:t>
            </a:r>
            <a:r>
              <a:rPr lang="en-US" sz="1600" dirty="0" smtClean="0">
                <a:latin typeface="Courier New" panose="02070309020205020404" pitchFamily="49" charset="0"/>
                <a:cs typeface="Courier New" panose="02070309020205020404" pitchFamily="49" charset="0"/>
              </a:rPr>
              <a:t> = "2%"  </a:t>
            </a:r>
            <a:r>
              <a:rPr lang="en-US" sz="1600" dirty="0" smtClean="0">
                <a:cs typeface="Courier New" panose="02070309020205020404" pitchFamily="49" charset="0"/>
              </a:rPr>
              <a:t>- default “100%”</a:t>
            </a:r>
            <a:endParaRPr lang="en-US" sz="1600" dirty="0" smtClean="0">
              <a:latin typeface="Courier New" panose="02070309020205020404" pitchFamily="49" charset="0"/>
              <a:cs typeface="Courier New" panose="02070309020205020404" pitchFamily="49" charset="0"/>
            </a:endParaRPr>
          </a:p>
          <a:p>
            <a:pPr lvl="1"/>
            <a:r>
              <a:rPr lang="en-US" sz="1400" dirty="0" smtClean="0"/>
              <a:t>A subinterval sequence will be rejected if WP is above the limit at any point in the sequence.</a:t>
            </a:r>
          </a:p>
          <a:p>
            <a:pPr lvl="1"/>
            <a:r>
              <a:rPr lang="en-US" sz="1400" dirty="0" smtClean="0"/>
              <a:t>Set this to "1%' or so for read tests to ensure WP is empty during the test.</a:t>
            </a:r>
          </a:p>
          <a:p>
            <a:r>
              <a:rPr lang="en-US" sz="1600" dirty="0" err="1" smtClean="0">
                <a:latin typeface="Courier New" panose="02070309020205020404" pitchFamily="49" charset="0"/>
                <a:cs typeface="Courier New" panose="02070309020205020404" pitchFamily="49" charset="0"/>
              </a:rPr>
              <a:t>min_wp</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"67%"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“0%”</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is </a:t>
            </a:r>
            <a:r>
              <a:rPr lang="en-US" sz="1400" dirty="0" smtClean="0"/>
              <a:t>below the </a:t>
            </a:r>
            <a:r>
              <a:rPr lang="en-US" sz="1400" dirty="0"/>
              <a:t>limit at any point in the sequence.</a:t>
            </a:r>
          </a:p>
          <a:p>
            <a:pPr lvl="1"/>
            <a:r>
              <a:rPr lang="en-US" sz="1400" dirty="0"/>
              <a:t>Use this for </a:t>
            </a:r>
            <a:r>
              <a:rPr lang="en-US" sz="1400" dirty="0" smtClean="0"/>
              <a:t>write tests </a:t>
            </a:r>
            <a:r>
              <a:rPr lang="en-US" sz="1400" dirty="0"/>
              <a:t>to ensure WP is </a:t>
            </a:r>
            <a:r>
              <a:rPr lang="en-US" sz="1400" dirty="0" smtClean="0"/>
              <a:t>full during </a:t>
            </a:r>
            <a:r>
              <a:rPr lang="en-US" sz="1400" dirty="0"/>
              <a:t>the test.</a:t>
            </a:r>
          </a:p>
          <a:p>
            <a:r>
              <a:rPr lang="en-US" sz="1600" dirty="0" err="1" smtClean="0">
                <a:latin typeface="Courier New" panose="02070309020205020404" pitchFamily="49" charset="0"/>
                <a:cs typeface="Courier New" panose="02070309020205020404" pitchFamily="49" charset="0"/>
              </a:rPr>
              <a:t>max_wp_change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"3%"  </a:t>
            </a:r>
            <a:r>
              <a:rPr lang="en-US" sz="1600" dirty="0" smtClean="0">
                <a:cs typeface="Courier New" panose="02070309020205020404" pitchFamily="49" charset="0"/>
              </a:rPr>
              <a:t>- </a:t>
            </a:r>
            <a:r>
              <a:rPr lang="en-US" sz="1600" dirty="0">
                <a:cs typeface="Courier New" panose="02070309020205020404" pitchFamily="49" charset="0"/>
              </a:rPr>
              <a:t>default </a:t>
            </a:r>
            <a:r>
              <a:rPr lang="en-US" sz="1600" dirty="0" smtClean="0">
                <a:cs typeface="Courier New" panose="02070309020205020404" pitchFamily="49" charset="0"/>
              </a:rPr>
              <a:t>“3%”</a:t>
            </a:r>
            <a:endParaRPr lang="en-US" sz="1600" dirty="0">
              <a:latin typeface="Courier New" panose="02070309020205020404" pitchFamily="49" charset="0"/>
              <a:cs typeface="Courier New" panose="02070309020205020404" pitchFamily="49" charset="0"/>
            </a:endParaRPr>
          </a:p>
          <a:p>
            <a:pPr lvl="1"/>
            <a:r>
              <a:rPr lang="en-US" sz="1400" dirty="0"/>
              <a:t>A subinterval sequence will be rejected if WP </a:t>
            </a:r>
            <a:r>
              <a:rPr lang="en-US" sz="1400" dirty="0" smtClean="0"/>
              <a:t>varies up and down by more than the specified (absolute) amount at </a:t>
            </a:r>
            <a:r>
              <a:rPr lang="en-US" sz="1400" dirty="0"/>
              <a:t>any point in the sequence</a:t>
            </a:r>
            <a:r>
              <a:rPr lang="en-US" sz="1400" dirty="0" smtClean="0"/>
              <a:t>.  </a:t>
            </a:r>
            <a:r>
              <a:rPr lang="en-US" sz="1400" dirty="0" err="1" smtClean="0">
                <a:latin typeface="Courier New" panose="02070309020205020404" pitchFamily="49" charset="0"/>
                <a:cs typeface="Courier New" panose="02070309020205020404" pitchFamily="49" charset="0"/>
              </a:rPr>
              <a:t>max_wp_range</a:t>
            </a:r>
            <a:r>
              <a:rPr lang="en-US" sz="1400" dirty="0" smtClean="0">
                <a:latin typeface="Courier New" panose="02070309020205020404" pitchFamily="49" charset="0"/>
                <a:cs typeface="Courier New" panose="02070309020205020404" pitchFamily="49" charset="0"/>
              </a:rPr>
              <a:t>="3%" </a:t>
            </a:r>
            <a:r>
              <a:rPr lang="en-US" sz="1400" dirty="0" smtClean="0"/>
              <a:t>matches from 0% to 3% Write Pending, as well as from 67% to 70% Write Pending.  (not a percent OF the WP value)</a:t>
            </a:r>
            <a:endParaRPr lang="en-US" sz="1400" dirty="0"/>
          </a:p>
          <a:p>
            <a:pPr lvl="1"/>
            <a:r>
              <a:rPr lang="en-US" sz="1400" dirty="0"/>
              <a:t>Use this </a:t>
            </a:r>
            <a:r>
              <a:rPr lang="en-US" sz="1400" dirty="0" smtClean="0"/>
              <a:t>in general all the time so you reject periods with major movement in Write Pending.</a:t>
            </a:r>
            <a:endParaRPr lang="en-US" sz="1400" dirty="0"/>
          </a:p>
        </p:txBody>
      </p:sp>
      <p:sp>
        <p:nvSpPr>
          <p:cNvPr id="3" name="Title 2"/>
          <p:cNvSpPr>
            <a:spLocks noGrp="1"/>
          </p:cNvSpPr>
          <p:nvPr>
            <p:ph type="title"/>
          </p:nvPr>
        </p:nvSpPr>
        <p:spPr>
          <a:xfrm>
            <a:off x="264159" y="53113"/>
            <a:ext cx="7334209" cy="732441"/>
          </a:xfrm>
        </p:spPr>
        <p:txBody>
          <a:bodyPr>
            <a:normAutofit/>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 </a:t>
            </a:r>
            <a:r>
              <a:rPr lang="en-US" sz="2000" dirty="0" smtClean="0"/>
              <a:t>Write </a:t>
            </a:r>
            <a:r>
              <a:rPr lang="en-US" sz="2000" dirty="0"/>
              <a:t>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191130"/>
          </a:xfrm>
        </p:spPr>
        <p:txBody>
          <a:bodyPr/>
          <a:lstStyle/>
          <a:p>
            <a:r>
              <a:rPr lang="en-US" sz="1800" dirty="0" smtClean="0"/>
              <a:t>General purpose DFC – see </a:t>
            </a:r>
            <a:r>
              <a:rPr lang="en-US" sz="1400" dirty="0" smtClean="0">
                <a:hlinkClick r:id="rId2"/>
              </a:rPr>
              <a:t>http</a:t>
            </a:r>
            <a:r>
              <a:rPr lang="en-US" sz="1400" dirty="0">
                <a:hlinkClick r:id="rId2"/>
              </a:rPr>
              <a:t>://</a:t>
            </a:r>
            <a:r>
              <a:rPr lang="en-US" sz="1400" dirty="0" smtClean="0">
                <a:hlinkClick r:id="rId2"/>
              </a:rPr>
              <a:t>en.wikipedia.org/wiki/PID_controller</a:t>
            </a:r>
            <a:r>
              <a:rPr lang="en-US" sz="1400" dirty="0" smtClean="0"/>
              <a:t> </a:t>
            </a:r>
            <a:endParaRPr lang="en-US" sz="1800" dirty="0" smtClean="0"/>
          </a:p>
          <a:p>
            <a:pPr marL="342900" indent="-342900"/>
            <a:r>
              <a:rPr lang="en-US" sz="1800" dirty="0" smtClean="0"/>
              <a:t>The feedback </a:t>
            </a:r>
            <a:r>
              <a:rPr lang="en-US" sz="1800" dirty="0"/>
              <a:t>is the value of the focus metric</a:t>
            </a:r>
          </a:p>
          <a:p>
            <a:pPr marL="636587" lvl="1" indent="-342900">
              <a:buFont typeface="+mj-lt"/>
              <a:buAutoNum type="arabicPeriod"/>
            </a:pPr>
            <a:r>
              <a:rPr lang="en-US" sz="1600" dirty="0" smtClean="0">
                <a:latin typeface="Courier New" pitchFamily="49" charset="0"/>
                <a:cs typeface="Courier New" pitchFamily="49" charset="0"/>
              </a:rPr>
              <a:t>source=workload</a:t>
            </a:r>
          </a:p>
          <a:p>
            <a:pPr lvl="2"/>
            <a:r>
              <a:rPr lang="en-US" sz="1400" dirty="0" smtClean="0"/>
              <a:t>E.g. host-view service time, response time </a:t>
            </a:r>
          </a:p>
          <a:p>
            <a:pPr marL="636587" lvl="1" indent="-342900">
              <a:buFont typeface="+mj-lt"/>
              <a:buAutoNum type="arabicPeriod"/>
            </a:pPr>
            <a:r>
              <a:rPr lang="en-US" sz="1600" dirty="0" smtClean="0">
                <a:latin typeface="Courier New" pitchFamily="49" charset="0"/>
                <a:cs typeface="Courier New" pitchFamily="49" charset="0"/>
              </a:rPr>
              <a:t>source=</a:t>
            </a:r>
            <a:r>
              <a:rPr lang="en-US" sz="1600" dirty="0" err="1" smtClean="0">
                <a:latin typeface="Courier New" pitchFamily="49" charset="0"/>
                <a:cs typeface="Courier New" pitchFamily="49" charset="0"/>
              </a:rPr>
              <a:t>RAID_subsystem</a:t>
            </a:r>
            <a:endParaRPr lang="en-US" sz="1600" dirty="0" smtClean="0">
              <a:latin typeface="Courier New" pitchFamily="49" charset="0"/>
              <a:cs typeface="Courier New" pitchFamily="49" charset="0"/>
            </a:endParaRPr>
          </a:p>
          <a:p>
            <a:pPr lvl="2"/>
            <a:r>
              <a:rPr lang="en-US" sz="1400" dirty="0"/>
              <a:t>E</a:t>
            </a:r>
            <a:r>
              <a:rPr lang="en-US" sz="1400" dirty="0" smtClean="0"/>
              <a:t>.g</a:t>
            </a:r>
            <a:r>
              <a:rPr lang="en-US" sz="1400" dirty="0" smtClean="0"/>
              <a:t>. </a:t>
            </a:r>
            <a:r>
              <a:rPr lang="en-US" sz="1400" dirty="0" err="1" smtClean="0">
                <a:latin typeface="Courier New" pitchFamily="49" charset="0"/>
                <a:cs typeface="Courier New" pitchFamily="49" charset="0"/>
              </a:rPr>
              <a:t>subsystem_element</a:t>
            </a:r>
            <a:r>
              <a:rPr lang="en-US" sz="1400" dirty="0" smtClean="0">
                <a:latin typeface="Courier New" pitchFamily="49" charset="0"/>
                <a:cs typeface="Courier New" pitchFamily="49" charset="0"/>
              </a:rPr>
              <a:t>="PG", </a:t>
            </a:r>
            <a:r>
              <a:rPr lang="en-US" sz="1400" dirty="0" err="1" smtClean="0">
                <a:latin typeface="Courier New" pitchFamily="49" charset="0"/>
                <a:cs typeface="Courier New" pitchFamily="49" charset="0"/>
              </a:rPr>
              <a:t>subsystem_metric</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busy_percent</a:t>
            </a:r>
            <a:r>
              <a:rPr lang="en-US" sz="1400" dirty="0">
                <a:latin typeface="Courier New" pitchFamily="49" charset="0"/>
                <a:cs typeface="Courier New" pitchFamily="49" charset="0"/>
              </a:rPr>
              <a:t>"</a:t>
            </a:r>
            <a:r>
              <a:rPr lang="en-US" sz="1400" dirty="0" smtClean="0"/>
              <a:t>.</a:t>
            </a:r>
          </a:p>
          <a:p>
            <a:r>
              <a:rPr lang="en-US" sz="1800" dirty="0" smtClean="0"/>
              <a:t>User specifies </a:t>
            </a:r>
            <a:r>
              <a:rPr lang="en-US" sz="1800" dirty="0" smtClean="0"/>
              <a:t>“</a:t>
            </a:r>
            <a:r>
              <a:rPr lang="en-US" sz="1800" dirty="0" smtClean="0">
                <a:latin typeface="Courier New" panose="02070309020205020404" pitchFamily="49" charset="0"/>
                <a:cs typeface="Courier New" panose="02070309020205020404" pitchFamily="49" charset="0"/>
              </a:rPr>
              <a:t>P</a:t>
            </a:r>
            <a:r>
              <a:rPr lang="en-US" sz="1800" dirty="0" smtClean="0"/>
              <a:t>”, “</a:t>
            </a:r>
            <a:r>
              <a:rPr lang="en-US" sz="1800" dirty="0">
                <a:latin typeface="Courier New" panose="02070309020205020404" pitchFamily="49" charset="0"/>
                <a:cs typeface="Courier New" panose="02070309020205020404" pitchFamily="49" charset="0"/>
              </a:rPr>
              <a:t>I</a:t>
            </a:r>
            <a:r>
              <a:rPr lang="en-US" sz="1800" dirty="0" smtClean="0"/>
              <a:t>”, </a:t>
            </a:r>
            <a:r>
              <a:rPr lang="en-US" sz="1800" dirty="0" smtClean="0"/>
              <a:t>and </a:t>
            </a:r>
            <a:r>
              <a:rPr lang="en-US" sz="1800" dirty="0" smtClean="0"/>
              <a:t>“</a:t>
            </a:r>
            <a:r>
              <a:rPr lang="en-US" sz="1800" dirty="0" smtClean="0">
                <a:latin typeface="Courier New" panose="02070309020205020404" pitchFamily="49" charset="0"/>
                <a:cs typeface="Courier New" panose="02070309020205020404" pitchFamily="49" charset="0"/>
              </a:rPr>
              <a:t>D</a:t>
            </a:r>
            <a:r>
              <a:rPr lang="en-US" sz="1800" dirty="0" smtClean="0"/>
              <a:t>” </a:t>
            </a:r>
            <a:r>
              <a:rPr lang="en-US" sz="1800" dirty="0" smtClean="0"/>
              <a:t>constants.</a:t>
            </a:r>
          </a:p>
        </p:txBody>
      </p:sp>
      <p:sp>
        <p:nvSpPr>
          <p:cNvPr id="3" name="Title 2"/>
          <p:cNvSpPr>
            <a:spLocks noGrp="1"/>
          </p:cNvSpPr>
          <p:nvPr>
            <p:ph type="title"/>
          </p:nvPr>
        </p:nvSpPr>
        <p:spPr/>
        <p:txBody>
          <a:bodyPr/>
          <a:lstStyle/>
          <a:p>
            <a:r>
              <a:rPr lang="en-US" dirty="0" err="1">
                <a:latin typeface="Courier New" pitchFamily="49" charset="0"/>
                <a:cs typeface="Courier New" pitchFamily="49" charset="0"/>
              </a:rPr>
              <a:t>d</a:t>
            </a:r>
            <a:r>
              <a:rPr lang="en-US" dirty="0" err="1" smtClean="0">
                <a:latin typeface="Courier New" pitchFamily="49" charset="0"/>
                <a:cs typeface="Courier New" pitchFamily="49" charset="0"/>
              </a:rPr>
              <a:t>fc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pid</a:t>
            </a:r>
            <a:r>
              <a:rPr lang="en-US" dirty="0" smtClean="0"/>
              <a:t>   dynamically adjusts total IOPS</a:t>
            </a:r>
            <a:endParaRPr lang="en-US" dirty="0"/>
          </a:p>
        </p:txBody>
      </p:sp>
      <p:pic>
        <p:nvPicPr>
          <p:cNvPr id="1026" name="Picture 2" descr="https://upload.wikimedia.org/wikipedia/commons/thumb/9/91/PID_en_updated_feedback.svg/720px-PID_en_updated_feedbac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938992"/>
          </a:xfrm>
        </p:spPr>
        <p:txBody>
          <a:bodyPr/>
          <a:lstStyle/>
          <a:p>
            <a:r>
              <a:rPr lang="en-US" sz="1800" dirty="0" smtClean="0"/>
              <a:t>See "PID loop" </a:t>
            </a:r>
            <a:r>
              <a:rPr lang="en-US" sz="1800" dirty="0"/>
              <a:t>on </a:t>
            </a:r>
            <a:r>
              <a:rPr lang="en-US" sz="1800" dirty="0" err="1" smtClean="0"/>
              <a:t>wikipedia</a:t>
            </a:r>
            <a:r>
              <a:rPr lang="en-US" sz="1800" dirty="0" smtClean="0"/>
              <a:t>    </a:t>
            </a:r>
            <a:r>
              <a:rPr lang="en-US" sz="1800" dirty="0" smtClean="0">
                <a:hlinkClick r:id="rId2"/>
              </a:rPr>
              <a:t>https</a:t>
            </a:r>
            <a:r>
              <a:rPr lang="en-US" sz="1800" dirty="0">
                <a:hlinkClick r:id="rId2"/>
              </a:rPr>
              <a:t>://</a:t>
            </a:r>
            <a:r>
              <a:rPr lang="en-US" sz="1800" dirty="0" smtClean="0">
                <a:hlinkClick r:id="rId2"/>
              </a:rPr>
              <a:t>en.wikipedia.org/wiki/PID_controller</a:t>
            </a:r>
            <a:endParaRPr lang="en-US" sz="1800" dirty="0" smtClean="0"/>
          </a:p>
          <a:p>
            <a:r>
              <a:rPr lang="en-US" sz="1800" dirty="0"/>
              <a:t>i</a:t>
            </a:r>
            <a:r>
              <a:rPr lang="en-US" sz="1800" dirty="0" smtClean="0"/>
              <a:t>vy's  PID loop dynamically adjusts IOPS up and down to hit a target value for the focus metric.</a:t>
            </a:r>
          </a:p>
          <a:p>
            <a:r>
              <a:rPr lang="en-US" sz="1800" dirty="0" smtClean="0"/>
              <a:t>The "error signal" is the difference between the measured focus metric value and the target value.</a:t>
            </a:r>
          </a:p>
        </p:txBody>
      </p:sp>
      <p:sp>
        <p:nvSpPr>
          <p:cNvPr id="3" name="Title 2"/>
          <p:cNvSpPr>
            <a:spLocks noGrp="1"/>
          </p:cNvSpPr>
          <p:nvPr>
            <p:ph type="title"/>
          </p:nvPr>
        </p:nvSpPr>
        <p:spPr/>
        <p:txBody>
          <a:bodyPr/>
          <a:lstStyle/>
          <a:p>
            <a:r>
              <a:rPr lang="en-US" dirty="0" smtClean="0"/>
              <a:t>PID loop basics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60380"/>
          </a:xfrm>
        </p:spPr>
        <p:txBody>
          <a:bodyPr/>
          <a:lstStyle/>
          <a:p>
            <a:r>
              <a:rPr lang="en-US" sz="1800" dirty="0" smtClean="0"/>
              <a:t>The user provides 3 multiplier factor constants: p, </a:t>
            </a:r>
            <a:r>
              <a:rPr lang="en-US" sz="1800" dirty="0" err="1" smtClean="0"/>
              <a:t>i</a:t>
            </a:r>
            <a:r>
              <a:rPr lang="en-US" sz="1800" dirty="0" smtClean="0"/>
              <a:t>, d.</a:t>
            </a:r>
          </a:p>
          <a:p>
            <a:r>
              <a:rPr lang="en-US" sz="1800" dirty="0" smtClean="0"/>
              <a:t>The new </a:t>
            </a:r>
            <a:r>
              <a:rPr lang="en-US" sz="1800" dirty="0" err="1" smtClean="0"/>
              <a:t>total_IOPS</a:t>
            </a:r>
            <a:r>
              <a:rPr lang="en-US" sz="1800" dirty="0" smtClean="0"/>
              <a:t> setting is</a:t>
            </a:r>
          </a:p>
          <a:p>
            <a:pPr lvl="1">
              <a:tabLst>
                <a:tab pos="6343650" algn="l"/>
              </a:tabLst>
            </a:pPr>
            <a:r>
              <a:rPr lang="en-US" sz="1600" dirty="0" smtClean="0"/>
              <a:t>   </a:t>
            </a:r>
            <a:r>
              <a:rPr lang="en-US" sz="1600" dirty="0" smtClean="0"/>
              <a:t>"</a:t>
            </a:r>
            <a:r>
              <a:rPr lang="en-US" sz="1600" dirty="0" smtClean="0">
                <a:latin typeface="Courier New" panose="02070309020205020404" pitchFamily="49" charset="0"/>
                <a:cs typeface="Courier New" panose="02070309020205020404" pitchFamily="49" charset="0"/>
              </a:rPr>
              <a:t>P</a:t>
            </a:r>
            <a:r>
              <a:rPr lang="en-US" sz="1600" dirty="0" smtClean="0"/>
              <a:t>" </a:t>
            </a:r>
            <a:r>
              <a:rPr lang="en-US" sz="1600" dirty="0" smtClean="0"/>
              <a:t>times the error signal	(</a:t>
            </a:r>
            <a:r>
              <a:rPr lang="en-US" sz="1600" b="1" u="sng" dirty="0" smtClean="0"/>
              <a:t>p</a:t>
            </a:r>
            <a:r>
              <a:rPr lang="en-US" sz="1600" dirty="0" smtClean="0"/>
              <a:t>roportional factor)</a:t>
            </a:r>
            <a:br>
              <a:rPr lang="en-US" sz="1600" dirty="0" smtClean="0"/>
            </a:br>
            <a:r>
              <a:rPr lang="en-US" sz="1600" dirty="0" smtClean="0"/>
              <a:t/>
            </a:r>
            <a:br>
              <a:rPr lang="en-US" sz="1600" dirty="0" smtClean="0"/>
            </a:br>
            <a:r>
              <a:rPr lang="en-US" sz="1600" dirty="0" smtClean="0"/>
              <a:t>+ </a:t>
            </a:r>
            <a:r>
              <a:rPr lang="en-US" sz="1600" dirty="0" smtClean="0"/>
              <a:t>"</a:t>
            </a:r>
            <a:r>
              <a:rPr lang="en-US" sz="1600" dirty="0" smtClean="0">
                <a:latin typeface="Courier New" panose="02070309020205020404" pitchFamily="49" charset="0"/>
                <a:cs typeface="Courier New" panose="02070309020205020404" pitchFamily="49" charset="0"/>
              </a:rPr>
              <a:t>I</a:t>
            </a:r>
            <a:r>
              <a:rPr lang="en-US" sz="1600" dirty="0" smtClean="0"/>
              <a:t>" </a:t>
            </a:r>
            <a:r>
              <a:rPr lang="en-US" sz="1600" dirty="0" smtClean="0"/>
              <a:t>times the sum of the error signal since the start of the test	(</a:t>
            </a:r>
            <a:r>
              <a:rPr lang="en-US" sz="1600" b="1" u="sng" dirty="0" smtClean="0"/>
              <a:t>i</a:t>
            </a:r>
            <a:r>
              <a:rPr lang="en-US" sz="1600" dirty="0" smtClean="0"/>
              <a:t>ntegral factor)</a:t>
            </a:r>
            <a:br>
              <a:rPr lang="en-US" sz="1600" dirty="0" smtClean="0"/>
            </a:br>
            <a:r>
              <a:rPr lang="en-US" sz="1600" dirty="0" smtClean="0"/>
              <a:t/>
            </a:r>
            <a:br>
              <a:rPr lang="en-US" sz="1600" dirty="0" smtClean="0"/>
            </a:br>
            <a:r>
              <a:rPr lang="en-US" sz="1600" dirty="0" smtClean="0"/>
              <a:t>+ </a:t>
            </a:r>
            <a:r>
              <a:rPr lang="en-US" sz="1600" dirty="0" smtClean="0"/>
              <a:t>"</a:t>
            </a:r>
            <a:r>
              <a:rPr lang="en-US" sz="1600" dirty="0" smtClean="0">
                <a:latin typeface="Courier New" panose="02070309020205020404" pitchFamily="49" charset="0"/>
                <a:cs typeface="Courier New" panose="02070309020205020404" pitchFamily="49" charset="0"/>
              </a:rPr>
              <a:t>D</a:t>
            </a:r>
            <a:r>
              <a:rPr lang="en-US" sz="1600" dirty="0" smtClean="0"/>
              <a:t>" </a:t>
            </a:r>
            <a:r>
              <a:rPr lang="en-US" sz="1600" dirty="0" smtClean="0"/>
              <a:t>time the rate of change of the error signal	</a:t>
            </a:r>
            <a:r>
              <a:rPr lang="en-US" sz="1400" dirty="0" smtClean="0"/>
              <a:t>(</a:t>
            </a:r>
            <a:r>
              <a:rPr lang="en-US" sz="1400" b="1" u="sng" dirty="0" smtClean="0"/>
              <a:t>d</a:t>
            </a:r>
            <a:r>
              <a:rPr lang="en-US" sz="1400" dirty="0" smtClean="0"/>
              <a:t>erivative factor)</a:t>
            </a:r>
          </a:p>
          <a:p>
            <a:r>
              <a:rPr lang="en-US" sz="1800" dirty="0" smtClean="0"/>
              <a:t>The ivy engine "edit rollup" </a:t>
            </a:r>
            <a:r>
              <a:rPr lang="en-US" sz="1800" dirty="0"/>
              <a:t>mechanism </a:t>
            </a:r>
            <a:r>
              <a:rPr lang="en-US" sz="1800" dirty="0" smtClean="0"/>
              <a:t>sends out the new </a:t>
            </a:r>
            <a:r>
              <a:rPr lang="en-US" sz="1800" dirty="0" err="1" smtClean="0"/>
              <a:t>total_IOPS</a:t>
            </a:r>
            <a:r>
              <a:rPr lang="en-US" sz="1800" dirty="0" smtClean="0"/>
              <a:t> setting to the focus metric's rollup instance (usually "</a:t>
            </a:r>
            <a:r>
              <a:rPr lang="en-US" sz="1800" dirty="0" smtClean="0">
                <a:latin typeface="Courier New" pitchFamily="49" charset="0"/>
                <a:cs typeface="Courier New" pitchFamily="49" charset="0"/>
              </a:rPr>
              <a:t>all=all</a:t>
            </a:r>
            <a:r>
              <a:rPr lang="en-US" sz="1800" dirty="0" smtClean="0"/>
              <a:t>"), where it takes effect in real time.</a:t>
            </a:r>
          </a:p>
        </p:txBody>
      </p:sp>
      <p:sp>
        <p:nvSpPr>
          <p:cNvPr id="3" name="Title 2"/>
          <p:cNvSpPr>
            <a:spLocks noGrp="1"/>
          </p:cNvSpPr>
          <p:nvPr>
            <p:ph type="title"/>
          </p:nvPr>
        </p:nvSpPr>
        <p:spPr/>
        <p:txBody>
          <a:bodyPr/>
          <a:lstStyle/>
          <a:p>
            <a:r>
              <a:rPr lang="en-US" dirty="0" smtClean="0"/>
              <a:t>PID loop – computing new IOPS setting</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Tuning PID loop</a:t>
            </a:r>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 y="1003885"/>
            <a:ext cx="3444240" cy="1706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idx="1"/>
          </p:nvPr>
        </p:nvSpPr>
        <p:spPr>
          <a:xfrm>
            <a:off x="3898900" y="967574"/>
            <a:ext cx="4949266" cy="4047262"/>
          </a:xfrm>
        </p:spPr>
        <p:txBody>
          <a:bodyPr/>
          <a:lstStyle/>
          <a:p>
            <a:r>
              <a:rPr lang="en-US" sz="1400" dirty="0" smtClean="0"/>
              <a:t>The PID loop mechanism works fine, but there's no guidance on how to program the </a:t>
            </a:r>
            <a:r>
              <a:rPr lang="en-US" sz="1400" dirty="0" smtClean="0">
                <a:latin typeface="Courier New" panose="02070309020205020404" pitchFamily="49" charset="0"/>
                <a:cs typeface="Courier New" panose="02070309020205020404" pitchFamily="49" charset="0"/>
              </a:rPr>
              <a:t>P, I, D </a:t>
            </a:r>
            <a:r>
              <a:rPr lang="en-US" sz="1400" dirty="0" smtClean="0"/>
              <a:t>constants.</a:t>
            </a:r>
          </a:p>
          <a:p>
            <a:r>
              <a:rPr lang="en-US" sz="1400" dirty="0" smtClean="0"/>
              <a:t>Brief experimentation revealed that to plot a 20% busy something requires using different PID constants from plotting an 80% busy something.</a:t>
            </a:r>
          </a:p>
          <a:p>
            <a:r>
              <a:rPr lang="en-US" sz="1400" dirty="0" smtClean="0"/>
              <a:t>For </a:t>
            </a:r>
            <a:r>
              <a:rPr lang="en-US" sz="1400" dirty="0" err="1" smtClean="0">
                <a:latin typeface="Courier New" panose="02070309020205020404" pitchFamily="49" charset="0"/>
                <a:cs typeface="Courier New" panose="02070309020205020404" pitchFamily="49" charset="0"/>
              </a:rPr>
              <a:t>busy_percent</a:t>
            </a:r>
            <a:r>
              <a:rPr lang="en-US" sz="1400" dirty="0" smtClean="0"/>
              <a:t> or </a:t>
            </a:r>
            <a:r>
              <a:rPr lang="en-US" sz="1400" dirty="0" err="1" smtClean="0">
                <a:latin typeface="Courier New" panose="02070309020205020404" pitchFamily="49" charset="0"/>
                <a:cs typeface="Courier New" panose="02070309020205020404" pitchFamily="49" charset="0"/>
              </a:rPr>
              <a:t>service_time</a:t>
            </a:r>
            <a:r>
              <a:rPr lang="en-US" sz="1400" dirty="0" smtClean="0"/>
              <a:t> "</a:t>
            </a:r>
            <a:r>
              <a:rPr lang="en-US" sz="1400" dirty="0" smtClean="0">
                <a:latin typeface="Courier New" panose="02070309020205020404" pitchFamily="49" charset="0"/>
                <a:cs typeface="Courier New" panose="02070309020205020404" pitchFamily="49" charset="0"/>
              </a:rPr>
              <a:t>I</a:t>
            </a:r>
            <a:r>
              <a:rPr lang="en-US" sz="1400" dirty="0" smtClean="0"/>
              <a:t>" constant alone gives good results.</a:t>
            </a:r>
          </a:p>
          <a:p>
            <a:r>
              <a:rPr lang="en-US" sz="1400" dirty="0" smtClean="0"/>
              <a:t>Anticipate that for </a:t>
            </a:r>
            <a:r>
              <a:rPr lang="en-US" sz="1400" dirty="0" err="1" smtClean="0">
                <a:latin typeface="Courier New" panose="02070309020205020404" pitchFamily="49" charset="0"/>
                <a:cs typeface="Courier New" panose="02070309020205020404" pitchFamily="49" charset="0"/>
              </a:rPr>
              <a:t>WP_percent</a:t>
            </a:r>
            <a:r>
              <a:rPr lang="en-US" sz="1400" dirty="0" smtClean="0"/>
              <a:t>, would need to add use of "</a:t>
            </a:r>
            <a:r>
              <a:rPr lang="en-US" sz="1400" dirty="0" smtClean="0">
                <a:latin typeface="Courier New" panose="02070309020205020404" pitchFamily="49" charset="0"/>
                <a:cs typeface="Courier New" panose="02070309020205020404" pitchFamily="49" charset="0"/>
              </a:rPr>
              <a:t>D</a:t>
            </a:r>
            <a:r>
              <a:rPr lang="en-US" sz="1400" dirty="0" smtClean="0"/>
              <a:t>" constant to gate speed of approach to WP target.</a:t>
            </a:r>
          </a:p>
          <a:p>
            <a:r>
              <a:rPr lang="en-US" sz="1400" dirty="0" smtClean="0"/>
              <a:t>Constants work over a broad range, but tuning constant values optimizes speed of "locking on" but with reasonable stability.</a:t>
            </a:r>
          </a:p>
          <a:p>
            <a:r>
              <a:rPr lang="en-US" sz="1400" dirty="0" smtClean="0"/>
              <a:t>Future idea: automatic gain control of PID constants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60" y="2852682"/>
            <a:ext cx="3456940" cy="1978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useBgFill="1">
        <p:nvSpPr>
          <p:cNvPr id="7" name="Rounded Rectangular Callout 6"/>
          <p:cNvSpPr/>
          <p:nvPr/>
        </p:nvSpPr>
        <p:spPr>
          <a:xfrm>
            <a:off x="1752600" y="2051050"/>
            <a:ext cx="1720850" cy="431800"/>
          </a:xfrm>
          <a:prstGeom prst="wedgeRoundRectCallout">
            <a:avLst>
              <a:gd name="adj1" fmla="val -2833"/>
              <a:gd name="adj2" fmla="val -16544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rPr>
              <a:t>PID gain too high, overcorrection oscillation</a:t>
            </a:r>
            <a:endParaRPr lang="en-US" sz="1000" dirty="0" smtClean="0">
              <a:solidFill>
                <a:schemeClr val="tx1"/>
              </a:solidFill>
              <a:latin typeface="+mj-lt"/>
            </a:endParaRPr>
          </a:p>
        </p:txBody>
      </p:sp>
      <p:sp useBgFill="1">
        <p:nvSpPr>
          <p:cNvPr id="10" name="Rounded Rectangular Callout 9"/>
          <p:cNvSpPr/>
          <p:nvPr/>
        </p:nvSpPr>
        <p:spPr>
          <a:xfrm>
            <a:off x="1752600" y="3524250"/>
            <a:ext cx="1720850" cy="431800"/>
          </a:xfrm>
          <a:prstGeom prst="wedgeRoundRectCallout">
            <a:avLst>
              <a:gd name="adj1" fmla="val 39233"/>
              <a:gd name="adj2" fmla="val 130147"/>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rPr>
              <a:t>PID gain too low, times out before getting there</a:t>
            </a:r>
            <a:endParaRPr lang="en-US" sz="1000" dirty="0" smtClean="0">
              <a:solidFill>
                <a:schemeClr val="tx1"/>
              </a:solidFill>
              <a:latin typeface="+mj-lt"/>
            </a:endParaRPr>
          </a:p>
        </p:txBody>
      </p:sp>
      <p:sp useBgFill="1">
        <p:nvSpPr>
          <p:cNvPr id="11" name="Rounded Rectangular Callout 10"/>
          <p:cNvSpPr/>
          <p:nvPr/>
        </p:nvSpPr>
        <p:spPr>
          <a:xfrm>
            <a:off x="793750" y="2184400"/>
            <a:ext cx="590550" cy="234950"/>
          </a:xfrm>
          <a:prstGeom prst="wedgeRoundRectCallout">
            <a:avLst>
              <a:gd name="adj1" fmla="val 33857"/>
              <a:gd name="adj2" fmla="val -91475"/>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rPr>
              <a:t>Good</a:t>
            </a:r>
            <a:endParaRPr lang="en-US" sz="1000" dirty="0" smtClean="0">
              <a:solidFill>
                <a:schemeClr val="tx1"/>
              </a:solidFill>
              <a:latin typeface="+mj-lt"/>
            </a:endParaRPr>
          </a:p>
        </p:txBody>
      </p:sp>
      <p:sp useBgFill="1">
        <p:nvSpPr>
          <p:cNvPr id="12" name="Rounded Rectangular Callout 11"/>
          <p:cNvSpPr/>
          <p:nvPr/>
        </p:nvSpPr>
        <p:spPr>
          <a:xfrm>
            <a:off x="264160" y="3327700"/>
            <a:ext cx="590550" cy="234950"/>
          </a:xfrm>
          <a:prstGeom prst="wedgeRoundRectCallout">
            <a:avLst>
              <a:gd name="adj1" fmla="val 99449"/>
              <a:gd name="adj2" fmla="val -42827"/>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rPr>
              <a:t>Good</a:t>
            </a:r>
            <a:endParaRPr lang="en-US" sz="1000" dirty="0" smtClean="0">
              <a:solidFill>
                <a:schemeClr val="tx1"/>
              </a:solidFill>
              <a:latin typeface="+mj-lt"/>
            </a:endParaRPr>
          </a:p>
        </p:txBody>
      </p:sp>
      <p:sp useBgFill="1">
        <p:nvSpPr>
          <p:cNvPr id="13" name="Rounded Rectangular Callout 12"/>
          <p:cNvSpPr/>
          <p:nvPr/>
        </p:nvSpPr>
        <p:spPr>
          <a:xfrm>
            <a:off x="2667000" y="2908900"/>
            <a:ext cx="901700" cy="336250"/>
          </a:xfrm>
          <a:prstGeom prst="wedgeRoundRectCallout">
            <a:avLst>
              <a:gd name="adj1" fmla="val -88277"/>
              <a:gd name="adj2" fmla="val 4652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mj-lt"/>
              </a:rPr>
              <a:t>Trifle high, but OK</a:t>
            </a:r>
            <a:endParaRPr lang="en-US" sz="1000" dirty="0" smtClean="0">
              <a:solidFill>
                <a:schemeClr val="tx1"/>
              </a:solidFill>
              <a:latin typeface="+mj-lt"/>
            </a:endParaRPr>
          </a:p>
        </p:txBody>
      </p:sp>
    </p:spTree>
    <p:extLst>
      <p:ext uri="{BB962C8B-B14F-4D97-AF65-F5344CB8AC3E}">
        <p14:creationId xmlns:p14="http://schemas.microsoft.com/office/powerpoint/2010/main" val="358450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19040"/>
          </a:xfrm>
        </p:spPr>
        <p:txBody>
          <a:bodyPr numCol="2"/>
          <a:lstStyle/>
          <a:p>
            <a:pPr>
              <a:spcBef>
                <a:spcPts val="0"/>
              </a:spcBef>
              <a:spcAft>
                <a:spcPts val="0"/>
              </a:spcAft>
            </a:pPr>
            <a:r>
              <a:rPr lang="en-US" sz="1800" dirty="0" smtClean="0">
                <a:cs typeface="Courier New" pitchFamily="49" charset="0"/>
              </a:rPr>
              <a:t>Overall</a:t>
            </a:r>
          </a:p>
          <a:p>
            <a:pPr lvl="1">
              <a:spcBef>
                <a:spcPts val="0"/>
              </a:spcBef>
              <a:spcAft>
                <a:spcPts val="0"/>
              </a:spcAft>
            </a:pPr>
            <a:r>
              <a:rPr lang="en-US" sz="1200" dirty="0" err="1" smtClean="0">
                <a:latin typeface="Courier New" pitchFamily="49" charset="0"/>
                <a:cs typeface="Courier New" pitchFamily="49" charset="0"/>
              </a:rPr>
              <a:t>stepname</a:t>
            </a:r>
            <a:r>
              <a:rPr lang="en-US" sz="1200" dirty="0" smtClean="0">
                <a:latin typeface="Courier New" pitchFamily="49" charset="0"/>
                <a:cs typeface="Courier New" pitchFamily="49" charset="0"/>
              </a:rPr>
              <a:t> = </a:t>
            </a:r>
            <a:r>
              <a:rPr lang="en-US" sz="1200" dirty="0" err="1" smtClean="0">
                <a:cs typeface="Courier New" pitchFamily="49" charset="0"/>
              </a:rPr>
              <a:t>stepNNNN</a:t>
            </a:r>
            <a:endParaRPr lang="en-US" sz="1200" dirty="0" smtClean="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Subinterval_seconds</a:t>
            </a:r>
            <a:r>
              <a:rPr lang="en-US" sz="1200" dirty="0" smtClean="0">
                <a:latin typeface="Courier New" pitchFamily="49" charset="0"/>
                <a:cs typeface="Courier New" pitchFamily="49" charset="0"/>
              </a:rPr>
              <a:t> </a:t>
            </a:r>
            <a:r>
              <a:rPr lang="en-US" sz="1200" dirty="0" smtClean="0">
                <a:latin typeface="Courier New" pitchFamily="49" charset="0"/>
                <a:cs typeface="Courier New" pitchFamily="49" charset="0"/>
              </a:rPr>
              <a:t>= 5</a:t>
            </a:r>
          </a:p>
          <a:p>
            <a:pPr lvl="1">
              <a:spcBef>
                <a:spcPts val="0"/>
              </a:spcBef>
              <a:spcAft>
                <a:spcPts val="0"/>
              </a:spcAft>
            </a:pPr>
            <a:r>
              <a:rPr lang="en-US" sz="1200" dirty="0" err="1" smtClean="0">
                <a:latin typeface="Courier New" pitchFamily="49" charset="0"/>
                <a:cs typeface="Courier New" pitchFamily="49" charset="0"/>
              </a:rPr>
              <a:t>warmup_seconds</a:t>
            </a:r>
            <a:r>
              <a:rPr lang="en-US" sz="1200" dirty="0" smtClean="0">
                <a:latin typeface="Courier New" pitchFamily="49" charset="0"/>
                <a:cs typeface="Courier New" pitchFamily="49" charset="0"/>
              </a:rPr>
              <a:t> = 5</a:t>
            </a:r>
          </a:p>
          <a:p>
            <a:pPr lvl="1">
              <a:spcBef>
                <a:spcPts val="0"/>
              </a:spcBef>
              <a:spcAft>
                <a:spcPts val="0"/>
              </a:spcAft>
            </a:pPr>
            <a:r>
              <a:rPr lang="en-US" sz="1200" dirty="0" err="1" smtClean="0">
                <a:latin typeface="Courier New" pitchFamily="49" charset="0"/>
                <a:cs typeface="Courier New" pitchFamily="49" charset="0"/>
              </a:rPr>
              <a:t>measure_seconds</a:t>
            </a:r>
            <a:r>
              <a:rPr lang="en-US" sz="1200" dirty="0" smtClean="0">
                <a:latin typeface="Courier New" pitchFamily="49" charset="0"/>
                <a:cs typeface="Courier New" pitchFamily="49" charset="0"/>
              </a:rPr>
              <a:t> = 60</a:t>
            </a:r>
          </a:p>
          <a:p>
            <a:pPr lvl="1">
              <a:spcBef>
                <a:spcPts val="0"/>
              </a:spcBef>
              <a:spcAft>
                <a:spcPts val="0"/>
              </a:spcAft>
            </a:pPr>
            <a:r>
              <a:rPr lang="en-US" sz="1200" dirty="0" err="1" smtClean="0">
                <a:latin typeface="Courier New" pitchFamily="49" charset="0"/>
                <a:cs typeface="Courier New" pitchFamily="49" charset="0"/>
              </a:rPr>
              <a:t>cooldown_by_wp</a:t>
            </a:r>
            <a:r>
              <a:rPr lang="en-US" sz="1200" dirty="0" smtClean="0">
                <a:latin typeface="Courier New" pitchFamily="49" charset="0"/>
                <a:cs typeface="Courier New" pitchFamily="49" charset="0"/>
              </a:rPr>
              <a:t> = on</a:t>
            </a:r>
            <a:br>
              <a:rPr lang="en-US" sz="1200" dirty="0" smtClean="0">
                <a:latin typeface="Courier New" pitchFamily="49" charset="0"/>
                <a:cs typeface="Courier New" pitchFamily="49" charset="0"/>
              </a:rPr>
            </a:br>
            <a:endParaRPr lang="en-US" sz="1200" dirty="0" smtClean="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dfc</a:t>
            </a:r>
            <a:r>
              <a:rPr lang="en-US" sz="1800" dirty="0" smtClean="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200" dirty="0">
                <a:latin typeface="Courier New" pitchFamily="49" charset="0"/>
                <a:cs typeface="Courier New" pitchFamily="49" charset="0"/>
              </a:rPr>
              <a:t>p = 0</a:t>
            </a:r>
          </a:p>
          <a:p>
            <a:pPr lvl="1">
              <a:spcBef>
                <a:spcPts val="0"/>
              </a:spcBef>
              <a:spcAft>
                <a:spcPts val="0"/>
              </a:spcAft>
            </a:pPr>
            <a:r>
              <a:rPr lang="en-US" sz="1200" dirty="0" err="1">
                <a:latin typeface="Courier New" pitchFamily="49" charset="0"/>
                <a:cs typeface="Courier New" pitchFamily="49" charset="0"/>
              </a:rPr>
              <a:t>i</a:t>
            </a:r>
            <a:r>
              <a:rPr lang="en-US" sz="1200" dirty="0">
                <a:latin typeface="Courier New" pitchFamily="49" charset="0"/>
                <a:cs typeface="Courier New" pitchFamily="49" charset="0"/>
              </a:rPr>
              <a:t> = 0</a:t>
            </a:r>
          </a:p>
          <a:p>
            <a:pPr lvl="1">
              <a:spcBef>
                <a:spcPts val="0"/>
              </a:spcBef>
              <a:spcAft>
                <a:spcPts val="0"/>
              </a:spcAft>
            </a:pPr>
            <a:r>
              <a:rPr lang="en-US" sz="1200" dirty="0">
                <a:latin typeface="Courier New" pitchFamily="49" charset="0"/>
                <a:cs typeface="Courier New" pitchFamily="49" charset="0"/>
              </a:rPr>
              <a:t>d = 0</a:t>
            </a:r>
          </a:p>
          <a:p>
            <a:pPr lvl="1">
              <a:spcBef>
                <a:spcPts val="0"/>
              </a:spcBef>
              <a:spcAft>
                <a:spcPts val="0"/>
              </a:spcAft>
            </a:pPr>
            <a:r>
              <a:rPr lang="en-US" sz="1200" dirty="0" err="1">
                <a:latin typeface="Courier New" pitchFamily="49" charset="0"/>
                <a:cs typeface="Courier New" pitchFamily="49" charset="0"/>
              </a:rPr>
              <a:t>target_value</a:t>
            </a:r>
            <a:r>
              <a:rPr lang="en-US" sz="1200" dirty="0">
                <a:latin typeface="Courier New" pitchFamily="49" charset="0"/>
                <a:cs typeface="Courier New" pitchFamily="49" charset="0"/>
              </a:rPr>
              <a:t> = 0</a:t>
            </a:r>
            <a:br>
              <a:rPr lang="en-US" sz="1200" dirty="0">
                <a:latin typeface="Courier New" pitchFamily="49" charset="0"/>
                <a:cs typeface="Courier New" pitchFamily="49" charset="0"/>
              </a:rPr>
            </a:b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200" dirty="0" err="1">
                <a:latin typeface="Courier New" pitchFamily="49" charset="0"/>
                <a:cs typeface="Courier New" pitchFamily="49" charset="0"/>
              </a:rPr>
              <a:t>accuracy_plus_minus</a:t>
            </a:r>
            <a:r>
              <a:rPr lang="en-US" sz="1200" dirty="0">
                <a:latin typeface="Courier New" pitchFamily="49" charset="0"/>
                <a:cs typeface="Courier New" pitchFamily="49" charset="0"/>
              </a:rPr>
              <a:t> = "2%"</a:t>
            </a:r>
          </a:p>
          <a:p>
            <a:pPr lvl="1">
              <a:spcBef>
                <a:spcPts val="0"/>
              </a:spcBef>
              <a:spcAft>
                <a:spcPts val="0"/>
              </a:spcAft>
            </a:pPr>
            <a:r>
              <a:rPr lang="en-US" sz="1200" dirty="0">
                <a:latin typeface="Courier New" pitchFamily="49" charset="0"/>
                <a:cs typeface="Courier New" pitchFamily="49" charset="0"/>
              </a:rPr>
              <a:t>confidence = "95%"</a:t>
            </a:r>
          </a:p>
          <a:p>
            <a:pPr lvl="2">
              <a:spcAft>
                <a:spcPts val="0"/>
              </a:spcAft>
            </a:pPr>
            <a:r>
              <a:rPr lang="en-US" sz="1050" dirty="0" smtClean="0">
                <a:latin typeface="Courier New" pitchFamily="49" charset="0"/>
                <a:cs typeface="Courier New" pitchFamily="49" charset="0"/>
              </a:rPr>
              <a:t>50</a:t>
            </a:r>
            <a:r>
              <a:rPr lang="en-US" sz="1050" dirty="0">
                <a:latin typeface="Courier New" pitchFamily="49" charset="0"/>
                <a:cs typeface="Courier New" pitchFamily="49" charset="0"/>
              </a:rPr>
              <a:t>%, 60%, 70%, 80%, 90%, 95%, 98%, 99%, 99.5%, 99.8%, </a:t>
            </a:r>
            <a:r>
              <a:rPr lang="en-US" sz="1050" dirty="0">
                <a:cs typeface="Courier New" pitchFamily="49" charset="0"/>
              </a:rPr>
              <a:t>or</a:t>
            </a:r>
            <a:r>
              <a:rPr lang="en-US" sz="1050" dirty="0">
                <a:latin typeface="Courier New" pitchFamily="49" charset="0"/>
                <a:cs typeface="Courier New" pitchFamily="49" charset="0"/>
              </a:rPr>
              <a:t> 99.9%</a:t>
            </a:r>
            <a:endParaRPr lang="en-US" sz="1000" dirty="0">
              <a:latin typeface="Courier New" pitchFamily="49" charset="0"/>
              <a:cs typeface="Courier New" pitchFamily="49" charset="0"/>
            </a:endParaRPr>
          </a:p>
          <a:p>
            <a:pPr lvl="1">
              <a:spcBef>
                <a:spcPts val="0"/>
              </a:spcBef>
              <a:spcAft>
                <a:spcPts val="0"/>
              </a:spcAft>
            </a:pPr>
            <a:r>
              <a:rPr lang="en-US" sz="1200" dirty="0" err="1">
                <a:latin typeface="Courier New" pitchFamily="49" charset="0"/>
                <a:cs typeface="Courier New" pitchFamily="49" charset="0"/>
              </a:rPr>
              <a:t>max_wp</a:t>
            </a:r>
            <a:r>
              <a:rPr lang="en-US" sz="1200" dirty="0">
                <a:latin typeface="Courier New" pitchFamily="49" charset="0"/>
                <a:cs typeface="Courier New" pitchFamily="49" charset="0"/>
              </a:rPr>
              <a:t> = "100%"</a:t>
            </a:r>
          </a:p>
          <a:p>
            <a:pPr lvl="1">
              <a:spcBef>
                <a:spcPts val="0"/>
              </a:spcBef>
              <a:spcAft>
                <a:spcPts val="0"/>
              </a:spcAft>
            </a:pPr>
            <a:r>
              <a:rPr lang="en-US" sz="1200" dirty="0" err="1">
                <a:latin typeface="Courier New" pitchFamily="49" charset="0"/>
                <a:cs typeface="Courier New" pitchFamily="49" charset="0"/>
              </a:rPr>
              <a:t>min_wp</a:t>
            </a:r>
            <a:r>
              <a:rPr lang="en-US" sz="1200" dirty="0">
                <a:latin typeface="Courier New" pitchFamily="49" charset="0"/>
                <a:cs typeface="Courier New" pitchFamily="49" charset="0"/>
              </a:rPr>
              <a:t> = "0%"</a:t>
            </a:r>
          </a:p>
          <a:p>
            <a:pPr lvl="1">
              <a:spcBef>
                <a:spcPts val="0"/>
              </a:spcBef>
              <a:spcAft>
                <a:spcPts val="0"/>
              </a:spcAft>
            </a:pPr>
            <a:r>
              <a:rPr lang="en-US" sz="1200" dirty="0" err="1" smtClean="0">
                <a:latin typeface="Courier New" pitchFamily="49" charset="0"/>
                <a:cs typeface="Courier New" pitchFamily="49" charset="0"/>
              </a:rPr>
              <a:t>max_wp_change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"3%"</a:t>
            </a:r>
          </a:p>
          <a:p>
            <a:pPr>
              <a:spcBef>
                <a:spcPts val="0"/>
              </a:spcBef>
              <a:spcAft>
                <a:spcPts val="0"/>
              </a:spcAft>
            </a:pPr>
            <a:r>
              <a:rPr lang="en-US" sz="1800" dirty="0" smtClean="0">
                <a:cs typeface="Courier New" pitchFamily="49" charset="0"/>
              </a:rPr>
              <a:t>Focus metric</a:t>
            </a:r>
            <a:endParaRPr lang="en-US" sz="180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focus_rollup</a:t>
            </a:r>
            <a:r>
              <a:rPr lang="en-US" sz="1200" dirty="0" smtClean="0">
                <a:latin typeface="Courier New" pitchFamily="49" charset="0"/>
                <a:cs typeface="Courier New" pitchFamily="49" charset="0"/>
              </a:rPr>
              <a:t> = all</a:t>
            </a:r>
          </a:p>
          <a:p>
            <a:pPr lvl="1">
              <a:spcBef>
                <a:spcPts val="0"/>
              </a:spcBef>
              <a:spcAft>
                <a:spcPts val="0"/>
              </a:spcAft>
            </a:pPr>
            <a:r>
              <a:rPr lang="en-US" sz="1200" dirty="0" smtClean="0">
                <a:latin typeface="Courier New" pitchFamily="49" charset="0"/>
                <a:cs typeface="Courier New" pitchFamily="49" charset="0"/>
              </a:rPr>
              <a:t>source = </a:t>
            </a:r>
            <a:r>
              <a:rPr lang="en-US" sz="1200" dirty="0" smtClean="0">
                <a:latin typeface="Courier New" pitchFamily="49" charset="0"/>
                <a:cs typeface="Courier New" pitchFamily="49" charset="0"/>
              </a:rPr>
              <a:t>""</a:t>
            </a:r>
          </a:p>
          <a:p>
            <a:pPr lvl="2">
              <a:spcAft>
                <a:spcPts val="0"/>
              </a:spcAft>
            </a:pPr>
            <a:r>
              <a:rPr lang="en-US" sz="1050" dirty="0" smtClean="0">
                <a:latin typeface="Courier New" pitchFamily="49" charset="0"/>
                <a:cs typeface="Courier New" pitchFamily="49" charset="0"/>
              </a:rPr>
              <a:t> </a:t>
            </a:r>
            <a:r>
              <a:rPr lang="en-US" sz="1050" dirty="0" smtClean="0">
                <a:cs typeface="Courier New" pitchFamily="49" charset="0"/>
              </a:rPr>
              <a:t>or</a:t>
            </a:r>
            <a:r>
              <a:rPr lang="en-US" sz="1050" dirty="0" smtClean="0">
                <a:latin typeface="Courier New" pitchFamily="49" charset="0"/>
                <a:cs typeface="Courier New" pitchFamily="49" charset="0"/>
              </a:rPr>
              <a:t> workload / </a:t>
            </a:r>
            <a:r>
              <a:rPr lang="en-US" sz="1050" dirty="0" err="1" smtClean="0">
                <a:latin typeface="Courier New" pitchFamily="49" charset="0"/>
                <a:cs typeface="Courier New" pitchFamily="49" charset="0"/>
              </a:rPr>
              <a:t>RAID_subsystem</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subsystem_element</a:t>
            </a:r>
            <a:r>
              <a:rPr lang="en-US" sz="1200" dirty="0" smtClean="0">
                <a:latin typeface="Courier New" pitchFamily="49" charset="0"/>
                <a:cs typeface="Courier New" pitchFamily="49" charset="0"/>
              </a:rPr>
              <a:t> </a:t>
            </a:r>
            <a:r>
              <a:rPr lang="en-US" sz="1200" dirty="0" smtClean="0">
                <a:latin typeface="Courier New" pitchFamily="49" charset="0"/>
                <a:cs typeface="Courier New" pitchFamily="49" charset="0"/>
              </a:rPr>
              <a:t>= ""</a:t>
            </a:r>
          </a:p>
          <a:p>
            <a:pPr lvl="1">
              <a:spcBef>
                <a:spcPts val="0"/>
              </a:spcBef>
              <a:spcAft>
                <a:spcPts val="0"/>
              </a:spcAft>
            </a:pPr>
            <a:r>
              <a:rPr lang="en-US" sz="1200" dirty="0" err="1" smtClean="0">
                <a:latin typeface="Courier New" pitchFamily="49" charset="0"/>
                <a:cs typeface="Courier New" pitchFamily="49" charset="0"/>
              </a:rPr>
              <a:t>element_metric</a:t>
            </a:r>
            <a:r>
              <a:rPr lang="en-US" sz="1200" dirty="0" smtClean="0">
                <a:latin typeface="Courier New" pitchFamily="49" charset="0"/>
                <a:cs typeface="Courier New" pitchFamily="49" charset="0"/>
              </a:rPr>
              <a:t> = ""</a:t>
            </a:r>
          </a:p>
          <a:p>
            <a:pPr lvl="1">
              <a:spcBef>
                <a:spcPts val="0"/>
              </a:spcBef>
              <a:spcAft>
                <a:spcPts val="0"/>
              </a:spcAft>
            </a:pPr>
            <a:r>
              <a:rPr lang="en-US" sz="1200" dirty="0" smtClean="0">
                <a:latin typeface="Courier New" pitchFamily="49" charset="0"/>
                <a:cs typeface="Courier New" pitchFamily="49" charset="0"/>
              </a:rPr>
              <a:t>category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overall</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read</a:t>
            </a:r>
            <a:r>
              <a:rPr lang="en-US" sz="1050" dirty="0">
                <a:latin typeface="Courier New" pitchFamily="49" charset="0"/>
                <a:cs typeface="Courier New" pitchFamily="49" charset="0"/>
              </a:rPr>
              <a:t>, write, random, sequential, </a:t>
            </a:r>
            <a:r>
              <a:rPr lang="en-US" sz="1050" dirty="0" err="1">
                <a:latin typeface="Courier New" pitchFamily="49" charset="0"/>
                <a:cs typeface="Courier New" pitchFamily="49" charset="0"/>
              </a:rPr>
              <a:t>random_read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random_write</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sequential_read</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sequential_write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accumulator_type</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a:cs typeface="Courier New" pitchFamily="49" charset="0"/>
              </a:rPr>
              <a:t>o</a:t>
            </a:r>
            <a:r>
              <a:rPr lang="en-US" sz="1050" dirty="0" smtClean="0">
                <a:cs typeface="Courier New" pitchFamily="49" charset="0"/>
              </a:rPr>
              <a:t>r</a:t>
            </a:r>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bytes_transferred</a:t>
            </a:r>
            <a:r>
              <a:rPr lang="en-US" sz="1050" dirty="0">
                <a:latin typeface="Courier New" pitchFamily="49" charset="0"/>
                <a:cs typeface="Courier New" pitchFamily="49" charset="0"/>
              </a:rPr>
              <a:t>, </a:t>
            </a:r>
            <a:r>
              <a:rPr lang="en-US" sz="1050" dirty="0" err="1">
                <a:latin typeface="Courier New" pitchFamily="49" charset="0"/>
                <a:cs typeface="Courier New" pitchFamily="49" charset="0"/>
              </a:rPr>
              <a:t>service_time</a:t>
            </a:r>
            <a:r>
              <a:rPr lang="en-US" sz="1050" dirty="0">
                <a:latin typeface="Courier New" pitchFamily="49" charset="0"/>
                <a:cs typeface="Courier New" pitchFamily="49" charset="0"/>
              </a:rPr>
              <a:t>, </a:t>
            </a:r>
            <a:r>
              <a:rPr lang="en-US" sz="1050" dirty="0" err="1" smtClean="0">
                <a:latin typeface="Courier New" pitchFamily="49" charset="0"/>
                <a:cs typeface="Courier New" pitchFamily="49" charset="0"/>
              </a:rPr>
              <a:t>response_time</a:t>
            </a:r>
            <a:endParaRPr lang="en-US" sz="1050" dirty="0" smtClean="0">
              <a:latin typeface="Courier New" pitchFamily="49" charset="0"/>
              <a:cs typeface="Courier New" pitchFamily="49" charset="0"/>
            </a:endParaRPr>
          </a:p>
          <a:p>
            <a:pPr lvl="1">
              <a:spcBef>
                <a:spcPts val="0"/>
              </a:spcBef>
              <a:spcAft>
                <a:spcPts val="0"/>
              </a:spcAft>
            </a:pPr>
            <a:r>
              <a:rPr lang="en-US" sz="1200" dirty="0" err="1" smtClean="0">
                <a:latin typeface="Courier New" pitchFamily="49" charset="0"/>
                <a:cs typeface="Courier New" pitchFamily="49" charset="0"/>
              </a:rPr>
              <a:t>accessor</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a:t>
            </a:r>
          </a:p>
          <a:p>
            <a:pPr lvl="2">
              <a:spcAft>
                <a:spcPts val="0"/>
              </a:spcAft>
            </a:pPr>
            <a:r>
              <a:rPr lang="en-US" sz="1050" dirty="0" err="1" smtClean="0">
                <a:latin typeface="Courier New" pitchFamily="49" charset="0"/>
                <a:cs typeface="Courier New" pitchFamily="49" charset="0"/>
              </a:rPr>
              <a:t>avg</a:t>
            </a:r>
            <a:r>
              <a:rPr lang="en-US" sz="1050" dirty="0" smtClean="0">
                <a:latin typeface="Courier New" pitchFamily="49" charset="0"/>
                <a:cs typeface="Courier New" pitchFamily="49" charset="0"/>
              </a:rPr>
              <a:t>, </a:t>
            </a:r>
            <a:r>
              <a:rPr lang="en-US" sz="1050" dirty="0">
                <a:latin typeface="Courier New" pitchFamily="49" charset="0"/>
                <a:cs typeface="Courier New" pitchFamily="49" charset="0"/>
              </a:rPr>
              <a:t>count, min, max, sum, variance, </a:t>
            </a:r>
            <a:r>
              <a:rPr lang="en-US" sz="1050" dirty="0" err="1" smtClean="0">
                <a:latin typeface="Courier New" pitchFamily="49" charset="0"/>
                <a:cs typeface="Courier New" pitchFamily="49" charset="0"/>
              </a:rPr>
              <a:t>standardDeviation</a:t>
            </a:r>
            <a:endParaRPr lang="en-US" sz="120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[Go]</a:t>
            </a:r>
            <a:r>
              <a:rPr lang="en-US" dirty="0" smtClean="0"/>
              <a:t> parameter summary</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0</TotalTime>
  <Words>755</Words>
  <Application>Microsoft Office PowerPoint</Application>
  <PresentationFormat>On-screen Show (16:9)</PresentationFormat>
  <Paragraphs>87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hitachi-corporate-powerpoint-template-2015</vt:lpstr>
      <vt:lpstr>Now that we know how to specify the focus metric</vt:lpstr>
      <vt:lpstr>measure = on</vt:lpstr>
      <vt:lpstr>measure Write Pending-based stability criteria</vt:lpstr>
      <vt:lpstr>dfc=pid   dynamically adjusts total IOPS</vt:lpstr>
      <vt:lpstr>PID loop basics</vt:lpstr>
      <vt:lpstr>PID loop – computing new IOPS setting</vt:lpstr>
      <vt:lpstr>Tuning PID loop</vt:lpstr>
      <vt:lpstr>[Go] parameter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Hitachi Data Systems</cp:lastModifiedBy>
  <cp:revision>286</cp:revision>
  <dcterms:created xsi:type="dcterms:W3CDTF">2015-10-27T23:46:57Z</dcterms:created>
  <dcterms:modified xsi:type="dcterms:W3CDTF">2016-02-10T18:57:11Z</dcterms:modified>
</cp:coreProperties>
</file>