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handoutMasterIdLst>
    <p:handoutMasterId r:id="rId122"/>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9" r:id="rId42"/>
    <p:sldId id="473" r:id="rId43"/>
    <p:sldId id="505" r:id="rId44"/>
    <p:sldId id="506" r:id="rId45"/>
    <p:sldId id="508" r:id="rId46"/>
    <p:sldId id="545" r:id="rId47"/>
    <p:sldId id="546" r:id="rId48"/>
    <p:sldId id="547" r:id="rId49"/>
    <p:sldId id="549" r:id="rId50"/>
    <p:sldId id="548" r:id="rId51"/>
    <p:sldId id="353" r:id="rId52"/>
    <p:sldId id="466" r:id="rId53"/>
    <p:sldId id="472" r:id="rId54"/>
    <p:sldId id="354" r:id="rId55"/>
    <p:sldId id="530" r:id="rId56"/>
    <p:sldId id="357" r:id="rId57"/>
    <p:sldId id="417" r:id="rId58"/>
    <p:sldId id="502" r:id="rId59"/>
    <p:sldId id="503" r:id="rId60"/>
    <p:sldId id="415" r:id="rId61"/>
    <p:sldId id="550" r:id="rId62"/>
    <p:sldId id="537" r:id="rId63"/>
    <p:sldId id="539" r:id="rId64"/>
    <p:sldId id="540" r:id="rId65"/>
    <p:sldId id="423" r:id="rId66"/>
    <p:sldId id="525" r:id="rId67"/>
    <p:sldId id="526" r:id="rId68"/>
    <p:sldId id="529" r:id="rId69"/>
    <p:sldId id="418" r:id="rId70"/>
    <p:sldId id="439" r:id="rId71"/>
    <p:sldId id="487" r:id="rId72"/>
    <p:sldId id="488" r:id="rId73"/>
    <p:sldId id="419" r:id="rId74"/>
    <p:sldId id="420" r:id="rId75"/>
    <p:sldId id="434" r:id="rId76"/>
    <p:sldId id="446" r:id="rId77"/>
    <p:sldId id="468" r:id="rId78"/>
    <p:sldId id="447" r:id="rId79"/>
    <p:sldId id="438" r:id="rId80"/>
    <p:sldId id="441" r:id="rId81"/>
    <p:sldId id="442" r:id="rId82"/>
    <p:sldId id="443" r:id="rId83"/>
    <p:sldId id="531" r:id="rId84"/>
    <p:sldId id="532" r:id="rId85"/>
    <p:sldId id="533" r:id="rId86"/>
    <p:sldId id="534" r:id="rId87"/>
    <p:sldId id="536" r:id="rId88"/>
    <p:sldId id="543" r:id="rId89"/>
    <p:sldId id="489" r:id="rId90"/>
    <p:sldId id="470" r:id="rId91"/>
    <p:sldId id="535" r:id="rId92"/>
    <p:sldId id="500" r:id="rId93"/>
    <p:sldId id="544" r:id="rId94"/>
    <p:sldId id="552" r:id="rId95"/>
    <p:sldId id="551" r:id="rId96"/>
    <p:sldId id="541" r:id="rId97"/>
    <p:sldId id="469" r:id="rId98"/>
    <p:sldId id="424" r:id="rId99"/>
    <p:sldId id="425" r:id="rId100"/>
    <p:sldId id="426" r:id="rId101"/>
    <p:sldId id="427" r:id="rId102"/>
    <p:sldId id="428" r:id="rId103"/>
    <p:sldId id="429" r:id="rId104"/>
    <p:sldId id="430" r:id="rId105"/>
    <p:sldId id="431" r:id="rId106"/>
    <p:sldId id="433" r:id="rId107"/>
    <p:sldId id="416" r:id="rId108"/>
    <p:sldId id="436" r:id="rId109"/>
    <p:sldId id="524" r:id="rId110"/>
    <p:sldId id="509" r:id="rId111"/>
    <p:sldId id="510" r:id="rId112"/>
    <p:sldId id="511" r:id="rId113"/>
    <p:sldId id="517" r:id="rId114"/>
    <p:sldId id="512" r:id="rId115"/>
    <p:sldId id="513" r:id="rId116"/>
    <p:sldId id="514" r:id="rId117"/>
    <p:sldId id="520" r:id="rId118"/>
    <p:sldId id="521" r:id="rId119"/>
    <p:sldId id="306" r:id="rId120"/>
  </p:sldIdLst>
  <p:sldSz cx="9144000" cy="5143500" type="screen16x9"/>
  <p:notesSz cx="6858000" cy="9144000"/>
  <p:custDataLst>
    <p:tags r:id="rId1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71" d="100"/>
          <a:sy n="171" d="100"/>
        </p:scale>
        <p:origin x="149" y="835"/>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November 14, 2019</a:t>
            </a:r>
          </a:p>
          <a:p>
            <a:r>
              <a:rPr lang="en-US" sz="1200" dirty="0"/>
              <a:t>Allart Ian Vogelesang  </a:t>
            </a:r>
            <a:r>
              <a:rPr lang="en-US" sz="1200" dirty="0">
                <a:hlinkClick r:id="rId3"/>
              </a:rPr>
              <a:t>ian.vogelesang@hitachivantara.com</a:t>
            </a:r>
            <a:br>
              <a:rPr lang="en-US" sz="1200" dirty="0"/>
            </a:br>
            <a:r>
              <a:rPr lang="en-US" sz="1200" dirty="0"/>
              <a:t>Steve Morgan stephen.morgan@hitachivantara.com</a:t>
            </a:r>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46"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A8AD0-6FCA-4B17-B829-34C734122DCE}"/>
              </a:ext>
            </a:extLst>
          </p:cNvPr>
          <p:cNvSpPr>
            <a:spLocks noGrp="1"/>
          </p:cNvSpPr>
          <p:nvPr>
            <p:ph idx="1"/>
          </p:nvPr>
        </p:nvSpPr>
        <p:spPr>
          <a:xfrm>
            <a:off x="264160" y="967575"/>
            <a:ext cx="8584006" cy="3748334"/>
          </a:xfrm>
        </p:spPr>
        <p:txBody>
          <a:bodyPr/>
          <a:lstStyle/>
          <a:p>
            <a:r>
              <a:rPr lang="en-US" sz="1400" dirty="0">
                <a:latin typeface="Courier New" panose="02070309020205020404" pitchFamily="49" charset="0"/>
                <a:cs typeface="Courier New" panose="02070309020205020404" pitchFamily="49" charset="0"/>
              </a:rPr>
              <a:t>ivy</a:t>
            </a:r>
            <a:r>
              <a:rPr lang="en-US" sz="1400" dirty="0"/>
              <a:t> uses the Linux kernel native Asynchronous I/O (AIO) interface.  This interface lets one process thread to issue multiple I/</a:t>
            </a:r>
            <a:r>
              <a:rPr lang="en-US" sz="1400" dirty="0" err="1"/>
              <a:t>Os</a:t>
            </a:r>
            <a:r>
              <a:rPr lang="en-US" sz="1400" dirty="0"/>
              <a:t> without waiting for the I/</a:t>
            </a:r>
            <a:r>
              <a:rPr lang="en-US" sz="1400" dirty="0" err="1"/>
              <a:t>Os</a:t>
            </a:r>
            <a:r>
              <a:rPr lang="en-US" sz="1400" dirty="0"/>
              <a:t> to complete.  Normally, the AIO </a:t>
            </a:r>
            <a:r>
              <a:rPr lang="en-US" sz="1400" dirty="0" err="1">
                <a:latin typeface="Courier New" panose="02070309020205020404" pitchFamily="49" charset="0"/>
                <a:cs typeface="Courier New" panose="02070309020205020404" pitchFamily="49" charset="0"/>
              </a:rPr>
              <a:t>io_submit</a:t>
            </a:r>
            <a:r>
              <a:rPr lang="en-US" sz="1400" dirty="0">
                <a:latin typeface="Courier New" panose="02070309020205020404" pitchFamily="49" charset="0"/>
                <a:cs typeface="Courier New" panose="02070309020205020404" pitchFamily="49" charset="0"/>
              </a:rPr>
              <a:t>()</a:t>
            </a:r>
            <a:r>
              <a:rPr lang="en-US" sz="1400" dirty="0"/>
              <a:t> call is non-blocking, meaning it returns right away.  But sometimes it can block or wait for the duration of an I/O.</a:t>
            </a:r>
          </a:p>
          <a:p>
            <a:pPr lvl="1"/>
            <a:r>
              <a:rPr lang="en-US" sz="1200" dirty="0"/>
              <a:t>In ivy the "service time" is from immediately before the submit call until immediately after harvesting the I/O completion event using the </a:t>
            </a:r>
            <a:r>
              <a:rPr lang="en-US" sz="1200" dirty="0" err="1">
                <a:latin typeface="Courier New" panose="02070309020205020404" pitchFamily="49" charset="0"/>
                <a:cs typeface="Courier New" panose="02070309020205020404" pitchFamily="49" charset="0"/>
              </a:rPr>
              <a:t>io_getevents</a:t>
            </a:r>
            <a:r>
              <a:rPr lang="en-US" sz="1200" dirty="0">
                <a:latin typeface="Courier New" panose="02070309020205020404" pitchFamily="49" charset="0"/>
                <a:cs typeface="Courier New" panose="02070309020205020404" pitchFamily="49" charset="0"/>
              </a:rPr>
              <a:t>()</a:t>
            </a:r>
            <a:r>
              <a:rPr lang="en-US" sz="1200" dirty="0"/>
              <a:t> call.  </a:t>
            </a:r>
          </a:p>
          <a:p>
            <a:pPr lvl="1"/>
            <a:r>
              <a:rPr lang="en-US" sz="1200" dirty="0"/>
              <a:t>The "response time" in ivy is from the scheduled starting time for the I/O, which may be some time before an AIO "slot" becomes available to start the I/O, until immediately after the completion event has been harvested. </a:t>
            </a:r>
          </a:p>
          <a:p>
            <a:r>
              <a:rPr lang="en-US" sz="1400" dirty="0"/>
              <a:t>The "submit time" is from immediately before the submit call until immediately after the submit call.</a:t>
            </a:r>
          </a:p>
          <a:p>
            <a:r>
              <a:rPr lang="en-US" sz="1400" dirty="0"/>
              <a:t>The default is to not measure this, thus saving some CPU cycles.</a:t>
            </a:r>
          </a:p>
          <a:p>
            <a:pPr lvl="1"/>
            <a:r>
              <a:rPr lang="en-US" sz="1200" dirty="0"/>
              <a:t>Default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"false")</a:t>
            </a:r>
          </a:p>
          <a:p>
            <a:pPr lvl="1"/>
            <a:r>
              <a:rPr lang="en-US" sz="1200" dirty="0">
                <a:cs typeface="Courier New" panose="02070309020205020404" pitchFamily="49" charset="0"/>
              </a:rPr>
              <a:t>Alternative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"true")</a:t>
            </a:r>
          </a:p>
          <a:p>
            <a:pPr marL="280987" lvl="1" indent="0">
              <a:buNone/>
            </a:pPr>
            <a:r>
              <a:rPr lang="en-US" sz="1200" dirty="0">
                <a:cs typeface="Courier New" panose="02070309020205020404" pitchFamily="49" charset="0"/>
              </a:rPr>
              <a:t>NOTE: this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must come before the </a:t>
            </a:r>
            <a:r>
              <a:rPr lang="en-US" sz="1200" dirty="0">
                <a:latin typeface="Courier New" panose="02070309020205020404" pitchFamily="49" charset="0"/>
                <a:cs typeface="Courier New" panose="02070309020205020404" pitchFamily="49" charset="0"/>
              </a:rPr>
              <a:t>[hosts] </a:t>
            </a:r>
            <a:r>
              <a:rPr lang="en-US" sz="1200" dirty="0">
                <a:cs typeface="Courier New" panose="02070309020205020404" pitchFamily="49" charset="0"/>
              </a:rPr>
              <a:t>statement to be effective.</a:t>
            </a:r>
            <a:endParaRPr lang="en-US" sz="1800" dirty="0"/>
          </a:p>
        </p:txBody>
      </p:sp>
      <p:sp>
        <p:nvSpPr>
          <p:cNvPr id="3" name="Title 2">
            <a:extLst>
              <a:ext uri="{FF2B5EF4-FFF2-40B4-BE49-F238E27FC236}">
                <a16:creationId xmlns:a16="http://schemas.microsoft.com/office/drawing/2014/main" id="{2BFE450F-0936-4493-B196-8CC9B88DB076}"/>
              </a:ext>
            </a:extLst>
          </p:cNvPr>
          <p:cNvSpPr>
            <a:spLocks noGrp="1"/>
          </p:cNvSpPr>
          <p:nvPr>
            <p:ph type="title"/>
          </p:nvPr>
        </p:nvSpPr>
        <p:spPr/>
        <p:txBody>
          <a:bodyPr/>
          <a:lstStyle/>
          <a:p>
            <a:r>
              <a:rPr lang="en-US" dirty="0"/>
              <a:t>Measuring submit times</a:t>
            </a:r>
          </a:p>
        </p:txBody>
      </p:sp>
    </p:spTree>
    <p:extLst>
      <p:ext uri="{BB962C8B-B14F-4D97-AF65-F5344CB8AC3E}">
        <p14:creationId xmlns:p14="http://schemas.microsoft.com/office/powerpoint/2010/main" val="34432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936E7-DF3B-4DA2-8D11-815914FC2DA7}"/>
              </a:ext>
            </a:extLst>
          </p:cNvPr>
          <p:cNvSpPr>
            <a:spLocks noGrp="1"/>
          </p:cNvSpPr>
          <p:nvPr>
            <p:ph idx="1"/>
          </p:nvPr>
        </p:nvSpPr>
        <p:spPr>
          <a:xfrm>
            <a:off x="264160" y="995348"/>
            <a:ext cx="8584006" cy="3891322"/>
          </a:xfrm>
        </p:spPr>
        <p:txBody>
          <a:bodyPr/>
          <a:lstStyle/>
          <a:p>
            <a:r>
              <a:rPr lang="en-US" sz="1400" dirty="0">
                <a:cs typeface="Courier New" panose="02070309020205020404" pitchFamily="49" charset="0"/>
              </a:rPr>
              <a:t>If IOPS is limited by saturated test host CPU % busy, then we are not really measuring the true IOPS capability of the attached storage, and thus the measurement is considered to be invalid.</a:t>
            </a:r>
          </a:p>
          <a:p>
            <a:r>
              <a:rPr lang="en-US" sz="1400" dirty="0">
                <a:latin typeface="Courier New" panose="02070309020205020404" pitchFamily="49" charset="0"/>
                <a:cs typeface="Courier New" panose="02070309020205020404" pitchFamily="49" charset="0"/>
              </a:rPr>
              <a:t>ivydriver</a:t>
            </a:r>
            <a:r>
              <a:rPr lang="en-US" sz="1400" dirty="0"/>
              <a:t> on each test host starts an I/O driving thread bound to each core </a:t>
            </a:r>
            <a:r>
              <a:rPr lang="en-US" sz="1400" dirty="0" err="1"/>
              <a:t>hyperthread</a:t>
            </a:r>
            <a:r>
              <a:rPr lang="en-US" sz="1400" dirty="0"/>
              <a:t> other than the hyperthreads on physical core 0.</a:t>
            </a:r>
          </a:p>
          <a:p>
            <a:pPr lvl="1"/>
            <a:r>
              <a:rPr lang="en-US" sz="1200" dirty="0">
                <a:cs typeface="Courier New" panose="02070309020205020404" pitchFamily="49" charset="0"/>
              </a:rPr>
              <a:t>The hyperthreads on core 0 are left free to allow for running the </a:t>
            </a:r>
            <a:r>
              <a:rPr lang="en-US" sz="1200" dirty="0">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main thread, and possibly the ivy master host threads, if ivy master is being run on one of the test hosts.</a:t>
            </a:r>
            <a:endParaRPr lang="en-US" sz="1200" dirty="0"/>
          </a:p>
          <a:p>
            <a:r>
              <a:rPr lang="en-US" sz="1400" dirty="0">
                <a:cs typeface="Courier New" panose="02070309020205020404" pitchFamily="49" charset="0"/>
              </a:rPr>
              <a:t>Only the cores (core hyperthreads) whose I/O driving threads have been assigned at least one LUN with attached running workloads are considered to be "active" cores.</a:t>
            </a:r>
            <a:endParaRPr lang="en-US" sz="1200" dirty="0">
              <a:cs typeface="Courier New" panose="02070309020205020404" pitchFamily="49" charset="0"/>
            </a:endParaRPr>
          </a:p>
          <a:p>
            <a:r>
              <a:rPr lang="en-US" sz="1400" dirty="0"/>
              <a:t>If average active core % busy is above "</a:t>
            </a:r>
            <a:r>
              <a:rPr lang="en-US" sz="1400" dirty="0" err="1">
                <a:latin typeface="Courier New" panose="02070309020205020404" pitchFamily="49" charset="0"/>
                <a:cs typeface="Courier New" panose="02070309020205020404" pitchFamily="49" charset="0"/>
              </a:rPr>
              <a:t>max_active_core_busy</a:t>
            </a:r>
            <a:r>
              <a:rPr lang="en-US" sz="1400" dirty="0"/>
              <a:t>" then "</a:t>
            </a:r>
            <a:r>
              <a:rPr lang="en-US" sz="1400" dirty="0">
                <a:latin typeface="Courier New" panose="02070309020205020404" pitchFamily="49" charset="0"/>
                <a:cs typeface="Courier New" panose="02070309020205020404" pitchFamily="49" charset="0"/>
              </a:rPr>
              <a:t>invalid</a:t>
            </a:r>
            <a:r>
              <a:rPr lang="en-US" sz="1400" dirty="0"/>
              <a:t>" is shown the in the "</a:t>
            </a:r>
            <a:r>
              <a:rPr lang="en-US" sz="1400" dirty="0">
                <a:latin typeface="Courier New" panose="02070309020205020404" pitchFamily="49" charset="0"/>
                <a:cs typeface="Courier New" panose="02070309020205020404" pitchFamily="49" charset="0"/>
              </a:rPr>
              <a:t>valid or invalid</a:t>
            </a:r>
            <a:r>
              <a:rPr lang="en-US" sz="1400" dirty="0"/>
              <a:t>" column in the summary csv file.</a:t>
            </a:r>
          </a:p>
          <a:p>
            <a:r>
              <a:rPr lang="en-US" sz="1400" dirty="0"/>
              <a:t>The default is </a:t>
            </a:r>
            <a:r>
              <a:rPr lang="en-US" sz="1400" dirty="0" err="1">
                <a:latin typeface="Courier New" panose="02070309020205020404" pitchFamily="49" charset="0"/>
                <a:cs typeface="Courier New" panose="02070309020205020404" pitchFamily="49" charset="0"/>
              </a:rPr>
              <a:t>max_active_core_busy</a:t>
            </a:r>
            <a:r>
              <a:rPr lang="en-US" sz="1400" dirty="0">
                <a:latin typeface="Courier New" panose="02070309020205020404" pitchFamily="49" charset="0"/>
                <a:cs typeface="Courier New" panose="02070309020205020404" pitchFamily="49" charset="0"/>
              </a:rPr>
              <a:t> = 97</a:t>
            </a:r>
            <a:r>
              <a:rPr lang="en-US" sz="1400" dirty="0">
                <a:cs typeface="Courier New" panose="02070309020205020404" pitchFamily="49" charset="0"/>
              </a:rPr>
              <a:t>%.</a:t>
            </a:r>
          </a:p>
          <a:p>
            <a:r>
              <a:rPr lang="en-US" sz="1400" dirty="0">
                <a:cs typeface="Courier New" panose="02070309020205020404" pitchFamily="49" charset="0"/>
              </a:rPr>
              <a:t>To change the setting: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("max_active_core_busy","97%");</a:t>
            </a:r>
          </a:p>
        </p:txBody>
      </p:sp>
      <p:sp>
        <p:nvSpPr>
          <p:cNvPr id="3" name="Title 2">
            <a:extLst>
              <a:ext uri="{FF2B5EF4-FFF2-40B4-BE49-F238E27FC236}">
                <a16:creationId xmlns:a16="http://schemas.microsoft.com/office/drawing/2014/main" id="{BA931CDD-1A6D-4AD6-9C14-5EE984AE58C3}"/>
              </a:ext>
            </a:extLst>
          </p:cNvPr>
          <p:cNvSpPr>
            <a:spLocks noGrp="1"/>
          </p:cNvSpPr>
          <p:nvPr>
            <p:ph type="title"/>
          </p:nvPr>
        </p:nvSpPr>
        <p:spPr>
          <a:xfrm>
            <a:off x="264160" y="53113"/>
            <a:ext cx="7254240" cy="732441"/>
          </a:xfrm>
        </p:spPr>
        <p:txBody>
          <a:bodyPr/>
          <a:lstStyle/>
          <a:p>
            <a:r>
              <a:rPr lang="en-US" dirty="0"/>
              <a:t>When IOPS is limited by test host CPU % busy</a:t>
            </a:r>
          </a:p>
        </p:txBody>
      </p:sp>
    </p:spTree>
    <p:extLst>
      <p:ext uri="{BB962C8B-B14F-4D97-AF65-F5344CB8AC3E}">
        <p14:creationId xmlns:p14="http://schemas.microsoft.com/office/powerpoint/2010/main" val="328804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8889</TotalTime>
  <Words>12883</Words>
  <Application>Microsoft Office PowerPoint</Application>
  <PresentationFormat>On-screen Show (16:9)</PresentationFormat>
  <Paragraphs>981</Paragraphs>
  <Slides>119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Measuring submit times</vt:lpstr>
      <vt:lpstr>When IOPS is limited by test host CPU % busy</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572</cp:revision>
  <dcterms:created xsi:type="dcterms:W3CDTF">2015-10-27T23:46:57Z</dcterms:created>
  <dcterms:modified xsi:type="dcterms:W3CDTF">2019-11-14T16:56:05Z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