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handoutMasterIdLst>
    <p:handoutMasterId r:id="rId117"/>
  </p:handoutMasterIdLst>
  <p:sldIdLst>
    <p:sldId id="309" r:id="rId2"/>
    <p:sldId id="542" r:id="rId3"/>
    <p:sldId id="310" r:id="rId4"/>
    <p:sldId id="522" r:id="rId5"/>
    <p:sldId id="490" r:id="rId6"/>
    <p:sldId id="494" r:id="rId7"/>
    <p:sldId id="456" r:id="rId8"/>
    <p:sldId id="457" r:id="rId9"/>
    <p:sldId id="501" r:id="rId10"/>
    <p:sldId id="455" r:id="rId11"/>
    <p:sldId id="343" r:id="rId12"/>
    <p:sldId id="383" r:id="rId13"/>
    <p:sldId id="356" r:id="rId14"/>
    <p:sldId id="362" r:id="rId15"/>
    <p:sldId id="523" r:id="rId16"/>
    <p:sldId id="346" r:id="rId17"/>
    <p:sldId id="350" r:id="rId18"/>
    <p:sldId id="504" r:id="rId19"/>
    <p:sldId id="347" r:id="rId20"/>
    <p:sldId id="496" r:id="rId21"/>
    <p:sldId id="348" r:id="rId22"/>
    <p:sldId id="373" r:id="rId23"/>
    <p:sldId id="371" r:id="rId24"/>
    <p:sldId id="372" r:id="rId25"/>
    <p:sldId id="481" r:id="rId26"/>
    <p:sldId id="482" r:id="rId27"/>
    <p:sldId id="483" r:id="rId28"/>
    <p:sldId id="484" r:id="rId29"/>
    <p:sldId id="507" r:id="rId30"/>
    <p:sldId id="474" r:id="rId31"/>
    <p:sldId id="527" r:id="rId32"/>
    <p:sldId id="538" r:id="rId33"/>
    <p:sldId id="528" r:id="rId34"/>
    <p:sldId id="475" r:id="rId35"/>
    <p:sldId id="476" r:id="rId36"/>
    <p:sldId id="477" r:id="rId37"/>
    <p:sldId id="478" r:id="rId38"/>
    <p:sldId id="479" r:id="rId39"/>
    <p:sldId id="480" r:id="rId40"/>
    <p:sldId id="497" r:id="rId41"/>
    <p:sldId id="498" r:id="rId42"/>
    <p:sldId id="499" r:id="rId43"/>
    <p:sldId id="473" r:id="rId44"/>
    <p:sldId id="505" r:id="rId45"/>
    <p:sldId id="506" r:id="rId46"/>
    <p:sldId id="508" r:id="rId47"/>
    <p:sldId id="467" r:id="rId48"/>
    <p:sldId id="352" r:id="rId49"/>
    <p:sldId id="361" r:id="rId50"/>
    <p:sldId id="353" r:id="rId51"/>
    <p:sldId id="466" r:id="rId52"/>
    <p:sldId id="472" r:id="rId53"/>
    <p:sldId id="354" r:id="rId54"/>
    <p:sldId id="530" r:id="rId55"/>
    <p:sldId id="357" r:id="rId56"/>
    <p:sldId id="417" r:id="rId57"/>
    <p:sldId id="502" r:id="rId58"/>
    <p:sldId id="503" r:id="rId59"/>
    <p:sldId id="415" r:id="rId60"/>
    <p:sldId id="537" r:id="rId61"/>
    <p:sldId id="539" r:id="rId62"/>
    <p:sldId id="540" r:id="rId63"/>
    <p:sldId id="423" r:id="rId64"/>
    <p:sldId id="525" r:id="rId65"/>
    <p:sldId id="526" r:id="rId66"/>
    <p:sldId id="529" r:id="rId67"/>
    <p:sldId id="418" r:id="rId68"/>
    <p:sldId id="439" r:id="rId69"/>
    <p:sldId id="487" r:id="rId70"/>
    <p:sldId id="488" r:id="rId71"/>
    <p:sldId id="419" r:id="rId72"/>
    <p:sldId id="420" r:id="rId73"/>
    <p:sldId id="434" r:id="rId74"/>
    <p:sldId id="446" r:id="rId75"/>
    <p:sldId id="468" r:id="rId76"/>
    <p:sldId id="447" r:id="rId77"/>
    <p:sldId id="438" r:id="rId78"/>
    <p:sldId id="441" r:id="rId79"/>
    <p:sldId id="442" r:id="rId80"/>
    <p:sldId id="443" r:id="rId81"/>
    <p:sldId id="531" r:id="rId82"/>
    <p:sldId id="532" r:id="rId83"/>
    <p:sldId id="533" r:id="rId84"/>
    <p:sldId id="534" r:id="rId85"/>
    <p:sldId id="536" r:id="rId86"/>
    <p:sldId id="543" r:id="rId87"/>
    <p:sldId id="489" r:id="rId88"/>
    <p:sldId id="470" r:id="rId89"/>
    <p:sldId id="535" r:id="rId90"/>
    <p:sldId id="500" r:id="rId91"/>
    <p:sldId id="541" r:id="rId92"/>
    <p:sldId id="469" r:id="rId93"/>
    <p:sldId id="424" r:id="rId94"/>
    <p:sldId id="425" r:id="rId95"/>
    <p:sldId id="426" r:id="rId96"/>
    <p:sldId id="427" r:id="rId97"/>
    <p:sldId id="428" r:id="rId98"/>
    <p:sldId id="429" r:id="rId99"/>
    <p:sldId id="430" r:id="rId100"/>
    <p:sldId id="431" r:id="rId101"/>
    <p:sldId id="433" r:id="rId102"/>
    <p:sldId id="416" r:id="rId103"/>
    <p:sldId id="436" r:id="rId104"/>
    <p:sldId id="524" r:id="rId105"/>
    <p:sldId id="509" r:id="rId106"/>
    <p:sldId id="510" r:id="rId107"/>
    <p:sldId id="511" r:id="rId108"/>
    <p:sldId id="517" r:id="rId109"/>
    <p:sldId id="512" r:id="rId110"/>
    <p:sldId id="513" r:id="rId111"/>
    <p:sldId id="514" r:id="rId112"/>
    <p:sldId id="520" r:id="rId113"/>
    <p:sldId id="521" r:id="rId114"/>
    <p:sldId id="306" r:id="rId115"/>
  </p:sldIdLst>
  <p:sldSz cx="9144000" cy="5143500" type="screen16x9"/>
  <p:notesSz cx="6858000" cy="9144000"/>
  <p:custDataLst>
    <p:tags r:id="rId1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19" autoAdjust="0"/>
    <p:restoredTop sz="95004" autoAdjust="0"/>
  </p:normalViewPr>
  <p:slideViewPr>
    <p:cSldViewPr snapToGrid="0" snapToObjects="1" showGuides="1">
      <p:cViewPr varScale="1">
        <p:scale>
          <a:sx n="131" d="100"/>
          <a:sy n="131" d="100"/>
        </p:scale>
        <p:origin x="130" y="634"/>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9/30/2019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dirty="0"/>
              <a:t>September 30, 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extLst>
      <p:ext uri="{BB962C8B-B14F-4D97-AF65-F5344CB8AC3E}">
        <p14:creationId xmlns:p14="http://schemas.microsoft.com/office/powerpoint/2010/main" val="15675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extLst>
      <p:ext uri="{BB962C8B-B14F-4D97-AF65-F5344CB8AC3E}">
        <p14:creationId xmlns:p14="http://schemas.microsoft.com/office/powerpoint/2010/main" val="32195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40153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extLst>
      <p:ext uri="{BB962C8B-B14F-4D97-AF65-F5344CB8AC3E}">
        <p14:creationId xmlns:p14="http://schemas.microsoft.com/office/powerpoint/2010/main" val="191318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114"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&lt;&lt; and &gt;&gt;, as in:</a:t>
            </a:r>
          </a:p>
          <a:p>
            <a:pPr marL="280987" lvl="1" indent="0">
              <a:buNone/>
            </a:pPr>
            <a:r>
              <a:rPr lang="en-US" sz="1200" dirty="0">
                <a:latin typeface="Courier New" panose="02070309020205020404" pitchFamily="49" charset="0"/>
                <a:cs typeface="Courier New" panose="02070309020205020404" pitchFamily="49" charset="0"/>
              </a:rPr>
              <a:t>[select] &lt;&lt; { "LDEV type" : "DP-Vol", "port" : [ "1A", "3A" ] } &gt;&gt;</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159839"/>
          </a:xfrm>
        </p:spPr>
        <p:txBody>
          <a:bodyPr/>
          <a:lstStyle/>
          <a:p>
            <a:r>
              <a:rPr lang="en-US" dirty="0"/>
              <a:t>For beginners, start with </a:t>
            </a:r>
          </a:p>
          <a:p>
            <a:pPr lvl="1"/>
            <a:r>
              <a:rPr lang="en-US" dirty="0"/>
              <a:t>Introduction to ivy</a:t>
            </a:r>
          </a:p>
          <a:p>
            <a:pPr lvl="1"/>
            <a:r>
              <a:rPr lang="en-US" dirty="0"/>
              <a:t>Getting started with ivy</a:t>
            </a:r>
          </a:p>
          <a:p>
            <a:r>
              <a:rPr lang="en-US" dirty="0"/>
              <a:t>Also, beginners should review the ivy demos.</a:t>
            </a:r>
          </a:p>
          <a:p>
            <a:r>
              <a:rPr lang="en-US" dirty="0"/>
              <a:t>This presentation, "Programming the ivy engine" is kept updated by the developers in sync with features as they become available.</a:t>
            </a:r>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a:t>This is a "reference" that describes all features</a:t>
            </a:r>
          </a:p>
        </p:txBody>
      </p:sp>
    </p:spTree>
    <p:extLst>
      <p:ext uri="{BB962C8B-B14F-4D97-AF65-F5344CB8AC3E}">
        <p14:creationId xmlns:p14="http://schemas.microsoft.com/office/powerpoint/2010/main" val="366501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an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&lt;&lt;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&gt;&gt;;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&lt;&lt; {"LDEV":"00:00-00:1F"} &gt;&gt;</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&lt;&lt;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&gt;&gt;;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2383217"/>
          </a:xfrm>
        </p:spPr>
        <p:txBody>
          <a:bodyPr/>
          <a:lstStyle/>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0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9342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[parameters]&lt;&lt;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&gt;&gt;;</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When dedupe is not set to the default </a:t>
            </a:r>
            <a:r>
              <a:rPr lang="en-US" sz="1600" dirty="0">
                <a:latin typeface="Courier New" panose="02070309020205020404" pitchFamily="49" charset="0"/>
                <a:cs typeface="Courier New" panose="02070309020205020404" pitchFamily="49" charset="0"/>
              </a:rPr>
              <a:t>dedupe=1</a:t>
            </a:r>
            <a:r>
              <a:rPr lang="en-US" sz="1600" dirty="0">
                <a:cs typeface="Courier New" panose="02070309020205020404" pitchFamily="49" charset="0"/>
              </a:rPr>
              <a:t>, the default is </a:t>
            </a:r>
            <a:r>
              <a:rPr lang="en-US" sz="1600" dirty="0">
                <a:latin typeface="Courier New" panose="02070309020205020404" pitchFamily="49" charset="0"/>
                <a:cs typeface="Courier New" panose="02070309020205020404" pitchFamily="49" charset="0"/>
              </a:rPr>
              <a:t>pattern = random.</a:t>
            </a:r>
          </a:p>
          <a:p>
            <a:pPr lvl="1"/>
            <a:r>
              <a:rPr lang="en-US" sz="1400" dirty="0">
                <a:cs typeface="Courier New" panose="02070309020205020404" pitchFamily="49" charset="0"/>
              </a:rPr>
              <a:t>See next page.</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values of </a:t>
            </a:r>
            <a:r>
              <a:rPr lang="en-US" sz="1600" dirty="0">
                <a:latin typeface="Courier New" panose="02070309020205020404" pitchFamily="49" charset="0"/>
                <a:cs typeface="Courier New" panose="02070309020205020404" pitchFamily="49" charset="0"/>
              </a:rPr>
              <a:t>zeros, all_0xFF, all_0x0F,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whatever</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86897"/>
          </a:xfrm>
        </p:spPr>
        <p:txBody>
          <a:bodyPr/>
          <a:lstStyle/>
          <a:p>
            <a:r>
              <a:rPr lang="en-US" sz="1200" dirty="0">
                <a:latin typeface="Courier New" panose="02070309020205020404" pitchFamily="49" charset="0"/>
                <a:cs typeface="Courier New" panose="02070309020205020404" pitchFamily="49" charset="0"/>
              </a:rPr>
              <a:t>pattern = whatever</a:t>
            </a:r>
          </a:p>
          <a:p>
            <a:pPr lvl="1"/>
            <a:r>
              <a:rPr lang="en-US" sz="1100" dirty="0">
                <a:cs typeface="Courier New" panose="02070309020205020404" pitchFamily="49" charset="0"/>
              </a:rPr>
              <a:t>Doesn't generate a data pattern for writes.  Whatever just happens to be in the memory buffer is written.  This is the default pattern when </a:t>
            </a:r>
            <a:r>
              <a:rPr lang="en-US" sz="1100" dirty="0">
                <a:latin typeface="Courier New" panose="02070309020205020404" pitchFamily="49" charset="0"/>
                <a:cs typeface="Courier New" panose="02070309020205020404" pitchFamily="49" charset="0"/>
              </a:rPr>
              <a:t>dedupe=1</a:t>
            </a:r>
            <a:r>
              <a:rPr lang="en-US" sz="1100" dirty="0">
                <a:cs typeface="Courier New" panose="02070309020205020404" pitchFamily="49" charset="0"/>
              </a:rPr>
              <a:t>, which is the default value for </a:t>
            </a:r>
            <a:r>
              <a:rPr lang="en-US" sz="1100" dirty="0">
                <a:latin typeface="Courier New" panose="02070309020205020404" pitchFamily="49" charset="0"/>
                <a:cs typeface="Courier New" panose="02070309020205020404" pitchFamily="49" charset="0"/>
              </a:rPr>
              <a:t>dedupe</a:t>
            </a:r>
            <a:r>
              <a:rPr lang="en-US" sz="110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random</a:t>
            </a:r>
          </a:p>
          <a:p>
            <a:pPr lvl="2"/>
            <a:r>
              <a:rPr lang="en-US" sz="1050" dirty="0">
                <a:cs typeface="Courier New" panose="02070309020205020404" pitchFamily="49" charset="0"/>
              </a:rPr>
              <a:t>Random binary noise.  Not compressible. This is the default pattern when dedupe is not set to </a:t>
            </a:r>
            <a:r>
              <a:rPr lang="en-US" sz="1050" dirty="0">
                <a:latin typeface="Courier New" panose="02070309020205020404" pitchFamily="49" charset="0"/>
                <a:cs typeface="Courier New" panose="02070309020205020404" pitchFamily="49" charset="0"/>
              </a:rPr>
              <a:t>dedupe=1</a:t>
            </a:r>
            <a:r>
              <a:rPr lang="en-US" sz="105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trailing_blanks</a:t>
            </a:r>
            <a:r>
              <a:rPr lang="en-US" sz="1200" dirty="0">
                <a:latin typeface="Courier New" panose="02070309020205020404" pitchFamily="49" charset="0"/>
                <a:cs typeface="Courier New" panose="02070309020205020404" pitchFamily="49" charset="0"/>
              </a:rPr>
              <a:t>, compressibility = 50%</a:t>
            </a:r>
          </a:p>
          <a:p>
            <a:pPr lvl="2"/>
            <a:r>
              <a:rPr lang="en-US" sz="1050" dirty="0">
                <a:cs typeface="Courier New" panose="02070309020205020404" pitchFamily="49" charset="0"/>
              </a:rPr>
              <a:t>Each 8 KiB part of block has an incompressible section and a section with repeated blanks.</a:t>
            </a:r>
          </a:p>
          <a:p>
            <a:pPr lvl="2"/>
            <a:r>
              <a:rPr lang="en-US" sz="1050" dirty="0">
                <a:latin typeface="Courier New" panose="02070309020205020404" pitchFamily="49" charset="0"/>
                <a:cs typeface="Courier New" panose="02070309020205020404" pitchFamily="49" charset="0"/>
              </a:rPr>
              <a:t>compressibility</a:t>
            </a:r>
            <a:r>
              <a:rPr lang="en-US" sz="1050" dirty="0">
                <a:cs typeface="Courier New" panose="02070309020205020404" pitchFamily="49" charset="0"/>
              </a:rPr>
              <a:t> specifies the % of the block that is repeating blanks.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ascii</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Random </a:t>
            </a:r>
            <a:r>
              <a:rPr lang="en-US" sz="1050" dirty="0" err="1">
                <a:cs typeface="Courier New" panose="02070309020205020404" pitchFamily="49" charset="0"/>
              </a:rPr>
              <a:t>ascii</a:t>
            </a:r>
            <a:r>
              <a:rPr lang="en-US" sz="1050" dirty="0">
                <a:cs typeface="Courier New" panose="02070309020205020404" pitchFamily="49" charset="0"/>
              </a:rPr>
              <a:t> characters.   Fixed degree of compressibility</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gobbledegook</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Pseudo-English text generated by randomly selecting words from a dictionary.</a:t>
            </a:r>
          </a:p>
          <a:p>
            <a:pPr lvl="2"/>
            <a:r>
              <a:rPr lang="en-US" sz="1050" dirty="0">
                <a:cs typeface="Courier New" panose="02070309020205020404" pitchFamily="49" charset="0"/>
              </a:rPr>
              <a:t>Fixed degree of compressibility.</a:t>
            </a:r>
          </a:p>
          <a:p>
            <a:r>
              <a:rPr lang="en-US" sz="1200" dirty="0">
                <a:latin typeface="Courier New" panose="02070309020205020404" pitchFamily="49" charset="0"/>
                <a:cs typeface="Courier New" panose="02070309020205020404" pitchFamily="49" charset="0"/>
              </a:rPr>
              <a:t>pattern = zeros, pattern = all_0x0F, pattern = all_0xFF</a:t>
            </a:r>
          </a:p>
          <a:p>
            <a:pPr lvl="2"/>
            <a:r>
              <a:rPr lang="en-US" sz="105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22320"/>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detailed logging – useful when a problem is encountered.</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a:t>
            </a:r>
            <a:r>
              <a:rPr lang="en-US" sz="1050">
                <a:latin typeface="Courier New" panose="02070309020205020404" pitchFamily="49" charset="0"/>
                <a:cs typeface="Courier New" panose="02070309020205020404" pitchFamily="49" charset="0"/>
              </a:rPr>
              <a:t>spinloop</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"Serial </a:t>
            </a:r>
            <a:r>
              <a:rPr lang="en-US" altLang="zh-CN" sz="1600" dirty="0" err="1">
                <a:latin typeface="Courier New" pitchFamily="49" charset="0"/>
                <a:cs typeface="Courier New" pitchFamily="49" charset="0"/>
              </a:rPr>
              <a:t>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a:latin typeface="Courier New" pitchFamily="49" charset="0"/>
                <a:cs typeface="Courier New" pitchFamily="49" charset="0"/>
              </a:rPr>
              <a:t>host + LUN name + workload</a:t>
            </a:r>
            <a:r>
              <a:rPr lang="en-US" sz="1800" dirty="0"/>
              <a:t>".</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"Serial </a:t>
            </a:r>
            <a:r>
              <a:rPr lang="en-US" altLang="zh-CN" sz="1400" b="1" dirty="0" err="1">
                <a:latin typeface="Courier New" pitchFamily="49" charset="0"/>
                <a:cs typeface="Courier New" pitchFamily="49" charset="0"/>
              </a:rPr>
              <a:t>Number+Port</a:t>
            </a:r>
            <a:r>
              <a:rPr lang="en-US" altLang="zh-CN" sz="1400" b="1" dirty="0">
                <a:latin typeface="Courier New" pitchFamily="49" charset="0"/>
                <a:cs typeface="Courier New" pitchFamily="49" charset="0"/>
              </a:rPr>
              <a:t>";</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a:latin typeface="Courier New" pitchFamily="49" charset="0"/>
                <a:cs typeface="Courier New" pitchFamily="49" charset="0"/>
              </a:rPr>
              <a:t>Serial 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&lt;&lt; "serial number" : 123456, LDEV : 00:00-01:FF &gt;&gt;;</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35506"/>
            <a:ext cx="8584006" cy="2713019"/>
          </a:xfrm>
        </p:spPr>
        <p:txBody>
          <a:bodyPr/>
          <a:lstStyle/>
          <a:p>
            <a:r>
              <a:rPr lang="en-US" sz="1400" dirty="0"/>
              <a:t>There must be at least one measurement subinterval.  Warmup &amp; cooldown are optional.</a:t>
            </a:r>
          </a:p>
          <a:p>
            <a:pPr>
              <a:spcBef>
                <a:spcPts val="600"/>
              </a:spcBef>
            </a:pPr>
            <a:r>
              <a:rPr lang="en-US" sz="1400" dirty="0"/>
              <a:t>Parameter defaults</a:t>
            </a:r>
          </a:p>
          <a:p>
            <a:pPr lvl="1">
              <a:spcBef>
                <a:spcPts val="0"/>
              </a:spcBef>
            </a:pPr>
            <a:r>
              <a:rPr lang="en-US" sz="1200" dirty="0" err="1">
                <a:latin typeface="Courier New" pitchFamily="49" charset="0"/>
                <a:cs typeface="Courier New" pitchFamily="49" charset="0"/>
              </a:rPr>
              <a:t>warmup_seconds</a:t>
            </a:r>
            <a:r>
              <a:rPr lang="en-US" sz="1200" dirty="0">
                <a:latin typeface="Courier New" pitchFamily="49" charset="0"/>
                <a:cs typeface="Courier New" pitchFamily="49" charset="0"/>
              </a:rPr>
              <a:t> </a:t>
            </a:r>
            <a:r>
              <a:rPr lang="en-US" sz="1100" dirty="0"/>
              <a:t>– defaults to the value of </a:t>
            </a:r>
            <a:r>
              <a:rPr lang="en-US" sz="1100" dirty="0" err="1">
                <a:latin typeface="Courier New" panose="02070309020205020404" pitchFamily="49" charset="0"/>
                <a:cs typeface="Courier New" panose="02070309020205020404" pitchFamily="49" charset="0"/>
              </a:rPr>
              <a:t>subinterval_seconds</a:t>
            </a:r>
            <a:r>
              <a:rPr lang="en-US" sz="1100" dirty="0"/>
              <a:t>, which itself defaults to 5 seconds. </a:t>
            </a:r>
            <a:r>
              <a:rPr lang="en-US" sz="1100" dirty="0" err="1">
                <a:latin typeface="Courier New" panose="02070309020205020404" pitchFamily="49" charset="0"/>
                <a:cs typeface="Courier New" panose="02070309020205020404" pitchFamily="49" charset="0"/>
              </a:rPr>
              <a:t>warmup_seconds</a:t>
            </a:r>
            <a:r>
              <a:rPr lang="en-US" sz="1100" dirty="0"/>
              <a:t> is divided by </a:t>
            </a:r>
            <a:r>
              <a:rPr lang="en-US" sz="1100" dirty="0" err="1">
                <a:latin typeface="Courier New" panose="02070309020205020404" pitchFamily="49" charset="0"/>
                <a:cs typeface="Courier New" panose="02070309020205020404" pitchFamily="49" charset="0"/>
              </a:rPr>
              <a:t>subinterval_seconds</a:t>
            </a:r>
            <a:r>
              <a:rPr lang="en-US" sz="1100" dirty="0"/>
              <a:t>, and rounded up to get the (minimum) number of warmup subintervals.</a:t>
            </a:r>
          </a:p>
          <a:p>
            <a:pPr lvl="1">
              <a:spcBef>
                <a:spcPts val="0"/>
              </a:spcBef>
            </a:pPr>
            <a:r>
              <a:rPr lang="en-US" sz="1200" dirty="0" err="1">
                <a:latin typeface="Courier New" pitchFamily="49" charset="0"/>
                <a:cs typeface="Courier New" pitchFamily="49" charset="0"/>
              </a:rPr>
              <a:t>measure_seconds</a:t>
            </a:r>
            <a:r>
              <a:rPr lang="en-US" sz="1200" dirty="0">
                <a:latin typeface="Courier New" pitchFamily="49" charset="0"/>
                <a:cs typeface="Courier New" pitchFamily="49" charset="0"/>
              </a:rPr>
              <a:t> </a:t>
            </a:r>
            <a:r>
              <a:rPr lang="en-US" sz="1200" dirty="0">
                <a:cs typeface="Courier New" pitchFamily="49" charset="0"/>
              </a:rPr>
              <a:t>defaults to</a:t>
            </a:r>
            <a:r>
              <a:rPr lang="en-US" sz="1200" dirty="0">
                <a:latin typeface="Courier New" pitchFamily="49" charset="0"/>
                <a:cs typeface="Courier New" pitchFamily="49" charset="0"/>
              </a:rPr>
              <a:t> 60 </a:t>
            </a:r>
            <a:r>
              <a:rPr lang="en-US" sz="1200" dirty="0"/>
              <a:t>- </a:t>
            </a:r>
            <a:r>
              <a:rPr lang="en-US" sz="1100" dirty="0"/>
              <a:t>also rounded up to the minimum number of measurement subintervals.</a:t>
            </a:r>
          </a:p>
          <a:p>
            <a:pPr lvl="1">
              <a:spcBef>
                <a:spcPts val="0"/>
              </a:spcBef>
            </a:pPr>
            <a:r>
              <a:rPr lang="en-US" sz="1100" dirty="0" err="1">
                <a:latin typeface="Courier New" panose="02070309020205020404" pitchFamily="49" charset="0"/>
                <a:cs typeface="Courier New" panose="02070309020205020404" pitchFamily="49" charset="0"/>
              </a:rPr>
              <a:t>cooldown_seconds</a:t>
            </a:r>
            <a:r>
              <a:rPr lang="en-US" sz="1100" dirty="0"/>
              <a:t> defaults to </a:t>
            </a:r>
            <a:r>
              <a:rPr lang="en-US" sz="1100" dirty="0">
                <a:latin typeface="Courier New" panose="02070309020205020404" pitchFamily="49" charset="0"/>
                <a:cs typeface="Courier New" panose="02070309020205020404" pitchFamily="49" charset="0"/>
              </a:rPr>
              <a:t>0</a:t>
            </a:r>
            <a:r>
              <a:rPr lang="en-US" sz="1100" dirty="0"/>
              <a:t>.</a:t>
            </a:r>
          </a:p>
          <a:p>
            <a:pPr lvl="1">
              <a:spcBef>
                <a:spcPts val="0"/>
              </a:spcBef>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write pending is below </a:t>
            </a:r>
            <a:r>
              <a:rPr lang="en-US" sz="1100" dirty="0" err="1">
                <a:latin typeface="Courier New" panose="02070309020205020404" pitchFamily="49" charset="0"/>
                <a:cs typeface="Courier New" panose="02070309020205020404" pitchFamily="49" charset="0"/>
              </a:rPr>
              <a:t>subsystem_WP_threshold</a:t>
            </a:r>
            <a:r>
              <a:rPr lang="en-US" sz="1100" dirty="0"/>
              <a:t> which defaults to </a:t>
            </a:r>
            <a:r>
              <a:rPr lang="en-US" sz="1100" dirty="0">
                <a:latin typeface="Courier New" panose="02070309020205020404" pitchFamily="49" charset="0"/>
                <a:cs typeface="Courier New" panose="02070309020205020404" pitchFamily="49" charset="0"/>
              </a:rPr>
              <a:t>1.5%</a:t>
            </a:r>
            <a:r>
              <a:rPr lang="en-US" sz="1100" dirty="0"/>
              <a:t>.</a:t>
            </a:r>
          </a:p>
          <a:p>
            <a:pPr lvl="1">
              <a:spcBef>
                <a:spcPts val="0"/>
              </a:spcBef>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average subsystem </a:t>
            </a:r>
            <a:r>
              <a:rPr lang="en-US" sz="1100" dirty="0" err="1"/>
              <a:t>MP_core</a:t>
            </a:r>
            <a:r>
              <a:rPr lang="en-US" sz="1100" dirty="0"/>
              <a:t> % busy is below </a:t>
            </a:r>
            <a:r>
              <a:rPr lang="en-US" sz="1100" dirty="0" err="1">
                <a:latin typeface="Courier New" panose="02070309020205020404" pitchFamily="49" charset="0"/>
                <a:cs typeface="Courier New" panose="02070309020205020404" pitchFamily="49" charset="0"/>
              </a:rPr>
              <a:t>subsystem_busy_threshold</a:t>
            </a:r>
            <a:r>
              <a:rPr lang="en-US" sz="1100" dirty="0"/>
              <a:t> which defaults to </a:t>
            </a:r>
            <a:r>
              <a:rPr lang="en-US" sz="1100" dirty="0">
                <a:latin typeface="Courier New" panose="02070309020205020404" pitchFamily="49" charset="0"/>
                <a:cs typeface="Courier New" panose="02070309020205020404" pitchFamily="49" charset="0"/>
              </a:rPr>
              <a:t>5%</a:t>
            </a:r>
            <a:r>
              <a:rPr lang="en-US" sz="11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t>
            </a:r>
            <a:r>
              <a:rPr lang="en-US" sz="1800" dirty="0" err="1">
                <a:latin typeface="Courier New" panose="02070309020205020404" pitchFamily="49" charset="0"/>
                <a:cs typeface="Courier New" panose="02070309020205020404" pitchFamily="49" charset="0"/>
              </a:rPr>
              <a:t>cooldown_seconds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like </a:t>
            </a:r>
            <a:r>
              <a:rPr lang="en-US" sz="1800" dirty="0">
                <a:latin typeface="Courier New" panose="02070309020205020404" pitchFamily="49" charset="0"/>
                <a:cs typeface="Courier New" panose="02070309020205020404" pitchFamily="49" charset="0"/>
              </a:rPr>
              <a:t>10:00</a:t>
            </a:r>
            <a:r>
              <a:rPr lang="en-US" sz="1800" dirty="0"/>
              <a:t> meaning 10 minutes, or </a:t>
            </a:r>
            <a:r>
              <a:rPr lang="en-US" sz="1800" dirty="0">
                <a:latin typeface="Courier New" panose="02070309020205020404" pitchFamily="49" charset="0"/>
                <a:cs typeface="Courier New" panose="02070309020205020404" pitchFamily="49" charset="0"/>
              </a:rPr>
              <a:t>10:00:00</a:t>
            </a:r>
            <a:r>
              <a:rPr lang="en-US" sz="1800" dirty="0"/>
              <a:t>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6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a:p>
            <a:r>
              <a:rPr lang="en-US" sz="1800" dirty="0">
                <a:cs typeface="Courier New" panose="02070309020205020404" pitchFamily="49" charset="0"/>
              </a:rPr>
              <a:t>Even when </a:t>
            </a:r>
            <a:r>
              <a:rPr lang="en-US" sz="1800" dirty="0" err="1">
                <a:latin typeface="Courier New" panose="02070309020205020404" pitchFamily="49" charset="0"/>
                <a:cs typeface="Courier New" panose="02070309020205020404" pitchFamily="49" charset="0"/>
              </a:rPr>
              <a:t>sequential_fill</a:t>
            </a:r>
            <a:r>
              <a:rPr lang="en-US" sz="1800" dirty="0">
                <a:cs typeface="Courier New" panose="02070309020205020404" pitchFamily="49" charset="0"/>
              </a:rPr>
              <a:t> is not </a:t>
            </a:r>
            <a:r>
              <a:rPr lang="en-US" sz="1800" dirty="0">
                <a:latin typeface="Courier New" panose="02070309020205020404" pitchFamily="49" charset="0"/>
                <a:cs typeface="Courier New" panose="02070309020205020404" pitchFamily="49" charset="0"/>
              </a:rPr>
              <a:t>on</a:t>
            </a:r>
            <a:r>
              <a:rPr lang="en-US" sz="1800" dirty="0">
                <a:cs typeface="Courier New" panose="02070309020205020404" pitchFamily="49" charset="0"/>
              </a:rPr>
              <a:t>, when writing sequentially you'll get this same sequential fill progress message on the console.</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3677289"/>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&lt;&lt;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&gt;&gt;;</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&lt;&lt;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&gt;&gt;</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b="0" dirty="0" err="1">
                <a:latin typeface="Courier New" panose="02070309020205020404" pitchFamily="49" charset="0"/>
                <a:cs typeface="Courier New" panose="02070309020205020404" pitchFamily="49" charset="0"/>
              </a:rPr>
              <a:t>IOPS_curve</a:t>
            </a:r>
            <a:endParaRPr lang="en-US" sz="22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CCE89-8A7C-4693-80D4-F8F3E5621229}"/>
              </a:ext>
            </a:extLst>
          </p:cNvPr>
          <p:cNvSpPr>
            <a:spLocks noGrp="1"/>
          </p:cNvSpPr>
          <p:nvPr>
            <p:ph idx="1"/>
          </p:nvPr>
        </p:nvSpPr>
        <p:spPr>
          <a:xfrm>
            <a:off x="264160" y="967575"/>
            <a:ext cx="8584006" cy="2400657"/>
          </a:xfrm>
        </p:spPr>
        <p:txBody>
          <a:bodyPr/>
          <a:lstStyle/>
          <a:p>
            <a:r>
              <a:rPr lang="en-US" sz="2000" dirty="0"/>
              <a:t>Cooldown runs at </a:t>
            </a:r>
            <a:r>
              <a:rPr lang="en-US" sz="2000" dirty="0">
                <a:latin typeface="Courier New" panose="02070309020205020404" pitchFamily="49" charset="0"/>
                <a:cs typeface="Courier New" panose="02070309020205020404" pitchFamily="49" charset="0"/>
              </a:rPr>
              <a:t>IOPS=0</a:t>
            </a:r>
            <a:r>
              <a:rPr lang="en-US" sz="2000" dirty="0"/>
              <a:t>.</a:t>
            </a:r>
          </a:p>
          <a:p>
            <a:r>
              <a:rPr lang="en-US" sz="2000" dirty="0"/>
              <a:t>Use </a:t>
            </a:r>
            <a:r>
              <a:rPr lang="en-US" sz="2000" dirty="0" err="1">
                <a:latin typeface="Courier New" panose="02070309020205020404" pitchFamily="49" charset="0"/>
                <a:cs typeface="Courier New" panose="02070309020205020404" pitchFamily="49" charset="0"/>
              </a:rPr>
              <a:t>cooldown_seconds</a:t>
            </a:r>
            <a:r>
              <a:rPr lang="en-US" sz="2000" dirty="0"/>
              <a:t> to run at </a:t>
            </a:r>
            <a:r>
              <a:rPr lang="en-US" sz="2000" dirty="0">
                <a:latin typeface="Courier New" panose="02070309020205020404" pitchFamily="49" charset="0"/>
                <a:cs typeface="Courier New" panose="02070309020205020404" pitchFamily="49" charset="0"/>
              </a:rPr>
              <a:t>IOPS=0</a:t>
            </a:r>
            <a:r>
              <a:rPr lang="en-US" sz="2000" dirty="0"/>
              <a:t> for a fixed time period to allow for the test configuration to recover from the ivy test step that's ending, such as to give time for dirty data to </a:t>
            </a:r>
            <a:r>
              <a:rPr lang="en-US" sz="2000" dirty="0" err="1"/>
              <a:t>destage</a:t>
            </a:r>
            <a:r>
              <a:rPr lang="en-US" sz="2000" dirty="0"/>
              <a:t> from cache.</a:t>
            </a:r>
          </a:p>
          <a:p>
            <a:r>
              <a:rPr lang="en-US" sz="2000" dirty="0"/>
              <a:t>Here there's no feedback from the storage to know when the recovery period is complete; cooldown just runs for a fixed period.</a:t>
            </a:r>
          </a:p>
        </p:txBody>
      </p:sp>
      <p:sp>
        <p:nvSpPr>
          <p:cNvPr id="3" name="Title 2">
            <a:extLst>
              <a:ext uri="{FF2B5EF4-FFF2-40B4-BE49-F238E27FC236}">
                <a16:creationId xmlns:a16="http://schemas.microsoft.com/office/drawing/2014/main" id="{F14BAB1C-A195-4629-86C4-EE41454E17B9}"/>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cooldown_seconds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10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76885"/>
          </a:xfrm>
        </p:spPr>
        <p:txBody>
          <a:bodyPr/>
          <a:lstStyle/>
          <a:p>
            <a:r>
              <a:rPr lang="en-US" sz="1400" dirty="0"/>
              <a:t>These are available for Hitachi internal lab use with a command device connector and license key.   The command device connector is not part of the ivy open source project.</a:t>
            </a:r>
          </a:p>
          <a:p>
            <a:r>
              <a:rPr lang="en-US" sz="1400" dirty="0"/>
              <a:t>When </a:t>
            </a:r>
            <a:r>
              <a:rPr lang="en-US" sz="1400" dirty="0" err="1">
                <a:latin typeface="Courier New" panose="02070309020205020404" pitchFamily="49" charset="0"/>
                <a:cs typeface="Courier New" panose="02070309020205020404" pitchFamily="49" charset="0"/>
              </a:rPr>
              <a:t>cooldown_by_wp</a:t>
            </a:r>
            <a:r>
              <a:rPr lang="en-US" sz="1400" dirty="0"/>
              <a:t> and/or </a:t>
            </a:r>
            <a:r>
              <a:rPr lang="en-US" sz="1400" dirty="0" err="1">
                <a:latin typeface="Courier New" panose="02070309020205020404" pitchFamily="49" charset="0"/>
                <a:cs typeface="Courier New" panose="02070309020205020404" pitchFamily="49" charset="0"/>
              </a:rPr>
              <a:t>cooldown_by_MP_busy</a:t>
            </a:r>
            <a:r>
              <a:rPr lang="en-US" sz="1400" dirty="0"/>
              <a:t> are being used, additional cooldown subintervals run at </a:t>
            </a:r>
            <a:r>
              <a:rPr lang="en-US" sz="1400" dirty="0">
                <a:latin typeface="Courier New" panose="02070309020205020404" pitchFamily="49" charset="0"/>
                <a:cs typeface="Courier New" panose="02070309020205020404" pitchFamily="49" charset="0"/>
              </a:rPr>
              <a:t>IOPS=0</a:t>
            </a:r>
            <a:r>
              <a:rPr lang="en-US" sz="1400" dirty="0"/>
              <a:t> until Write Pending is empty, and/or subsystem MP % busy has dropped below the threshold, respectively.</a:t>
            </a:r>
          </a:p>
          <a:p>
            <a:r>
              <a:rPr lang="en-US" sz="1400" dirty="0"/>
              <a:t>Defaults: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subsystem_WP_threshold</a:t>
            </a:r>
            <a:r>
              <a:rPr lang="en-US" sz="1400" dirty="0">
                <a:latin typeface="Courier New" panose="02070309020205020404" pitchFamily="49" charset="0"/>
                <a:cs typeface="Courier New" panose="02070309020205020404" pitchFamily="49" charset="0"/>
              </a:rPr>
              <a:t> = 1.5%</a:t>
            </a:r>
          </a:p>
          <a:p>
            <a:pPr lvl="1"/>
            <a:r>
              <a:rPr lang="en-US" sz="1200" dirty="0">
                <a:cs typeface="Courier New" panose="02070309020205020404" pitchFamily="49" charset="0"/>
              </a:rPr>
              <a:t>Set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off</a:t>
            </a:r>
          </a:p>
          <a:p>
            <a:pPr lvl="2"/>
            <a:r>
              <a:rPr lang="en-US" sz="1100" dirty="0">
                <a:cs typeface="Courier New" panose="02070309020205020404" pitchFamily="49" charset="0"/>
              </a:rPr>
              <a:t>When it is valid to carry forward dirty data in cache (Write Pending) from one test step to the next.</a:t>
            </a:r>
          </a:p>
          <a:p>
            <a:pPr lvl="2"/>
            <a:r>
              <a:rPr lang="en-US" sz="1100" dirty="0">
                <a:cs typeface="Courier New" panose="02070309020205020404" pitchFamily="49" charset="0"/>
              </a:rPr>
              <a:t>This can speed up the next test step if the next step doesn’t stabilize until WP is full, AND if both steps place the SAME things into WP that </a:t>
            </a:r>
            <a:r>
              <a:rPr lang="en-US" sz="1100" dirty="0" err="1">
                <a:cs typeface="Courier New" panose="02070309020205020404" pitchFamily="49" charset="0"/>
              </a:rPr>
              <a:t>destage</a:t>
            </a:r>
            <a:r>
              <a:rPr lang="en-US" sz="1100" dirty="0">
                <a:cs typeface="Courier New" panose="02070309020205020404" pitchFamily="49" charset="0"/>
              </a:rPr>
              <a:t> to the SAME place.</a:t>
            </a:r>
          </a:p>
          <a:p>
            <a:r>
              <a:rPr lang="en-US" sz="1400" dirty="0">
                <a:cs typeface="Courier New" panose="02070309020205020404" pitchFamily="49" charset="0"/>
              </a:rPr>
              <a:t>Defaults: </a:t>
            </a:r>
            <a:r>
              <a:rPr lang="en-US" sz="1400" dirty="0" err="1">
                <a:latin typeface="Courier New" panose="02070309020205020404" pitchFamily="49" charset="0"/>
                <a:cs typeface="Courier New" panose="02070309020205020404" pitchFamily="49" charset="0"/>
              </a:rPr>
              <a:t>cooldown_by_MP_busy</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subsystem_busy_threshold</a:t>
            </a:r>
            <a:r>
              <a:rPr lang="en-US" sz="1400" dirty="0">
                <a:latin typeface="Courier New" panose="02070309020205020404" pitchFamily="49" charset="0"/>
                <a:cs typeface="Courier New" panose="02070309020205020404" pitchFamily="49" charset="0"/>
              </a:rPr>
              <a:t> = 5%</a:t>
            </a:r>
          </a:p>
          <a:p>
            <a:pPr lvl="1"/>
            <a:r>
              <a:rPr lang="en-US" sz="1200" dirty="0">
                <a:cs typeface="Courier New" panose="02070309020205020404" pitchFamily="49" charset="0"/>
              </a:rPr>
              <a:t>This extends cooldown until any residual subsystem microprocessor activity has ended.</a:t>
            </a:r>
          </a:p>
          <a:p>
            <a:pPr lvl="1"/>
            <a:r>
              <a:rPr lang="en-US" sz="1200" dirty="0" err="1">
                <a:latin typeface="Courier New" panose="02070309020205020404" pitchFamily="49" charset="0"/>
                <a:cs typeface="Courier New" panose="02070309020205020404" pitchFamily="49" charset="0"/>
              </a:rPr>
              <a:t>cooldown_by_MP_busy_stay_down_time_seconds</a:t>
            </a:r>
            <a:r>
              <a:rPr lang="en-US" sz="1200" dirty="0">
                <a:cs typeface="Courier New" panose="02070309020205020404" pitchFamily="49" charset="0"/>
              </a:rPr>
              <a:t> (default one subinterval) specifies how long MP busy must remain below the threshold.  Can be specified as “</a:t>
            </a:r>
            <a:r>
              <a:rPr lang="en-US" sz="1200"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sym typeface="Wingdings" panose="05000000000000000000" pitchFamily="2" charset="2"/>
              </a:rPr>
              <a:t>:00</a:t>
            </a:r>
            <a:r>
              <a:rPr lang="en-US" sz="1200" dirty="0">
                <a:cs typeface="Courier New" panose="02070309020205020404" pitchFamily="49" charset="0"/>
                <a:sym typeface="Wingdings" panose="05000000000000000000" pitchFamily="2" charset="2"/>
              </a:rPr>
              <a:t>” meaning a minute.</a:t>
            </a:r>
            <a:endParaRPr lang="en-US" sz="12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3477875"/>
          </a:xfrm>
        </p:spPr>
        <p:txBody>
          <a:bodyPr/>
          <a:lstStyle/>
          <a:p>
            <a:r>
              <a:rPr lang="en-US" sz="1600" dirty="0"/>
              <a:t>The collection of </a:t>
            </a:r>
            <a:r>
              <a:rPr lang="en-US" sz="1600" dirty="0">
                <a:latin typeface="Courier New" panose="02070309020205020404" pitchFamily="49" charset="0"/>
                <a:cs typeface="Courier New" panose="02070309020205020404" pitchFamily="49" charset="0"/>
              </a:rPr>
              <a:t>LDEV</a:t>
            </a:r>
            <a:r>
              <a:rPr lang="en-US" sz="1600" dirty="0"/>
              <a:t> data (which is also the source for </a:t>
            </a:r>
            <a:r>
              <a:rPr lang="en-US" sz="1600" dirty="0">
                <a:latin typeface="Courier New" panose="02070309020205020404" pitchFamily="49" charset="0"/>
                <a:cs typeface="Courier New" panose="02070309020205020404" pitchFamily="49" charset="0"/>
              </a:rPr>
              <a:t>PG</a:t>
            </a:r>
            <a:r>
              <a:rPr lang="en-US" sz="1600" dirty="0"/>
              <a:t> data) is the most resource intensive part of collecting real time subsystem performance data.</a:t>
            </a:r>
          </a:p>
          <a:p>
            <a:r>
              <a:rPr lang="en-US" sz="1600" dirty="0"/>
              <a:t>For Hitachi internal lab use with a command device, </a:t>
            </a:r>
            <a:r>
              <a:rPr lang="en-US" sz="1600" dirty="0" err="1">
                <a:latin typeface="Courier New" panose="02070309020205020404" pitchFamily="49" charset="0"/>
                <a:cs typeface="Courier New" panose="02070309020205020404" pitchFamily="49" charset="0"/>
              </a:rPr>
              <a:t>skip_LDEV</a:t>
            </a:r>
            <a:r>
              <a:rPr lang="en-US" sz="1600" dirty="0">
                <a:latin typeface="Courier New" panose="02070309020205020404" pitchFamily="49" charset="0"/>
                <a:cs typeface="Courier New" panose="02070309020205020404" pitchFamily="49" charset="0"/>
              </a:rPr>
              <a:t>=on</a:t>
            </a:r>
            <a:r>
              <a:rPr lang="en-US" sz="1600" dirty="0"/>
              <a:t> is a </a:t>
            </a:r>
            <a:r>
              <a:rPr lang="en-US" sz="1600" dirty="0">
                <a:latin typeface="Courier New" panose="02070309020205020404" pitchFamily="49" charset="0"/>
                <a:cs typeface="Courier New" panose="02070309020205020404" pitchFamily="49" charset="0"/>
              </a:rPr>
              <a:t>[Go]</a:t>
            </a:r>
            <a:r>
              <a:rPr lang="en-US" sz="1600" dirty="0"/>
              <a:t> statement parameter that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
        <p:nvSpPr>
          <p:cNvPr id="4" name="Speech Bubble: Rectangle with Corners Rounded 3">
            <a:extLst>
              <a:ext uri="{FF2B5EF4-FFF2-40B4-BE49-F238E27FC236}">
                <a16:creationId xmlns:a16="http://schemas.microsoft.com/office/drawing/2014/main" id="{75F92811-499B-4A90-BA15-72AF1537BD0C}"/>
              </a:ext>
            </a:extLst>
          </p:cNvPr>
          <p:cNvSpPr/>
          <p:nvPr/>
        </p:nvSpPr>
        <p:spPr>
          <a:xfrm>
            <a:off x="7315199" y="985048"/>
            <a:ext cx="1677371" cy="2609242"/>
          </a:xfrm>
          <a:prstGeom prst="wedgeRoundRectCallout">
            <a:avLst>
              <a:gd name="adj1" fmla="val -78431"/>
              <a:gd name="adj2" fmla="val -29806"/>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27111"/>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MP_core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endParaRPr lang="en-US" sz="14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=PG,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r>
              <a:rPr lang="en-US" sz="14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=CLPR,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WP_percent</a:t>
            </a: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
        <p:nvSpPr>
          <p:cNvPr id="4" name="Speech Bubble: Rectangle with Corners Rounded 3">
            <a:extLst>
              <a:ext uri="{FF2B5EF4-FFF2-40B4-BE49-F238E27FC236}">
                <a16:creationId xmlns:a16="http://schemas.microsoft.com/office/drawing/2014/main" id="{F9B8A46A-D8E9-4244-B712-1B2DD10829B5}"/>
              </a:ext>
            </a:extLst>
          </p:cNvPr>
          <p:cNvSpPr/>
          <p:nvPr/>
        </p:nvSpPr>
        <p:spPr>
          <a:xfrm>
            <a:off x="7315199" y="985048"/>
            <a:ext cx="1677371" cy="2609242"/>
          </a:xfrm>
          <a:prstGeom prst="wedgeRoundRectCallout">
            <a:avLst>
              <a:gd name="adj1" fmla="val -84334"/>
              <a:gd name="adj2" fmla="val -21994"/>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endParaRPr lang="en-US" sz="10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9A4961-80F2-4362-A306-B3BD212FD824}"/>
              </a:ext>
            </a:extLst>
          </p:cNvPr>
          <p:cNvSpPr>
            <a:spLocks noGrp="1"/>
          </p:cNvSpPr>
          <p:nvPr>
            <p:ph idx="1"/>
          </p:nvPr>
        </p:nvSpPr>
        <p:spPr>
          <a:xfrm>
            <a:off x="264160" y="967575"/>
            <a:ext cx="8584006" cy="3708708"/>
          </a:xfrm>
        </p:spPr>
        <p:txBody>
          <a:bodyPr/>
          <a:lstStyle/>
          <a:p>
            <a:r>
              <a:rPr lang="en-US" sz="1600" b="1" dirty="0"/>
              <a:t>Note</a:t>
            </a:r>
            <a:r>
              <a:rPr lang="en-US" sz="1600" dirty="0"/>
              <a:t>: The IOPS steps up to the next level up a little bit (less than a second, more typically 1/4 second) after the end of the last subinterval in the previous step.</a:t>
            </a:r>
          </a:p>
          <a:p>
            <a:r>
              <a:rPr lang="en-US" sz="1600" dirty="0"/>
              <a:t>This means that the very first subinterval in each following step averages a little bit lower than the IOPS setting for that step.</a:t>
            </a:r>
          </a:p>
          <a:p>
            <a:r>
              <a:rPr lang="en-US" sz="1600" dirty="0"/>
              <a:t>Thus if you have </a:t>
            </a:r>
            <a:r>
              <a:rPr lang="en-US" sz="1600" dirty="0" err="1"/>
              <a:t>warmup_seconds</a:t>
            </a:r>
            <a:r>
              <a:rPr lang="en-US" sz="1600" dirty="0"/>
              <a:t> = 0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 steps will tend to be marked "invalid" because the  IOPS setting wasn't achieved.</a:t>
            </a:r>
          </a:p>
          <a:p>
            <a:r>
              <a:rPr lang="en-US" sz="1600" dirty="0"/>
              <a:t>When running with at least one warmup subinterval, this won't happen. </a:t>
            </a:r>
          </a:p>
          <a:p>
            <a:r>
              <a:rPr lang="en-US" sz="1600" dirty="0"/>
              <a:t>This becomes important with stepping to saturation, because the staircase ends when the IOPS setting hasn't been achieved.</a:t>
            </a:r>
          </a:p>
          <a:p>
            <a:r>
              <a:rPr lang="en-US" sz="1600" dirty="0"/>
              <a:t>So use at least one warmup subinterval when testing to saturation.</a:t>
            </a:r>
          </a:p>
        </p:txBody>
      </p:sp>
      <p:sp>
        <p:nvSpPr>
          <p:cNvPr id="3" name="Title 2">
            <a:extLst>
              <a:ext uri="{FF2B5EF4-FFF2-40B4-BE49-F238E27FC236}">
                <a16:creationId xmlns:a16="http://schemas.microsoft.com/office/drawing/2014/main" id="{29F8CEC2-5B1D-4BE4-8E44-DF8CC8B5BDCA}"/>
              </a:ext>
            </a:extLst>
          </p:cNvPr>
          <p:cNvSpPr>
            <a:spLocks noGrp="1"/>
          </p:cNvSpPr>
          <p:nvPr>
            <p:ph type="title"/>
          </p:nvPr>
        </p:nvSpPr>
        <p:spPr>
          <a:xfrm>
            <a:off x="264159" y="53113"/>
            <a:ext cx="7150051" cy="732441"/>
          </a:xfrm>
        </p:spPr>
        <p:txBody>
          <a:bodyPr/>
          <a:lstStyle/>
          <a:p>
            <a:r>
              <a:rPr lang="en-US" b="0" dirty="0">
                <a:latin typeface="Courier New" panose="02070309020205020404" pitchFamily="49" charset="0"/>
                <a:cs typeface="Courier New" panose="02070309020205020404" pitchFamily="49" charset="0"/>
              </a:rPr>
              <a:t>DFC=</a:t>
            </a:r>
            <a:r>
              <a:rPr lang="en-US" b="0" dirty="0" err="1">
                <a:latin typeface="Courier New" panose="02070309020205020404" pitchFamily="49" charset="0"/>
                <a:cs typeface="Courier New" panose="02070309020205020404" pitchFamily="49" charset="0"/>
              </a:rPr>
              <a:t>IOPS_staircase</a:t>
            </a:r>
            <a:r>
              <a:rPr lang="en-US" dirty="0"/>
              <a:t> and testing to saturation</a:t>
            </a:r>
          </a:p>
        </p:txBody>
      </p:sp>
    </p:spTree>
    <p:extLst>
      <p:ext uri="{BB962C8B-B14F-4D97-AF65-F5344CB8AC3E}">
        <p14:creationId xmlns:p14="http://schemas.microsoft.com/office/powerpoint/2010/main" val="19833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03355B-E18B-47FC-9496-73963F829383}"/>
              </a:ext>
            </a:extLst>
          </p:cNvPr>
          <p:cNvSpPr>
            <a:spLocks noGrp="1"/>
          </p:cNvSpPr>
          <p:nvPr>
            <p:ph idx="1"/>
          </p:nvPr>
        </p:nvSpPr>
        <p:spPr>
          <a:xfrm>
            <a:off x="264160" y="967575"/>
            <a:ext cx="8584006" cy="3831818"/>
          </a:xfrm>
        </p:spPr>
        <p:txBody>
          <a:bodyPr/>
          <a:lstStyle/>
          <a:p>
            <a:r>
              <a:rPr lang="en-US" sz="1800" dirty="0" err="1">
                <a:latin typeface="Courier New" panose="02070309020205020404" pitchFamily="49" charset="0"/>
                <a:cs typeface="Courier New" panose="02070309020205020404" pitchFamily="49" charset="0"/>
              </a:rPr>
              <a:t>ivy_engine_get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ivy_engine_set</a:t>
            </a:r>
            <a:r>
              <a:rPr lang="en-US" sz="1800" dirty="0">
                <a:latin typeface="Courier New" panose="02070309020205020404" pitchFamily="49" charset="0"/>
                <a:cs typeface="Courier New" panose="02070309020205020404" pitchFamily="49" charset="0"/>
              </a:rPr>
              <a:t>("achieved_IOPS_tolerance","0.1%")</a:t>
            </a:r>
          </a:p>
          <a:p>
            <a:r>
              <a:rPr lang="en-US" sz="1800" dirty="0">
                <a:cs typeface="Courier New" panose="02070309020205020404" pitchFamily="49" charset="0"/>
              </a:rPr>
              <a:t>When running at a specific IOPS numeric value (that is, not running </a:t>
            </a:r>
            <a:r>
              <a:rPr lang="en-US" sz="1800" dirty="0">
                <a:latin typeface="Courier New" panose="02070309020205020404" pitchFamily="49" charset="0"/>
                <a:cs typeface="Courier New" panose="02070309020205020404" pitchFamily="49" charset="0"/>
              </a:rPr>
              <a:t>IOPS=max</a:t>
            </a:r>
            <a:r>
              <a:rPr lang="en-US" sz="1800" dirty="0">
                <a:cs typeface="Courier New" panose="02070309020205020404" pitchFamily="49" charset="0"/>
              </a:rPr>
              <a:t>), the measurement will be marked "invalid" if the achieved IOPS is more than </a:t>
            </a:r>
            <a:r>
              <a:rPr lang="en-US" sz="1800" dirty="0" err="1">
                <a:latin typeface="Courier New" panose="02070309020205020404" pitchFamily="49" charset="0"/>
                <a:cs typeface="Courier New" panose="02070309020205020404" pitchFamily="49" charset="0"/>
              </a:rPr>
              <a:t>achieved_IOPS_tolerance</a:t>
            </a:r>
            <a:r>
              <a:rPr lang="en-US" sz="1800" dirty="0">
                <a:cs typeface="Courier New" panose="02070309020205020404" pitchFamily="49" charset="0"/>
              </a:rPr>
              <a:t> different from the (rollup instance's) </a:t>
            </a:r>
            <a:r>
              <a:rPr lang="en-US" sz="1800" dirty="0" err="1">
                <a:latin typeface="Courier New" panose="02070309020205020404" pitchFamily="49" charset="0"/>
                <a:cs typeface="Courier New" panose="02070309020205020404" pitchFamily="49" charset="0"/>
              </a:rPr>
              <a:t>Total_IOPS</a:t>
            </a:r>
            <a:r>
              <a:rPr lang="en-US" sz="1800" dirty="0">
                <a:cs typeface="Courier New" panose="02070309020205020404" pitchFamily="49" charset="0"/>
              </a:rPr>
              <a:t> setting.</a:t>
            </a:r>
          </a:p>
          <a:p>
            <a:r>
              <a:rPr lang="en-US" sz="1800" dirty="0">
                <a:cs typeface="Courier New" panose="02070309020205020404" pitchFamily="49" charset="0"/>
              </a:rPr>
              <a:t>This is also the criterion that determines when to stop a </a:t>
            </a:r>
            <a:r>
              <a:rPr lang="en-US" sz="1800" dirty="0">
                <a:latin typeface="Courier New" panose="02070309020205020404" pitchFamily="49" charset="0"/>
                <a:cs typeface="Courier New" panose="02070309020205020404" pitchFamily="49" charset="0"/>
              </a:rPr>
              <a:t>DFC=</a:t>
            </a:r>
            <a:r>
              <a:rPr lang="en-US" sz="1800" dirty="0" err="1">
                <a:latin typeface="Courier New" panose="02070309020205020404" pitchFamily="49" charset="0"/>
                <a:cs typeface="Courier New" panose="02070309020205020404" pitchFamily="49" charset="0"/>
              </a:rPr>
              <a:t>IOPS_staircase</a:t>
            </a:r>
            <a:r>
              <a:rPr lang="en-US" sz="1800" dirty="0">
                <a:cs typeface="Courier New" panose="02070309020205020404" pitchFamily="49" charset="0"/>
              </a:rPr>
              <a:t> run to saturation that doesn't specify an </a:t>
            </a:r>
            <a:r>
              <a:rPr lang="en-US" sz="1800" dirty="0" err="1">
                <a:latin typeface="Courier New" panose="02070309020205020404" pitchFamily="49" charset="0"/>
                <a:cs typeface="Courier New" panose="02070309020205020404" pitchFamily="49" charset="0"/>
              </a:rPr>
              <a:t>ending_IOPS</a:t>
            </a:r>
            <a:r>
              <a:rPr lang="en-US" sz="1800" dirty="0">
                <a:cs typeface="Courier New" panose="02070309020205020404" pitchFamily="49" charset="0"/>
              </a:rPr>
              <a:t> or equivalent.  The staircase will stop after a step that fails to achieve its IOPS setting.</a:t>
            </a:r>
          </a:p>
          <a:p>
            <a:r>
              <a:rPr lang="en-US" sz="1800" dirty="0">
                <a:cs typeface="Courier New" panose="02070309020205020404" pitchFamily="49" charset="0"/>
              </a:rPr>
              <a:t>The default </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 </a:t>
            </a:r>
            <a:r>
              <a:rPr lang="en-US" sz="1800" dirty="0">
                <a:cs typeface="Courier New" panose="02070309020205020404" pitchFamily="49" charset="0"/>
              </a:rPr>
              <a:t>is 0.1%.  This is good for the vast majority of cases.</a:t>
            </a:r>
          </a:p>
        </p:txBody>
      </p:sp>
      <p:sp>
        <p:nvSpPr>
          <p:cNvPr id="3" name="Title 2">
            <a:extLst>
              <a:ext uri="{FF2B5EF4-FFF2-40B4-BE49-F238E27FC236}">
                <a16:creationId xmlns:a16="http://schemas.microsoft.com/office/drawing/2014/main" id="{998A1D64-5234-4FA0-8239-64F342BBE8EB}"/>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achieved_IOPS_tolerance</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552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893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subinterval_seconds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400" dirty="0">
                <a:cs typeface="Courier New" pitchFamily="49" charset="0"/>
              </a:rPr>
              <a:t> same as </a:t>
            </a:r>
            <a:r>
              <a:rPr lang="en-US" sz="1400" dirty="0" err="1">
                <a:latin typeface="Courier New" pitchFamily="49" charset="0"/>
                <a:cs typeface="Courier New" pitchFamily="49" charset="0"/>
              </a:rPr>
              <a:t>subinterval_seconds</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a:t>
            </a:r>
          </a:p>
          <a:p>
            <a:pPr lvl="1">
              <a:spcBef>
                <a:spcPts val="0"/>
              </a:spcBef>
              <a:spcAft>
                <a:spcPts val="0"/>
              </a:spcAft>
            </a:pPr>
            <a:r>
              <a:rPr lang="en-US" sz="1400" dirty="0" err="1">
                <a:latin typeface="Courier New" pitchFamily="49" charset="0"/>
                <a:cs typeface="Courier New" pitchFamily="49" charset="0"/>
              </a:rPr>
              <a:t>cooldown_seconds</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3EA676-74E3-4B0B-AE66-734B90418C16}"/>
              </a:ext>
            </a:extLst>
          </p:cNvPr>
          <p:cNvSpPr>
            <a:spLocks noGrp="1"/>
          </p:cNvSpPr>
          <p:nvPr>
            <p:ph type="ctrTitle"/>
          </p:nvPr>
        </p:nvSpPr>
        <p:spPr/>
        <p:txBody>
          <a:bodyPr/>
          <a:lstStyle/>
          <a:p>
            <a:r>
              <a:rPr lang="en-US" dirty="0"/>
              <a:t>Advanced topics</a:t>
            </a:r>
          </a:p>
        </p:txBody>
      </p:sp>
    </p:spTree>
    <p:extLst>
      <p:ext uri="{BB962C8B-B14F-4D97-AF65-F5344CB8AC3E}">
        <p14:creationId xmlns:p14="http://schemas.microsoft.com/office/powerpoint/2010/main" val="39119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extLst>
      <p:ext uri="{BB962C8B-B14F-4D97-AF65-F5344CB8AC3E}">
        <p14:creationId xmlns:p14="http://schemas.microsoft.com/office/powerpoint/2010/main" val="16561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extLst>
      <p:ext uri="{BB962C8B-B14F-4D97-AF65-F5344CB8AC3E}">
        <p14:creationId xmlns:p14="http://schemas.microsoft.com/office/powerpoint/2010/main" val="9565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extLst>
      <p:ext uri="{BB962C8B-B14F-4D97-AF65-F5344CB8AC3E}">
        <p14:creationId xmlns:p14="http://schemas.microsoft.com/office/powerpoint/2010/main" val="286360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64162"/>
          </a:xfrm>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r>
              <a:rPr lang="en-US" sz="1200" dirty="0"/>
              <a:t>.</a:t>
            </a:r>
          </a:p>
          <a:p>
            <a:pPr lvl="1"/>
            <a:r>
              <a:rPr lang="en-US" sz="1200" dirty="0"/>
              <a:t>If IOPS is set to a specific number, but that IOPS is not achieved, response time is suppressed.</a:t>
            </a:r>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extLst>
      <p:ext uri="{BB962C8B-B14F-4D97-AF65-F5344CB8AC3E}">
        <p14:creationId xmlns:p14="http://schemas.microsoft.com/office/powerpoint/2010/main" val="13210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extLst>
      <p:ext uri="{BB962C8B-B14F-4D97-AF65-F5344CB8AC3E}">
        <p14:creationId xmlns:p14="http://schemas.microsoft.com/office/powerpoint/2010/main" val="15074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extLst>
      <p:ext uri="{BB962C8B-B14F-4D97-AF65-F5344CB8AC3E}">
        <p14:creationId xmlns:p14="http://schemas.microsoft.com/office/powerpoint/2010/main" val="196280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extLst>
      <p:ext uri="{BB962C8B-B14F-4D97-AF65-F5344CB8AC3E}">
        <p14:creationId xmlns:p14="http://schemas.microsoft.com/office/powerpoint/2010/main" val="6780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extLst>
      <p:ext uri="{BB962C8B-B14F-4D97-AF65-F5344CB8AC3E}">
        <p14:creationId xmlns:p14="http://schemas.microsoft.com/office/powerpoint/2010/main" val="8583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8412</TotalTime>
  <Words>11876</Words>
  <Application>Microsoft Office PowerPoint</Application>
  <PresentationFormat>On-screen Show (16:9)</PresentationFormat>
  <Paragraphs>935</Paragraphs>
  <Slides>114</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114</vt:i4>
      </vt:variant>
    </vt:vector>
  </HeadingPairs>
  <TitlesOfParts>
    <vt:vector size="121"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This is a "reference" that describes all features</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you get:</vt:lpstr>
      <vt:lpstr>Looping within a [Go] statement</vt:lpstr>
      <vt:lpstr>Looping within a [Go] statement – IOPS_curve</vt:lpstr>
      <vt:lpstr>cooldown_seconds</vt:lpstr>
      <vt:lpstr>cooldown_by_wp &amp; cooldown_by_MP_busy</vt:lpstr>
      <vt:lpstr>no_perf = on</vt:lpstr>
      <vt:lpstr>skip_LDEV = on</vt:lpstr>
      <vt:lpstr>check_failed_component = on / off</vt:lpstr>
      <vt:lpstr>The default [Go] statement</vt:lpstr>
      <vt:lpstr>stepname</vt:lpstr>
      <vt:lpstr>measure shorthand</vt:lpstr>
      <vt:lpstr>measure shorthand – with command device</vt:lpstr>
      <vt:lpstr>[Go]  "focus metric"</vt:lpstr>
      <vt:lpstr>Granularity of the "focus metric"</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DFC=IOPS_staircase and testing to saturation</vt:lpstr>
      <vt:lpstr>achieved_IOPS_tolerance</vt:lpstr>
      <vt:lpstr>[Go] parameter summary with defaults 1/2</vt:lpstr>
      <vt:lpstr>[Go] parameter summary with defaults 2/2</vt:lpstr>
      <vt:lpstr>A general note on ivy parameter names</vt:lpstr>
      <vt:lpstr>Advanced topics</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544</cp:revision>
  <dcterms:created xsi:type="dcterms:W3CDTF">2015-10-27T23:46:57Z</dcterms:created>
  <dcterms:modified xsi:type="dcterms:W3CDTF">2019-09-30T19:56:25Z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