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9" r:id="rId2"/>
    <p:sldId id="413" r:id="rId3"/>
    <p:sldId id="414" r:id="rId4"/>
    <p:sldId id="419" r:id="rId5"/>
    <p:sldId id="415" r:id="rId6"/>
    <p:sldId id="416" r:id="rId7"/>
    <p:sldId id="418" r:id="rId8"/>
    <p:sldId id="420" r:id="rId9"/>
    <p:sldId id="417" r:id="rId10"/>
    <p:sldId id="422" r:id="rId11"/>
    <p:sldId id="383" r:id="rId12"/>
    <p:sldId id="361" r:id="rId13"/>
    <p:sldId id="352" r:id="rId14"/>
    <p:sldId id="467" r:id="rId15"/>
    <p:sldId id="468" r:id="rId16"/>
    <p:sldId id="470" r:id="rId17"/>
    <p:sldId id="471" r:id="rId18"/>
    <p:sldId id="476" r:id="rId19"/>
    <p:sldId id="477" r:id="rId20"/>
    <p:sldId id="473" r:id="rId21"/>
    <p:sldId id="479" r:id="rId22"/>
    <p:sldId id="481" r:id="rId23"/>
    <p:sldId id="474" r:id="rId24"/>
    <p:sldId id="475" r:id="rId25"/>
    <p:sldId id="480" r:id="rId26"/>
    <p:sldId id="346" r:id="rId27"/>
  </p:sldIdLst>
  <p:sldSz cx="9144000" cy="5143500" type="screen16x9"/>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21" d="100"/>
          <a:sy n="121" d="100"/>
        </p:scale>
        <p:origin x="125" y="946"/>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9/20/2019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a:t>
            </a:r>
            <a:r>
              <a:rPr lang="en-US" sz="800" kern="1200" dirty="0" err="1">
                <a:solidFill>
                  <a:schemeClr val="bg2">
                    <a:lumMod val="75000"/>
                    <a:alpha val="50000"/>
                  </a:schemeClr>
                </a:solidFill>
                <a:latin typeface="+mn-lt"/>
                <a:ea typeface="+mn-ea"/>
                <a:cs typeface="+mn-cs"/>
              </a:rPr>
              <a:t>Vantara</a:t>
            </a:r>
            <a:r>
              <a:rPr lang="en-US" sz="800" kern="1200" dirty="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738664"/>
          </a:xfrm>
        </p:spPr>
        <p:txBody>
          <a:bodyPr/>
          <a:lstStyle/>
          <a:p>
            <a:r>
              <a:rPr lang="en-US" dirty="0"/>
              <a:t>Allart Ian Vogelesang</a:t>
            </a:r>
            <a:br>
              <a:rPr lang="en-US" dirty="0"/>
            </a:br>
            <a:r>
              <a:rPr lang="en-US" dirty="0"/>
              <a:t>ian.vogelesang@hitachivantara.com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a:t>2019-09-20</a:t>
            </a:r>
            <a:endParaRPr lang="en-US" dirty="0"/>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&lt;&lt; "port" : "1A" &gt;&gt;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rPr>
              <a:t>We create a “flock” of workloads all with this name on a selected group of available test LUNs.</a:t>
            </a:r>
            <a:endParaRPr lang="en-US" sz="1400" dirty="0">
              <a:solidFill>
                <a:schemeClr val="tx1"/>
              </a:solidFill>
              <a:latin typeface="+mj-lt"/>
            </a:endParaRP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1245549"/>
            <a:ext cx="2997152" cy="405829"/>
          </a:xfrm>
          <a:prstGeom prst="wedgeRoundRectCallout">
            <a:avLst>
              <a:gd name="adj1" fmla="val -76310"/>
              <a:gd name="adj2" fmla="val 2412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Selects from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1896211"/>
            <a:ext cx="2193110" cy="685533"/>
          </a:xfrm>
          <a:prstGeom prst="wedgeRoundRectCallout">
            <a:avLst>
              <a:gd name="adj1" fmla="val -125438"/>
              <a:gd name="adj2" fmla="val 6416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cs typeface="Courier New" panose="02070309020205020404" pitchFamily="49" charset="0"/>
              </a:rPr>
              <a:t>or </a:t>
            </a:r>
            <a:r>
              <a:rPr lang="en-US" sz="1400" dirty="0">
                <a:solidFill>
                  <a:schemeClr val="tx1"/>
                </a:solidFill>
                <a:latin typeface="Courier New" panose="02070309020205020404" pitchFamily="49" charset="0"/>
                <a:cs typeface="Courier New" panose="02070309020205020404" pitchFamily="49" charset="0"/>
              </a:rPr>
              <a:t>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solidFill>
                  <a:srgbClr val="00B0F0"/>
                </a:solidFill>
                <a:latin typeface="Courier New" panose="02070309020205020404" pitchFamily="49" charset="0"/>
                <a:cs typeface="Courier New" panose="02070309020205020404" pitchFamily="49" charset="0"/>
              </a:rPr>
              <a:t>sun159+/dev/</a:t>
            </a:r>
            <a:r>
              <a:rPr lang="en-US" sz="2000" dirty="0" err="1">
                <a:solidFill>
                  <a:srgbClr val="00B0F0"/>
                </a:solidFill>
                <a:latin typeface="Courier New" panose="02070309020205020404" pitchFamily="49" charset="0"/>
                <a:cs typeface="Courier New" panose="02070309020205020404" pitchFamily="49" charset="0"/>
              </a:rPr>
              <a:t>sdc+frantic</a:t>
            </a:r>
            <a:endParaRPr lang="en-US" sz="2000" dirty="0">
              <a:solidFill>
                <a:srgbClr val="00B0F0"/>
              </a:solidFill>
              <a:latin typeface="Courier New" panose="02070309020205020404" pitchFamily="49" charset="0"/>
              <a:cs typeface="Courier New" panose="02070309020205020404" pitchFamily="49" charset="0"/>
            </a:endParaRPr>
          </a:p>
        </p:txBody>
      </p:sp>
      <p:sp>
        <p:nvSpPr>
          <p:cNvPr id="62" name="Rectangle 61"/>
          <p:cNvSpPr/>
          <p:nvPr/>
        </p:nvSpPr>
        <p:spPr>
          <a:xfrm>
            <a:off x="994377" y="279931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530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4262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582572"/>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2179424"/>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322573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891997" y="3080835"/>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891997" y="3507252"/>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891997" y="3507252"/>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508985"/>
            <a:ext cx="640387" cy="370001"/>
          </a:xfrm>
          <a:prstGeom prst="wedgeRoundRectCallout">
            <a:avLst>
              <a:gd name="adj1" fmla="val 154289"/>
              <a:gd name="adj2" fmla="val -22266"/>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stCxn id="62" idx="3"/>
            <a:endCxn id="166" idx="0"/>
          </p:cNvCxnSpPr>
          <p:nvPr/>
        </p:nvCxnSpPr>
        <p:spPr>
          <a:xfrm flipV="1">
            <a:off x="1554953" y="2881370"/>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462571"/>
            <a:ext cx="3832394"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807552"/>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78872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94692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77447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93267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537132"/>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829066" y="1991919"/>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829082" y="2446706"/>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829098" y="2901493"/>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829114" y="3563464"/>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stCxn id="169" idx="3"/>
          </p:cNvCxnSpPr>
          <p:nvPr/>
        </p:nvCxnSpPr>
        <p:spPr>
          <a:xfrm>
            <a:off x="3068264" y="2189150"/>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stCxn id="171" idx="3"/>
          </p:cNvCxnSpPr>
          <p:nvPr/>
        </p:nvCxnSpPr>
        <p:spPr>
          <a:xfrm flipV="1">
            <a:off x="3068280" y="1729208"/>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stCxn id="169" idx="3"/>
          </p:cNvCxnSpPr>
          <p:nvPr/>
        </p:nvCxnSpPr>
        <p:spPr>
          <a:xfrm>
            <a:off x="3068264" y="2189150"/>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stCxn id="171" idx="3"/>
          </p:cNvCxnSpPr>
          <p:nvPr/>
        </p:nvCxnSpPr>
        <p:spPr>
          <a:xfrm flipV="1">
            <a:off x="3068280" y="3095710"/>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stCxn id="171" idx="3"/>
          </p:cNvCxnSpPr>
          <p:nvPr/>
        </p:nvCxnSpPr>
        <p:spPr>
          <a:xfrm>
            <a:off x="3068280" y="3174900"/>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2085882" y="2189150"/>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2085882" y="2881370"/>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4262498"/>
            <a:ext cx="3832394"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stCxn id="109" idx="3"/>
          </p:cNvCxnSpPr>
          <p:nvPr/>
        </p:nvCxnSpPr>
        <p:spPr>
          <a:xfrm>
            <a:off x="1554953" y="3812426"/>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582572"/>
            <a:ext cx="3951738" cy="70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3162375"/>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550597"/>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633551" y="4479206"/>
            <a:ext cx="1151308" cy="370001"/>
          </a:xfrm>
          <a:prstGeom prst="wedgeRoundRectCallout">
            <a:avLst>
              <a:gd name="adj1" fmla="val 68940"/>
              <a:gd name="adj2" fmla="val -2158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94" name="Rounded Rectangular Callout 4">
            <a:extLst>
              <a:ext uri="{FF2B5EF4-FFF2-40B4-BE49-F238E27FC236}">
                <a16:creationId xmlns:a16="http://schemas.microsoft.com/office/drawing/2014/main" id="{C2900F9B-FEA9-4783-BE9C-B92F3832768B}"/>
              </a:ext>
            </a:extLst>
          </p:cNvPr>
          <p:cNvSpPr/>
          <p:nvPr/>
        </p:nvSpPr>
        <p:spPr>
          <a:xfrm>
            <a:off x="2550576" y="947875"/>
            <a:ext cx="710089" cy="400822"/>
          </a:xfrm>
          <a:prstGeom prst="wedgeRoundRectCallout">
            <a:avLst>
              <a:gd name="adj1" fmla="val 10443"/>
              <a:gd name="adj2" fmla="val -1060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ivyscript hostname</a:t>
            </a:r>
          </a:p>
        </p:txBody>
      </p:sp>
      <p:sp useBgFill="1">
        <p:nvSpPr>
          <p:cNvPr id="95" name="Rounded Rectangular Callout 4">
            <a:extLst>
              <a:ext uri="{FF2B5EF4-FFF2-40B4-BE49-F238E27FC236}">
                <a16:creationId xmlns:a16="http://schemas.microsoft.com/office/drawing/2014/main" id="{9EA6E4DA-1D6E-4A9C-BC24-397D1158B776}"/>
              </a:ext>
            </a:extLst>
          </p:cNvPr>
          <p:cNvSpPr/>
          <p:nvPr/>
        </p:nvSpPr>
        <p:spPr>
          <a:xfrm>
            <a:off x="3569613" y="975194"/>
            <a:ext cx="518874" cy="350142"/>
          </a:xfrm>
          <a:prstGeom prst="wedgeRoundRectCallout">
            <a:avLst>
              <a:gd name="adj1" fmla="val 67300"/>
              <a:gd name="adj2" fmla="val -125433"/>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LUN name</a:t>
            </a:r>
          </a:p>
        </p:txBody>
      </p:sp>
      <p:sp useBgFill="1">
        <p:nvSpPr>
          <p:cNvPr id="99" name="Rounded Rectangular Callout 4">
            <a:extLst>
              <a:ext uri="{FF2B5EF4-FFF2-40B4-BE49-F238E27FC236}">
                <a16:creationId xmlns:a16="http://schemas.microsoft.com/office/drawing/2014/main" id="{D22AE1EB-A372-48FB-90DE-AB1753ADFA38}"/>
              </a:ext>
            </a:extLst>
          </p:cNvPr>
          <p:cNvSpPr/>
          <p:nvPr/>
        </p:nvSpPr>
        <p:spPr>
          <a:xfrm>
            <a:off x="4282667" y="979429"/>
            <a:ext cx="1387249" cy="354472"/>
          </a:xfrm>
          <a:prstGeom prst="wedgeRoundRectCallout">
            <a:avLst>
              <a:gd name="adj1" fmla="val 37384"/>
              <a:gd name="adj2" fmla="val -118681"/>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workload name from [</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id="{1CD80C1B-6EE2-46B1-9849-4197C5EA38E7}"/>
              </a:ext>
            </a:extLst>
          </p:cNvPr>
          <p:cNvSpPr/>
          <p:nvPr/>
        </p:nvSpPr>
        <p:spPr>
          <a:xfrm rot="5400000">
            <a:off x="2910222" y="165738"/>
            <a:ext cx="124058" cy="87921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0" name="Right Brace 99">
            <a:extLst>
              <a:ext uri="{FF2B5EF4-FFF2-40B4-BE49-F238E27FC236}">
                <a16:creationId xmlns:a16="http://schemas.microsoft.com/office/drawing/2014/main" id="{55AA629E-A860-4709-A95D-41541008AF72}"/>
              </a:ext>
            </a:extLst>
          </p:cNvPr>
          <p:cNvSpPr/>
          <p:nvPr/>
        </p:nvSpPr>
        <p:spPr>
          <a:xfrm rot="5400000">
            <a:off x="4133111" y="14655"/>
            <a:ext cx="124058" cy="1188064"/>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1" name="Right Brace 100">
            <a:extLst>
              <a:ext uri="{FF2B5EF4-FFF2-40B4-BE49-F238E27FC236}">
                <a16:creationId xmlns:a16="http://schemas.microsoft.com/office/drawing/2014/main" id="{F5897C87-8BA3-4748-844A-2867E340266C}"/>
              </a:ext>
            </a:extLst>
          </p:cNvPr>
          <p:cNvSpPr/>
          <p:nvPr/>
        </p:nvSpPr>
        <p:spPr>
          <a:xfrm rot="5400000">
            <a:off x="5445595" y="100429"/>
            <a:ext cx="124058" cy="102816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cs typeface="Courier New" pitchFamily="49" charset="0"/>
              </a:rPr>
              <a:t>[</a:t>
            </a:r>
            <a:r>
              <a:rPr lang="en-US" altLang="zh-CN" sz="1400" dirty="0" err="1">
                <a:cs typeface="Courier New" pitchFamily="49" charset="0"/>
              </a:rPr>
              <a:t>EditRollup</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4836050" y="3468995"/>
            <a:ext cx="1511852" cy="222037"/>
          </a:xfrm>
          <a:prstGeom prst="wedgeRoundRectCallout">
            <a:avLst>
              <a:gd name="adj1" fmla="val -215244"/>
              <a:gd name="adj2" fmla="val 5700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2789207" y="4421468"/>
            <a:ext cx="4274202" cy="240757"/>
          </a:xfrm>
          <a:prstGeom prst="wedgeRoundRectCallout">
            <a:avLst>
              <a:gd name="adj1" fmla="val -35107"/>
              <a:gd name="adj2" fmla="val -18431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pPr>
              <a:spcBef>
                <a:spcPts val="0"/>
              </a:spcBef>
            </a:pP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"port"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64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"20%";</a:t>
            </a:r>
            <a:endParaRPr lang="zh-CN" altLang="en-US" sz="1200" dirty="0">
              <a:latin typeface="Courier New" pitchFamily="49" charset="0"/>
              <a:cs typeface="Courier New" pitchFamily="49" charset="0"/>
            </a:endParaRPr>
          </a:p>
          <a:p>
            <a:r>
              <a:rPr lang="en-US" sz="1400" dirty="0"/>
              <a:t>Every workload appears in exactly one instance of every rollup.</a:t>
            </a:r>
          </a:p>
          <a:p>
            <a:r>
              <a:rPr lang="en-US" sz="1400" dirty="0"/>
              <a:t>There is always an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pPr lvl="1"/>
            <a:r>
              <a:rPr lang="en-US" sz="1200" dirty="0"/>
              <a:t>For example  </a:t>
            </a:r>
            <a:r>
              <a:rPr lang="en-US" sz="1200" dirty="0">
                <a:latin typeface="Courier New" panose="02070309020205020404" pitchFamily="49" charset="0"/>
                <a:cs typeface="Courier New" panose="02070309020205020404" pitchFamily="49" charset="0"/>
              </a:rPr>
              <a:t>[select] "all=all";</a:t>
            </a:r>
            <a:endParaRPr lang="en-US" sz="1200" dirty="0">
              <a:cs typeface="Courier New" panose="02070309020205020404" pitchFamily="49" charset="0"/>
            </a:endParaRP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nocsv</a:t>
            </a:r>
            <a:r>
              <a:rPr lang="en-US" altLang="zh-CN" sz="1400" dirty="0">
                <a:latin typeface="Courier New" pitchFamily="49" charset="0"/>
                <a:cs typeface="Courier New" pitchFamily="49" charset="0"/>
              </a:rPr>
              <a:t>] - </a:t>
            </a:r>
            <a:r>
              <a:rPr lang="en-US" altLang="zh-CN" sz="1200" dirty="0">
                <a:cs typeface="Courier New" pitchFamily="49" charset="0"/>
              </a:rPr>
              <a:t>Optional - suppresses creation of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output csv files for this rollup.</a:t>
            </a:r>
          </a:p>
          <a:p>
            <a:r>
              <a:rPr lang="en-US" altLang="zh-CN" sz="1400" dirty="0">
                <a:latin typeface="Courier New" pitchFamily="49" charset="0"/>
                <a:cs typeface="Courier New" pitchFamily="49" charset="0"/>
              </a:rPr>
              <a:t>[quantity] 64 - </a:t>
            </a:r>
            <a:r>
              <a:rPr lang="en-US" altLang="zh-CN" sz="1200" dirty="0">
                <a:cs typeface="Courier New" pitchFamily="49" charset="0"/>
              </a:rPr>
              <a:t>Optional - marks the test result invalid if there aren’t 64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instances reporting data .</a:t>
            </a: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MaxDroop</a:t>
            </a:r>
            <a:r>
              <a:rPr lang="en-US" altLang="zh-CN" sz="1400" dirty="0">
                <a:latin typeface="Courier New" pitchFamily="49" charset="0"/>
                <a:cs typeface="Courier New" pitchFamily="49" charset="0"/>
              </a:rPr>
              <a:t>] "20%"</a:t>
            </a:r>
          </a:p>
          <a:p>
            <a:pPr lvl="1"/>
            <a:r>
              <a:rPr lang="en-US" altLang="zh-CN" sz="1200" dirty="0">
                <a:cs typeface="Courier New" pitchFamily="49" charset="0"/>
              </a:rPr>
              <a:t>Optional - marks the test result invalid if any one instance of the rollup has an IOPS more than 20% below that of the fastest instance.</a:t>
            </a:r>
          </a:p>
          <a:p>
            <a:pPr lvl="1"/>
            <a:r>
              <a:rPr lang="en-US" altLang="zh-CN" sz="12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277547"/>
          </a:xfrm>
        </p:spPr>
        <p:txBody>
          <a:bodyPr/>
          <a:lstStyle/>
          <a:p>
            <a:r>
              <a:rPr lang="en-US" sz="1400" dirty="0"/>
              <a:t>There may be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t>), at least one measurement subinterval (</a:t>
            </a:r>
            <a:r>
              <a:rPr lang="en-US" sz="1400" dirty="0" err="1">
                <a:latin typeface="Courier New" panose="02070309020205020404" pitchFamily="49" charset="0"/>
                <a:cs typeface="Courier New" panose="02070309020205020404" pitchFamily="49" charset="0"/>
              </a:rPr>
              <a:t>measure_seconds</a:t>
            </a:r>
            <a:r>
              <a:rPr lang="en-US" sz="1400" dirty="0"/>
              <a:t>), and zero or more cooldown subintervals.</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and measurement run for a fixed number of subintervals.</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warmup_seconds</a:t>
            </a:r>
            <a:r>
              <a:rPr lang="en-US" sz="1400" dirty="0"/>
              <a:t> and </a:t>
            </a:r>
            <a:r>
              <a:rPr lang="en-US" sz="1400" dirty="0" err="1">
                <a:latin typeface="Courier New" panose="02070309020205020404" pitchFamily="49" charset="0"/>
                <a:cs typeface="Courier New" panose="02070309020205020404" pitchFamily="49" charset="0"/>
              </a:rPr>
              <a:t>measure_seconds</a:t>
            </a:r>
            <a:r>
              <a:rPr lang="en-US" sz="1400" dirty="0"/>
              <a:t> become minimums will be extended as long as necessary (up to </a:t>
            </a:r>
            <a:r>
              <a:rPr lang="en-US" sz="1400" dirty="0" err="1">
                <a:latin typeface="Courier New" panose="02070309020205020404" pitchFamily="49" charset="0"/>
                <a:cs typeface="Courier New" panose="02070309020205020404" pitchFamily="49" charset="0"/>
              </a:rPr>
              <a:t>timeout_seconds</a:t>
            </a:r>
            <a:r>
              <a:rPr lang="en-US" sz="1400" dirty="0"/>
              <a:t>) to reach the +/- target accuracy.</a:t>
            </a:r>
          </a:p>
          <a:p>
            <a:pPr>
              <a:spcBef>
                <a:spcPts val="600"/>
              </a:spcBef>
            </a:pPr>
            <a:r>
              <a:rPr lang="en-US" sz="1400" dirty="0">
                <a:cs typeface="Courier New" panose="02070309020205020404" pitchFamily="49" charset="0"/>
              </a:rPr>
              <a:t>Either way, if a command device connector is available, cooldown may be extended at zero IOPS using </a:t>
            </a:r>
            <a:r>
              <a:rPr lang="en-US" sz="1400" dirty="0" err="1">
                <a:latin typeface="Courier New" panose="02070309020205020404" pitchFamily="49" charset="0"/>
                <a:cs typeface="Courier New" panose="02070309020205020404" pitchFamily="49" charset="0"/>
              </a:rPr>
              <a:t>cooldown_by_WP</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cooldown_by_MP_busy</a:t>
            </a:r>
            <a:r>
              <a:rPr lang="en-US" sz="1400" dirty="0">
                <a:cs typeface="Courier New" panose="02070309020205020404" pitchFamily="49" charset="0"/>
              </a:rPr>
              <a:t>, which both default to </a:t>
            </a:r>
            <a:r>
              <a:rPr lang="en-US" sz="1400" dirty="0">
                <a:latin typeface="Courier New" panose="02070309020205020404" pitchFamily="49" charset="0"/>
                <a:cs typeface="Courier New" panose="02070309020205020404" pitchFamily="49" charset="0"/>
              </a:rPr>
              <a:t>on</a:t>
            </a:r>
            <a:r>
              <a:rPr lang="en-US" sz="1400" dirty="0">
                <a:cs typeface="Courier New" panose="02070309020205020404" pitchFamily="49" charset="0"/>
              </a:rPr>
              <a:t>.</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5586"/>
          </a:xfrm>
        </p:spPr>
        <p:txBody>
          <a:bodyPr/>
          <a:lstStyle/>
          <a:p>
            <a:r>
              <a:rPr lang="en-US" sz="2000" dirty="0">
                <a:latin typeface="Courier New" panose="02070309020205020404" pitchFamily="49" charset="0"/>
                <a:cs typeface="Courier New" panose="02070309020205020404" pitchFamily="49" charset="0"/>
              </a:rPr>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cooldown subinterval continuing to drive I/O.</a:t>
            </a:r>
          </a:p>
          <a:p>
            <a:pPr lvl="3"/>
            <a:r>
              <a:rPr lang="en-US" sz="1600" dirty="0"/>
              <a:t>If you have a command device and the proprietary command device connector software,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a:t>
            </a:r>
            <a:r>
              <a:rPr lang="en-US" sz="1200" dirty="0" err="1">
                <a:cs typeface="Courier New" panose="02070309020205020404" pitchFamily="49" charset="0"/>
              </a:rPr>
              <a:t>ivyscript</a:t>
            </a:r>
            <a:r>
              <a:rPr lang="en-US" sz="1200" dirty="0">
                <a:cs typeface="Courier New" panose="02070309020205020404" pitchFamily="49" charset="0"/>
              </a:rPr>
              <a:t> interpreter both show you “create workload”, “create rollup”,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556358"/>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square-brackets tokens like </a:t>
            </a:r>
            <a:r>
              <a:rPr lang="en-US" sz="1600" dirty="0">
                <a:latin typeface="Courier New" panose="02070309020205020404" pitchFamily="49" charset="0"/>
                <a:cs typeface="Courier New" panose="02070309020205020404" pitchFamily="49" charset="0"/>
              </a:rPr>
              <a:t>[hosts]</a:t>
            </a:r>
            <a:r>
              <a:rPr lang="en-US" sz="1600" dirty="0"/>
              <a:t> are where ivyscript exposes the underlying ivy engine C++ API call.</a:t>
            </a:r>
          </a:p>
          <a:p>
            <a:r>
              <a:rPr lang="en-US" sz="1600" dirty="0"/>
              <a:t>ivyscript and the ivy engine C++ API now have </a:t>
            </a:r>
            <a:r>
              <a:rPr lang="en-US" sz="1600" dirty="0" err="1">
                <a:latin typeface="Courier New" panose="02070309020205020404" pitchFamily="49" charset="0"/>
                <a:cs typeface="Courier New" panose="02070309020205020404" pitchFamily="49" charset="0"/>
              </a:rPr>
              <a:t>ivy_engine_get</a:t>
            </a:r>
            <a:r>
              <a:rPr lang="en-US" sz="1600" dirty="0">
                <a:latin typeface="Courier New" panose="02070309020205020404" pitchFamily="49" charset="0"/>
                <a:cs typeface="Courier New" panose="02070309020205020404" pitchFamily="49" charset="0"/>
              </a:rPr>
              <a:t>()</a:t>
            </a:r>
            <a:r>
              <a:rPr lang="en-US" sz="1600" dirty="0"/>
              <a:t> and </a:t>
            </a:r>
            <a:r>
              <a:rPr lang="en-US" sz="1600" dirty="0" err="1">
                <a:latin typeface="Courier New" panose="02070309020205020404" pitchFamily="49" charset="0"/>
                <a:cs typeface="Courier New" panose="02070309020205020404" pitchFamily="49" charset="0"/>
              </a:rPr>
              <a:t>ivy_engine_set</a:t>
            </a:r>
            <a:r>
              <a:rPr lang="en-US" sz="1600" dirty="0"/>
              <a:t>() functions, but many older individual ivyscript ivy engine built-in accessor functions to get things from the ivy engine still work and now map onto the appropriate ivy engine C++ API </a:t>
            </a:r>
            <a:r>
              <a:rPr lang="en-US" sz="1600" dirty="0" err="1">
                <a:latin typeface="Courier New" panose="02070309020205020404" pitchFamily="49" charset="0"/>
                <a:cs typeface="Courier New" panose="02070309020205020404" pitchFamily="49" charset="0"/>
              </a:rPr>
              <a:t>ivy_engine_get</a:t>
            </a:r>
            <a:r>
              <a:rPr lang="en-US" sz="1600" dirty="0"/>
              <a:t>() call.</a:t>
            </a:r>
          </a:p>
          <a:p>
            <a:pPr lvl="1"/>
            <a:r>
              <a:rPr lang="en-US" sz="1400" dirty="0"/>
              <a:t>E.g.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summary_csv</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retrieves the filename of the summary csv file.</a:t>
            </a:r>
            <a:endParaRPr lang="en-US" sz="1400" dirty="0"/>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presentation is intended to get new ivy users started.</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a:t>
            </a:r>
            <a:r>
              <a:rPr lang="en-US" sz="1600" dirty="0" err="1"/>
              <a:t>ivyscript</a:t>
            </a:r>
            <a:r>
              <a:rPr lang="en-US" sz="1600" dirty="0"/>
              <a:t> reference” and “programming the ivy engine”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2893100"/>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[Go!]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(4KiB, 8192, 16KiB, 32KiB, "64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 &gt;&gt;;</a:t>
            </a:r>
            <a:br>
              <a:rPr lang="en-US" sz="1200" dirty="0">
                <a:latin typeface="Courier New" panose="02070309020205020404" pitchFamily="49" charset="0"/>
                <a:cs typeface="Courier New" panose="02070309020205020404" pitchFamily="49" charset="0"/>
              </a:rPr>
            </a:br>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workload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4774990" y="3766585"/>
            <a:ext cx="2069947" cy="629037"/>
          </a:xfrm>
          <a:prstGeom prst="wedgeRoundRectCallout">
            <a:avLst>
              <a:gd name="adj1" fmla="val -31224"/>
              <a:gd name="adj2" fmla="val -9951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Example of embedded quotes inside a raw string.</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024840" y="1361737"/>
            <a:ext cx="3229555" cy="172050"/>
          </a:xfrm>
          <a:prstGeom prst="wedgeRoundRectCallout">
            <a:avLst>
              <a:gd name="adj1" fmla="val -60282"/>
              <a:gd name="adj2" fmla="val 23240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789680" y="1643319"/>
            <a:ext cx="3982580" cy="177073"/>
          </a:xfrm>
          <a:prstGeom prst="wedgeRoundRectCallout">
            <a:avLst>
              <a:gd name="adj1" fmla="val -91381"/>
              <a:gd name="adj2" fmla="val 1807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789680" y="2015949"/>
            <a:ext cx="4194609" cy="177074"/>
          </a:xfrm>
          <a:prstGeom prst="wedgeRoundRectCallout">
            <a:avLst>
              <a:gd name="adj1" fmla="val -60594"/>
              <a:gd name="adj2" fmla="val 7694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328141" y="3800500"/>
            <a:ext cx="1971792" cy="908384"/>
          </a:xfrm>
          <a:prstGeom prst="wedgeRoundRectCallout">
            <a:avLst>
              <a:gd name="adj1" fmla="val -16858"/>
              <a:gd name="adj2" fmla="val -8358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"raw strings" are character strings starting with &lt;&lt; and ending with &gt;&gt;, which makes it easy to have embedded quotes .</a:t>
            </a:r>
            <a:endParaRPr lang="en-US" sz="1200" dirty="0">
              <a:solidFill>
                <a:schemeClr val="tx1"/>
              </a:solidFill>
            </a:endParaRPr>
          </a:p>
        </p:txBody>
      </p:sp>
      <p:sp>
        <p:nvSpPr>
          <p:cNvPr id="13" name="Speech Bubble: Rectangle with Corners Rounded 12">
            <a:extLst>
              <a:ext uri="{FF2B5EF4-FFF2-40B4-BE49-F238E27FC236}">
                <a16:creationId xmlns:a16="http://schemas.microsoft.com/office/drawing/2014/main" id="{81ACF5D8-9894-4C71-8BB3-54A7E0B2A690}"/>
              </a:ext>
            </a:extLst>
          </p:cNvPr>
          <p:cNvSpPr/>
          <p:nvPr/>
        </p:nvSpPr>
        <p:spPr>
          <a:xfrm>
            <a:off x="2596976" y="3800500"/>
            <a:ext cx="1880971" cy="908385"/>
          </a:xfrm>
          <a:prstGeom prst="wedgeRoundRectCallout">
            <a:avLst>
              <a:gd name="adj1" fmla="val -46734"/>
              <a:gd name="adj2" fmla="val -8492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If there is no space between "4" and "KiB", then putting quotes around 4KiB is optional.</a:t>
            </a:r>
            <a:endParaRPr lang="en-US" sz="1200" dirty="0">
              <a:solidFill>
                <a:schemeClr val="tx1"/>
              </a:solidFill>
            </a:endParaRPr>
          </a:p>
        </p:txBody>
      </p:sp>
      <p:sp>
        <p:nvSpPr>
          <p:cNvPr id="14" name="Speech Bubble: Rectangle with Corners Rounded 13">
            <a:extLst>
              <a:ext uri="{FF2B5EF4-FFF2-40B4-BE49-F238E27FC236}">
                <a16:creationId xmlns:a16="http://schemas.microsoft.com/office/drawing/2014/main" id="{F68452BC-AD29-4452-8B6A-C4775097B11D}"/>
              </a:ext>
            </a:extLst>
          </p:cNvPr>
          <p:cNvSpPr/>
          <p:nvPr/>
        </p:nvSpPr>
        <p:spPr>
          <a:xfrm>
            <a:off x="3621466" y="2781105"/>
            <a:ext cx="4759662" cy="259898"/>
          </a:xfrm>
          <a:prstGeom prst="wedgeRoundRectCallout">
            <a:avLst>
              <a:gd name="adj1" fmla="val -32974"/>
              <a:gd name="adj2" fmla="val -1541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urier New" panose="02070309020205020404" pitchFamily="49" charset="0"/>
                <a:cs typeface="Courier New" panose="02070309020205020404" pitchFamily="49" charset="0"/>
              </a:rPr>
              <a:t>100%</a:t>
            </a:r>
            <a:r>
              <a:rPr lang="en-US" sz="1200" dirty="0">
                <a:solidFill>
                  <a:schemeClr val="tx1"/>
                </a:solidFill>
                <a:cs typeface="Courier New" panose="02070309020205020404" pitchFamily="49" charset="0"/>
              </a:rPr>
              <a:t> and </a:t>
            </a:r>
            <a:r>
              <a:rPr lang="en-US" sz="1200" dirty="0">
                <a:solidFill>
                  <a:schemeClr val="tx1"/>
                </a:solidFill>
                <a:latin typeface="Courier New" panose="02070309020205020404" pitchFamily="49" charset="0"/>
                <a:cs typeface="Courier New" panose="02070309020205020404" pitchFamily="49" charset="0"/>
              </a:rPr>
              <a:t>1.0</a:t>
            </a:r>
            <a:r>
              <a:rPr lang="en-US" sz="1200" dirty="0">
                <a:solidFill>
                  <a:schemeClr val="tx1"/>
                </a:solidFill>
                <a:cs typeface="Courier New" panose="02070309020205020404" pitchFamily="49" charset="0"/>
              </a:rPr>
              <a:t> mean the same thing and are interchangeable in ivy.</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Same thing but looping in ivyscript</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2365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show_rollup_structure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
        <p:nvSpPr>
          <p:cNvPr id="4" name="Speech Bubble: Rectangle with Corners Rounded 3">
            <a:extLst>
              <a:ext uri="{FF2B5EF4-FFF2-40B4-BE49-F238E27FC236}">
                <a16:creationId xmlns:a16="http://schemas.microsoft.com/office/drawing/2014/main" id="{07129B0D-9753-41EF-8DDA-79BCFF661599}"/>
              </a:ext>
            </a:extLst>
          </p:cNvPr>
          <p:cNvSpPr/>
          <p:nvPr/>
        </p:nvSpPr>
        <p:spPr>
          <a:xfrm>
            <a:off x="4752214" y="3040620"/>
            <a:ext cx="3322777" cy="206704"/>
          </a:xfrm>
          <a:prstGeom prst="wedgeRoundRectCallout">
            <a:avLst>
              <a:gd name="adj1" fmla="val -33984"/>
              <a:gd name="adj2" fmla="val 1203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cs typeface="Courier New" panose="02070309020205020404" pitchFamily="49" charset="0"/>
              </a:rPr>
              <a:t>ivyscript</a:t>
            </a:r>
            <a:r>
              <a:rPr lang="en-US" sz="1100" dirty="0">
                <a:solidFill>
                  <a:schemeClr val="tx1"/>
                </a:solidFill>
                <a:cs typeface="Courier New" panose="02070309020205020404" pitchFamily="49" charset="0"/>
              </a:rPr>
              <a:t> built-in function accessing the ivy engine.</a:t>
            </a:r>
            <a:endParaRPr lang="en-US" sz="1100" dirty="0">
              <a:solidFill>
                <a:schemeClr val="tx1"/>
              </a:solidFill>
            </a:endParaRPr>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ivy_engine_get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summary_csv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3949"/>
              <a:gd name="adj2" fmla="val -11355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590727"/>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err="1">
                <a:latin typeface="Courier New" panose="02070309020205020404" pitchFamily="49" charset="0"/>
                <a:cs typeface="Courier New" panose="02070309020205020404" pitchFamily="49" charset="0"/>
              </a:rPr>
              <a:t>ivydriver</a:t>
            </a:r>
            <a:endParaRPr lang="en-US" sz="1400" dirty="0">
              <a:latin typeface="Courier New" panose="02070309020205020404" pitchFamily="49" charset="0"/>
              <a:cs typeface="Courier New" panose="02070309020205020404" pitchFamily="49" charset="0"/>
            </a:endParaRP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The idea when writing </a:t>
            </a:r>
            <a:r>
              <a:rPr lang="en-US" sz="1200" dirty="0" err="1">
                <a:latin typeface="Courier New" panose="02070309020205020404" pitchFamily="49" charset="0"/>
                <a:cs typeface="Courier New" panose="02070309020205020404" pitchFamily="49" charset="0"/>
              </a:rPr>
              <a:t>ivy_cmddev</a:t>
            </a:r>
            <a:r>
              <a:rPr lang="en-US" sz="1200" dirty="0"/>
              <a:t> was to have the lightest possible touch on the test host with the command device, so derived data is computed in the ivy central host, which is open source.</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22812"/>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tool that provides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2739211"/>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select on in ivy.</a:t>
            </a:r>
          </a:p>
          <a:p>
            <a:r>
              <a:rPr lang="en-US" sz="1600" dirty="0"/>
              <a:t>For the vast majority of attribute names, the stock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&lt;&lt; "port" : [ "1A", "3A" ] &gt;&gt;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does provide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2557540" y="2420199"/>
            <a:ext cx="4215327" cy="514408"/>
          </a:xfrm>
          <a:prstGeom prst="wedgeRoundRectCallout">
            <a:avLst>
              <a:gd name="adj1" fmla="val -33717"/>
              <a:gd name="adj2" fmla="val -8220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with &lt;&lt; and end with &gt;&gt;, making it easy to include quote marks within a string</a:t>
            </a: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&lt;&lt;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&gt;&gt;</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64160" y="967575"/>
            <a:ext cx="8584006" cy="3724096"/>
          </a:xfrm>
        </p:spPr>
        <p:txBody>
          <a:bodyPr/>
          <a:lstStyle/>
          <a:p>
            <a:r>
              <a:rPr lang="en-US" sz="1600" dirty="0"/>
              <a:t>Each test host, when it first wakes up, runs </a:t>
            </a:r>
            <a:r>
              <a:rPr lang="en-US" sz="1600" dirty="0">
                <a:latin typeface="Courier New" panose="02070309020205020404" pitchFamily="49" charset="0"/>
                <a:cs typeface="Courier New" panose="02070309020205020404" pitchFamily="49" charset="0"/>
              </a:rPr>
              <a:t>showluns.sh</a:t>
            </a:r>
            <a:r>
              <a:rPr lang="en-US" sz="1600" dirty="0"/>
              <a:t>, and sends the output to the central host.  The aggregated data from all test hosts forms </a:t>
            </a:r>
            <a:r>
              <a:rPr lang="en-US" sz="1600" b="1" dirty="0"/>
              <a:t>all discovered LUNs</a:t>
            </a:r>
            <a:r>
              <a:rPr lang="en-US" sz="1600" dirty="0"/>
              <a:t>.</a:t>
            </a:r>
          </a:p>
          <a:p>
            <a:r>
              <a:rPr lang="en-US" sz="1600" b="1" dirty="0"/>
              <a:t>All discovered LUNs</a:t>
            </a:r>
            <a:r>
              <a:rPr lang="en-US" sz="1600" dirty="0"/>
              <a:t> includes information on all </a:t>
            </a:r>
            <a:r>
              <a:rPr lang="en-US" sz="1600" dirty="0">
                <a:latin typeface="Courier New" panose="02070309020205020404" pitchFamily="49" charset="0"/>
                <a:cs typeface="Courier New" panose="02070309020205020404" pitchFamily="49" charset="0"/>
              </a:rPr>
              <a:t>/dev/</a:t>
            </a:r>
            <a:r>
              <a:rPr lang="en-US" sz="1600" dirty="0" err="1">
                <a:latin typeface="Courier New" panose="02070309020205020404" pitchFamily="49" charset="0"/>
                <a:cs typeface="Courier New" panose="02070309020205020404" pitchFamily="49" charset="0"/>
              </a:rPr>
              <a:t>sd</a:t>
            </a:r>
            <a:r>
              <a:rPr lang="en-US" sz="1200" dirty="0" err="1">
                <a:latin typeface="Courier New" panose="02070309020205020404" pitchFamily="49" charset="0"/>
                <a:cs typeface="Courier New" panose="02070309020205020404" pitchFamily="49" charset="0"/>
              </a:rPr>
              <a:t>xx</a:t>
            </a:r>
            <a:r>
              <a:rPr lang="en-US" sz="1600" dirty="0"/>
              <a:t> LUNs, including test host boot volumes.</a:t>
            </a:r>
          </a:p>
          <a:p>
            <a:r>
              <a:rPr lang="en-US" sz="1600" dirty="0"/>
              <a:t>On the </a:t>
            </a:r>
            <a:r>
              <a:rPr lang="en-US" sz="1600" dirty="0">
                <a:latin typeface="Courier New" panose="02070309020205020404" pitchFamily="49" charset="0"/>
                <a:cs typeface="Courier New" panose="02070309020205020404" pitchFamily="49" charset="0"/>
              </a:rPr>
              <a:t>[hosts]</a:t>
            </a:r>
            <a:r>
              <a:rPr lang="en-US" sz="1600" dirty="0"/>
              <a:t> statement, there must be a </a:t>
            </a:r>
            <a:r>
              <a:rPr lang="en-US" sz="1600" dirty="0">
                <a:latin typeface="Courier New" panose="02070309020205020404" pitchFamily="49" charset="0"/>
                <a:cs typeface="Courier New" panose="02070309020205020404" pitchFamily="49" charset="0"/>
              </a:rPr>
              <a:t>[select]</a:t>
            </a:r>
            <a:r>
              <a:rPr lang="en-US" sz="1600" dirty="0"/>
              <a:t> clause that specifies at least one of </a:t>
            </a:r>
            <a:r>
              <a:rPr lang="en-US" sz="1600" dirty="0" err="1">
                <a:latin typeface="Courier New" panose="02070309020205020404" pitchFamily="49" charset="0"/>
                <a:cs typeface="Courier New" panose="02070309020205020404" pitchFamily="49" charset="0"/>
              </a:rPr>
              <a:t>serial_number</a:t>
            </a:r>
            <a:r>
              <a:rPr lang="en-US" sz="1600" dirty="0"/>
              <a:t> or </a:t>
            </a:r>
            <a:r>
              <a:rPr lang="en-US" sz="1600" dirty="0">
                <a:latin typeface="Courier New" panose="02070309020205020404" pitchFamily="49" charset="0"/>
                <a:cs typeface="Courier New" panose="02070309020205020404" pitchFamily="49" charset="0"/>
              </a:rPr>
              <a:t>vendor</a:t>
            </a:r>
            <a:r>
              <a:rPr lang="en-US" sz="1600" dirty="0"/>
              <a:t>.  This is intended to prevent accidentally writing on test host boot volumes.</a:t>
            </a:r>
          </a:p>
          <a:p>
            <a:r>
              <a:rPr lang="en-US" sz="1600" b="1" dirty="0"/>
              <a:t>All discovered LUNs</a:t>
            </a:r>
            <a:r>
              <a:rPr lang="en-US" sz="1600" dirty="0"/>
              <a:t> is filtered and all LUNs matching the </a:t>
            </a:r>
            <a:r>
              <a:rPr lang="en-US" sz="1600" dirty="0">
                <a:latin typeface="Courier New" panose="02070309020205020404" pitchFamily="49" charset="0"/>
                <a:cs typeface="Courier New" panose="02070309020205020404" pitchFamily="49" charset="0"/>
              </a:rPr>
              <a:t>[hosts]</a:t>
            </a:r>
            <a:r>
              <a:rPr lang="en-US" sz="1600" dirty="0"/>
              <a:t> statement </a:t>
            </a:r>
            <a:r>
              <a:rPr lang="en-US" sz="1600" dirty="0">
                <a:latin typeface="Courier New" panose="02070309020205020404" pitchFamily="49" charset="0"/>
                <a:cs typeface="Courier New" panose="02070309020205020404" pitchFamily="49" charset="0"/>
              </a:rPr>
              <a:t>[select]</a:t>
            </a:r>
            <a:r>
              <a:rPr lang="en-US" sz="1600" dirty="0"/>
              <a:t> clause form “</a:t>
            </a:r>
            <a:r>
              <a:rPr lang="en-US" sz="1600" b="1" dirty="0"/>
              <a:t>available test LUNs</a:t>
            </a:r>
            <a:r>
              <a:rPr lang="en-US" sz="1600" dirty="0"/>
              <a:t>”.  </a:t>
            </a:r>
          </a:p>
          <a:p>
            <a:r>
              <a:rPr lang="en-US" sz="1600" b="1" dirty="0"/>
              <a:t>All discovered LUNs</a:t>
            </a:r>
            <a:r>
              <a:rPr lang="en-US" sz="1600" dirty="0"/>
              <a:t> is never used again.  Later when we create workloads, this selects from </a:t>
            </a:r>
            <a:r>
              <a:rPr lang="en-US" sz="1600" b="1" dirty="0"/>
              <a:t>available test LUNs</a:t>
            </a:r>
            <a:r>
              <a:rPr lang="en-US" sz="16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816156"/>
          </a:xfrm>
        </p:spPr>
        <p:txBody>
          <a:bodyPr/>
          <a:lstStyle/>
          <a:p>
            <a:pPr marL="0" indent="0">
              <a:buNone/>
            </a:pPr>
            <a:r>
              <a:rPr lang="en-US" sz="1800" dirty="0">
                <a:latin typeface="Courier New" pitchFamily="49" charset="0"/>
                <a:cs typeface="Courier New" pitchFamily="49" charset="0"/>
              </a:rPr>
              <a:t>[Hosts] "sun159, </a:t>
            </a:r>
            <a:r>
              <a:rPr lang="en-US" sz="1800" dirty="0" err="1">
                <a:latin typeface="Courier New" pitchFamily="49" charset="0"/>
                <a:cs typeface="Courier New" pitchFamily="49" charset="0"/>
              </a:rPr>
              <a:t>testhost</a:t>
            </a:r>
            <a:r>
              <a:rPr lang="en-US" sz="1800" dirty="0">
                <a:latin typeface="Courier New" pitchFamily="49" charset="0"/>
                <a:cs typeface="Courier New" pitchFamily="49" charset="0"/>
              </a:rPr>
              <a:t>[1-8]"</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[Select] "</a:t>
            </a:r>
            <a:r>
              <a:rPr lang="en-US" sz="1800" dirty="0" err="1">
                <a:latin typeface="Courier New" pitchFamily="49" charset="0"/>
                <a:cs typeface="Courier New" pitchFamily="49" charset="0"/>
              </a:rPr>
              <a:t>serial_number</a:t>
            </a:r>
            <a:r>
              <a:rPr lang="en-US" sz="1800" dirty="0">
                <a:latin typeface="Courier New" pitchFamily="49" charset="0"/>
                <a:cs typeface="Courier New" pitchFamily="49" charset="0"/>
              </a:rPr>
              <a:t> : 123456, LDEV : 00:00-01:FF";</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r>
              <a:rPr lang="en-US" sz="1800" dirty="0">
                <a:cs typeface="Courier New" pitchFamily="49" charset="0"/>
              </a:rPr>
              <a:t>Select clauses accept official well-formed JSON, but ivy relaxed JSON lets you omit outer braces {}, omit quote marks around things ivy recognizes.</a:t>
            </a: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List of test host hostnames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569844" y="3005009"/>
            <a:ext cx="3768034" cy="1036388"/>
          </a:xfrm>
          <a:prstGeom prst="wedgeRoundRectCallout">
            <a:avLst>
              <a:gd name="adj1" fmla="val -20469"/>
              <a:gd name="adj2" fmla="val -7999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The </a:t>
            </a:r>
            <a:r>
              <a:rPr lang="en-US"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mj-lt"/>
              </a:rPr>
              <a:t> query is used to filter </a:t>
            </a:r>
            <a:r>
              <a:rPr lang="en-US" b="1" dirty="0">
                <a:solidFill>
                  <a:schemeClr val="tx1"/>
                </a:solidFill>
                <a:latin typeface="+mj-lt"/>
              </a:rPr>
              <a:t>all discovered LUNs</a:t>
            </a:r>
            <a:r>
              <a:rPr lang="en-US" dirty="0">
                <a:solidFill>
                  <a:schemeClr val="tx1"/>
                </a:solidFill>
                <a:latin typeface="+mj-lt"/>
              </a:rPr>
              <a:t> to arrive at </a:t>
            </a:r>
            <a:r>
              <a:rPr lang="en-US" b="1" dirty="0">
                <a:solidFill>
                  <a:schemeClr val="tx1"/>
                </a:solidFill>
                <a:latin typeface="+mj-lt"/>
              </a:rPr>
              <a:t>available test LUNs</a:t>
            </a:r>
            <a:r>
              <a:rPr lang="en-US"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4887909" y="1336043"/>
            <a:ext cx="4117009" cy="636104"/>
          </a:xfrm>
          <a:prstGeom prst="wedgeRoundRectCallout">
            <a:avLst>
              <a:gd name="adj1" fmla="val -41574"/>
              <a:gd name="adj2" fmla="val 11944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urier New" panose="02070309020205020404" pitchFamily="49" charset="0"/>
                <a:cs typeface="Courier New" panose="02070309020205020404" pitchFamily="49" charset="0"/>
              </a:rPr>
              <a:t>serial_number</a:t>
            </a:r>
            <a:r>
              <a:rPr lang="en-US"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4766364" y="3038133"/>
            <a:ext cx="4117009" cy="970141"/>
          </a:xfrm>
          <a:prstGeom prst="wedgeRoundRectCallout">
            <a:avLst>
              <a:gd name="adj1" fmla="val -17755"/>
              <a:gd name="adj2" fmla="val -9212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LDEV</a:t>
            </a:r>
            <a:r>
              <a:rPr lang="en-US"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1982</TotalTime>
  <Words>3028</Words>
  <Application>Microsoft Office PowerPoint</Application>
  <PresentationFormat>On-screen Show (16:9)</PresentationFormat>
  <Paragraphs>261</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HelveticaNeueLT Std</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Rollups are key to how the ivy engine works</vt:lpstr>
      <vt:lpstr>You make rollups for four reasons</vt:lpstr>
      <vt:lpstr>Statements – [CreateRollup]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workload parameter settings</vt:lpstr>
      <vt:lpstr>Same thing but looping in ivyscript</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338</cp:revision>
  <dcterms:created xsi:type="dcterms:W3CDTF">2016-01-18T17:54:10Z</dcterms:created>
  <dcterms:modified xsi:type="dcterms:W3CDTF">2019-09-20T23:26:07Z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