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handoutMasterIdLst>
    <p:handoutMasterId r:id="rId125"/>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55" r:id="rId33"/>
    <p:sldId id="556" r:id="rId34"/>
    <p:sldId id="528" r:id="rId35"/>
    <p:sldId id="475" r:id="rId36"/>
    <p:sldId id="476" r:id="rId37"/>
    <p:sldId id="477" r:id="rId38"/>
    <p:sldId id="478" r:id="rId39"/>
    <p:sldId id="479" r:id="rId40"/>
    <p:sldId id="480" r:id="rId41"/>
    <p:sldId id="497" r:id="rId42"/>
    <p:sldId id="499" r:id="rId43"/>
    <p:sldId id="473" r:id="rId44"/>
    <p:sldId id="505" r:id="rId45"/>
    <p:sldId id="506" r:id="rId46"/>
    <p:sldId id="508" r:id="rId47"/>
    <p:sldId id="545" r:id="rId48"/>
    <p:sldId id="546" r:id="rId49"/>
    <p:sldId id="547" r:id="rId50"/>
    <p:sldId id="549" r:id="rId51"/>
    <p:sldId id="548" r:id="rId52"/>
    <p:sldId id="353" r:id="rId53"/>
    <p:sldId id="466" r:id="rId54"/>
    <p:sldId id="472" r:id="rId55"/>
    <p:sldId id="354" r:id="rId56"/>
    <p:sldId id="530" r:id="rId57"/>
    <p:sldId id="357" r:id="rId58"/>
    <p:sldId id="417" r:id="rId59"/>
    <p:sldId id="502" r:id="rId60"/>
    <p:sldId id="503" r:id="rId61"/>
    <p:sldId id="415" r:id="rId62"/>
    <p:sldId id="550" r:id="rId63"/>
    <p:sldId id="537" r:id="rId64"/>
    <p:sldId id="539" r:id="rId65"/>
    <p:sldId id="540" r:id="rId66"/>
    <p:sldId id="423" r:id="rId67"/>
    <p:sldId id="525" r:id="rId68"/>
    <p:sldId id="526" r:id="rId69"/>
    <p:sldId id="529" r:id="rId70"/>
    <p:sldId id="418" r:id="rId71"/>
    <p:sldId id="439" r:id="rId72"/>
    <p:sldId id="487" r:id="rId73"/>
    <p:sldId id="488" r:id="rId74"/>
    <p:sldId id="419" r:id="rId75"/>
    <p:sldId id="420" r:id="rId76"/>
    <p:sldId id="434" r:id="rId77"/>
    <p:sldId id="446" r:id="rId78"/>
    <p:sldId id="468" r:id="rId79"/>
    <p:sldId id="447" r:id="rId80"/>
    <p:sldId id="438" r:id="rId81"/>
    <p:sldId id="441" r:id="rId82"/>
    <p:sldId id="442" r:id="rId83"/>
    <p:sldId id="443" r:id="rId84"/>
    <p:sldId id="531" r:id="rId85"/>
    <p:sldId id="532" r:id="rId86"/>
    <p:sldId id="533" r:id="rId87"/>
    <p:sldId id="534" r:id="rId88"/>
    <p:sldId id="536" r:id="rId89"/>
    <p:sldId id="543" r:id="rId90"/>
    <p:sldId id="489" r:id="rId91"/>
    <p:sldId id="470" r:id="rId92"/>
    <p:sldId id="535" r:id="rId93"/>
    <p:sldId id="500" r:id="rId94"/>
    <p:sldId id="544" r:id="rId95"/>
    <p:sldId id="551" r:id="rId96"/>
    <p:sldId id="552" r:id="rId97"/>
    <p:sldId id="553" r:id="rId98"/>
    <p:sldId id="554" r:id="rId99"/>
    <p:sldId id="541" r:id="rId100"/>
    <p:sldId id="469" r:id="rId101"/>
    <p:sldId id="424" r:id="rId102"/>
    <p:sldId id="425" r:id="rId103"/>
    <p:sldId id="426" r:id="rId104"/>
    <p:sldId id="427" r:id="rId105"/>
    <p:sldId id="428" r:id="rId106"/>
    <p:sldId id="429" r:id="rId107"/>
    <p:sldId id="430" r:id="rId108"/>
    <p:sldId id="431" r:id="rId109"/>
    <p:sldId id="433" r:id="rId110"/>
    <p:sldId id="416" r:id="rId111"/>
    <p:sldId id="436" r:id="rId112"/>
    <p:sldId id="524" r:id="rId113"/>
    <p:sldId id="509" r:id="rId114"/>
    <p:sldId id="510" r:id="rId115"/>
    <p:sldId id="511" r:id="rId116"/>
    <p:sldId id="517" r:id="rId117"/>
    <p:sldId id="512" r:id="rId118"/>
    <p:sldId id="513" r:id="rId119"/>
    <p:sldId id="514" r:id="rId120"/>
    <p:sldId id="520" r:id="rId121"/>
    <p:sldId id="521" r:id="rId122"/>
    <p:sldId id="306" r:id="rId123"/>
  </p:sldIdLst>
  <p:sldSz cx="9144000" cy="5143500" type="screen16x9"/>
  <p:notesSz cx="6858000" cy="9144000"/>
  <p:custDataLst>
    <p:tags r:id="rId1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10" y="58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2020.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2020.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February 19, 2020</a:t>
            </a:r>
          </a:p>
          <a:p>
            <a:r>
              <a:rPr lang="en-US" sz="1200" dirty="0"/>
              <a:t>Allart Ian Vogelesang	</a:t>
            </a:r>
            <a:r>
              <a:rPr lang="en-US" sz="1200" dirty="0">
                <a:hlinkClick r:id="rId3"/>
              </a:rPr>
              <a:t>ian.vogelesang@hitachivantara.com</a:t>
            </a:r>
            <a:br>
              <a:rPr lang="en-US" sz="1200" dirty="0"/>
            </a:br>
            <a:r>
              <a:rPr lang="en-US" sz="1200" dirty="0"/>
              <a:t>Stephen P.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61"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2481" y="1659296"/>
            <a:ext cx="4325799"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grpSp>
        <p:nvGrpSpPr>
          <p:cNvPr id="6" name="Group 5">
            <a:extLst>
              <a:ext uri="{FF2B5EF4-FFF2-40B4-BE49-F238E27FC236}">
                <a16:creationId xmlns:a16="http://schemas.microsoft.com/office/drawing/2014/main" id="{D5A005DC-9835-424D-841D-62E9E63730D5}"/>
              </a:ext>
            </a:extLst>
          </p:cNvPr>
          <p:cNvGrpSpPr/>
          <p:nvPr/>
        </p:nvGrpSpPr>
        <p:grpSpPr>
          <a:xfrm>
            <a:off x="84104" y="978078"/>
            <a:ext cx="4505042" cy="3459651"/>
            <a:chOff x="84104" y="978078"/>
            <a:chExt cx="4505042" cy="3459651"/>
          </a:xfrm>
        </p:grpSpPr>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20" y="1647764"/>
              <a:ext cx="2857926"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4" name="Group 3">
              <a:extLst>
                <a:ext uri="{FF2B5EF4-FFF2-40B4-BE49-F238E27FC236}">
                  <a16:creationId xmlns:a16="http://schemas.microsoft.com/office/drawing/2014/main" id="{A837FC4E-5715-478A-BA37-7D8858A0CE5F}"/>
                </a:ext>
              </a:extLst>
            </p:cNvPr>
            <p:cNvGrpSpPr/>
            <p:nvPr/>
          </p:nvGrpSpPr>
          <p:grpSpPr>
            <a:xfrm>
              <a:off x="3406971" y="1722325"/>
              <a:ext cx="1041040" cy="385762"/>
              <a:chOff x="3406971" y="1722325"/>
              <a:chExt cx="1041040" cy="385762"/>
            </a:xfrm>
          </p:grpSpPr>
          <p:grpSp>
            <p:nvGrpSpPr>
              <p:cNvPr id="168" name="Group 167"/>
              <p:cNvGrpSpPr/>
              <p:nvPr/>
            </p:nvGrpSpPr>
            <p:grpSpPr>
              <a:xfrm>
                <a:off x="3508156" y="1781513"/>
                <a:ext cx="939855" cy="295275"/>
                <a:chOff x="3930235" y="1084803"/>
                <a:chExt cx="939855" cy="295275"/>
              </a:xfrm>
            </p:grpSpPr>
            <p:sp>
              <p:nvSpPr>
                <p:cNvPr id="9" name="Flowchart: Magnetic Disk 8"/>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grpSp>
          <p:nvGrpSpPr>
            <p:cNvPr id="92" name="Group 91">
              <a:extLst>
                <a:ext uri="{FF2B5EF4-FFF2-40B4-BE49-F238E27FC236}">
                  <a16:creationId xmlns:a16="http://schemas.microsoft.com/office/drawing/2014/main" id="{C107D603-8278-4B0B-BC56-54B9FA4E2102}"/>
                </a:ext>
              </a:extLst>
            </p:cNvPr>
            <p:cNvGrpSpPr/>
            <p:nvPr/>
          </p:nvGrpSpPr>
          <p:grpSpPr>
            <a:xfrm>
              <a:off x="3406971" y="2177112"/>
              <a:ext cx="1041040" cy="385762"/>
              <a:chOff x="3406971" y="1722325"/>
              <a:chExt cx="1041040" cy="385762"/>
            </a:xfrm>
          </p:grpSpPr>
          <p:grpSp>
            <p:nvGrpSpPr>
              <p:cNvPr id="93" name="Group 92">
                <a:extLst>
                  <a:ext uri="{FF2B5EF4-FFF2-40B4-BE49-F238E27FC236}">
                    <a16:creationId xmlns:a16="http://schemas.microsoft.com/office/drawing/2014/main" id="{2BAE73E9-0821-4A8E-94F8-3107948E81FE}"/>
                  </a:ext>
                </a:extLst>
              </p:cNvPr>
              <p:cNvGrpSpPr/>
              <p:nvPr/>
            </p:nvGrpSpPr>
            <p:grpSpPr>
              <a:xfrm>
                <a:off x="3508156" y="1781513"/>
                <a:ext cx="939855" cy="295275"/>
                <a:chOff x="3930235" y="1084803"/>
                <a:chExt cx="939855" cy="295275"/>
              </a:xfrm>
            </p:grpSpPr>
            <p:sp>
              <p:nvSpPr>
                <p:cNvPr id="95" name="Flowchart: Magnetic Disk 94">
                  <a:extLst>
                    <a:ext uri="{FF2B5EF4-FFF2-40B4-BE49-F238E27FC236}">
                      <a16:creationId xmlns:a16="http://schemas.microsoft.com/office/drawing/2014/main" id="{F12F2733-A567-452D-B4E5-09D40396EA45}"/>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96" name="Rectangle 95">
                  <a:extLst>
                    <a:ext uri="{FF2B5EF4-FFF2-40B4-BE49-F238E27FC236}">
                      <a16:creationId xmlns:a16="http://schemas.microsoft.com/office/drawing/2014/main" id="{723ED2C8-C1A4-4AD4-A710-04CFF6AF6EFC}"/>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8" name="Rectangle 97">
                  <a:extLst>
                    <a:ext uri="{FF2B5EF4-FFF2-40B4-BE49-F238E27FC236}">
                      <a16:creationId xmlns:a16="http://schemas.microsoft.com/office/drawing/2014/main" id="{04BECFC5-ECDA-4E2C-A7EC-E2B598EE559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99" name="Rectangle 98">
                  <a:extLst>
                    <a:ext uri="{FF2B5EF4-FFF2-40B4-BE49-F238E27FC236}">
                      <a16:creationId xmlns:a16="http://schemas.microsoft.com/office/drawing/2014/main" id="{BF733229-BDBE-454D-97F3-8AAE8ACC794A}"/>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01" name="Straight Connector 100">
                  <a:extLst>
                    <a:ext uri="{FF2B5EF4-FFF2-40B4-BE49-F238E27FC236}">
                      <a16:creationId xmlns:a16="http://schemas.microsoft.com/office/drawing/2014/main" id="{A042FDD9-C5C8-497B-8689-6184B507D3DB}"/>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9C017D1-85A7-4979-A3C9-A3992BCCFA6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FD06CB-47A2-4384-BD70-EBF5367A1B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Left Brace 93">
                <a:extLst>
                  <a:ext uri="{FF2B5EF4-FFF2-40B4-BE49-F238E27FC236}">
                    <a16:creationId xmlns:a16="http://schemas.microsoft.com/office/drawing/2014/main" id="{192B9672-5C4C-4792-AFCB-2AFA89C1E442}"/>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04" name="Group 103">
              <a:extLst>
                <a:ext uri="{FF2B5EF4-FFF2-40B4-BE49-F238E27FC236}">
                  <a16:creationId xmlns:a16="http://schemas.microsoft.com/office/drawing/2014/main" id="{F28E97A7-D17F-4F2C-B0E1-703929F94182}"/>
                </a:ext>
              </a:extLst>
            </p:cNvPr>
            <p:cNvGrpSpPr/>
            <p:nvPr/>
          </p:nvGrpSpPr>
          <p:grpSpPr>
            <a:xfrm>
              <a:off x="3406971" y="2631899"/>
              <a:ext cx="1041040" cy="385762"/>
              <a:chOff x="3406971" y="1722325"/>
              <a:chExt cx="1041040" cy="385762"/>
            </a:xfrm>
          </p:grpSpPr>
          <p:grpSp>
            <p:nvGrpSpPr>
              <p:cNvPr id="105" name="Group 104">
                <a:extLst>
                  <a:ext uri="{FF2B5EF4-FFF2-40B4-BE49-F238E27FC236}">
                    <a16:creationId xmlns:a16="http://schemas.microsoft.com/office/drawing/2014/main" id="{1BB322B8-89A8-4ACE-930F-8F37BBA492E4}"/>
                  </a:ext>
                </a:extLst>
              </p:cNvPr>
              <p:cNvGrpSpPr/>
              <p:nvPr/>
            </p:nvGrpSpPr>
            <p:grpSpPr>
              <a:xfrm>
                <a:off x="3508156" y="1781513"/>
                <a:ext cx="939855" cy="295275"/>
                <a:chOff x="3930235" y="1084803"/>
                <a:chExt cx="939855" cy="295275"/>
              </a:xfrm>
            </p:grpSpPr>
            <p:sp>
              <p:nvSpPr>
                <p:cNvPr id="107" name="Flowchart: Magnetic Disk 106">
                  <a:extLst>
                    <a:ext uri="{FF2B5EF4-FFF2-40B4-BE49-F238E27FC236}">
                      <a16:creationId xmlns:a16="http://schemas.microsoft.com/office/drawing/2014/main" id="{7DEE0077-82D1-4D4F-94EB-9E5F392917A7}"/>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8" name="Rectangle 107">
                  <a:extLst>
                    <a:ext uri="{FF2B5EF4-FFF2-40B4-BE49-F238E27FC236}">
                      <a16:creationId xmlns:a16="http://schemas.microsoft.com/office/drawing/2014/main" id="{FD5D3A47-4D89-49EC-A85B-81C91D0D67F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3D70322C-BAAE-46F5-A92F-70EE8B14012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4" name="Rectangle 113">
                  <a:extLst>
                    <a:ext uri="{FF2B5EF4-FFF2-40B4-BE49-F238E27FC236}">
                      <a16:creationId xmlns:a16="http://schemas.microsoft.com/office/drawing/2014/main" id="{A6C4BC7A-09EA-4038-8E3D-18A2E2CD5B1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5" name="Straight Connector 114">
                  <a:extLst>
                    <a:ext uri="{FF2B5EF4-FFF2-40B4-BE49-F238E27FC236}">
                      <a16:creationId xmlns:a16="http://schemas.microsoft.com/office/drawing/2014/main" id="{7EDB3EA8-C013-4DF9-8159-D390C00ACFE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525B3E-438B-4789-ADA3-148DD1827F2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2920250-6C05-4A38-A871-3FC3F8C74B38}"/>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Left Brace 105">
                <a:extLst>
                  <a:ext uri="{FF2B5EF4-FFF2-40B4-BE49-F238E27FC236}">
                    <a16:creationId xmlns:a16="http://schemas.microsoft.com/office/drawing/2014/main" id="{9825D42B-2CB2-45A5-AB9A-EBE4710D3EB1}"/>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19" name="Group 118">
              <a:extLst>
                <a:ext uri="{FF2B5EF4-FFF2-40B4-BE49-F238E27FC236}">
                  <a16:creationId xmlns:a16="http://schemas.microsoft.com/office/drawing/2014/main" id="{0B520BB2-6045-43F8-9C8B-44F46380F962}"/>
                </a:ext>
              </a:extLst>
            </p:cNvPr>
            <p:cNvGrpSpPr/>
            <p:nvPr/>
          </p:nvGrpSpPr>
          <p:grpSpPr>
            <a:xfrm>
              <a:off x="3406971" y="3086686"/>
              <a:ext cx="1041040" cy="385762"/>
              <a:chOff x="3406971" y="1722325"/>
              <a:chExt cx="1041040" cy="385762"/>
            </a:xfrm>
          </p:grpSpPr>
          <p:grpSp>
            <p:nvGrpSpPr>
              <p:cNvPr id="120" name="Group 119">
                <a:extLst>
                  <a:ext uri="{FF2B5EF4-FFF2-40B4-BE49-F238E27FC236}">
                    <a16:creationId xmlns:a16="http://schemas.microsoft.com/office/drawing/2014/main" id="{A3480DE1-F9E3-4281-818E-53A904E0B18D}"/>
                  </a:ext>
                </a:extLst>
              </p:cNvPr>
              <p:cNvGrpSpPr/>
              <p:nvPr/>
            </p:nvGrpSpPr>
            <p:grpSpPr>
              <a:xfrm>
                <a:off x="3508156" y="1781513"/>
                <a:ext cx="939855" cy="295275"/>
                <a:chOff x="3930235" y="1084803"/>
                <a:chExt cx="939855" cy="295275"/>
              </a:xfrm>
            </p:grpSpPr>
            <p:sp>
              <p:nvSpPr>
                <p:cNvPr id="123" name="Flowchart: Magnetic Disk 122">
                  <a:extLst>
                    <a:ext uri="{FF2B5EF4-FFF2-40B4-BE49-F238E27FC236}">
                      <a16:creationId xmlns:a16="http://schemas.microsoft.com/office/drawing/2014/main" id="{1C1EB879-16A2-4F38-93DE-A0A19B38F1A0}"/>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5" name="Rectangle 124">
                  <a:extLst>
                    <a:ext uri="{FF2B5EF4-FFF2-40B4-BE49-F238E27FC236}">
                      <a16:creationId xmlns:a16="http://schemas.microsoft.com/office/drawing/2014/main" id="{594FE976-5E1C-417A-83E8-9A34E76ECBD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6" name="Rectangle 125">
                  <a:extLst>
                    <a:ext uri="{FF2B5EF4-FFF2-40B4-BE49-F238E27FC236}">
                      <a16:creationId xmlns:a16="http://schemas.microsoft.com/office/drawing/2014/main" id="{BC4B49C4-94A1-4E19-8252-CE7B5CD27A4F}"/>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7" name="Rectangle 126">
                  <a:extLst>
                    <a:ext uri="{FF2B5EF4-FFF2-40B4-BE49-F238E27FC236}">
                      <a16:creationId xmlns:a16="http://schemas.microsoft.com/office/drawing/2014/main" id="{CFD2ABA1-606D-4644-A1E7-5629B0AC1CA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28" name="Straight Connector 127">
                  <a:extLst>
                    <a:ext uri="{FF2B5EF4-FFF2-40B4-BE49-F238E27FC236}">
                      <a16:creationId xmlns:a16="http://schemas.microsoft.com/office/drawing/2014/main" id="{F059A1D5-6C7A-4580-86B0-1616838FE8FD}"/>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B7FC519-BA80-4DEA-B264-968056716681}"/>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5891C4B-1B03-44FD-B73E-BD45A15821A5}"/>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Left Brace 121">
                <a:extLst>
                  <a:ext uri="{FF2B5EF4-FFF2-40B4-BE49-F238E27FC236}">
                    <a16:creationId xmlns:a16="http://schemas.microsoft.com/office/drawing/2014/main" id="{5E86812C-05B3-4CA5-A538-4140498124FC}"/>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31" name="Group 130">
              <a:extLst>
                <a:ext uri="{FF2B5EF4-FFF2-40B4-BE49-F238E27FC236}">
                  <a16:creationId xmlns:a16="http://schemas.microsoft.com/office/drawing/2014/main" id="{D08B8073-1541-46F0-B4B5-60A02343D931}"/>
                </a:ext>
              </a:extLst>
            </p:cNvPr>
            <p:cNvGrpSpPr/>
            <p:nvPr/>
          </p:nvGrpSpPr>
          <p:grpSpPr>
            <a:xfrm>
              <a:off x="3407035" y="3735908"/>
              <a:ext cx="1041040" cy="385762"/>
              <a:chOff x="3406971" y="1722325"/>
              <a:chExt cx="1041040" cy="385762"/>
            </a:xfrm>
          </p:grpSpPr>
          <p:grpSp>
            <p:nvGrpSpPr>
              <p:cNvPr id="132" name="Group 131">
                <a:extLst>
                  <a:ext uri="{FF2B5EF4-FFF2-40B4-BE49-F238E27FC236}">
                    <a16:creationId xmlns:a16="http://schemas.microsoft.com/office/drawing/2014/main" id="{8C6EFF03-E155-43FF-9AA7-4AFC80588482}"/>
                  </a:ext>
                </a:extLst>
              </p:cNvPr>
              <p:cNvGrpSpPr/>
              <p:nvPr/>
            </p:nvGrpSpPr>
            <p:grpSpPr>
              <a:xfrm>
                <a:off x="3508156" y="1781513"/>
                <a:ext cx="939855" cy="295275"/>
                <a:chOff x="3930235" y="1084803"/>
                <a:chExt cx="939855" cy="295275"/>
              </a:xfrm>
            </p:grpSpPr>
            <p:sp>
              <p:nvSpPr>
                <p:cNvPr id="134" name="Flowchart: Magnetic Disk 133">
                  <a:extLst>
                    <a:ext uri="{FF2B5EF4-FFF2-40B4-BE49-F238E27FC236}">
                      <a16:creationId xmlns:a16="http://schemas.microsoft.com/office/drawing/2014/main" id="{572EF05A-AB35-4651-9BFC-0349F575F7E2}"/>
                    </a:ext>
                  </a:extLst>
                </p:cNvPr>
                <p:cNvSpPr/>
                <p:nvPr/>
              </p:nvSpPr>
              <p:spPr>
                <a:xfrm>
                  <a:off x="4627203"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35" name="Rectangle 134">
                  <a:extLst>
                    <a:ext uri="{FF2B5EF4-FFF2-40B4-BE49-F238E27FC236}">
                      <a16:creationId xmlns:a16="http://schemas.microsoft.com/office/drawing/2014/main" id="{636B1AD2-F992-4341-8C98-C0E0279C38E4}"/>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6" name="Rectangle 135">
                  <a:extLst>
                    <a:ext uri="{FF2B5EF4-FFF2-40B4-BE49-F238E27FC236}">
                      <a16:creationId xmlns:a16="http://schemas.microsoft.com/office/drawing/2014/main" id="{C4A232C6-D123-4109-AFA5-94BCF2EF3B2B}"/>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7" name="Rectangle 136">
                  <a:extLst>
                    <a:ext uri="{FF2B5EF4-FFF2-40B4-BE49-F238E27FC236}">
                      <a16:creationId xmlns:a16="http://schemas.microsoft.com/office/drawing/2014/main" id="{286FEDB9-EC12-438B-A22E-827ED2F0F7CE}"/>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8" name="Straight Connector 137">
                  <a:extLst>
                    <a:ext uri="{FF2B5EF4-FFF2-40B4-BE49-F238E27FC236}">
                      <a16:creationId xmlns:a16="http://schemas.microsoft.com/office/drawing/2014/main" id="{918B8E6F-E390-4301-AD65-D173F409EFDF}"/>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E7075EC-6164-4BE8-8554-2AAF9FDCFF49}"/>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336C82F-5FCF-401A-99EB-2E5F33506019}"/>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Left Brace 132">
                <a:extLst>
                  <a:ext uri="{FF2B5EF4-FFF2-40B4-BE49-F238E27FC236}">
                    <a16:creationId xmlns:a16="http://schemas.microsoft.com/office/drawing/2014/main" id="{BE6585AB-BC40-4865-B865-E29FDEB85C08}"/>
                  </a:ext>
                </a:extLst>
              </p:cNvPr>
              <p:cNvSpPr/>
              <p:nvPr/>
            </p:nvSpPr>
            <p:spPr>
              <a:xfrm>
                <a:off x="3406971" y="1722325"/>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B50E3A-E476-408D-9778-1F963F0CD53E}"/>
              </a:ext>
            </a:extLst>
          </p:cNvPr>
          <p:cNvSpPr>
            <a:spLocks noGrp="1"/>
          </p:cNvSpPr>
          <p:nvPr>
            <p:ph idx="1"/>
          </p:nvPr>
        </p:nvSpPr>
        <p:spPr>
          <a:xfrm>
            <a:off x="264160" y="967575"/>
            <a:ext cx="8584006" cy="3119059"/>
          </a:xfrm>
        </p:spPr>
        <p:txBody>
          <a:bodyPr/>
          <a:lstStyle/>
          <a:p>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Writes blocks from a “duplicate set” round-robin across all the LUNs in a workload.</a:t>
            </a:r>
          </a:p>
          <a:p>
            <a:pPr lvl="1"/>
            <a:r>
              <a:rPr lang="en-US" sz="1200" dirty="0"/>
              <a:t>When writing sequentially to fill and then writing randomly, the achieved dedupe ratio remains constant.</a:t>
            </a:r>
          </a:p>
          <a:p>
            <a:pPr lvl="1"/>
            <a:r>
              <a:rPr lang="en-US" sz="1200" dirty="0">
                <a:cs typeface="Courier New" panose="02070309020205020404" pitchFamily="49" charset="0"/>
              </a:rPr>
              <a:t>Duplicate blocks are always written statically, but not non-duplicates.</a:t>
            </a:r>
          </a:p>
          <a:p>
            <a:pPr lvl="1"/>
            <a:r>
              <a:rPr lang="en-US" sz="1200" dirty="0">
                <a:cs typeface="Courier New" panose="02070309020205020404" pitchFamily="49" charset="0"/>
              </a:rPr>
              <a:t>The duplicate set is automatically sized to be about 0.5% of the total blocks in all the LUNs in the workload.</a:t>
            </a:r>
          </a:p>
          <a:p>
            <a:pPr lvl="1"/>
            <a:r>
              <a:rPr lang="en-US" sz="1200" dirty="0">
                <a:cs typeface="Courier New" panose="02070309020205020404" pitchFamily="49" charset="0"/>
              </a:rPr>
              <a:t>This method provides the best performance with Hitachi Adaptive Data Reduction (ADR).</a:t>
            </a:r>
          </a:p>
          <a:p>
            <a:pPr lvl="1"/>
            <a:r>
              <a:rPr lang="en-US" sz="1200" dirty="0">
                <a:cs typeface="Courier New" panose="02070309020205020404" pitchFamily="49" charset="0"/>
              </a:rPr>
              <a:t>Achieves very close to the requested dedupe ratio (usually within 0.1%).</a:t>
            </a:r>
          </a:p>
          <a:p>
            <a:pPr lvl="1"/>
            <a:endParaRPr lang="en-US" sz="1200" dirty="0">
              <a:cs typeface="Courier New" panose="02070309020205020404" pitchFamily="49" charset="0"/>
            </a:endParaRPr>
          </a:p>
          <a:p>
            <a:pPr lvl="1"/>
            <a:endParaRPr lang="en-US" sz="1200" dirty="0">
              <a:cs typeface="Courier New" panose="02070309020205020404" pitchFamily="49" charset="0"/>
            </a:endParaRPr>
          </a:p>
          <a:p>
            <a:pPr lvl="1"/>
            <a:endParaRPr lang="en-US" sz="1200"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D993BBCD-F4EC-407B-845B-AF005CDFA2DA}"/>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07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4508927"/>
          </a:xfrm>
        </p:spPr>
        <p:txBody>
          <a:bodyPr/>
          <a:lstStyle/>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static</a:t>
            </a:r>
            <a:r>
              <a:rPr lang="en-US" sz="1400" dirty="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&amp;</a:t>
            </a:r>
            <a:r>
              <a:rPr lang="en-US" sz="1400" dirty="0">
                <a:latin typeface="Courier New" panose="02070309020205020404" pitchFamily="49" charset="0"/>
                <a:cs typeface="Courier New" panose="02070309020205020404" pitchFamily="49" charset="0"/>
              </a:rPr>
              <a:t> static</a:t>
            </a:r>
            <a:endParaRPr lang="en-US" sz="1400" dirty="0">
              <a:cs typeface="Courier New" panose="02070309020205020404" pitchFamily="49" charset="0"/>
            </a:endParaRP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a:p>
            <a:r>
              <a:rPr lang="en-US" sz="1400" dirty="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round_robin</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The duplicate copies are written across all the LUNs within the same workload.</a:t>
            </a:r>
          </a:p>
          <a:p>
            <a:endParaRPr lang="en-US" sz="1400" dirty="0">
              <a:cs typeface="Courier New" panose="02070309020205020404" pitchFamily="49" charset="0"/>
            </a:endParaRPr>
          </a:p>
          <a:p>
            <a:endParaRPr lang="en-US" sz="1400" dirty="0">
              <a:cs typeface="Courier New" panose="02070309020205020404" pitchFamily="49" charset="0"/>
            </a:endParaRP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180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3510128"/>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logging for ivy developer problem diagnosis.  (Or else </a:t>
            </a:r>
            <a:r>
              <a:rPr lang="en-US" sz="1050" dirty="0" err="1">
                <a:latin typeface="Courier New" panose="02070309020205020404" pitchFamily="49" charset="0"/>
                <a:cs typeface="Courier New" panose="02070309020205020404" pitchFamily="49" charset="0"/>
              </a:rPr>
              <a:t>ivy_engine_set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log","on</a:t>
            </a:r>
            <a:r>
              <a:rPr lang="en-US" sz="1050" dirty="0">
                <a:cs typeface="Courier New" panose="02070309020205020404" pitchFamily="49" charset="0"/>
              </a:rPr>
              <a:t>") in your ivyscript program</a:t>
            </a:r>
            <a:r>
              <a:rPr lang="en-US" sz="1050" dirty="0"/>
              <a:t>.)</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hyperthreads of every Linux CPU </a:t>
            </a:r>
            <a:r>
              <a:rPr lang="en-US" sz="1050" dirty="0" err="1">
                <a:latin typeface="Courier New" panose="02070309020205020404" pitchFamily="49" charset="0"/>
                <a:cs typeface="Courier New" panose="02070309020205020404" pitchFamily="49" charset="0"/>
              </a:rPr>
              <a:t>core_id</a:t>
            </a:r>
            <a:r>
              <a:rPr lang="en-US" sz="1050" dirty="0"/>
              <a:t>, except the first two hyperthreads on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183D7-F9D6-4240-9A90-2C096731112B}"/>
              </a:ext>
            </a:extLst>
          </p:cNvPr>
          <p:cNvSpPr>
            <a:spLocks noGrp="1"/>
          </p:cNvSpPr>
          <p:nvPr>
            <p:ph idx="1"/>
          </p:nvPr>
        </p:nvSpPr>
        <p:spPr>
          <a:xfrm>
            <a:off x="264160" y="967575"/>
            <a:ext cx="8584006" cy="3990836"/>
          </a:xfrm>
        </p:spPr>
        <p:txBody>
          <a:bodyPr/>
          <a:lstStyle/>
          <a:p>
            <a:r>
              <a:rPr lang="en-US" dirty="0"/>
              <a:t>By default, in ivy version 4 with </a:t>
            </a:r>
            <a:r>
              <a:rPr lang="en-US" dirty="0" err="1">
                <a:latin typeface="Courier New" panose="02070309020205020404" pitchFamily="49" charset="0"/>
                <a:cs typeface="Courier New" panose="02070309020205020404" pitchFamily="49" charset="0"/>
              </a:rPr>
              <a:t>io_uring</a:t>
            </a:r>
            <a:r>
              <a:rPr lang="en-US" dirty="0"/>
              <a:t>, I/O driving workload threads operate in a "spin loop" with the CPU 100% busy testing for I/O completion events.</a:t>
            </a:r>
          </a:p>
          <a:p>
            <a:pPr lvl="1"/>
            <a:r>
              <a:rPr lang="en-US" dirty="0"/>
              <a:t>This optimizes IOPS and service time.</a:t>
            </a:r>
          </a:p>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4 will wait for I/O completion events or until it's time to start the next I/O if there's nothing else to do.</a:t>
            </a:r>
          </a:p>
          <a:p>
            <a:pPr lvl="1"/>
            <a:r>
              <a:rPr lang="en-US" dirty="0"/>
              <a:t>This reduces CPU % busy most of the time, but at the expense of some potential IOPS loss.</a:t>
            </a:r>
          </a:p>
          <a:p>
            <a:pPr lvl="1"/>
            <a:r>
              <a:rPr lang="en-US" dirty="0"/>
              <a:t>You can also turn </a:t>
            </a:r>
            <a:r>
              <a:rPr lang="en-US" dirty="0" err="1">
                <a:latin typeface="Courier New" panose="02070309020205020404" pitchFamily="49" charset="0"/>
                <a:cs typeface="Courier New" panose="02070309020205020404" pitchFamily="49" charset="0"/>
              </a:rPr>
              <a:t>spinloop</a:t>
            </a:r>
            <a:r>
              <a:rPr lang="en-US" dirty="0"/>
              <a:t> off to see if you are running out of CPU.</a:t>
            </a:r>
          </a:p>
        </p:txBody>
      </p:sp>
      <p:sp>
        <p:nvSpPr>
          <p:cNvPr id="3" name="Title 2">
            <a:extLst>
              <a:ext uri="{FF2B5EF4-FFF2-40B4-BE49-F238E27FC236}">
                <a16:creationId xmlns:a16="http://schemas.microsoft.com/office/drawing/2014/main" id="{49CF2290-8B7B-425D-81E3-96799521B22C}"/>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ivy_engine_set</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spinloop</a:t>
            </a:r>
            <a:r>
              <a:rPr lang="en-US" b="0" dirty="0">
                <a:latin typeface="Courier New" panose="02070309020205020404" pitchFamily="49" charset="0"/>
                <a:cs typeface="Courier New" panose="02070309020205020404" pitchFamily="49" charset="0"/>
              </a:rPr>
              <a:t>", "off");</a:t>
            </a:r>
          </a:p>
        </p:txBody>
      </p:sp>
    </p:spTree>
    <p:extLst>
      <p:ext uri="{BB962C8B-B14F-4D97-AF65-F5344CB8AC3E}">
        <p14:creationId xmlns:p14="http://schemas.microsoft.com/office/powerpoint/2010/main" val="133368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B29721-63BD-49E3-891E-1BA7BF47E956}"/>
              </a:ext>
            </a:extLst>
          </p:cNvPr>
          <p:cNvSpPr>
            <a:spLocks noGrp="1"/>
          </p:cNvSpPr>
          <p:nvPr>
            <p:ph idx="1"/>
          </p:nvPr>
        </p:nvSpPr>
        <p:spPr>
          <a:xfrm>
            <a:off x="264160" y="967575"/>
            <a:ext cx="8584006" cy="4062651"/>
          </a:xfrm>
        </p:spPr>
        <p:txBody>
          <a:bodyPr/>
          <a:lstStyle/>
          <a:p>
            <a:r>
              <a:rPr lang="en-US" sz="1800" dirty="0"/>
              <a:t>If there are no I/O completion events to harvest, and no new I/</a:t>
            </a:r>
            <a:r>
              <a:rPr lang="en-US" sz="1800" dirty="0" err="1"/>
              <a:t>Os</a:t>
            </a:r>
            <a:r>
              <a:rPr lang="en-US" sz="1800" dirty="0"/>
              <a:t> to start at this time, ivy will "pre-generate" one or more I/</a:t>
            </a:r>
            <a:r>
              <a:rPr lang="en-US" sz="1800" dirty="0" err="1"/>
              <a:t>Os</a:t>
            </a:r>
            <a:r>
              <a:rPr lang="en-US" sz="1800" dirty="0"/>
              <a:t> ahead of time.</a:t>
            </a:r>
          </a:p>
          <a:p>
            <a:r>
              <a:rPr lang="en-US" sz="1800" dirty="0"/>
              <a:t>The "</a:t>
            </a:r>
            <a:r>
              <a:rPr lang="en-US" sz="1800" dirty="0" err="1"/>
              <a:t>generate_at_a_time_multiplier</a:t>
            </a:r>
            <a:r>
              <a:rPr lang="en-US" sz="1800" dirty="0"/>
              <a:t>" parameter has a value greater than zero and less than or equal to one.  The </a:t>
            </a:r>
            <a:r>
              <a:rPr lang="en-US" sz="1800" dirty="0" err="1"/>
              <a:t>defulat</a:t>
            </a:r>
            <a:r>
              <a:rPr lang="en-US" sz="1800" dirty="0"/>
              <a:t> value is 1.0.</a:t>
            </a:r>
          </a:p>
          <a:p>
            <a:r>
              <a:rPr lang="en-US" sz="1800" dirty="0"/>
              <a:t>The maximum number of I/</a:t>
            </a:r>
            <a:r>
              <a:rPr lang="en-US" sz="1800" dirty="0" err="1"/>
              <a:t>Os</a:t>
            </a:r>
            <a:r>
              <a:rPr lang="en-US" sz="1800" dirty="0"/>
              <a:t> that may be pre-generated for a particular workload before checking for I/O completions again is </a:t>
            </a:r>
            <a:r>
              <a:rPr lang="en-US" sz="1800" dirty="0" err="1">
                <a:latin typeface="Courier New" panose="02070309020205020404" pitchFamily="49" charset="0"/>
                <a:cs typeface="Courier New" panose="02070309020205020404" pitchFamily="49" charset="0"/>
              </a:rPr>
              <a:t>generate_at_a_time</a:t>
            </a:r>
            <a:r>
              <a:rPr lang="en-US" sz="1800" dirty="0"/>
              <a:t> * </a:t>
            </a:r>
            <a:r>
              <a:rPr lang="en-US" sz="1800" dirty="0" err="1">
                <a:latin typeface="Courier New" panose="02070309020205020404" pitchFamily="49" charset="0"/>
                <a:cs typeface="Courier New" panose="02070309020205020404" pitchFamily="49" charset="0"/>
              </a:rPr>
              <a:t>maxTags</a:t>
            </a:r>
            <a:r>
              <a:rPr lang="en-US" sz="1800" dirty="0"/>
              <a:t>.</a:t>
            </a:r>
          </a:p>
          <a:p>
            <a:r>
              <a:rPr lang="en-US" sz="1800" dirty="0"/>
              <a:t>This is a tradeoff between responsiveness and CPU busy.</a:t>
            </a:r>
          </a:p>
          <a:p>
            <a:r>
              <a:rPr lang="en-US" sz="1800" dirty="0"/>
              <a:t>The default is to generate up to </a:t>
            </a:r>
            <a:r>
              <a:rPr lang="en-US" sz="1800" dirty="0" err="1"/>
              <a:t>maxTags</a:t>
            </a:r>
            <a:r>
              <a:rPr lang="en-US" sz="1800" dirty="0"/>
              <a:t> I/</a:t>
            </a:r>
            <a:r>
              <a:rPr lang="en-US" sz="1800" dirty="0" err="1"/>
              <a:t>Os</a:t>
            </a:r>
            <a:r>
              <a:rPr lang="en-US" sz="1800" dirty="0"/>
              <a:t> at once.  If there is sufficient surplus CPU power, try reducing </a:t>
            </a:r>
            <a:r>
              <a:rPr lang="en-US" sz="1800" dirty="0" err="1"/>
              <a:t>generate_at_a_time</a:t>
            </a:r>
            <a:r>
              <a:rPr lang="en-US" sz="1800" dirty="0"/>
              <a:t> to see if response time can be improved whilst maintaining IOPS.</a:t>
            </a:r>
          </a:p>
        </p:txBody>
      </p:sp>
      <p:sp>
        <p:nvSpPr>
          <p:cNvPr id="3" name="Title 2">
            <a:extLst>
              <a:ext uri="{FF2B5EF4-FFF2-40B4-BE49-F238E27FC236}">
                <a16:creationId xmlns:a16="http://schemas.microsoft.com/office/drawing/2014/main" id="{B755AE16-1E51-4977-A479-F7D0F1624D05}"/>
              </a:ext>
            </a:extLst>
          </p:cNvPr>
          <p:cNvSpPr>
            <a:spLocks noGrp="1"/>
          </p:cNvSpPr>
          <p:nvPr>
            <p:ph type="title"/>
          </p:nvPr>
        </p:nvSpPr>
        <p:spPr>
          <a:xfrm>
            <a:off x="264159" y="53113"/>
            <a:ext cx="7676434" cy="732441"/>
          </a:xfrm>
        </p:spPr>
        <p:txBody>
          <a:bodyPr>
            <a:normAutofit/>
          </a:bodyPr>
          <a:lstStyle/>
          <a:p>
            <a:r>
              <a:rPr lang="en-US" sz="1600" b="0" dirty="0" err="1">
                <a:latin typeface="Courier New" panose="02070309020205020404" pitchFamily="49" charset="0"/>
                <a:cs typeface="Courier New" panose="02070309020205020404" pitchFamily="49" charset="0"/>
              </a:rPr>
              <a:t>ivy_engine_set</a:t>
            </a:r>
            <a:r>
              <a:rPr lang="en-US" sz="1600" b="0" dirty="0">
                <a:latin typeface="Courier New" panose="02070309020205020404" pitchFamily="49" charset="0"/>
                <a:cs typeface="Courier New" panose="02070309020205020404" pitchFamily="49" charset="0"/>
              </a:rPr>
              <a:t>("generate_at_a_time_multiplier","1.0");</a:t>
            </a:r>
          </a:p>
        </p:txBody>
      </p:sp>
    </p:spTree>
    <p:extLst>
      <p:ext uri="{BB962C8B-B14F-4D97-AF65-F5344CB8AC3E}">
        <p14:creationId xmlns:p14="http://schemas.microsoft.com/office/powerpoint/2010/main" val="414814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D3B7E-BDF4-41F8-8BD5-515C552202DA}"/>
              </a:ext>
            </a:extLst>
          </p:cNvPr>
          <p:cNvSpPr>
            <a:spLocks noGrp="1"/>
          </p:cNvSpPr>
          <p:nvPr>
            <p:ph idx="1"/>
          </p:nvPr>
        </p:nvSpPr>
        <p:spPr>
          <a:xfrm>
            <a:off x="264160" y="967575"/>
            <a:ext cx="8584006" cy="3493264"/>
          </a:xfrm>
        </p:spPr>
        <p:txBody>
          <a:bodyPr/>
          <a:lstStyle/>
          <a:p>
            <a:r>
              <a:rPr lang="en-US" dirty="0"/>
              <a:t>If you turn off "</a:t>
            </a:r>
            <a:r>
              <a:rPr lang="en-US" dirty="0" err="1">
                <a:latin typeface="Courier New" panose="02070309020205020404" pitchFamily="49" charset="0"/>
                <a:cs typeface="Courier New" panose="02070309020205020404" pitchFamily="49" charset="0"/>
              </a:rPr>
              <a:t>spinloop</a:t>
            </a:r>
            <a:r>
              <a:rPr lang="en-US" dirty="0"/>
              <a:t>", ivy will wait for I/O completion events or until it's time to start the next I/O.</a:t>
            </a:r>
          </a:p>
          <a:p>
            <a:r>
              <a:rPr lang="en-US" dirty="0"/>
              <a:t>This parameter can be used to specify a number of times that ivy's I/O driving engine checks for any work to do before waiting.</a:t>
            </a:r>
          </a:p>
          <a:p>
            <a:r>
              <a:rPr lang="en-US" dirty="0"/>
              <a:t>The default is 1.</a:t>
            </a:r>
          </a:p>
          <a:p>
            <a:r>
              <a:rPr lang="en-US" dirty="0"/>
              <a:t>Setting this higher with </a:t>
            </a:r>
            <a:r>
              <a:rPr lang="en-US" dirty="0" err="1">
                <a:latin typeface="Courier New" panose="02070309020205020404" pitchFamily="49" charset="0"/>
                <a:cs typeface="Courier New" panose="02070309020205020404" pitchFamily="49" charset="0"/>
              </a:rPr>
              <a:t>spinloop</a:t>
            </a:r>
            <a:r>
              <a:rPr lang="en-US" dirty="0"/>
              <a:t> turned off will compromise between </a:t>
            </a:r>
            <a:r>
              <a:rPr lang="en-US" dirty="0" err="1">
                <a:latin typeface="Courier New" panose="02070309020205020404" pitchFamily="49" charset="0"/>
                <a:cs typeface="Courier New" panose="02070309020205020404" pitchFamily="49" charset="0"/>
              </a:rPr>
              <a:t>spinloop</a:t>
            </a:r>
            <a:r>
              <a:rPr lang="en-US" dirty="0"/>
              <a:t> performance and non-</a:t>
            </a:r>
            <a:r>
              <a:rPr lang="en-US" dirty="0" err="1"/>
              <a:t>spinloop</a:t>
            </a:r>
            <a:r>
              <a:rPr lang="en-US" dirty="0"/>
              <a:t> CPU busy / heat generation.</a:t>
            </a:r>
          </a:p>
        </p:txBody>
      </p:sp>
      <p:sp>
        <p:nvSpPr>
          <p:cNvPr id="3" name="Title 2">
            <a:extLst>
              <a:ext uri="{FF2B5EF4-FFF2-40B4-BE49-F238E27FC236}">
                <a16:creationId xmlns:a16="http://schemas.microsoft.com/office/drawing/2014/main" id="{5D3E9BF2-5F28-4452-8A78-A8FA04C0DD07}"/>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("fruitless_passes_before_wait",1);</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56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8052DB-4D52-426E-971D-5AF22BD52BD4}"/>
              </a:ext>
            </a:extLst>
          </p:cNvPr>
          <p:cNvSpPr>
            <a:spLocks noGrp="1"/>
          </p:cNvSpPr>
          <p:nvPr>
            <p:ph idx="1"/>
          </p:nvPr>
        </p:nvSpPr>
        <p:spPr>
          <a:xfrm>
            <a:off x="264160" y="967575"/>
            <a:ext cx="8584006" cy="430887"/>
          </a:xfrm>
        </p:spPr>
        <p:txBody>
          <a:bodyPr/>
          <a:lstStyle/>
          <a:p>
            <a:r>
              <a:rPr lang="en-US" dirty="0"/>
              <a:t>Turning this off reduces CPU use a bit.</a:t>
            </a:r>
          </a:p>
        </p:txBody>
      </p:sp>
      <p:sp>
        <p:nvSpPr>
          <p:cNvPr id="3" name="Title 2">
            <a:extLst>
              <a:ext uri="{FF2B5EF4-FFF2-40B4-BE49-F238E27FC236}">
                <a16:creationId xmlns:a16="http://schemas.microsoft.com/office/drawing/2014/main" id="{D335D50B-C155-49FD-B940-B3243587FDAA}"/>
              </a:ext>
            </a:extLst>
          </p:cNvPr>
          <p:cNvSpPr>
            <a:spLocks noGrp="1"/>
          </p:cNvSpPr>
          <p:nvPr>
            <p:ph type="title"/>
          </p:nvPr>
        </p:nvSpPr>
        <p:spPr/>
        <p:txBody>
          <a:bodyPr/>
          <a:lstStyle/>
          <a:p>
            <a:r>
              <a:rPr lang="en-US" sz="1800" b="0" dirty="0" err="1">
                <a:latin typeface="Courier New" panose="02070309020205020404" pitchFamily="49" charset="0"/>
                <a:cs typeface="Courier New" panose="02070309020205020404" pitchFamily="49" charset="0"/>
              </a:rPr>
              <a:t>ivy_engine_set</a:t>
            </a:r>
            <a:r>
              <a:rPr lang="en-US" sz="1800" b="0" dirty="0">
                <a:latin typeface="Courier New" panose="02070309020205020404" pitchFamily="49" charset="0"/>
                <a:cs typeface="Courier New" panose="02070309020205020404" pitchFamily="49" charset="0"/>
              </a:rPr>
              <a:t>("</a:t>
            </a:r>
            <a:r>
              <a:rPr lang="en-US" sz="1800" b="0" dirty="0" err="1">
                <a:latin typeface="Courier New" panose="02070309020205020404" pitchFamily="49" charset="0"/>
                <a:cs typeface="Courier New" panose="02070309020205020404" pitchFamily="49" charset="0"/>
              </a:rPr>
              <a:t>track_long_running_IOs","off</a:t>
            </a:r>
            <a:r>
              <a:rPr lang="en-US" sz="1800" b="0" dirty="0">
                <a:latin typeface="Courier New" panose="02070309020205020404" pitchFamily="49" charset="0"/>
                <a:cs typeface="Courier New" panose="02070309020205020404" pitchFamily="49" charset="0"/>
              </a:rPr>
              <a:t>");</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383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8982</TotalTime>
  <Words>16855</Words>
  <Application>Microsoft Office PowerPoint</Application>
  <PresentationFormat>On-screen Show (16:9)</PresentationFormat>
  <Paragraphs>988</Paragraphs>
  <Slides>122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29"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ivy_engine_set("spinloop", "off");</vt:lpstr>
      <vt:lpstr>ivy_engine_set("generate_at_a_time_multiplier","1.0");</vt:lpstr>
      <vt:lpstr>ivy_engine_set("fruitless_passes_before_wait",1);</vt:lpstr>
      <vt:lpstr>ivy_engine_set("track_long_running_IOs","off");</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588</cp:revision>
  <dcterms:created xsi:type="dcterms:W3CDTF">2015-10-27T23:46:57Z</dcterms:created>
  <dcterms:modified xsi:type="dcterms:W3CDTF">2020-02-19T19:07:49Z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