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40" r:id="rId2"/>
    <p:sldId id="347" r:id="rId3"/>
    <p:sldId id="359" r:id="rId4"/>
    <p:sldId id="350" r:id="rId5"/>
    <p:sldId id="351" r:id="rId6"/>
    <p:sldId id="352" r:id="rId7"/>
    <p:sldId id="354" r:id="rId8"/>
    <p:sldId id="355" r:id="rId9"/>
    <p:sldId id="356" r:id="rId10"/>
    <p:sldId id="357" r:id="rId11"/>
    <p:sldId id="366" r:id="rId12"/>
    <p:sldId id="368" r:id="rId13"/>
    <p:sldId id="302" r:id="rId14"/>
    <p:sldId id="353" r:id="rId15"/>
    <p:sldId id="360" r:id="rId16"/>
    <p:sldId id="362" r:id="rId17"/>
    <p:sldId id="363" r:id="rId18"/>
    <p:sldId id="369" r:id="rId19"/>
    <p:sldId id="370" r:id="rId20"/>
    <p:sldId id="371" r:id="rId21"/>
    <p:sldId id="372" r:id="rId22"/>
    <p:sldId id="361" r:id="rId23"/>
    <p:sldId id="346" r:id="rId24"/>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90">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1" autoAdjust="0"/>
    <p:restoredTop sz="93872" autoAdjust="0"/>
  </p:normalViewPr>
  <p:slideViewPr>
    <p:cSldViewPr snapToGrid="0" snapToObjects="1" showGuides="1">
      <p:cViewPr varScale="1">
        <p:scale>
          <a:sx n="124" d="100"/>
          <a:sy n="124" d="100"/>
        </p:scale>
        <p:origin x="-62" y="-86"/>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6/2/2016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xmlns=""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3554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3554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355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3820715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8737878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52673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2259235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514831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138149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xmlns="" val="4072509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xmlns="" val="3428126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7880666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646012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619153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852417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7110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2285872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30019573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1013996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xmlns=""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n.vogelesang@hd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Xorshift"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i</a:t>
            </a:r>
            <a:r>
              <a:rPr lang="en-US" dirty="0" smtClean="0"/>
              <a:t>vy dedupe / compression support</a:t>
            </a:r>
            <a:endParaRPr lang="en-US" dirty="0"/>
          </a:p>
        </p:txBody>
      </p:sp>
      <p:sp>
        <p:nvSpPr>
          <p:cNvPr id="14" name="Text Placeholder 13"/>
          <p:cNvSpPr>
            <a:spLocks noGrp="1"/>
          </p:cNvSpPr>
          <p:nvPr>
            <p:ph type="body" sz="quarter" idx="11"/>
          </p:nvPr>
        </p:nvSpPr>
        <p:spPr/>
        <p:txBody>
          <a:bodyPr/>
          <a:lstStyle/>
          <a:p>
            <a:r>
              <a:rPr lang="en-US" dirty="0" smtClean="0"/>
              <a:t>Allart Ian Vogelesang   </a:t>
            </a:r>
            <a:r>
              <a:rPr lang="en-US" dirty="0" smtClean="0">
                <a:hlinkClick r:id="rId2"/>
              </a:rPr>
              <a:t>ian.vogelesang@hds.com</a:t>
            </a:r>
            <a:r>
              <a:rPr lang="en-US" dirty="0" smtClean="0"/>
              <a:t> </a:t>
            </a:r>
            <a:endParaRPr lang="en-US" dirty="0"/>
          </a:p>
        </p:txBody>
      </p:sp>
      <p:sp>
        <p:nvSpPr>
          <p:cNvPr id="13" name="Text Placeholder 12"/>
          <p:cNvSpPr>
            <a:spLocks noGrp="1"/>
          </p:cNvSpPr>
          <p:nvPr>
            <p:ph type="body" sz="quarter" idx="10"/>
          </p:nvPr>
        </p:nvSpPr>
        <p:spPr/>
        <p:txBody>
          <a:bodyPr/>
          <a:lstStyle/>
          <a:p>
            <a:r>
              <a:rPr lang="en-US" smtClean="0"/>
              <a:t>2016-06-02</a:t>
            </a:r>
            <a:endParaRPr lang="en-US" dirty="0"/>
          </a:p>
        </p:txBody>
      </p:sp>
    </p:spTree>
    <p:extLst>
      <p:ext uri="{BB962C8B-B14F-4D97-AF65-F5344CB8AC3E}">
        <p14:creationId xmlns:p14="http://schemas.microsoft.com/office/powerpoint/2010/main" xmlns="" val="3050080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2514"/>
          </a:xfrm>
        </p:spPr>
        <p:txBody>
          <a:bodyPr/>
          <a:lstStyle/>
          <a:p>
            <a:r>
              <a:rPr lang="en-US" sz="2000" dirty="0"/>
              <a:t>For each workload name with a </a:t>
            </a:r>
            <a:r>
              <a:rPr lang="en-US" sz="2000" dirty="0" err="1">
                <a:latin typeface="Courier New" panose="02070309020205020404" pitchFamily="49" charset="0"/>
                <a:cs typeface="Courier New" panose="02070309020205020404" pitchFamily="49" charset="0"/>
              </a:rPr>
              <a:t>dedupe</a:t>
            </a:r>
            <a:r>
              <a:rPr lang="en-US" sz="2000" dirty="0"/>
              <a:t> setting greater than 1.0</a:t>
            </a:r>
          </a:p>
          <a:p>
            <a:pPr lvl="1"/>
            <a:r>
              <a:rPr lang="en-US" sz="1800" dirty="0"/>
              <a:t>The ivy master thread comes up with a 64-bit unsigned starting "pattern seed" value that gets sent out to all threads with the same workload name.</a:t>
            </a:r>
          </a:p>
          <a:p>
            <a:pPr lvl="1"/>
            <a:r>
              <a:rPr lang="en-US" sz="1800" dirty="0"/>
              <a:t>Along with sending out the pattern seed value that is common to all threads with the same workload name, each thread individually is told you are workload "x" of total "y" threads in a </a:t>
            </a:r>
            <a:r>
              <a:rPr lang="en-US" sz="1800" dirty="0" err="1"/>
              <a:t>dedupe</a:t>
            </a:r>
            <a:r>
              <a:rPr lang="en-US" sz="1800" dirty="0"/>
              <a:t> group.</a:t>
            </a:r>
          </a:p>
          <a:p>
            <a:pPr lvl="1"/>
            <a:r>
              <a:rPr lang="en-US" sz="1800" dirty="0"/>
              <a:t>This lets each thread calculate the pattern number for each of that thread's I/Os according to the serpentine method.</a:t>
            </a:r>
          </a:p>
          <a:p>
            <a:r>
              <a:rPr lang="en-US" sz="2000" dirty="0"/>
              <a:t>If </a:t>
            </a:r>
            <a:r>
              <a:rPr lang="en-US" sz="2000" dirty="0" err="1">
                <a:latin typeface="Courier New" pitchFamily="49" charset="0"/>
                <a:cs typeface="Courier New" pitchFamily="49" charset="0"/>
              </a:rPr>
              <a:t>dedupe</a:t>
            </a:r>
            <a:r>
              <a:rPr lang="en-US" sz="2000" dirty="0">
                <a:latin typeface="Courier New" pitchFamily="49" charset="0"/>
                <a:cs typeface="Courier New" pitchFamily="49" charset="0"/>
              </a:rPr>
              <a:t> </a:t>
            </a:r>
            <a:r>
              <a:rPr lang="en-US" sz="2000" dirty="0"/>
              <a:t>= 1.0, each individual workload thread is given a unique starting "pattern seed" and is told it is "1" of "1" in the </a:t>
            </a:r>
            <a:r>
              <a:rPr lang="en-US" sz="2000" dirty="0" err="1"/>
              <a:t>dedupe</a:t>
            </a:r>
            <a:r>
              <a:rPr lang="en-US" sz="2000" dirty="0"/>
              <a:t> group</a:t>
            </a:r>
            <a:endParaRPr lang="en-US" dirty="0" smtClean="0"/>
          </a:p>
        </p:txBody>
      </p:sp>
      <p:sp>
        <p:nvSpPr>
          <p:cNvPr id="3" name="Title 2"/>
          <p:cNvSpPr>
            <a:spLocks noGrp="1"/>
          </p:cNvSpPr>
          <p:nvPr>
            <p:ph type="title"/>
          </p:nvPr>
        </p:nvSpPr>
        <p:spPr/>
        <p:txBody>
          <a:bodyPr/>
          <a:lstStyle/>
          <a:p>
            <a:r>
              <a:rPr lang="en-US" dirty="0"/>
              <a:t>Starting "pattern seed" sent by ivy master</a:t>
            </a:r>
          </a:p>
        </p:txBody>
      </p:sp>
    </p:spTree>
    <p:extLst>
      <p:ext uri="{BB962C8B-B14F-4D97-AF65-F5344CB8AC3E}">
        <p14:creationId xmlns:p14="http://schemas.microsoft.com/office/powerpoint/2010/main" xmlns="" val="3855984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68129"/>
          </a:xfrm>
        </p:spPr>
        <p:txBody>
          <a:bodyPr/>
          <a:lstStyle/>
          <a:p>
            <a:r>
              <a:rPr lang="en-US" sz="2000" dirty="0" smtClean="0"/>
              <a:t>The I/O sequencer calculates the pattern number from the serpentine number.</a:t>
            </a:r>
          </a:p>
          <a:p>
            <a:pPr lvl="1"/>
            <a:r>
              <a:rPr lang="en-US" sz="1800" dirty="0" smtClean="0"/>
              <a:t>The pattern number may increment multiple times from one I/O to the next, or the pattern number may stay the same from one I/O to the next, depending on the </a:t>
            </a:r>
            <a:r>
              <a:rPr lang="en-US" sz="1800" dirty="0" err="1" smtClean="0">
                <a:latin typeface="Courier New" pitchFamily="49" charset="0"/>
                <a:cs typeface="Courier New" pitchFamily="49" charset="0"/>
              </a:rPr>
              <a:t>dedupe</a:t>
            </a:r>
            <a:r>
              <a:rPr lang="en-US" sz="1800" dirty="0" smtClean="0"/>
              <a:t> parameter value and the number of threads with the same workload name.</a:t>
            </a:r>
          </a:p>
          <a:p>
            <a:r>
              <a:rPr lang="en-US" sz="2000" dirty="0" smtClean="0"/>
              <a:t>Each time the pattern number increments, the next 64-bit "pattern seed" is generated using a simple non-cryptographic quality pseudo-random generator</a:t>
            </a:r>
          </a:p>
          <a:p>
            <a:pPr lvl="1"/>
            <a:r>
              <a:rPr lang="en-US" sz="1800" dirty="0" smtClean="0"/>
              <a:t>"xorshift64star" - see </a:t>
            </a:r>
            <a:r>
              <a:rPr lang="en-US" sz="1800" dirty="0" smtClean="0">
                <a:hlinkClick r:id="rId2"/>
              </a:rPr>
              <a:t>https</a:t>
            </a:r>
            <a:r>
              <a:rPr lang="en-US" sz="1800" dirty="0">
                <a:hlinkClick r:id="rId2"/>
              </a:rPr>
              <a:t>://</a:t>
            </a:r>
            <a:r>
              <a:rPr lang="en-US" sz="1800" dirty="0" smtClean="0">
                <a:hlinkClick r:id="rId2"/>
              </a:rPr>
              <a:t>en.wikipedia.org/wiki/Xorshift</a:t>
            </a:r>
            <a:r>
              <a:rPr lang="en-US" sz="1800" dirty="0" smtClean="0"/>
              <a:t>.</a:t>
            </a:r>
          </a:p>
        </p:txBody>
      </p:sp>
      <p:sp>
        <p:nvSpPr>
          <p:cNvPr id="3" name="Title 2"/>
          <p:cNvSpPr>
            <a:spLocks noGrp="1"/>
          </p:cNvSpPr>
          <p:nvPr>
            <p:ph type="title"/>
          </p:nvPr>
        </p:nvSpPr>
        <p:spPr>
          <a:xfrm>
            <a:off x="264160" y="53113"/>
            <a:ext cx="7321064" cy="732441"/>
          </a:xfrm>
        </p:spPr>
        <p:txBody>
          <a:bodyPr/>
          <a:lstStyle/>
          <a:p>
            <a:r>
              <a:rPr lang="en-US" dirty="0" smtClean="0"/>
              <a:t>"pattern seed" sequence</a:t>
            </a:r>
            <a:endParaRPr lang="en-US" dirty="0"/>
          </a:p>
        </p:txBody>
      </p:sp>
    </p:spTree>
    <p:extLst>
      <p:ext uri="{BB962C8B-B14F-4D97-AF65-F5344CB8AC3E}">
        <p14:creationId xmlns:p14="http://schemas.microsoft.com/office/powerpoint/2010/main" xmlns="" val="507163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41968"/>
          </a:xfrm>
        </p:spPr>
        <p:txBody>
          <a:bodyPr/>
          <a:lstStyle/>
          <a:p>
            <a:r>
              <a:rPr lang="en-US" dirty="0" smtClean="0"/>
              <a:t>In order that a unique but deterministic sequence of pseudo-random numbers is used to generate the contents of each block, a "block seed" is derived from the "pattern seed" by </a:t>
            </a:r>
            <a:r>
              <a:rPr lang="en-US" dirty="0" err="1" smtClean="0"/>
              <a:t>XORing</a:t>
            </a:r>
            <a:r>
              <a:rPr lang="en-US" dirty="0" smtClean="0"/>
              <a:t> the "pattern seed" with the 64-bit pattern number.</a:t>
            </a:r>
          </a:p>
          <a:p>
            <a:pPr lvl="1"/>
            <a:r>
              <a:rPr lang="en-US" dirty="0" smtClean="0"/>
              <a:t>This derived value is the seed for the sequence of numbers used to generate the contents of a block.</a:t>
            </a:r>
          </a:p>
          <a:p>
            <a:r>
              <a:rPr lang="en-US" dirty="0" smtClean="0"/>
              <a:t>This makes sure that the contents of any one block are not just shifted by one pseudo-random number compared to the contents of the block for the previous pattern number.</a:t>
            </a:r>
          </a:p>
        </p:txBody>
      </p:sp>
      <p:sp>
        <p:nvSpPr>
          <p:cNvPr id="3" name="Title 2"/>
          <p:cNvSpPr>
            <a:spLocks noGrp="1"/>
          </p:cNvSpPr>
          <p:nvPr>
            <p:ph type="title"/>
          </p:nvPr>
        </p:nvSpPr>
        <p:spPr/>
        <p:txBody>
          <a:bodyPr/>
          <a:lstStyle/>
          <a:p>
            <a:r>
              <a:rPr lang="en-US" dirty="0" smtClean="0"/>
              <a:t>"block seed" derived from "pattern seed"</a:t>
            </a:r>
            <a:endParaRPr lang="en-US" dirty="0"/>
          </a:p>
        </p:txBody>
      </p:sp>
    </p:spTree>
    <p:extLst>
      <p:ext uri="{BB962C8B-B14F-4D97-AF65-F5344CB8AC3E}">
        <p14:creationId xmlns:p14="http://schemas.microsoft.com/office/powerpoint/2010/main" xmlns="" val="507163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dedupe</a:t>
            </a:r>
            <a:r>
              <a:rPr lang="en-US" sz="2000" dirty="0" smtClean="0"/>
              <a:t> must set to a value greater than or equal to 1.0</a:t>
            </a:r>
          </a:p>
          <a:p>
            <a:r>
              <a:rPr lang="en-US" sz="2000" dirty="0" smtClean="0"/>
              <a:t>It is an error if some workload threads are set to a different </a:t>
            </a:r>
            <a:r>
              <a:rPr lang="en-US" sz="2000" dirty="0" smtClean="0">
                <a:latin typeface="Courier New" panose="02070309020205020404" pitchFamily="49" charset="0"/>
                <a:cs typeface="Courier New" panose="02070309020205020404" pitchFamily="49" charset="0"/>
              </a:rPr>
              <a:t>dedupe</a:t>
            </a:r>
            <a:r>
              <a:rPr lang="en-US" sz="2000" dirty="0" smtClean="0"/>
              <a:t> value than other workload threads with the same name.</a:t>
            </a:r>
            <a:endParaRPr lang="en-US" sz="2000" dirty="0"/>
          </a:p>
          <a:p>
            <a:r>
              <a:rPr lang="en-US" sz="2000" dirty="0" smtClean="0"/>
              <a:t>The </a:t>
            </a:r>
            <a:r>
              <a:rPr lang="en-US" sz="2000" dirty="0" smtClean="0">
                <a:latin typeface="Courier New" panose="02070309020205020404" pitchFamily="49" charset="0"/>
                <a:cs typeface="Courier New" panose="02070309020205020404" pitchFamily="49" charset="0"/>
              </a:rPr>
              <a:t>dedupe</a:t>
            </a:r>
            <a:r>
              <a:rPr lang="en-US" sz="2000" dirty="0" smtClean="0"/>
              <a:t> parameter is ignored for </a:t>
            </a:r>
            <a:r>
              <a:rPr lang="en-US" sz="2000" dirty="0" err="1" smtClean="0">
                <a:latin typeface="Courier New" panose="02070309020205020404" pitchFamily="49" charset="0"/>
                <a:cs typeface="Courier New" panose="02070309020205020404" pitchFamily="49" charset="0"/>
              </a:rPr>
              <a:t>fraction_read</a:t>
            </a:r>
            <a:r>
              <a:rPr lang="en-US" sz="2000" dirty="0" smtClean="0">
                <a:latin typeface="Courier New" panose="02070309020205020404" pitchFamily="49" charset="0"/>
                <a:cs typeface="Courier New" panose="02070309020205020404" pitchFamily="49" charset="0"/>
              </a:rPr>
              <a:t> = 100%</a:t>
            </a:r>
            <a:r>
              <a:rPr lang="en-US" sz="20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xmlns="" val="1856110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4151"/>
          </a:xfrm>
        </p:spPr>
        <p:txBody>
          <a:bodyPr/>
          <a:lstStyle/>
          <a:p>
            <a:r>
              <a:rPr lang="en-US" sz="1800" dirty="0" smtClean="0"/>
              <a:t>Works for either random or sequential I/O generators</a:t>
            </a:r>
          </a:p>
          <a:p>
            <a:pPr lvl="1"/>
            <a:r>
              <a:rPr lang="en-US" sz="1600" dirty="0" smtClean="0"/>
              <a:t>Sequential I/O sequences are either all reads, or all writes</a:t>
            </a:r>
          </a:p>
          <a:p>
            <a:r>
              <a:rPr lang="en-US" sz="1800" dirty="0" smtClean="0"/>
              <a:t>Multiple instances of a particular data pattern are written at roughly the same time.</a:t>
            </a:r>
          </a:p>
          <a:p>
            <a:r>
              <a:rPr lang="en-US" sz="1800" dirty="0" smtClean="0"/>
              <a:t>With </a:t>
            </a:r>
            <a:r>
              <a:rPr lang="en-US" sz="1800" dirty="0" err="1" smtClean="0">
                <a:latin typeface="Courier New" pitchFamily="49" charset="0"/>
                <a:cs typeface="Courier New" pitchFamily="49" charset="0"/>
              </a:rPr>
              <a:t>dedupe</a:t>
            </a:r>
            <a:r>
              <a:rPr lang="en-US" sz="1800" dirty="0" smtClean="0">
                <a:latin typeface="Courier New" pitchFamily="49" charset="0"/>
                <a:cs typeface="Courier New" pitchFamily="49" charset="0"/>
              </a:rPr>
              <a:t>=3</a:t>
            </a:r>
            <a:r>
              <a:rPr lang="en-US" sz="1800" dirty="0" smtClean="0"/>
              <a:t> and writes to random locations, there will be 3 copies of the most recently-written data.  </a:t>
            </a:r>
          </a:p>
          <a:p>
            <a:pPr lvl="1"/>
            <a:r>
              <a:rPr lang="en-US" sz="1600" dirty="0" smtClean="0"/>
              <a:t>Over time, like the math for radioactive decay, any one older block will have an increasing probability of having been over-written with a newer value.  </a:t>
            </a:r>
          </a:p>
          <a:p>
            <a:pPr lvl="1"/>
            <a:r>
              <a:rPr lang="en-US" sz="1600" dirty="0" smtClean="0"/>
              <a:t>The older the data, the fewer the copies that will remain.</a:t>
            </a:r>
          </a:p>
          <a:p>
            <a:pPr lvl="1"/>
            <a:r>
              <a:rPr lang="en-US" sz="1600" dirty="0" smtClean="0"/>
              <a:t>A long-term "steady state" random </a:t>
            </a:r>
            <a:r>
              <a:rPr lang="en-US" sz="1600" dirty="0" err="1" smtClean="0"/>
              <a:t>dedupe</a:t>
            </a:r>
            <a:r>
              <a:rPr lang="en-US" sz="1600" dirty="0" smtClean="0"/>
              <a:t> will stabilize on fewer copies than the </a:t>
            </a:r>
            <a:r>
              <a:rPr lang="en-US" sz="1600" dirty="0" err="1" smtClean="0">
                <a:latin typeface="Courier New" pitchFamily="49" charset="0"/>
                <a:cs typeface="Courier New" pitchFamily="49" charset="0"/>
              </a:rPr>
              <a:t>dedupe</a:t>
            </a:r>
            <a:r>
              <a:rPr lang="en-US" sz="1600" dirty="0" smtClean="0"/>
              <a:t> parameter value.  (Haven't done the math on a long term correction factor.)</a:t>
            </a:r>
            <a:endParaRPr lang="en-US" sz="1600" dirty="0"/>
          </a:p>
        </p:txBody>
      </p:sp>
      <p:sp>
        <p:nvSpPr>
          <p:cNvPr id="3" name="Title 2"/>
          <p:cNvSpPr>
            <a:spLocks noGrp="1"/>
          </p:cNvSpPr>
          <p:nvPr>
            <p:ph type="title"/>
          </p:nvPr>
        </p:nvSpPr>
        <p:spPr/>
        <p:txBody>
          <a:bodyPr/>
          <a:lstStyle/>
          <a:p>
            <a:r>
              <a:rPr lang="en-US" dirty="0" smtClean="0"/>
              <a:t>Implications of selecting this design</a:t>
            </a:r>
            <a:endParaRPr lang="en-US" dirty="0"/>
          </a:p>
        </p:txBody>
      </p:sp>
    </p:spTree>
    <p:extLst>
      <p:ext uri="{BB962C8B-B14F-4D97-AF65-F5344CB8AC3E}">
        <p14:creationId xmlns:p14="http://schemas.microsoft.com/office/powerpoint/2010/main" xmlns="" val="2286979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compression</a:t>
            </a:r>
            <a:endParaRPr lang="en-US" dirty="0"/>
          </a:p>
        </p:txBody>
      </p:sp>
    </p:spTree>
    <p:extLst>
      <p:ext uri="{BB962C8B-B14F-4D97-AF65-F5344CB8AC3E}">
        <p14:creationId xmlns:p14="http://schemas.microsoft.com/office/powerpoint/2010/main" xmlns="" val="10029068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72800"/>
          </a:xfrm>
        </p:spPr>
        <p:txBody>
          <a:bodyPr/>
          <a:lstStyle/>
          <a:p>
            <a:r>
              <a:rPr lang="en-US" dirty="0" smtClean="0"/>
              <a:t>ivy offers several simplistic workload patterns to exercise storage compression features.</a:t>
            </a:r>
          </a:p>
          <a:p>
            <a:pPr lvl="1"/>
            <a:r>
              <a:rPr lang="en-US" dirty="0" smtClean="0"/>
              <a:t>It is relatively easy to generate a pattern that compresses a pre-defined amount</a:t>
            </a:r>
          </a:p>
          <a:p>
            <a:r>
              <a:rPr lang="en-US" dirty="0"/>
              <a:t>Real life workloads may be more complex</a:t>
            </a:r>
            <a:endParaRPr lang="en-US" dirty="0" smtClean="0"/>
          </a:p>
          <a:p>
            <a:r>
              <a:rPr lang="en-US" dirty="0" smtClean="0"/>
              <a:t>Longer term, some advanced methods may be needed to not only to generate patterns that compress to a specified amount, but to also required the same amount of CPU resource to perform the compression.</a:t>
            </a:r>
            <a:endParaRPr lang="en-US" dirty="0"/>
          </a:p>
        </p:txBody>
      </p:sp>
      <p:sp>
        <p:nvSpPr>
          <p:cNvPr id="3" name="Title 2"/>
          <p:cNvSpPr>
            <a:spLocks noGrp="1"/>
          </p:cNvSpPr>
          <p:nvPr>
            <p:ph type="title"/>
          </p:nvPr>
        </p:nvSpPr>
        <p:spPr/>
        <p:txBody>
          <a:bodyPr/>
          <a:lstStyle/>
          <a:p>
            <a:r>
              <a:rPr lang="en-US" dirty="0" smtClean="0"/>
              <a:t>Compressibility is a "difficult" subject</a:t>
            </a:r>
            <a:endParaRPr lang="en-US" dirty="0"/>
          </a:p>
        </p:txBody>
      </p:sp>
    </p:spTree>
    <p:extLst>
      <p:ext uri="{BB962C8B-B14F-4D97-AF65-F5344CB8AC3E}">
        <p14:creationId xmlns:p14="http://schemas.microsoft.com/office/powerpoint/2010/main" xmlns="" val="21370793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t>.ivyscript parameters for compressibility</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xmlns="" val="2336389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829766"/>
          </a:xfrm>
        </p:spPr>
        <p:txBody>
          <a:bodyPr/>
          <a:lstStyle/>
          <a:p>
            <a:r>
              <a:rPr lang="en-US" sz="1600" dirty="0" smtClean="0"/>
              <a:t>In ivy, you can layer multiple named “workload” I/O generator threads on LUNs</a:t>
            </a:r>
          </a:p>
          <a:p>
            <a:r>
              <a:rPr lang="en-US" sz="1400" dirty="0" smtClean="0"/>
              <a:t>A "workload name" is unique on each host LUN.</a:t>
            </a:r>
          </a:p>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CreateWorkload</a:t>
            </a:r>
            <a:r>
              <a:rPr lang="en-US" sz="1200" dirty="0" smtClean="0">
                <a:latin typeface="Courier New" panose="02070309020205020404" pitchFamily="49" charset="0"/>
                <a:cs typeface="Courier New" panose="02070309020205020404" pitchFamily="49" charset="0"/>
              </a:rPr>
              <a:t>]     "owl"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[select]      "port" is "1A"</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iogenerator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random_steady</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[parameters]  "IOPS=max,</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fraction_read</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5</a:t>
            </a:r>
            <a:r>
              <a:rPr lang="en-US" sz="1200" dirty="0" smtClean="0">
                <a:latin typeface="Courier New" panose="02070309020205020404" pitchFamily="49" charset="0"/>
                <a:cs typeface="Courier New" panose="02070309020205020404" pitchFamily="49" charset="0"/>
              </a:rPr>
              <a:t>0%\",</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blocksize </a:t>
            </a:r>
            <a:r>
              <a:rPr lang="en-US" sz="1200" dirty="0" smtClean="0">
                <a:latin typeface="Courier New" panose="02070309020205020404" pitchFamily="49" charset="0"/>
                <a:cs typeface="Courier New" panose="02070309020205020404" pitchFamily="49" charset="0"/>
              </a:rPr>
              <a:t>= \"4KiB\" ";</a:t>
            </a:r>
          </a:p>
          <a:p>
            <a:pPr lvl="1"/>
            <a:r>
              <a:rPr lang="en-US" sz="1200" dirty="0" smtClean="0"/>
              <a:t>This creates a workload thread called "owl" on each host LUN that is mapped to port 1A.</a:t>
            </a:r>
          </a:p>
          <a:p>
            <a:r>
              <a:rPr lang="en-US" sz="1600" dirty="0" smtClean="0"/>
              <a:t>Each workload thread uses </a:t>
            </a:r>
            <a:r>
              <a:rPr lang="en-US" sz="1600" dirty="0"/>
              <a:t>an </a:t>
            </a:r>
            <a:r>
              <a:rPr lang="en-US" sz="1600" dirty="0" smtClean="0"/>
              <a:t>I/O </a:t>
            </a:r>
            <a:r>
              <a:rPr lang="en-US" sz="1600" dirty="0"/>
              <a:t>sequencer </a:t>
            </a:r>
            <a:r>
              <a:rPr lang="en-US" sz="1600" dirty="0" smtClean="0"/>
              <a:t>plug-in </a:t>
            </a:r>
            <a:r>
              <a:rPr lang="en-US" sz="1600" dirty="0"/>
              <a:t>that </a:t>
            </a:r>
            <a:r>
              <a:rPr lang="en-US" sz="1600" dirty="0" smtClean="0"/>
              <a:t>generates I/Os in scheduled I/O start time sequence.</a:t>
            </a:r>
          </a:p>
        </p:txBody>
      </p:sp>
      <p:sp>
        <p:nvSpPr>
          <p:cNvPr id="3" name="Title 2"/>
          <p:cNvSpPr>
            <a:spLocks noGrp="1"/>
          </p:cNvSpPr>
          <p:nvPr>
            <p:ph type="title"/>
          </p:nvPr>
        </p:nvSpPr>
        <p:spPr/>
        <p:txBody>
          <a:bodyPr>
            <a:normAutofit/>
          </a:bodyPr>
          <a:lstStyle/>
          <a:p>
            <a:r>
              <a:rPr lang="en-US" dirty="0" smtClean="0"/>
              <a:t>Review</a:t>
            </a:r>
            <a:endParaRPr lang="en-US" dirty="0"/>
          </a:p>
        </p:txBody>
      </p:sp>
      <p:sp>
        <p:nvSpPr>
          <p:cNvPr id="62" name="Rectangle 61"/>
          <p:cNvSpPr/>
          <p:nvPr/>
        </p:nvSpPr>
        <p:spPr>
          <a:xfrm>
            <a:off x="865597" y="243911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188482" y="2111133"/>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109" name="Rectangle 108"/>
          <p:cNvSpPr/>
          <p:nvPr/>
        </p:nvSpPr>
        <p:spPr>
          <a:xfrm>
            <a:off x="865597" y="317070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865597" y="390229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797879" y="4222371"/>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122830" y="1819223"/>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202641" y="2865532"/>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426173" y="2392019"/>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426173" y="3452225"/>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763217" y="2720634"/>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763217" y="3147051"/>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763217" y="3147051"/>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712795" y="973220"/>
            <a:ext cx="1567685" cy="3899064"/>
            <a:chOff x="1712795" y="1111760"/>
            <a:chExt cx="1567685" cy="3899064"/>
          </a:xfrm>
        </p:grpSpPr>
        <p:grpSp>
          <p:nvGrpSpPr>
            <p:cNvPr id="4" name="Group 63"/>
            <p:cNvGrpSpPr/>
            <p:nvPr/>
          </p:nvGrpSpPr>
          <p:grpSpPr>
            <a:xfrm>
              <a:off x="1712795" y="1111760"/>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grpSp>
        <p:sp>
          <p:nvSpPr>
            <p:cNvPr id="66" name="Rectangle 65"/>
            <p:cNvSpPr/>
            <p:nvPr/>
          </p:nvSpPr>
          <p:spPr>
            <a:xfrm>
              <a:off x="1724620" y="4020549"/>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849012" y="4020549"/>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2893083" y="432502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2939484" y="4686977"/>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014527" y="4620301"/>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310923" y="432502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258514" y="439169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206105" y="4458358"/>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815251" y="4857148"/>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806151" y="4398845"/>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753742" y="4465511"/>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701333" y="4472664"/>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1957102" y="1623388"/>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1957102" y="1556722"/>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1957102" y="1490056"/>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1957102" y="2197229"/>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1957102" y="2330561"/>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1957102" y="2530559"/>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1957102" y="2530559"/>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1957103" y="2530560"/>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1957105" y="2530561"/>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1957107" y="2530562"/>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1957110" y="2530564"/>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useBgFill="1">
        <p:nvSpPr>
          <p:cNvPr id="5" name="Rounded Rectangular Callout 4"/>
          <p:cNvSpPr/>
          <p:nvPr/>
        </p:nvSpPr>
        <p:spPr>
          <a:xfrm>
            <a:off x="65680" y="4114799"/>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[hosts] </a:t>
            </a: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706067" y="4548437"/>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905320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US" dirty="0"/>
              <a:t>Questions and Discussion</a:t>
            </a:r>
          </a:p>
        </p:txBody>
      </p:sp>
    </p:spTree>
    <p:extLst>
      <p:ext uri="{BB962C8B-B14F-4D97-AF65-F5344CB8AC3E}">
        <p14:creationId xmlns:p14="http://schemas.microsoft.com/office/powerpoint/2010/main" xmlns="" val="40544080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5720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dedupe</a:t>
            </a:r>
            <a:endParaRPr lang="en-US" dirty="0"/>
          </a:p>
        </p:txBody>
      </p:sp>
    </p:spTree>
    <p:extLst>
      <p:ext uri="{BB962C8B-B14F-4D97-AF65-F5344CB8AC3E}">
        <p14:creationId xmlns:p14="http://schemas.microsoft.com/office/powerpoint/2010/main" xmlns="" val="10029068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9954"/>
          </a:xfrm>
        </p:spPr>
        <p:txBody>
          <a:bodyPr/>
          <a:lstStyle/>
          <a:p>
            <a:pPr marL="457200" indent="-457200">
              <a:buFont typeface="+mj-lt"/>
              <a:buAutoNum type="arabicPeriod"/>
            </a:pPr>
            <a:r>
              <a:rPr lang="en-US" dirty="0" smtClean="0"/>
              <a:t>Enable selection of dedupe "scope" to one LUN, across multiple LUNs, across test hosts, or across an entire subsystem.</a:t>
            </a:r>
          </a:p>
          <a:p>
            <a:pPr lvl="2"/>
            <a:r>
              <a:rPr lang="en-US" dirty="0" smtClean="0"/>
              <a:t>The "scope" means the extent across which multiple copies of the same pattern are written.</a:t>
            </a:r>
          </a:p>
          <a:p>
            <a:pPr marL="457200" indent="-457200">
              <a:buFont typeface="+mj-lt"/>
              <a:buAutoNum type="arabicPeriod"/>
            </a:pPr>
            <a:r>
              <a:rPr lang="en-US" dirty="0" smtClean="0"/>
              <a:t>Use a method which is "self-contained" within a workload thread</a:t>
            </a:r>
          </a:p>
          <a:p>
            <a:pPr lvl="2"/>
            <a:r>
              <a:rPr lang="en-US" dirty="0" smtClean="0"/>
              <a:t>No interlock, no communication between workload threads / test hosts.</a:t>
            </a:r>
          </a:p>
          <a:p>
            <a:pPr marL="457200" indent="-457200">
              <a:buFont typeface="+mj-lt"/>
              <a:buAutoNum type="arabicPeriod"/>
            </a:pPr>
            <a:r>
              <a:rPr lang="en-US" dirty="0" smtClean="0"/>
              <a:t>Enable layering of multiple workloads, each with different characteristics including dedupe blocksize and/or compressibility characteristics. </a:t>
            </a:r>
            <a:endParaRPr lang="en-US" dirty="0"/>
          </a:p>
        </p:txBody>
      </p:sp>
      <p:sp>
        <p:nvSpPr>
          <p:cNvPr id="3" name="Title 2"/>
          <p:cNvSpPr>
            <a:spLocks noGrp="1"/>
          </p:cNvSpPr>
          <p:nvPr>
            <p:ph type="title"/>
          </p:nvPr>
        </p:nvSpPr>
        <p:spPr/>
        <p:txBody>
          <a:bodyPr/>
          <a:lstStyle/>
          <a:p>
            <a:r>
              <a:rPr lang="en-US" dirty="0" smtClean="0"/>
              <a:t>Goal for ivy dedupe design</a:t>
            </a:r>
            <a:endParaRPr lang="en-US" dirty="0"/>
          </a:p>
        </p:txBody>
      </p:sp>
    </p:spTree>
    <p:extLst>
      <p:ext uri="{BB962C8B-B14F-4D97-AF65-F5344CB8AC3E}">
        <p14:creationId xmlns:p14="http://schemas.microsoft.com/office/powerpoint/2010/main" xmlns="" val="38605713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24069"/>
          </a:xfrm>
        </p:spPr>
        <p:txBody>
          <a:bodyPr/>
          <a:lstStyle/>
          <a:p>
            <a:r>
              <a:rPr lang="en-US" sz="2000" dirty="0" smtClean="0"/>
              <a:t>Use a deterministic method to generate a sequence of I/O patterns</a:t>
            </a:r>
          </a:p>
          <a:p>
            <a:pPr lvl="1"/>
            <a:r>
              <a:rPr lang="en-US" sz="1800" dirty="0" smtClean="0"/>
              <a:t>Deterministic means that given the same initial parameters, the same sequence of patterns is generated.</a:t>
            </a:r>
          </a:p>
          <a:p>
            <a:pPr lvl="1"/>
            <a:r>
              <a:rPr lang="en-US" sz="1800" dirty="0" smtClean="0"/>
              <a:t>"pattern" means the data written in a block.</a:t>
            </a:r>
          </a:p>
          <a:p>
            <a:pPr lvl="1"/>
            <a:r>
              <a:rPr lang="en-US" sz="1800" dirty="0" smtClean="0"/>
              <a:t>Even though a deterministic method, given the same input parameters, will produce the same sequence of data patterns written, by using "pseudo-random" number generators we can generate unique and apparently random patterns.</a:t>
            </a:r>
          </a:p>
          <a:p>
            <a:r>
              <a:rPr lang="en-US" sz="2000" dirty="0" smtClean="0"/>
              <a:t>The scope of dedupe pattern generation is across the group of workload thread instances of the same "workload name".</a:t>
            </a:r>
          </a:p>
        </p:txBody>
      </p:sp>
      <p:sp>
        <p:nvSpPr>
          <p:cNvPr id="3" name="Title 2"/>
          <p:cNvSpPr>
            <a:spLocks noGrp="1"/>
          </p:cNvSpPr>
          <p:nvPr>
            <p:ph type="title"/>
          </p:nvPr>
        </p:nvSpPr>
        <p:spPr/>
        <p:txBody>
          <a:bodyPr/>
          <a:lstStyle/>
          <a:p>
            <a:r>
              <a:rPr lang="en-US" dirty="0" smtClean="0"/>
              <a:t>Proposed method</a:t>
            </a:r>
            <a:endParaRPr lang="en-US" dirty="0"/>
          </a:p>
        </p:txBody>
      </p:sp>
    </p:spTree>
    <p:extLst>
      <p:ext uri="{BB962C8B-B14F-4D97-AF65-F5344CB8AC3E}">
        <p14:creationId xmlns:p14="http://schemas.microsoft.com/office/powerpoint/2010/main" xmlns="" val="1451397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of dedupe is across a "workload name"</a:t>
            </a:r>
            <a:endParaRPr lang="en-US" dirty="0"/>
          </a:p>
        </p:txBody>
      </p:sp>
      <p:sp>
        <p:nvSpPr>
          <p:cNvPr id="99" name="Flowchart: Magnetic Disk 98"/>
          <p:cNvSpPr/>
          <p:nvPr/>
        </p:nvSpPr>
        <p:spPr>
          <a:xfrm>
            <a:off x="4052774"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00" name="Rectangle 99"/>
          <p:cNvSpPr/>
          <p:nvPr/>
        </p:nvSpPr>
        <p:spPr>
          <a:xfrm>
            <a:off x="3341418"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01" name="Flowchart: Magnetic Disk 100"/>
          <p:cNvSpPr/>
          <p:nvPr/>
        </p:nvSpPr>
        <p:spPr>
          <a:xfrm>
            <a:off x="2632691"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02" name="Straight Connector 101"/>
          <p:cNvCxnSpPr>
            <a:stCxn id="99" idx="2"/>
          </p:cNvCxnSpPr>
          <p:nvPr/>
        </p:nvCxnSpPr>
        <p:spPr>
          <a:xfrm flipH="1">
            <a:off x="3570010"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0"/>
            <a:endCxn id="101" idx="4"/>
          </p:cNvCxnSpPr>
          <p:nvPr/>
        </p:nvCxnSpPr>
        <p:spPr>
          <a:xfrm flipH="1" flipV="1">
            <a:off x="2904077"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418594"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31" name="TextBox 130"/>
          <p:cNvSpPr txBox="1"/>
          <p:nvPr/>
        </p:nvSpPr>
        <p:spPr>
          <a:xfrm>
            <a:off x="2418594" y="13667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sp>
        <p:nvSpPr>
          <p:cNvPr id="138" name="TextBox 137"/>
          <p:cNvSpPr txBox="1"/>
          <p:nvPr/>
        </p:nvSpPr>
        <p:spPr>
          <a:xfrm>
            <a:off x="2418594"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39" name="Rectangle 138"/>
          <p:cNvSpPr/>
          <p:nvPr/>
        </p:nvSpPr>
        <p:spPr>
          <a:xfrm>
            <a:off x="2126674" y="1163785"/>
            <a:ext cx="2782212"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smtClean="0">
                <a:solidFill>
                  <a:schemeClr val="tx1"/>
                </a:solidFill>
                <a:latin typeface="+mj-lt"/>
              </a:rPr>
              <a:t>Host </a:t>
            </a:r>
            <a:r>
              <a:rPr lang="en-US" sz="800" dirty="0" smtClean="0">
                <a:solidFill>
                  <a:schemeClr val="tx1"/>
                </a:solidFill>
                <a:latin typeface="+mj-lt"/>
              </a:rPr>
              <a:t> "</a:t>
            </a:r>
            <a:r>
              <a:rPr lang="en-US" sz="1050" dirty="0" smtClean="0">
                <a:solidFill>
                  <a:schemeClr val="tx1"/>
                </a:solidFill>
                <a:latin typeface="Courier New" panose="02070309020205020404" pitchFamily="49" charset="0"/>
                <a:cs typeface="Courier New" panose="02070309020205020404" pitchFamily="49" charset="0"/>
              </a:rPr>
              <a:t>blade1</a:t>
            </a:r>
            <a:r>
              <a:rPr lang="en-US" sz="800" dirty="0" smtClean="0">
                <a:solidFill>
                  <a:schemeClr val="tx1"/>
                </a:solidFill>
                <a:latin typeface="Courier New" panose="02070309020205020404" pitchFamily="49" charset="0"/>
                <a:cs typeface="Courier New" panose="02070309020205020404" pitchFamily="49" charset="0"/>
              </a:rPr>
              <a:t>"</a:t>
            </a:r>
          </a:p>
        </p:txBody>
      </p:sp>
      <p:sp>
        <p:nvSpPr>
          <p:cNvPr id="140" name="TextBox 139"/>
          <p:cNvSpPr txBox="1"/>
          <p:nvPr/>
        </p:nvSpPr>
        <p:spPr>
          <a:xfrm>
            <a:off x="3858956"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51" name="Straight Connector 150"/>
          <p:cNvCxnSpPr>
            <a:stCxn id="130" idx="2"/>
            <a:endCxn id="101" idx="1"/>
          </p:cNvCxnSpPr>
          <p:nvPr/>
        </p:nvCxnSpPr>
        <p:spPr>
          <a:xfrm>
            <a:off x="2763194"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3872810"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62" name="TextBox 161"/>
          <p:cNvSpPr txBox="1"/>
          <p:nvPr/>
        </p:nvSpPr>
        <p:spPr>
          <a:xfrm>
            <a:off x="3872810" y="13639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cxnSp>
        <p:nvCxnSpPr>
          <p:cNvPr id="163" name="Straight Connector 162"/>
          <p:cNvCxnSpPr>
            <a:stCxn id="161" idx="2"/>
            <a:endCxn id="99" idx="1"/>
          </p:cNvCxnSpPr>
          <p:nvPr/>
        </p:nvCxnSpPr>
        <p:spPr>
          <a:xfrm flipH="1">
            <a:off x="4203734"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Flowchart: Magnetic Disk 166"/>
          <p:cNvSpPr/>
          <p:nvPr/>
        </p:nvSpPr>
        <p:spPr>
          <a:xfrm>
            <a:off x="7617689"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68" name="Rectangle 167"/>
          <p:cNvSpPr/>
          <p:nvPr/>
        </p:nvSpPr>
        <p:spPr>
          <a:xfrm>
            <a:off x="6906333"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69" name="Flowchart: Magnetic Disk 168"/>
          <p:cNvSpPr/>
          <p:nvPr/>
        </p:nvSpPr>
        <p:spPr>
          <a:xfrm>
            <a:off x="6197606"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70" name="Straight Connector 169"/>
          <p:cNvCxnSpPr>
            <a:stCxn id="167" idx="2"/>
          </p:cNvCxnSpPr>
          <p:nvPr/>
        </p:nvCxnSpPr>
        <p:spPr>
          <a:xfrm flipH="1">
            <a:off x="7134925"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8" idx="0"/>
            <a:endCxn id="169" idx="4"/>
          </p:cNvCxnSpPr>
          <p:nvPr/>
        </p:nvCxnSpPr>
        <p:spPr>
          <a:xfrm flipH="1" flipV="1">
            <a:off x="6468992"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5983509"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73" name="TextBox 172"/>
          <p:cNvSpPr txBox="1"/>
          <p:nvPr/>
        </p:nvSpPr>
        <p:spPr>
          <a:xfrm>
            <a:off x="5983509" y="13667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sp>
        <p:nvSpPr>
          <p:cNvPr id="174" name="TextBox 173"/>
          <p:cNvSpPr txBox="1"/>
          <p:nvPr/>
        </p:nvSpPr>
        <p:spPr>
          <a:xfrm>
            <a:off x="5983509"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75" name="Rectangle 174"/>
          <p:cNvSpPr/>
          <p:nvPr/>
        </p:nvSpPr>
        <p:spPr>
          <a:xfrm>
            <a:off x="5652655" y="1163785"/>
            <a:ext cx="2869635"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smtClean="0">
                <a:solidFill>
                  <a:schemeClr val="tx1"/>
                </a:solidFill>
                <a:latin typeface="+mj-lt"/>
              </a:rPr>
              <a:t>Host</a:t>
            </a:r>
            <a:r>
              <a:rPr lang="en-US" sz="800" dirty="0" smtClean="0">
                <a:solidFill>
                  <a:schemeClr val="tx1"/>
                </a:solidFill>
                <a:latin typeface="+mj-lt"/>
              </a:rPr>
              <a:t>  "</a:t>
            </a:r>
            <a:r>
              <a:rPr lang="en-US" sz="1050" dirty="0" smtClean="0">
                <a:solidFill>
                  <a:schemeClr val="tx1"/>
                </a:solidFill>
                <a:latin typeface="Courier New" panose="02070309020205020404" pitchFamily="49" charset="0"/>
                <a:cs typeface="Courier New" panose="02070309020205020404" pitchFamily="49" charset="0"/>
              </a:rPr>
              <a:t>blade2</a:t>
            </a:r>
            <a:r>
              <a:rPr lang="en-US" sz="800" dirty="0" smtClean="0">
                <a:solidFill>
                  <a:schemeClr val="tx1"/>
                </a:solidFill>
                <a:latin typeface="Courier New" panose="02070309020205020404" pitchFamily="49" charset="0"/>
                <a:cs typeface="Courier New" panose="02070309020205020404" pitchFamily="49" charset="0"/>
              </a:rPr>
              <a:t>"</a:t>
            </a:r>
          </a:p>
        </p:txBody>
      </p:sp>
      <p:sp>
        <p:nvSpPr>
          <p:cNvPr id="176" name="TextBox 175"/>
          <p:cNvSpPr txBox="1"/>
          <p:nvPr/>
        </p:nvSpPr>
        <p:spPr>
          <a:xfrm>
            <a:off x="7423871"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77" name="Straight Connector 176"/>
          <p:cNvCxnSpPr>
            <a:stCxn id="172" idx="2"/>
            <a:endCxn id="169" idx="1"/>
          </p:cNvCxnSpPr>
          <p:nvPr/>
        </p:nvCxnSpPr>
        <p:spPr>
          <a:xfrm>
            <a:off x="6328109"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7437725"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79" name="TextBox 178"/>
          <p:cNvSpPr txBox="1"/>
          <p:nvPr/>
        </p:nvSpPr>
        <p:spPr>
          <a:xfrm>
            <a:off x="7437725" y="13639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cxnSp>
        <p:nvCxnSpPr>
          <p:cNvPr id="180" name="Straight Connector 179"/>
          <p:cNvCxnSpPr>
            <a:stCxn id="178" idx="2"/>
            <a:endCxn id="167" idx="1"/>
          </p:cNvCxnSpPr>
          <p:nvPr/>
        </p:nvCxnSpPr>
        <p:spPr>
          <a:xfrm flipH="1">
            <a:off x="7768649"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881152"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a:t>
            </a:r>
            <a:r>
              <a:rPr lang="en-US" sz="1050" b="1" dirty="0" smtClean="0">
                <a:latin typeface="Courier New" panose="02070309020205020404" pitchFamily="49" charset="0"/>
                <a:cs typeface="Courier New" panose="02070309020205020404" pitchFamily="49" charset="0"/>
              </a:rPr>
              <a:t>lade1+/dev/</a:t>
            </a:r>
            <a:r>
              <a:rPr lang="en-US" sz="1050" b="1" dirty="0" err="1" smtClean="0">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2" name="TextBox 181"/>
          <p:cNvSpPr txBox="1"/>
          <p:nvPr/>
        </p:nvSpPr>
        <p:spPr>
          <a:xfrm>
            <a:off x="3702854"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a:t>
            </a:r>
            <a:r>
              <a:rPr lang="en-US" sz="1050" b="1" dirty="0" smtClean="0">
                <a:latin typeface="Courier New" panose="02070309020205020404" pitchFamily="49" charset="0"/>
                <a:cs typeface="Courier New" panose="02070309020205020404" pitchFamily="49" charset="0"/>
              </a:rPr>
              <a:t>lade1+/dev/</a:t>
            </a:r>
            <a:r>
              <a:rPr lang="en-US" sz="1050" b="1" dirty="0" err="1" smtClean="0">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3" name="TextBox 182"/>
          <p:cNvSpPr txBox="1"/>
          <p:nvPr/>
        </p:nvSpPr>
        <p:spPr>
          <a:xfrm>
            <a:off x="5455490" y="2540517"/>
            <a:ext cx="1566653" cy="161583"/>
          </a:xfrm>
          <a:prstGeom prst="rect">
            <a:avLst/>
          </a:prstGeom>
          <a:noFill/>
        </p:spPr>
        <p:txBody>
          <a:bodyPr wrap="square" lIns="0" tIns="0" rIns="0" bIns="0" rtlCol="0" anchor="ctr" anchorCtr="0">
            <a:spAutoFit/>
          </a:bodyPr>
          <a:lstStyle/>
          <a:p>
            <a:r>
              <a:rPr lang="en-US" sz="1050" b="1" dirty="0" smtClean="0">
                <a:latin typeface="Courier New" panose="02070309020205020404" pitchFamily="49" charset="0"/>
                <a:cs typeface="Courier New" panose="02070309020205020404" pitchFamily="49" charset="0"/>
              </a:rPr>
              <a:t>blade2+/dev/</a:t>
            </a:r>
            <a:r>
              <a:rPr lang="en-US" sz="1050" b="1" dirty="0" err="1" smtClean="0">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4" name="TextBox 183"/>
          <p:cNvSpPr txBox="1"/>
          <p:nvPr/>
        </p:nvSpPr>
        <p:spPr>
          <a:xfrm>
            <a:off x="7277192" y="2540517"/>
            <a:ext cx="1566653" cy="161583"/>
          </a:xfrm>
          <a:prstGeom prst="rect">
            <a:avLst/>
          </a:prstGeom>
          <a:noFill/>
        </p:spPr>
        <p:txBody>
          <a:bodyPr wrap="square" lIns="0" tIns="0" rIns="0" bIns="0" rtlCol="0" anchor="ctr" anchorCtr="0">
            <a:spAutoFit/>
          </a:bodyPr>
          <a:lstStyle/>
          <a:p>
            <a:r>
              <a:rPr lang="en-US" sz="1050" b="1" dirty="0" smtClean="0">
                <a:latin typeface="Courier New" panose="02070309020205020404" pitchFamily="49" charset="0"/>
                <a:cs typeface="Courier New" panose="02070309020205020404" pitchFamily="49" charset="0"/>
              </a:rPr>
              <a:t>blade2+/dev/</a:t>
            </a:r>
            <a:r>
              <a:rPr lang="en-US" sz="1050" b="1" dirty="0" err="1" smtClean="0">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7" name="TextBox 186"/>
          <p:cNvSpPr txBox="1"/>
          <p:nvPr/>
        </p:nvSpPr>
        <p:spPr>
          <a:xfrm>
            <a:off x="131619" y="2536663"/>
            <a:ext cx="1607126" cy="161583"/>
          </a:xfrm>
          <a:prstGeom prst="rect">
            <a:avLst/>
          </a:prstGeom>
          <a:noFill/>
        </p:spPr>
        <p:txBody>
          <a:bodyPr wrap="square" lIns="0" tIns="0" rIns="0" bIns="0" rtlCol="0" anchor="ctr" anchorCtr="1">
            <a:spAutoFit/>
          </a:bodyPr>
          <a:lstStyle/>
          <a:p>
            <a:r>
              <a:rPr lang="en-US" sz="1050" dirty="0" smtClean="0">
                <a:latin typeface="Courier New" panose="02070309020205020404" pitchFamily="49" charset="0"/>
                <a:cs typeface="Courier New" panose="02070309020205020404" pitchFamily="49" charset="0"/>
              </a:rPr>
              <a:t>workload </a:t>
            </a:r>
            <a:r>
              <a:rPr lang="en-US" sz="900" dirty="0" smtClean="0">
                <a:latin typeface="Courier New" panose="02070309020205020404" pitchFamily="49" charset="0"/>
                <a:cs typeface="Courier New" panose="02070309020205020404" pitchFamily="49" charset="0"/>
              </a:rPr>
              <a:t>ID =&gt;</a:t>
            </a:r>
          </a:p>
        </p:txBody>
      </p:sp>
      <p:sp>
        <p:nvSpPr>
          <p:cNvPr id="188" name="TextBox 187"/>
          <p:cNvSpPr txBox="1"/>
          <p:nvPr/>
        </p:nvSpPr>
        <p:spPr>
          <a:xfrm>
            <a:off x="2320636" y="2790635"/>
            <a:ext cx="735842" cy="161583"/>
          </a:xfrm>
          <a:prstGeom prst="rect">
            <a:avLst/>
          </a:prstGeom>
          <a:noFill/>
        </p:spPr>
        <p:txBody>
          <a:bodyPr wrap="square" lIns="0" tIns="0" rIns="0" bIns="0" rtlCol="0" anchor="ctr" anchorCtr="1">
            <a:spAutoFit/>
          </a:bodyPr>
          <a:lstStyle/>
          <a:p>
            <a:r>
              <a:rPr lang="en-US" sz="1050" dirty="0" smtClean="0">
                <a:cs typeface="Courier New" panose="02070309020205020404" pitchFamily="49" charset="0"/>
              </a:rPr>
              <a:t>1 of 4</a:t>
            </a:r>
            <a:endParaRPr lang="en-US" sz="900" dirty="0" smtClean="0">
              <a:cs typeface="Courier New" panose="02070309020205020404" pitchFamily="49" charset="0"/>
            </a:endParaRPr>
          </a:p>
        </p:txBody>
      </p:sp>
      <p:sp>
        <p:nvSpPr>
          <p:cNvPr id="189" name="TextBox 188"/>
          <p:cNvSpPr txBox="1"/>
          <p:nvPr/>
        </p:nvSpPr>
        <p:spPr>
          <a:xfrm>
            <a:off x="201231" y="2801501"/>
            <a:ext cx="2299514" cy="153888"/>
          </a:xfrm>
          <a:prstGeom prst="rect">
            <a:avLst/>
          </a:prstGeom>
          <a:noFill/>
        </p:spPr>
        <p:txBody>
          <a:bodyPr wrap="square" lIns="0" tIns="0" rIns="0" bIns="0" rtlCol="0" anchor="ctr" anchorCtr="0">
            <a:spAutoFit/>
          </a:bodyPr>
          <a:lstStyle/>
          <a:p>
            <a:r>
              <a:rPr lang="en-US" sz="1000" dirty="0">
                <a:cs typeface="Courier New" panose="02070309020205020404" pitchFamily="49" charset="0"/>
              </a:rPr>
              <a:t>t</a:t>
            </a:r>
            <a:r>
              <a:rPr lang="en-US" sz="1000" dirty="0" smtClean="0">
                <a:cs typeface="Courier New" panose="02070309020205020404" pitchFamily="49" charset="0"/>
              </a:rPr>
              <a:t>hread # within workload name </a:t>
            </a:r>
            <a:r>
              <a:rPr lang="en-US" sz="1000" dirty="0" smtClean="0">
                <a:latin typeface="Courier New" panose="02070309020205020404" pitchFamily="49" charset="0"/>
                <a:cs typeface="Courier New" panose="02070309020205020404" pitchFamily="49" charset="0"/>
              </a:rPr>
              <a:t>"owl"</a:t>
            </a:r>
            <a:endParaRPr lang="en-US" sz="800" dirty="0" smtClean="0">
              <a:latin typeface="Courier New" panose="02070309020205020404" pitchFamily="49" charset="0"/>
              <a:cs typeface="Courier New" panose="02070309020205020404" pitchFamily="49" charset="0"/>
            </a:endParaRPr>
          </a:p>
        </p:txBody>
      </p:sp>
      <p:sp>
        <p:nvSpPr>
          <p:cNvPr id="190" name="TextBox 189"/>
          <p:cNvSpPr txBox="1"/>
          <p:nvPr/>
        </p:nvSpPr>
        <p:spPr>
          <a:xfrm>
            <a:off x="4045465" y="2790641"/>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2</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sp>
        <p:nvSpPr>
          <p:cNvPr id="191" name="TextBox 190"/>
          <p:cNvSpPr txBox="1"/>
          <p:nvPr/>
        </p:nvSpPr>
        <p:spPr>
          <a:xfrm>
            <a:off x="5770294" y="2790647"/>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3</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sp>
        <p:nvSpPr>
          <p:cNvPr id="192" name="TextBox 191"/>
          <p:cNvSpPr txBox="1"/>
          <p:nvPr/>
        </p:nvSpPr>
        <p:spPr>
          <a:xfrm>
            <a:off x="7495123" y="2790653"/>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4</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cxnSp>
        <p:nvCxnSpPr>
          <p:cNvPr id="197" name="Straight Connector 196"/>
          <p:cNvCxnSpPr/>
          <p:nvPr/>
        </p:nvCxnSpPr>
        <p:spPr>
          <a:xfrm flipV="1">
            <a:off x="131619" y="3082631"/>
            <a:ext cx="8783781" cy="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028515"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#1 &gt;</a:t>
            </a:r>
            <a:br>
              <a:rPr lang="en-US" sz="1200" dirty="0" smtClean="0">
                <a:cs typeface="Courier New" panose="02070309020205020404" pitchFamily="49" charset="0"/>
              </a:rPr>
            </a:br>
            <a:r>
              <a:rPr lang="en-US" sz="1200" dirty="0" smtClean="0">
                <a:cs typeface="Courier New" panose="02070309020205020404" pitchFamily="49" charset="0"/>
              </a:rPr>
              <a:t>(Serpentine # 1)</a:t>
            </a:r>
          </a:p>
        </p:txBody>
      </p:sp>
      <p:sp>
        <p:nvSpPr>
          <p:cNvPr id="212" name="TextBox 211"/>
          <p:cNvSpPr txBox="1"/>
          <p:nvPr/>
        </p:nvSpPr>
        <p:spPr>
          <a:xfrm>
            <a:off x="264160" y="1223862"/>
            <a:ext cx="1696258" cy="1077218"/>
          </a:xfrm>
          <a:prstGeom prst="rect">
            <a:avLst/>
          </a:prstGeom>
          <a:noFill/>
        </p:spPr>
        <p:txBody>
          <a:bodyPr wrap="square" lIns="0" tIns="0" rIns="0" bIns="0" rtlCol="0" anchor="ctr" anchorCtr="1">
            <a:spAutoFit/>
          </a:bodyPr>
          <a:lstStyle/>
          <a:p>
            <a:r>
              <a:rPr lang="en-US" sz="1000" dirty="0" smtClean="0">
                <a:cs typeface="Courier New" panose="02070309020205020404" pitchFamily="49" charset="0"/>
              </a:rPr>
              <a:t>Workload name is </a:t>
            </a:r>
            <a:r>
              <a:rPr lang="en-US" sz="1000" dirty="0" smtClean="0">
                <a:latin typeface="Courier New" panose="02070309020205020404" pitchFamily="49" charset="0"/>
                <a:cs typeface="Courier New" panose="02070309020205020404" pitchFamily="49" charset="0"/>
              </a:rPr>
              <a:t>"owl"</a:t>
            </a:r>
            <a:r>
              <a:rPr lang="en-US" sz="1000" dirty="0" smtClean="0">
                <a:cs typeface="Courier New" panose="02070309020205020404" pitchFamily="49" charset="0"/>
              </a:rPr>
              <a:t/>
            </a:r>
            <a:br>
              <a:rPr lang="en-US" sz="1000" dirty="0" smtClean="0">
                <a:cs typeface="Courier New" panose="02070309020205020404" pitchFamily="49" charset="0"/>
              </a:rPr>
            </a:br>
            <a:r>
              <a:rPr lang="en-US" sz="1000" dirty="0" smtClean="0">
                <a:cs typeface="Courier New" panose="02070309020205020404" pitchFamily="49" charset="0"/>
              </a:rPr>
              <a:t>for all 4 workload threads.</a:t>
            </a:r>
          </a:p>
          <a:p>
            <a:endParaRPr lang="en-US" sz="1000" dirty="0" smtClean="0">
              <a:cs typeface="Courier New" panose="02070309020205020404" pitchFamily="49" charset="0"/>
            </a:endParaRPr>
          </a:p>
          <a:p>
            <a:endParaRPr lang="en-US" sz="1000" dirty="0">
              <a:cs typeface="Courier New" panose="02070309020205020404" pitchFamily="49" charset="0"/>
            </a:endParaRPr>
          </a:p>
          <a:p>
            <a:r>
              <a:rPr lang="en-US" sz="1000" dirty="0" smtClean="0">
                <a:cs typeface="Courier New" panose="02070309020205020404" pitchFamily="49" charset="0"/>
              </a:rPr>
              <a:t>The "workload thread ID" is hostname + LUN name + workload name</a:t>
            </a:r>
          </a:p>
        </p:txBody>
      </p:sp>
      <p:sp>
        <p:nvSpPr>
          <p:cNvPr id="4" name="Content Placeholder 3"/>
          <p:cNvSpPr>
            <a:spLocks noGrp="1"/>
          </p:cNvSpPr>
          <p:nvPr>
            <p:ph idx="1"/>
          </p:nvPr>
        </p:nvSpPr>
        <p:spPr>
          <a:xfrm>
            <a:off x="270007" y="3190355"/>
            <a:ext cx="8584006" cy="307777"/>
          </a:xfrm>
        </p:spPr>
        <p:txBody>
          <a:bodyPr/>
          <a:lstStyle/>
          <a:p>
            <a:r>
              <a:rPr lang="en-US" sz="1400" dirty="0" smtClean="0"/>
              <a:t>A "serpentine sequence" is the key to the ivy dedupe pattern generation concept</a:t>
            </a:r>
            <a:endParaRPr lang="en-US" sz="1400" dirty="0"/>
          </a:p>
        </p:txBody>
      </p:sp>
      <p:sp>
        <p:nvSpPr>
          <p:cNvPr id="60" name="TextBox 59"/>
          <p:cNvSpPr txBox="1"/>
          <p:nvPr/>
        </p:nvSpPr>
        <p:spPr>
          <a:xfrm>
            <a:off x="3732304"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#1 &gt;</a:t>
            </a:r>
            <a:br>
              <a:rPr lang="en-US" sz="1200" dirty="0" smtClean="0">
                <a:cs typeface="Courier New" panose="02070309020205020404" pitchFamily="49" charset="0"/>
              </a:rPr>
            </a:br>
            <a:r>
              <a:rPr lang="en-US" sz="1200" dirty="0" smtClean="0">
                <a:cs typeface="Courier New" panose="02070309020205020404" pitchFamily="49" charset="0"/>
              </a:rPr>
              <a:t>(Serpentine # 2)</a:t>
            </a:r>
          </a:p>
        </p:txBody>
      </p:sp>
      <p:sp>
        <p:nvSpPr>
          <p:cNvPr id="61" name="TextBox 60"/>
          <p:cNvSpPr txBox="1"/>
          <p:nvPr/>
        </p:nvSpPr>
        <p:spPr>
          <a:xfrm>
            <a:off x="5436093"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#1 &gt;</a:t>
            </a:r>
            <a:br>
              <a:rPr lang="en-US" sz="1200" dirty="0" smtClean="0">
                <a:cs typeface="Courier New" panose="02070309020205020404" pitchFamily="49" charset="0"/>
              </a:rPr>
            </a:br>
            <a:r>
              <a:rPr lang="en-US" sz="1200" dirty="0" smtClean="0">
                <a:cs typeface="Courier New" panose="02070309020205020404" pitchFamily="49" charset="0"/>
              </a:rPr>
              <a:t>(Serpentine # 3)</a:t>
            </a:r>
          </a:p>
        </p:txBody>
      </p:sp>
      <p:sp>
        <p:nvSpPr>
          <p:cNvPr id="62" name="TextBox 61"/>
          <p:cNvSpPr txBox="1"/>
          <p:nvPr/>
        </p:nvSpPr>
        <p:spPr>
          <a:xfrm>
            <a:off x="7139881"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#1 &gt;</a:t>
            </a:r>
            <a:br>
              <a:rPr lang="en-US" sz="1200" dirty="0" smtClean="0">
                <a:cs typeface="Courier New" panose="02070309020205020404" pitchFamily="49" charset="0"/>
              </a:rPr>
            </a:br>
            <a:r>
              <a:rPr lang="en-US" sz="1200" dirty="0" smtClean="0">
                <a:cs typeface="Courier New" panose="02070309020205020404" pitchFamily="49" charset="0"/>
              </a:rPr>
              <a:t>(Serpentine # 4)</a:t>
            </a:r>
          </a:p>
        </p:txBody>
      </p:sp>
      <p:sp>
        <p:nvSpPr>
          <p:cNvPr id="63" name="TextBox 62"/>
          <p:cNvSpPr txBox="1"/>
          <p:nvPr/>
        </p:nvSpPr>
        <p:spPr>
          <a:xfrm>
            <a:off x="2028521"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#2 &gt;</a:t>
            </a:r>
            <a:br>
              <a:rPr lang="en-US" sz="1200" dirty="0" smtClean="0">
                <a:cs typeface="Courier New" panose="02070309020205020404" pitchFamily="49" charset="0"/>
              </a:rPr>
            </a:br>
            <a:r>
              <a:rPr lang="en-US" sz="1200" dirty="0" smtClean="0">
                <a:cs typeface="Courier New" panose="02070309020205020404" pitchFamily="49" charset="0"/>
              </a:rPr>
              <a:t>(Serpentine # 5)</a:t>
            </a:r>
          </a:p>
        </p:txBody>
      </p:sp>
      <p:sp>
        <p:nvSpPr>
          <p:cNvPr id="64" name="TextBox 63"/>
          <p:cNvSpPr txBox="1"/>
          <p:nvPr/>
        </p:nvSpPr>
        <p:spPr>
          <a:xfrm>
            <a:off x="3732310"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#2 &gt;</a:t>
            </a:r>
            <a:br>
              <a:rPr lang="en-US" sz="1200" dirty="0" smtClean="0">
                <a:cs typeface="Courier New" panose="02070309020205020404" pitchFamily="49" charset="0"/>
              </a:rPr>
            </a:br>
            <a:r>
              <a:rPr lang="en-US" sz="1200" dirty="0" smtClean="0">
                <a:cs typeface="Courier New" panose="02070309020205020404" pitchFamily="49" charset="0"/>
              </a:rPr>
              <a:t>(Serpentine # 6)</a:t>
            </a:r>
          </a:p>
        </p:txBody>
      </p:sp>
      <p:sp>
        <p:nvSpPr>
          <p:cNvPr id="65" name="TextBox 64"/>
          <p:cNvSpPr txBox="1"/>
          <p:nvPr/>
        </p:nvSpPr>
        <p:spPr>
          <a:xfrm>
            <a:off x="5436099"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#2 &gt;</a:t>
            </a:r>
            <a:br>
              <a:rPr lang="en-US" sz="1200" dirty="0" smtClean="0">
                <a:cs typeface="Courier New" panose="02070309020205020404" pitchFamily="49" charset="0"/>
              </a:rPr>
            </a:br>
            <a:r>
              <a:rPr lang="en-US" sz="1200" dirty="0" smtClean="0">
                <a:cs typeface="Courier New" panose="02070309020205020404" pitchFamily="49" charset="0"/>
              </a:rPr>
              <a:t>(Serpentine # 7)</a:t>
            </a:r>
          </a:p>
        </p:txBody>
      </p:sp>
      <p:sp>
        <p:nvSpPr>
          <p:cNvPr id="66" name="TextBox 65"/>
          <p:cNvSpPr txBox="1"/>
          <p:nvPr/>
        </p:nvSpPr>
        <p:spPr>
          <a:xfrm>
            <a:off x="7139887"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#2 &gt;</a:t>
            </a:r>
            <a:br>
              <a:rPr lang="en-US" sz="1200" dirty="0" smtClean="0">
                <a:cs typeface="Courier New" panose="02070309020205020404" pitchFamily="49" charset="0"/>
              </a:rPr>
            </a:br>
            <a:r>
              <a:rPr lang="en-US" sz="1200" dirty="0" smtClean="0">
                <a:cs typeface="Courier New" panose="02070309020205020404" pitchFamily="49" charset="0"/>
              </a:rPr>
              <a:t>(Serpentine # 8)</a:t>
            </a:r>
          </a:p>
        </p:txBody>
      </p:sp>
      <p:sp>
        <p:nvSpPr>
          <p:cNvPr id="67" name="TextBox 66"/>
          <p:cNvSpPr txBox="1"/>
          <p:nvPr/>
        </p:nvSpPr>
        <p:spPr>
          <a:xfrm>
            <a:off x="2028527"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#3 &gt;</a:t>
            </a:r>
            <a:br>
              <a:rPr lang="en-US" sz="1200" dirty="0" smtClean="0">
                <a:cs typeface="Courier New" panose="02070309020205020404" pitchFamily="49" charset="0"/>
              </a:rPr>
            </a:br>
            <a:r>
              <a:rPr lang="en-US" sz="1200" dirty="0" smtClean="0">
                <a:cs typeface="Courier New" panose="02070309020205020404" pitchFamily="49" charset="0"/>
              </a:rPr>
              <a:t>(Serpentine # 9)</a:t>
            </a:r>
          </a:p>
        </p:txBody>
      </p:sp>
      <p:sp>
        <p:nvSpPr>
          <p:cNvPr id="68" name="TextBox 67"/>
          <p:cNvSpPr txBox="1"/>
          <p:nvPr/>
        </p:nvSpPr>
        <p:spPr>
          <a:xfrm>
            <a:off x="3732316"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#3 &gt;</a:t>
            </a:r>
            <a:br>
              <a:rPr lang="en-US" sz="1200" dirty="0" smtClean="0">
                <a:cs typeface="Courier New" panose="02070309020205020404" pitchFamily="49" charset="0"/>
              </a:rPr>
            </a:br>
            <a:r>
              <a:rPr lang="en-US" sz="1200" dirty="0" smtClean="0">
                <a:cs typeface="Courier New" panose="02070309020205020404" pitchFamily="49" charset="0"/>
              </a:rPr>
              <a:t>(Serpentine # 10)</a:t>
            </a:r>
          </a:p>
        </p:txBody>
      </p:sp>
      <p:sp>
        <p:nvSpPr>
          <p:cNvPr id="69" name="TextBox 68"/>
          <p:cNvSpPr txBox="1"/>
          <p:nvPr/>
        </p:nvSpPr>
        <p:spPr>
          <a:xfrm>
            <a:off x="5436105"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#3 &gt;</a:t>
            </a:r>
            <a:br>
              <a:rPr lang="en-US" sz="1200" dirty="0" smtClean="0">
                <a:cs typeface="Courier New" panose="02070309020205020404" pitchFamily="49" charset="0"/>
              </a:rPr>
            </a:br>
            <a:r>
              <a:rPr lang="en-US" sz="1200" dirty="0" smtClean="0">
                <a:cs typeface="Courier New" panose="02070309020205020404" pitchFamily="49" charset="0"/>
              </a:rPr>
              <a:t>(Serpentine # 11)</a:t>
            </a:r>
          </a:p>
        </p:txBody>
      </p:sp>
      <p:sp>
        <p:nvSpPr>
          <p:cNvPr id="70" name="TextBox 69"/>
          <p:cNvSpPr txBox="1"/>
          <p:nvPr/>
        </p:nvSpPr>
        <p:spPr>
          <a:xfrm>
            <a:off x="7139893"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#3 &gt;</a:t>
            </a:r>
            <a:br>
              <a:rPr lang="en-US" sz="1200" dirty="0" smtClean="0">
                <a:cs typeface="Courier New" panose="02070309020205020404" pitchFamily="49" charset="0"/>
              </a:rPr>
            </a:br>
            <a:r>
              <a:rPr lang="en-US" sz="1200" dirty="0" smtClean="0">
                <a:cs typeface="Courier New" panose="02070309020205020404" pitchFamily="49" charset="0"/>
              </a:rPr>
              <a:t>(Serpentine # 12)</a:t>
            </a:r>
          </a:p>
        </p:txBody>
      </p:sp>
      <p:cxnSp>
        <p:nvCxnSpPr>
          <p:cNvPr id="6" name="Straight Arrow Connector 5"/>
          <p:cNvCxnSpPr/>
          <p:nvPr/>
        </p:nvCxnSpPr>
        <p:spPr>
          <a:xfrm>
            <a:off x="3447805"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35912"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824019"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54738"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142845"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30952"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454744"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42851"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830958"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776609" y="3823857"/>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1783542" y="4308753"/>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783542" y="1363940"/>
            <a:ext cx="635052" cy="6307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421219" y="2211858"/>
            <a:ext cx="459933" cy="32480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963515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for 100% writes, </a:t>
            </a:r>
            <a:r>
              <a:rPr lang="en-US" dirty="0" err="1" smtClean="0"/>
              <a:t>dedupe_factor</a:t>
            </a:r>
            <a:r>
              <a:rPr lang="en-US" dirty="0" smtClean="0"/>
              <a:t> = 1.5</a:t>
            </a:r>
            <a:endParaRPr lang="en-US" dirty="0"/>
          </a:p>
        </p:txBody>
      </p:sp>
      <p:sp>
        <p:nvSpPr>
          <p:cNvPr id="4" name="Content Placeholder 3"/>
          <p:cNvSpPr>
            <a:spLocks noGrp="1"/>
          </p:cNvSpPr>
          <p:nvPr>
            <p:ph idx="1"/>
          </p:nvPr>
        </p:nvSpPr>
        <p:spPr>
          <a:xfrm>
            <a:off x="264160" y="987482"/>
            <a:ext cx="8584006" cy="912045"/>
          </a:xfrm>
        </p:spPr>
        <p:txBody>
          <a:bodyPr/>
          <a:lstStyle/>
          <a:p>
            <a:r>
              <a:rPr lang="en-US" sz="1400" dirty="0" smtClean="0"/>
              <a:t>Formula for data pattern number:   </a:t>
            </a:r>
          </a:p>
          <a:p>
            <a:pPr lvl="1"/>
            <a:r>
              <a:rPr lang="en-US" sz="1200" dirty="0" smtClean="0"/>
              <a:t>round up to next higher integer (serpentine number * write ratio / dedupe ratio)</a:t>
            </a:r>
          </a:p>
          <a:p>
            <a:pPr lvl="1"/>
            <a:r>
              <a:rPr lang="en-US" sz="1200" dirty="0"/>
              <a:t>r</a:t>
            </a:r>
            <a:r>
              <a:rPr lang="en-US" sz="1200" dirty="0" smtClean="0"/>
              <a:t>ound up to next higher integer (serpentine number * 100% / 1.5)</a:t>
            </a:r>
            <a:endParaRPr 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6261" y="1913660"/>
            <a:ext cx="3520024" cy="29233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5070764" y="2891834"/>
            <a:ext cx="2708563" cy="492443"/>
          </a:xfrm>
          <a:prstGeom prst="rect">
            <a:avLst/>
          </a:prstGeom>
          <a:noFill/>
        </p:spPr>
        <p:txBody>
          <a:bodyPr wrap="square" lIns="0" tIns="0" rIns="0" bIns="0" rtlCol="0" anchor="ctr" anchorCtr="1">
            <a:spAutoFit/>
          </a:bodyPr>
          <a:lstStyle/>
          <a:p>
            <a:r>
              <a:rPr lang="en-US" sz="1600" dirty="0" smtClean="0">
                <a:cs typeface="Courier New" panose="02070309020205020404" pitchFamily="49" charset="0"/>
              </a:rPr>
              <a:t>Note that each data pattern is written on average 1.5 times </a:t>
            </a:r>
          </a:p>
        </p:txBody>
      </p:sp>
    </p:spTree>
    <p:extLst>
      <p:ext uri="{BB962C8B-B14F-4D97-AF65-F5344CB8AC3E}">
        <p14:creationId xmlns:p14="http://schemas.microsoft.com/office/powerpoint/2010/main" xmlns="" val="3374930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for 50% writes, </a:t>
            </a:r>
            <a:r>
              <a:rPr lang="en-US" dirty="0" err="1" smtClean="0"/>
              <a:t>dedupe_factor</a:t>
            </a:r>
            <a:r>
              <a:rPr lang="en-US" dirty="0" smtClean="0"/>
              <a:t> = 1.5</a:t>
            </a:r>
            <a:endParaRPr lang="en-US" dirty="0"/>
          </a:p>
        </p:txBody>
      </p:sp>
      <p:sp>
        <p:nvSpPr>
          <p:cNvPr id="4" name="Content Placeholder 3"/>
          <p:cNvSpPr>
            <a:spLocks noGrp="1"/>
          </p:cNvSpPr>
          <p:nvPr>
            <p:ph idx="1"/>
          </p:nvPr>
        </p:nvSpPr>
        <p:spPr>
          <a:xfrm>
            <a:off x="264160" y="987482"/>
            <a:ext cx="8584006" cy="912045"/>
          </a:xfrm>
        </p:spPr>
        <p:txBody>
          <a:bodyPr/>
          <a:lstStyle/>
          <a:p>
            <a:r>
              <a:rPr lang="en-US" sz="1400" dirty="0" smtClean="0"/>
              <a:t>Formula for data pattern number:   </a:t>
            </a:r>
          </a:p>
          <a:p>
            <a:pPr lvl="1"/>
            <a:r>
              <a:rPr lang="en-US" sz="1200" dirty="0" smtClean="0"/>
              <a:t>round up to next higher integer (serpentine number * write ratio / dedupe ratio)</a:t>
            </a:r>
          </a:p>
          <a:p>
            <a:pPr lvl="1"/>
            <a:r>
              <a:rPr lang="en-US" sz="1200" dirty="0"/>
              <a:t>r</a:t>
            </a:r>
            <a:r>
              <a:rPr lang="en-US" sz="1200" dirty="0" smtClean="0"/>
              <a:t>ound up to next higher integer (serpentine number * 50% / 1.5)</a:t>
            </a:r>
            <a:endParaRPr lang="en-US" sz="1200" dirty="0"/>
          </a:p>
        </p:txBody>
      </p:sp>
      <p:sp>
        <p:nvSpPr>
          <p:cNvPr id="2" name="TextBox 1"/>
          <p:cNvSpPr txBox="1"/>
          <p:nvPr/>
        </p:nvSpPr>
        <p:spPr>
          <a:xfrm>
            <a:off x="4253346" y="1917045"/>
            <a:ext cx="4594820" cy="2954655"/>
          </a:xfrm>
          <a:prstGeom prst="rect">
            <a:avLst/>
          </a:prstGeom>
          <a:noFill/>
        </p:spPr>
        <p:txBody>
          <a:bodyPr wrap="square" lIns="0" tIns="0" rIns="0" bIns="0" rtlCol="0" anchor="ctr" anchorCtr="1">
            <a:spAutoFit/>
          </a:bodyPr>
          <a:lstStyle/>
          <a:p>
            <a:pPr marL="285750" indent="-285750">
              <a:buFont typeface="Arial" panose="020B0604020202020204" pitchFamily="34" charset="0"/>
              <a:buChar char="•"/>
            </a:pPr>
            <a:r>
              <a:rPr lang="en-US" sz="1600" dirty="0" smtClean="0">
                <a:cs typeface="Courier New" panose="02070309020205020404" pitchFamily="49" charset="0"/>
              </a:rPr>
              <a:t>With 50% writes, we still compute a pattern number for each I/O, whether it is a read or whether it is a write.</a:t>
            </a:r>
          </a:p>
          <a:p>
            <a:pPr marL="285750" indent="-285750">
              <a:buFont typeface="Arial" panose="020B0604020202020204" pitchFamily="34" charset="0"/>
              <a:buChar char="•"/>
            </a:pPr>
            <a:r>
              <a:rPr lang="en-US" sz="1600" dirty="0" smtClean="0">
                <a:cs typeface="Courier New" panose="02070309020205020404" pitchFamily="49" charset="0"/>
              </a:rPr>
              <a:t>Note that for 50% writes, each data pattern now occurs 3 times.</a:t>
            </a:r>
          </a:p>
          <a:p>
            <a:pPr marL="742950" lvl="1" indent="-285750">
              <a:buFont typeface="Arial" panose="020B0604020202020204" pitchFamily="34" charset="0"/>
              <a:buChar char="•"/>
            </a:pPr>
            <a:r>
              <a:rPr lang="en-US" sz="1600" dirty="0" smtClean="0">
                <a:cs typeface="Courier New" panose="02070309020205020404" pitchFamily="49" charset="0"/>
              </a:rPr>
              <a:t>This is deterministic</a:t>
            </a:r>
            <a:endParaRPr lang="en-US" sz="1600" dirty="0">
              <a:cs typeface="Courier New" panose="02070309020205020404" pitchFamily="49" charset="0"/>
            </a:endParaRPr>
          </a:p>
          <a:p>
            <a:pPr marL="285750" indent="-285750">
              <a:buFont typeface="Arial" panose="020B0604020202020204" pitchFamily="34" charset="0"/>
              <a:buChar char="•"/>
            </a:pPr>
            <a:r>
              <a:rPr lang="en-US" sz="1600" dirty="0" smtClean="0">
                <a:cs typeface="Courier New" panose="02070309020205020404" pitchFamily="49" charset="0"/>
              </a:rPr>
              <a:t>(For 50% writes, a random number between 0.0 and 1.0 is selected for each I/O, and if the number is below 0.5, the I/O will be a write.)</a:t>
            </a:r>
          </a:p>
          <a:p>
            <a:pPr marL="285750" indent="-285750">
              <a:buFont typeface="Arial" panose="020B0604020202020204" pitchFamily="34" charset="0"/>
              <a:buChar char="•"/>
            </a:pPr>
            <a:r>
              <a:rPr lang="en-US" sz="1600" dirty="0" smtClean="0">
                <a:cs typeface="Courier New" panose="02070309020205020404" pitchFamily="49" charset="0"/>
              </a:rPr>
              <a:t>On average, 50% of the patterns shown on the left will be written, so we will write on average 1.5 copies of each pattern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7322" y="1936477"/>
            <a:ext cx="3445174" cy="2895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141345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For the first I/O, the </a:t>
            </a:r>
            <a:r>
              <a:rPr lang="en-US" sz="1800" b="1" dirty="0" smtClean="0"/>
              <a:t>serpentine number</a:t>
            </a:r>
            <a:r>
              <a:rPr lang="en-US" sz="1800" dirty="0" smtClean="0"/>
              <a:t> for a workload thread is the number of the thread within the group of threads with the same workload name</a:t>
            </a:r>
          </a:p>
          <a:p>
            <a:pPr lvl="1"/>
            <a:r>
              <a:rPr lang="en-US" sz="1600" dirty="0" smtClean="0"/>
              <a:t>Thread #2 of 4 threads starts with serpentine number 2.</a:t>
            </a:r>
          </a:p>
          <a:p>
            <a:r>
              <a:rPr lang="en-US" sz="1800" dirty="0" smtClean="0"/>
              <a:t>For each successive I/O, the serpentine number is incremented by the number of threads with the same name.</a:t>
            </a:r>
          </a:p>
          <a:p>
            <a:r>
              <a:rPr lang="en-US" sz="1800" dirty="0" smtClean="0"/>
              <a:t>For each I/O, the I/O </a:t>
            </a:r>
            <a:r>
              <a:rPr lang="en-US" sz="1800" b="1" dirty="0" smtClean="0"/>
              <a:t>pattern number</a:t>
            </a:r>
            <a:r>
              <a:rPr lang="en-US" sz="1800" dirty="0" smtClean="0"/>
              <a:t> is calculated from the serpentine number </a:t>
            </a:r>
          </a:p>
          <a:p>
            <a:pPr lvl="1"/>
            <a:r>
              <a:rPr lang="en-US" sz="1600" dirty="0"/>
              <a:t>round up to next higher integer (serpentine number * write ratio / dedupe ratio</a:t>
            </a:r>
            <a:r>
              <a:rPr lang="en-US" sz="1600" dirty="0" smtClean="0"/>
              <a:t>)</a:t>
            </a:r>
          </a:p>
        </p:txBody>
      </p:sp>
      <p:sp>
        <p:nvSpPr>
          <p:cNvPr id="3" name="Title 2"/>
          <p:cNvSpPr>
            <a:spLocks noGrp="1"/>
          </p:cNvSpPr>
          <p:nvPr>
            <p:ph type="title"/>
          </p:nvPr>
        </p:nvSpPr>
        <p:spPr>
          <a:xfrm>
            <a:off x="264159" y="53113"/>
            <a:ext cx="7328131" cy="732441"/>
          </a:xfrm>
        </p:spPr>
        <p:txBody>
          <a:bodyPr/>
          <a:lstStyle/>
          <a:p>
            <a:r>
              <a:rPr lang="en-US" dirty="0" smtClean="0"/>
              <a:t>Simple arithmetic to calculate pattern number</a:t>
            </a:r>
            <a:endParaRPr lang="en-US" dirty="0"/>
          </a:p>
        </p:txBody>
      </p:sp>
    </p:spTree>
    <p:extLst>
      <p:ext uri="{BB962C8B-B14F-4D97-AF65-F5344CB8AC3E}">
        <p14:creationId xmlns:p14="http://schemas.microsoft.com/office/powerpoint/2010/main" xmlns="" val="3655648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lgn="ctr">
          <a:defRPr sz="800" dirty="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1">
        <a:spAutoFit/>
      </a:bodyPr>
      <a:lstStyle>
        <a:defPPr>
          <a:defRPr sz="900" dirty="0" smtClean="0">
            <a:latin typeface="Courier New" panose="02070309020205020404" pitchFamily="49" charset="0"/>
            <a:cs typeface="Courier New" panose="02070309020205020404" pitchFamily="49" charset="0"/>
          </a:defRPr>
        </a:defPPr>
      </a:lstStyle>
    </a:txDef>
  </a:objectDefaults>
  <a:extraClrSchemeLst/>
  <a:extLst>
    <a:ext uri="{05A4C25C-085E-4340-85A3-A5531E510DB2}">
      <thm15:themeFamily xmlns:thm15="http://schemas.microsoft.com/office/thememl/2012/main" xmlns=""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83</TotalTime>
  <Words>1528</Words>
  <Application>Microsoft Office PowerPoint</Application>
  <PresentationFormat>On-screen Show (16:9)</PresentationFormat>
  <Paragraphs>187</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vt:lpstr>
      <vt:lpstr>ivy dedupe / compression support</vt:lpstr>
      <vt:lpstr>Review</vt:lpstr>
      <vt:lpstr>dedupe</vt:lpstr>
      <vt:lpstr>Goal for ivy dedupe design</vt:lpstr>
      <vt:lpstr>Proposed method</vt:lpstr>
      <vt:lpstr>Scope of dedupe is across a "workload name"</vt:lpstr>
      <vt:lpstr>Example for 100% writes, dedupe_factor = 1.5</vt:lpstr>
      <vt:lpstr>Example for 50% writes, dedupe_factor = 1.5</vt:lpstr>
      <vt:lpstr>Simple arithmetic to calculate pattern number</vt:lpstr>
      <vt:lpstr>Starting "pattern seed" sent by ivy master</vt:lpstr>
      <vt:lpstr>"pattern seed" sequence</vt:lpstr>
      <vt:lpstr>"block seed" derived from "pattern seed"</vt:lpstr>
      <vt:lpstr>.ivyscript dedupe syntax</vt:lpstr>
      <vt:lpstr>Implications of selecting this design</vt:lpstr>
      <vt:lpstr>compression</vt:lpstr>
      <vt:lpstr>Compressibility is a "difficult" subject</vt:lpstr>
      <vt:lpstr>.ivyscript parameters for compressibility</vt:lpstr>
      <vt:lpstr>pattern=random</vt:lpstr>
      <vt:lpstr>pattern=trailing_zeros,compressibility=50%</vt:lpstr>
      <vt:lpstr>pattern=ascii</vt:lpstr>
      <vt:lpstr>pattern=gobbledegook</vt:lpstr>
      <vt:lpstr>Questions and Discussion</vt:lpstr>
      <vt:lpstr>Slide 23</vt:lpstr>
    </vt:vector>
  </TitlesOfParts>
  <Company>Hitachi Data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cp:lastModifiedBy>
  <cp:revision>47</cp:revision>
  <dcterms:created xsi:type="dcterms:W3CDTF">2016-05-11T22:42:03Z</dcterms:created>
  <dcterms:modified xsi:type="dcterms:W3CDTF">2016-06-02T23:25:45Z</dcterms:modified>
</cp:coreProperties>
</file>