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handoutMasterIdLst>
    <p:handoutMasterId r:id="rId112"/>
  </p:handoutMasterIdLst>
  <p:sldIdLst>
    <p:sldId id="309" r:id="rId2"/>
    <p:sldId id="310" r:id="rId3"/>
    <p:sldId id="321" r:id="rId4"/>
    <p:sldId id="312" r:id="rId5"/>
    <p:sldId id="485" r:id="rId6"/>
    <p:sldId id="324" r:id="rId7"/>
    <p:sldId id="313" r:id="rId8"/>
    <p:sldId id="323" r:id="rId9"/>
    <p:sldId id="315" r:id="rId10"/>
    <p:sldId id="314" r:id="rId11"/>
    <p:sldId id="316" r:id="rId12"/>
    <p:sldId id="331" r:id="rId13"/>
    <p:sldId id="317" r:id="rId14"/>
    <p:sldId id="318" r:id="rId15"/>
    <p:sldId id="319" r:id="rId16"/>
    <p:sldId id="320" r:id="rId17"/>
    <p:sldId id="330" r:id="rId18"/>
    <p:sldId id="334" r:id="rId19"/>
    <p:sldId id="332" r:id="rId20"/>
    <p:sldId id="325" r:id="rId21"/>
    <p:sldId id="327" r:id="rId22"/>
    <p:sldId id="393" r:id="rId23"/>
    <p:sldId id="328" r:id="rId24"/>
    <p:sldId id="391" r:id="rId25"/>
    <p:sldId id="437" r:id="rId26"/>
    <p:sldId id="395" r:id="rId27"/>
    <p:sldId id="397" r:id="rId28"/>
    <p:sldId id="392" r:id="rId29"/>
    <p:sldId id="396" r:id="rId30"/>
    <p:sldId id="326" r:id="rId31"/>
    <p:sldId id="394" r:id="rId32"/>
    <p:sldId id="471" r:id="rId33"/>
    <p:sldId id="329" r:id="rId34"/>
    <p:sldId id="333" r:id="rId35"/>
    <p:sldId id="335" r:id="rId36"/>
    <p:sldId id="336" r:id="rId37"/>
    <p:sldId id="337" r:id="rId38"/>
    <p:sldId id="338" r:id="rId39"/>
    <p:sldId id="339" r:id="rId40"/>
    <p:sldId id="322" r:id="rId41"/>
    <p:sldId id="456" r:id="rId42"/>
    <p:sldId id="457" r:id="rId43"/>
    <p:sldId id="455" r:id="rId44"/>
    <p:sldId id="343" r:id="rId45"/>
    <p:sldId id="345" r:id="rId46"/>
    <p:sldId id="383" r:id="rId47"/>
    <p:sldId id="356" r:id="rId48"/>
    <p:sldId id="362" r:id="rId49"/>
    <p:sldId id="344" r:id="rId50"/>
    <p:sldId id="346" r:id="rId51"/>
    <p:sldId id="350" r:id="rId52"/>
    <p:sldId id="347" r:id="rId53"/>
    <p:sldId id="348" r:id="rId54"/>
    <p:sldId id="373" r:id="rId55"/>
    <p:sldId id="371" r:id="rId56"/>
    <p:sldId id="372" r:id="rId57"/>
    <p:sldId id="481" r:id="rId58"/>
    <p:sldId id="482" r:id="rId59"/>
    <p:sldId id="483" r:id="rId60"/>
    <p:sldId id="484" r:id="rId61"/>
    <p:sldId id="464" r:id="rId62"/>
    <p:sldId id="458" r:id="rId63"/>
    <p:sldId id="474" r:id="rId64"/>
    <p:sldId id="475" r:id="rId65"/>
    <p:sldId id="476" r:id="rId66"/>
    <p:sldId id="477" r:id="rId67"/>
    <p:sldId id="478" r:id="rId68"/>
    <p:sldId id="479" r:id="rId69"/>
    <p:sldId id="480" r:id="rId70"/>
    <p:sldId id="473" r:id="rId71"/>
    <p:sldId id="467" r:id="rId72"/>
    <p:sldId id="352" r:id="rId73"/>
    <p:sldId id="361" r:id="rId74"/>
    <p:sldId id="353" r:id="rId75"/>
    <p:sldId id="466" r:id="rId76"/>
    <p:sldId id="472" r:id="rId77"/>
    <p:sldId id="354" r:id="rId78"/>
    <p:sldId id="357" r:id="rId79"/>
    <p:sldId id="417" r:id="rId80"/>
    <p:sldId id="415" r:id="rId81"/>
    <p:sldId id="423" r:id="rId82"/>
    <p:sldId id="418" r:id="rId83"/>
    <p:sldId id="439" r:id="rId84"/>
    <p:sldId id="419" r:id="rId85"/>
    <p:sldId id="420" r:id="rId86"/>
    <p:sldId id="469" r:id="rId87"/>
    <p:sldId id="424" r:id="rId88"/>
    <p:sldId id="425" r:id="rId89"/>
    <p:sldId id="426" r:id="rId90"/>
    <p:sldId id="427" r:id="rId91"/>
    <p:sldId id="428" r:id="rId92"/>
    <p:sldId id="429" r:id="rId93"/>
    <p:sldId id="430" r:id="rId94"/>
    <p:sldId id="431" r:id="rId95"/>
    <p:sldId id="433" r:id="rId96"/>
    <p:sldId id="416" r:id="rId97"/>
    <p:sldId id="436" r:id="rId98"/>
    <p:sldId id="434" r:id="rId99"/>
    <p:sldId id="446" r:id="rId100"/>
    <p:sldId id="468" r:id="rId101"/>
    <p:sldId id="447" r:id="rId102"/>
    <p:sldId id="438" r:id="rId103"/>
    <p:sldId id="441" r:id="rId104"/>
    <p:sldId id="442" r:id="rId105"/>
    <p:sldId id="443" r:id="rId106"/>
    <p:sldId id="444" r:id="rId107"/>
    <p:sldId id="445" r:id="rId108"/>
    <p:sldId id="470" r:id="rId109"/>
    <p:sldId id="306" r:id="rId110"/>
  </p:sldIdLst>
  <p:sldSz cx="9144000" cy="5143500" type="screen16x9"/>
  <p:notesSz cx="6858000" cy="9144000"/>
  <p:custDataLst>
    <p:tags r:id="rId1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8" d="100"/>
          <a:sy n="118" d="100"/>
        </p:scale>
        <p:origin x="-108" y="-31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7/6/2016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July </a:t>
            </a:r>
            <a:r>
              <a:rPr lang="en-US" dirty="0"/>
              <a:t>6</a:t>
            </a:r>
            <a:r>
              <a:rPr lang="en-US" dirty="0" smtClean="0"/>
              <a:t>,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103929"/>
            <a:ext cx="3883378" cy="571537"/>
          </a:xfrm>
          <a:prstGeom prst="wedgeRoundRectCallout">
            <a:avLst>
              <a:gd name="adj1" fmla="val -133291"/>
              <a:gd name="adj2" fmla="val 23325"/>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needed for function definitions, 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from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OutputFolderRoot</a:t>
            </a:r>
            <a:r>
              <a:rPr lang="en-US" sz="1400" dirty="0" smtClean="0">
                <a:latin typeface="Courier New" panose="02070309020205020404" pitchFamily="49" charset="0"/>
                <a:cs typeface="Courier New" panose="02070309020205020404" pitchFamily="49" charset="0"/>
              </a:rPr>
              <a:t>]</a:t>
            </a:r>
            <a:r>
              <a:rPr lang="en-US" sz="1400" dirty="0" smtClean="0"/>
              <a:t> statement – default "</a:t>
            </a:r>
            <a:r>
              <a:rPr lang="en-US" sz="1400" dirty="0" smtClean="0">
                <a:latin typeface="Courier New" panose="02070309020205020404" pitchFamily="49" charset="0"/>
                <a:cs typeface="Courier New" panose="02070309020205020404" pitchFamily="49" charset="0"/>
              </a:rPr>
              <a:t>.</a:t>
            </a:r>
            <a:r>
              <a:rPr lang="en-US" sz="1400" dirty="0" smtClean="0"/>
              <a: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dirty="0"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31763"/>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(0xFF) </a:t>
            </a:r>
            <a:r>
              <a:rPr lang="en-US" sz="1400" dirty="0" smtClean="0">
                <a:cs typeface="Courier New" pitchFamily="49" charset="0"/>
              </a:rPr>
              <a:t>returns</a:t>
            </a:r>
            <a:r>
              <a:rPr lang="en-US" sz="1400" dirty="0" smtClean="0">
                <a:latin typeface="Courier New" pitchFamily="49" charset="0"/>
                <a:cs typeface="Courier New" pitchFamily="49" charset="0"/>
              </a:rPr>
              <a:t> "00:FF"</a:t>
            </a:r>
          </a:p>
          <a:p>
            <a:r>
              <a:rPr lang="en-US" sz="1400" dirty="0">
                <a:latin typeface="Courier New" pitchFamily="49" charset="0"/>
                <a:cs typeface="Courier New" pitchFamily="49" charset="0"/>
              </a:rPr>
              <a:t>s</a:t>
            </a:r>
            <a:r>
              <a:rPr lang="en-US" sz="1400" dirty="0" smtClean="0">
                <a:latin typeface="Courier New" pitchFamily="49" charset="0"/>
                <a:cs typeface="Courier New" pitchFamily="49" charset="0"/>
              </a:rPr>
              <a:t>tring </a:t>
            </a:r>
            <a:r>
              <a:rPr lang="en-US" sz="1400" dirty="0" err="1" smtClean="0">
                <a:latin typeface="Courier New" pitchFamily="49" charset="0"/>
                <a:cs typeface="Courier New" pitchFamily="49" charset="0"/>
              </a:rPr>
              <a:t>to_string_with_decimal_places</a:t>
            </a:r>
            <a:r>
              <a:rPr lang="en-US" sz="1400" dirty="0" smtClean="0">
                <a:latin typeface="Courier New" pitchFamily="49" charset="0"/>
                <a:cs typeface="Courier New" pitchFamily="49" charset="0"/>
              </a:rPr>
              <a:t>(double x,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to_string_decimal_places</a:t>
            </a:r>
            <a:r>
              <a:rPr lang="en-US" sz="1400" dirty="0" smtClean="0">
                <a:latin typeface="Courier New" pitchFamily="49" charset="0"/>
                <a:cs typeface="Courier New" pitchFamily="49" charset="0"/>
              </a:rPr>
              <a:t>(3.1415,2) </a:t>
            </a:r>
            <a:r>
              <a:rPr lang="en-US" sz="1400" dirty="0">
                <a:cs typeface="Courier New" pitchFamily="49" charset="0"/>
              </a:rPr>
              <a:t>returns</a:t>
            </a:r>
            <a:r>
              <a:rPr lang="en-US" sz="1400" dirty="0" smtClean="0">
                <a:latin typeface="Courier New" pitchFamily="49" charset="0"/>
                <a:cs typeface="Courier New" pitchFamily="49" charset="0"/>
              </a:rPr>
              <a:t> "3.14"</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8598"/>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a:t>
            </a:r>
            <a:r>
              <a:rPr lang="en-US" sz="1800" dirty="0" smtClean="0">
                <a:cs typeface="Courier New" pitchFamily="49" charset="0"/>
              </a:rPr>
              <a:t>&lt;statement&gt;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a:t>
            </a:r>
            <a:r>
              <a:rPr lang="en-US" sz="1800" dirty="0" smtClean="0">
                <a:cs typeface="Courier New" pitchFamily="49" charset="0"/>
              </a:rPr>
              <a:t>&lt;</a:t>
            </a:r>
            <a:r>
              <a:rPr lang="en-US" sz="1800" dirty="0">
                <a:cs typeface="Courier New" pitchFamily="49" charset="0"/>
              </a:rPr>
              <a: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&lt;statement&gt; can be a single statement, or it can be a nested block starting with { and ending with }.</a:t>
            </a:r>
          </a:p>
          <a:p>
            <a:r>
              <a:rPr lang="en-US" sz="1200" dirty="0" err="1" smtClean="0">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x = 1;</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if ( x &gt;= 0 ) print( "x is greater than or equal to zero.\n");</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else          print</a:t>
            </a:r>
            <a:r>
              <a:rPr lang="en-US" sz="1200" dirty="0">
                <a:latin typeface="Courier New" panose="02070309020205020404" pitchFamily="49" charset="0"/>
                <a:cs typeface="Courier New" panose="02070309020205020404" pitchFamily="49" charset="0"/>
              </a:rPr>
              <a:t>( "x is </a:t>
            </a:r>
            <a:r>
              <a:rPr lang="en-US" sz="1200" dirty="0" smtClean="0">
                <a:latin typeface="Courier New" panose="02070309020205020404" pitchFamily="49" charset="0"/>
                <a:cs typeface="Courier New" panose="02070309020205020404" pitchFamily="49" charset="0"/>
              </a:rPr>
              <a:t>less than zero</a:t>
            </a:r>
            <a:r>
              <a:rPr lang="en-US" sz="1200" dirty="0">
                <a:latin typeface="Courier New" panose="02070309020205020404" pitchFamily="49" charset="0"/>
                <a:cs typeface="Courier New" panose="02070309020205020404" pitchFamily="49" charset="0"/>
              </a:rPr>
              <a:t>.\n</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if ( x &gt;= 0 ) </a:t>
            </a:r>
            <a:r>
              <a:rPr lang="en-US" sz="1200" dirty="0" smtClean="0">
                <a:latin typeface="Courier New" panose="02070309020205020404" pitchFamily="49" charset="0"/>
                <a:cs typeface="Courier New" panose="02070309020205020404" pitchFamily="49" charset="0"/>
              </a:rPr>
              <a:t>{ print</a:t>
            </a:r>
            <a:r>
              <a:rPr lang="en-US" sz="1200" dirty="0">
                <a:latin typeface="Courier New" panose="02070309020205020404" pitchFamily="49" charset="0"/>
                <a:cs typeface="Courier New" panose="02070309020205020404" pitchFamily="49" charset="0"/>
              </a:rPr>
              <a:t>( "x is greater than or equal to zero.\n</a:t>
            </a:r>
            <a:r>
              <a:rPr lang="en-US" sz="1200" dirty="0" smtClean="0">
                <a:latin typeface="Courier New" panose="02070309020205020404" pitchFamily="49" charset="0"/>
                <a:cs typeface="Courier New" panose="02070309020205020404" pitchFamily="49" charset="0"/>
              </a:rPr>
              <a:t>"); x = x + 1; }</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else </a:t>
            </a:r>
            <a:r>
              <a:rPr lang="en-US" sz="1200" dirty="0" smtClean="0">
                <a:latin typeface="Courier New" panose="02070309020205020404" pitchFamily="49" charset="0"/>
                <a:cs typeface="Courier New" panose="02070309020205020404" pitchFamily="49" charset="0"/>
              </a:rPr>
              <a:t>         { print</a:t>
            </a:r>
            <a:r>
              <a:rPr lang="en-US" sz="1200" dirty="0">
                <a:latin typeface="Courier New" panose="02070309020205020404" pitchFamily="49" charset="0"/>
                <a:cs typeface="Courier New" panose="02070309020205020404" pitchFamily="49" charset="0"/>
              </a:rPr>
              <a:t>( "x is less than zero.\n</a:t>
            </a:r>
            <a:r>
              <a:rPr lang="en-US" sz="1200" dirty="0" smtClean="0">
                <a:latin typeface="Courier New" panose="02070309020205020404" pitchFamily="49" charset="0"/>
                <a:cs typeface="Courier New" panose="02070309020205020404" pitchFamily="49" charset="0"/>
              </a:rPr>
              <a:t>");                x = x – 1; }</a:t>
            </a: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0263"/>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for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 0, 1, 2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print("</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 + string(</a:t>
            </a:r>
            <a:r>
              <a:rPr lang="en-US" sz="1800" dirty="0" err="1" smtClean="0">
                <a:latin typeface="Courier New" pitchFamily="49" charset="0"/>
                <a:cs typeface="Courier New" pitchFamily="49" charset="0"/>
              </a:rPr>
              <a:t>i</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"\n");</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string s;</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for s = { "cat", "dog", "mouse"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print ( "A " + s + " has four legs.\n");</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985980"/>
          </a:xfrm>
        </p:spPr>
        <p:txBody>
          <a:bodyPr/>
          <a:lstStyle/>
          <a:p>
            <a:r>
              <a:rPr lang="en-US" dirty="0" smtClean="0"/>
              <a:t>Statements in the programming language end with a semi-colon, like </a:t>
            </a:r>
            <a:r>
              <a:rPr lang="en-US" dirty="0" smtClean="0"/>
              <a:t>C / C++ / Java</a:t>
            </a:r>
            <a:r>
              <a:rPr lang="en-US" dirty="0" smtClean="0"/>
              <a:t>.</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r>
              <a:rPr lang="en-US" dirty="0" smtClean="0"/>
              <a:t># style comments are supported</a:t>
            </a:r>
          </a:p>
          <a:p>
            <a:pPr lvl="1"/>
            <a:r>
              <a:rPr lang="en-US" dirty="0" smtClean="0"/>
              <a:t>From</a:t>
            </a:r>
            <a:r>
              <a:rPr lang="en-US" dirty="0" smtClean="0">
                <a:latin typeface="Courier New" panose="02070309020205020404" pitchFamily="49" charset="0"/>
                <a:cs typeface="Courier New" panose="02070309020205020404" pitchFamily="49" charset="0"/>
              </a:rPr>
              <a:t> # </a:t>
            </a:r>
            <a:r>
              <a:rPr lang="en-US" dirty="0" smtClean="0"/>
              <a:t>to the end of the line is ignored.</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4160" y="967575"/>
            <a:ext cx="8584006" cy="3831818"/>
          </a:xfrm>
        </p:spPr>
        <p:txBody>
          <a:bodyPr/>
          <a:lstStyle/>
          <a:p>
            <a:r>
              <a:rPr lang="en-US" dirty="0" smtClean="0"/>
              <a:t>So-called "</a:t>
            </a:r>
            <a:r>
              <a:rPr lang="en-US" dirty="0" err="1" smtClean="0"/>
              <a:t>sha</a:t>
            </a:r>
            <a:r>
              <a:rPr lang="en-US" dirty="0" smtClean="0"/>
              <a:t>-bang" lines work.</a:t>
            </a:r>
          </a:p>
          <a:p>
            <a:r>
              <a:rPr lang="en-US" dirty="0" smtClean="0"/>
              <a:t>A </a:t>
            </a:r>
            <a:r>
              <a:rPr lang="en-US" dirty="0" err="1" smtClean="0"/>
              <a:t>sha</a:t>
            </a:r>
            <a:r>
              <a:rPr lang="en-US" dirty="0" smtClean="0"/>
              <a:t>-bang line is when you start a script with a line that specifies a path to the program used to interpret the script.</a:t>
            </a:r>
          </a:p>
          <a:p>
            <a:r>
              <a:rPr lang="en-US" dirty="0" smtClean="0"/>
              <a:t>For example, as the first line of an .ivyscript program:</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path_to_ivy_executables</a:t>
            </a:r>
            <a:r>
              <a:rPr lang="en-US" dirty="0" smtClean="0">
                <a:latin typeface="Courier New" panose="02070309020205020404" pitchFamily="49" charset="0"/>
                <a:cs typeface="Courier New" panose="02070309020205020404" pitchFamily="49" charset="0"/>
              </a:rPr>
              <a:t>/ivy</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t/>
            </a:r>
            <a:br>
              <a:rPr lang="en-US" dirty="0" smtClean="0"/>
            </a:br>
            <a:r>
              <a:rPr lang="en-US" dirty="0" smtClean="0"/>
              <a:t>(followed by remainder of ivyscript program)</a:t>
            </a:r>
          </a:p>
          <a:p>
            <a:r>
              <a:rPr lang="en-US" dirty="0" smtClean="0"/>
              <a:t>Then you can invoke the .ivyscript file as a program itself.</a:t>
            </a:r>
          </a:p>
        </p:txBody>
      </p:sp>
      <p:sp>
        <p:nvSpPr>
          <p:cNvPr id="3" name="Title 2"/>
          <p:cNvSpPr>
            <a:spLocks noGrp="1"/>
          </p:cNvSpPr>
          <p:nvPr>
            <p:ph type="title"/>
          </p:nvPr>
        </p:nvSpPr>
        <p:spPr/>
        <p:txBody>
          <a:bodyPr/>
          <a:lstStyle/>
          <a:p>
            <a:r>
              <a:rPr lang="en-US" smtClean="0"/>
              <a:t>Make .ivyscript programs executable</a:t>
            </a:r>
            <a:endParaRPr lang="en-US" dirty="0"/>
          </a:p>
        </p:txBody>
      </p:sp>
    </p:spTree>
    <p:extLst>
      <p:ext uri="{BB962C8B-B14F-4D97-AF65-F5344CB8AC3E}">
        <p14:creationId xmlns:p14="http://schemas.microsoft.com/office/powerpoint/2010/main" val="110992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a:t>
            </a:r>
            <a:r>
              <a:rPr lang="en-US" sz="2000" dirty="0"/>
              <a:t>or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smtClean="0">
                <a:latin typeface="Courier New" pitchFamily="49" charset="0"/>
                <a:cs typeface="Courier New" pitchFamily="49" charset="0"/>
              </a:rPr>
              <a:t>SeqStartFractionOfCoverage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8299"/>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10 threads </a:t>
            </a:r>
            <a:r>
              <a:rPr lang="en-US" sz="1800" dirty="0" smtClean="0"/>
              <a:t>operates </a:t>
            </a:r>
            <a:r>
              <a:rPr lang="en-US" sz="1800" dirty="0"/>
              <a:t>within its own 1/10</a:t>
            </a:r>
            <a:r>
              <a:rPr lang="en-US" sz="1800" baseline="30000" dirty="0"/>
              <a:t>th</a:t>
            </a:r>
            <a:r>
              <a:rPr lang="en-US" sz="1800" dirty="0"/>
              <a:t> of the LUN – its own “zone”, so that when it gets to the end of its own zone, it should wrap around to the beginning of that </a:t>
            </a:r>
            <a:r>
              <a:rPr lang="en-US" sz="1800" dirty="0" smtClean="0"/>
              <a:t>zone.</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Sequential example – volume coverage</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2105"/>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threads </a:t>
            </a:r>
            <a:r>
              <a:rPr lang="en-US" sz="1800" dirty="0" smtClean="0"/>
              <a:t>covers </a:t>
            </a:r>
            <a:r>
              <a:rPr lang="en-US" sz="1800" dirty="0"/>
              <a:t>the entire LUN, wrapping around from the end of the entire LUN to the beginning of the LUN, but </a:t>
            </a:r>
            <a:r>
              <a:rPr lang="en-US" sz="1800" dirty="0" smtClean="0"/>
              <a:t>where </a:t>
            </a:r>
            <a:r>
              <a:rPr lang="en-US" sz="1800" dirty="0"/>
              <a:t>each thread </a:t>
            </a:r>
            <a:r>
              <a:rPr lang="en-US" sz="1800" dirty="0" smtClean="0"/>
              <a:t>starts </a:t>
            </a:r>
            <a:r>
              <a:rPr lang="en-US" sz="1800" dirty="0"/>
              <a:t>at a different equally spaced point</a:t>
            </a:r>
            <a:r>
              <a:rPr lang="en-US" sz="1800" dirty="0" smtClean="0"/>
              <a:t>.</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16512"/>
          </a:xfrm>
        </p:spPr>
        <p:txBody>
          <a:bodyPr/>
          <a:lstStyle/>
          <a:p>
            <a:r>
              <a:rPr lang="en-US" sz="1800" dirty="0" smtClean="0"/>
              <a:t>Use a </a:t>
            </a:r>
            <a:r>
              <a:rPr lang="en-US" sz="1800" dirty="0"/>
              <a:t>loop to create </a:t>
            </a:r>
            <a:r>
              <a:rPr lang="en-US" sz="1800" dirty="0" smtClean="0"/>
              <a:t>a group of sequential workload threads each operating within its own "zone", and where some threads do writes and some do reads.</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12;  </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 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 75</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a:t>
            </a:r>
            <a:r>
              <a:rPr lang="fr-FR" sz="1000" dirty="0" smtClean="0">
                <a:latin typeface="Courier New" panose="02070309020205020404" pitchFamily="49" charset="0"/>
                <a:cs typeface="Courier New" panose="02070309020205020404" pitchFamily="49" charset="0"/>
              </a:rPr>
              <a:t>double(zones);</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string p;</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if </a:t>
            </a:r>
            <a:r>
              <a:rPr lang="fr-FR" sz="1000" dirty="0">
                <a:latin typeface="Courier New" panose="02070309020205020404" pitchFamily="49" charset="0"/>
                <a:cs typeface="Courier New" panose="02070309020205020404" pitchFamily="49" charset="0"/>
              </a:rPr>
              <a:t>(  ( double(zone) / double(zones) ) &lt;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100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read</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else</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write</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p +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 + </a:t>
            </a:r>
            <a:r>
              <a:rPr lang="fr-FR" sz="1000" dirty="0" smtClean="0">
                <a:latin typeface="Courier New" panose="02070309020205020404" pitchFamily="49" charset="0"/>
                <a:cs typeface="Courier New" panose="02070309020205020404" pitchFamily="49" charset="0"/>
              </a:rPr>
              <a:t>string(</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read_and_write_zones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fr-FR"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dirty="0" smtClean="0"/>
              <a:t>Sequential example –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a:t>
            </a:r>
            <a:r>
              <a:rPr lang="en-US" dirty="0"/>
              <a:t>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iogenerators</a:t>
            </a:r>
            <a:r>
              <a:rPr lang="en-US" sz="2000" dirty="0" smtClean="0"/>
              <a:t> (I/O sequencers) generate a sequence of I/</a:t>
            </a:r>
            <a:r>
              <a:rPr lang="en-US" sz="2000" dirty="0" err="1" smtClean="0"/>
              <a:t>Os</a:t>
            </a:r>
            <a:r>
              <a:rPr lang="en-US" sz="2000" dirty="0" smtClean="0"/>
              <a:t>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iogenerators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a:t>
            </a:r>
            <a:r>
              <a:rPr lang="en-US" sz="2000" dirty="0" err="1" smtClean="0"/>
              <a:t>Os</a:t>
            </a:r>
            <a:r>
              <a:rPr lang="en-US" sz="2000" dirty="0" smtClean="0"/>
              <a:t> when it's the scheduled time, except wait to start the next I/O if there are already 4 I/</a:t>
            </a:r>
            <a:r>
              <a:rPr lang="en-US" sz="2000" dirty="0" err="1" smtClean="0"/>
              <a:t>Os</a:t>
            </a:r>
            <a:r>
              <a:rPr lang="en-US" sz="2000" dirty="0" smtClean="0"/>
              <a:t>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1223"/>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5E-2    5%  5.5%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"house"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p>
          <a:p>
            <a:pPr lvl="2"/>
            <a:r>
              <a:rPr lang="en-US" dirty="0" smtClean="0">
                <a:cs typeface="Courier New" pitchFamily="49" charset="0"/>
              </a:rPr>
              <a:t>There is also a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(constant)</a:t>
            </a:r>
          </a:p>
          <a:p>
            <a:pPr lvl="3"/>
            <a:r>
              <a:rPr lang="en-US" dirty="0" smtClean="0">
                <a:latin typeface="Courier New" panose="02070309020205020404" pitchFamily="49" charset="0"/>
                <a:cs typeface="Courier New" panose="02070309020205020404" pitchFamily="49" charset="0"/>
              </a:rPr>
              <a:t>0x0</a:t>
            </a:r>
            <a:r>
              <a:rPr lang="en-US" dirty="0" smtClean="0">
                <a:cs typeface="Courier New" pitchFamily="49" charset="0"/>
              </a:rPr>
              <a:t> to </a:t>
            </a:r>
            <a:r>
              <a:rPr lang="en-US" dirty="0" smtClean="0">
                <a:latin typeface="Courier New" panose="02070309020205020404" pitchFamily="49" charset="0"/>
                <a:cs typeface="Courier New" panose="02070309020205020404" pitchFamily="49" charset="0"/>
              </a:rPr>
              <a:t>0x7FFFFFFF</a:t>
            </a:r>
          </a:p>
          <a:p>
            <a:pPr lvl="3"/>
            <a:r>
              <a:rPr lang="en-US" dirty="0" smtClean="0">
                <a:cs typeface="Courier New" pitchFamily="49" charset="0"/>
              </a:rPr>
              <a:t>The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only supports non-negative values</a:t>
            </a:r>
          </a:p>
          <a:p>
            <a:pPr lvl="2"/>
            <a:r>
              <a:rPr lang="en-US" dirty="0" smtClean="0">
                <a:latin typeface="Courier New" panose="02070309020205020404" pitchFamily="49" charset="0"/>
                <a:cs typeface="Courier New" panose="02070309020205020404" pitchFamily="49" charset="0"/>
              </a:rPr>
              <a:t>5%</a:t>
            </a:r>
            <a:r>
              <a:rPr lang="en-US" dirty="0" smtClean="0">
                <a:cs typeface="Courier New" pitchFamily="49" charset="0"/>
              </a:rPr>
              <a:t> means the same thing as </a:t>
            </a:r>
            <a:r>
              <a:rPr lang="en-US" dirty="0" smtClean="0">
                <a:latin typeface="Courier New" panose="02070309020205020404" pitchFamily="49" charset="0"/>
                <a:cs typeface="Courier New" panose="02070309020205020404" pitchFamily="49" charset="0"/>
              </a:rPr>
              <a:t>0.05</a:t>
            </a:r>
            <a:r>
              <a:rPr lang="en-US" dirty="0" smtClean="0">
                <a:cs typeface="Courier New" pitchFamily="49" charset="0"/>
              </a:rPr>
              <a:t>.</a:t>
            </a: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=random4K, </a:t>
            </a:r>
            <a:r>
              <a:rPr lang="en-US" sz="1800" dirty="0" err="1" smtClean="0">
                <a:latin typeface="Courier New" panose="02070309020205020404" pitchFamily="49" charset="0"/>
                <a:cs typeface="Courier New" panose="02070309020205020404" pitchFamily="49" charset="0"/>
              </a:rPr>
              <a:t>subinterval_seconds</a:t>
            </a:r>
            <a:r>
              <a:rPr lang="en-US" sz="1800" dirty="0" smtClean="0">
                <a:latin typeface="Courier New" panose="02070309020205020404" pitchFamily="49" charset="0"/>
                <a:cs typeface="Courier New" panose="02070309020205020404" pitchFamily="49" charset="0"/>
              </a:rPr>
              <a:t>=5,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7241</Words>
  <Application>Microsoft Office PowerPoint</Application>
  <PresentationFormat>On-screen Show (16:9)</PresentationFormat>
  <Paragraphs>730</Paragraphs>
  <Slides>109</Slides>
  <Notes>6</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hitachi-corporate-powerpoint-template-2015</vt:lpstr>
      <vt:lpstr>Programming ivy - reference</vt:lpstr>
      <vt:lpstr>Two sections in this material</vt:lpstr>
      <vt:lpstr>The ivyscript programming language wrapper</vt:lpstr>
      <vt:lpstr>ivyscript programming language</vt:lpstr>
      <vt:lpstr>Make .ivyscript programs executable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Sequential example – volume coverage</vt:lpstr>
      <vt:lpstr>SeqStartFractionOfCoverage </vt:lpstr>
      <vt:lpstr>Sequential example – read threads &amp; write threads</vt:lpstr>
      <vt:lpstr>Sequential workloads and maxTags</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319</cp:revision>
  <dcterms:created xsi:type="dcterms:W3CDTF">2015-10-27T23:46:57Z</dcterms:created>
  <dcterms:modified xsi:type="dcterms:W3CDTF">2016-07-06T20:58:12Z</dcterms:modified>
</cp:coreProperties>
</file>