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327" r:id="rId21"/>
    <p:sldId id="393" r:id="rId22"/>
    <p:sldId id="328" r:id="rId23"/>
    <p:sldId id="391" r:id="rId24"/>
    <p:sldId id="437" r:id="rId25"/>
    <p:sldId id="395" r:id="rId26"/>
    <p:sldId id="397" r:id="rId27"/>
    <p:sldId id="392" r:id="rId28"/>
    <p:sldId id="396" r:id="rId29"/>
    <p:sldId id="326" r:id="rId30"/>
    <p:sldId id="394" r:id="rId31"/>
    <p:sldId id="471" r:id="rId32"/>
    <p:sldId id="329" r:id="rId33"/>
    <p:sldId id="333" r:id="rId34"/>
    <p:sldId id="335" r:id="rId35"/>
    <p:sldId id="336" r:id="rId36"/>
    <p:sldId id="337" r:id="rId37"/>
    <p:sldId id="338" r:id="rId38"/>
    <p:sldId id="339" r:id="rId39"/>
    <p:sldId id="306" r:id="rId40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>
        <p:scale>
          <a:sx n="118" d="100"/>
          <a:sy n="118" d="100"/>
        </p:scale>
        <p:origin x="-720" y="-84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84775"/>
          </a:xfrm>
        </p:spPr>
        <p:txBody>
          <a:bodyPr/>
          <a:lstStyle/>
          <a:p>
            <a:r>
              <a:rPr lang="en-US" dirty="0" smtClean="0"/>
              <a:t>March </a:t>
            </a:r>
            <a:r>
              <a:rPr lang="en-US" dirty="0" smtClean="0"/>
              <a:t>6, </a:t>
            </a:r>
            <a:r>
              <a:rPr lang="en-US" dirty="0" smtClean="0"/>
              <a:t>2017</a:t>
            </a:r>
            <a:endParaRPr lang="en-US" dirty="0"/>
          </a:p>
          <a:p>
            <a:r>
              <a:rPr lang="en-US" sz="1400" dirty="0" smtClean="0"/>
              <a:t>Allart Ian Vogelesang  </a:t>
            </a:r>
            <a:r>
              <a:rPr lang="en-US" sz="1200" dirty="0" smtClean="0">
                <a:hlinkClick r:id="rId3"/>
              </a:rPr>
              <a:t>ian.vogelesang@hds.com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 smtClean="0"/>
              <a:t>A constant (a literal of one of the types) is an expression</a:t>
            </a:r>
          </a:p>
          <a:p>
            <a:pPr lvl="1"/>
            <a:r>
              <a:rPr lang="en-US" dirty="0" smtClean="0"/>
              <a:t>e.g</a:t>
            </a:r>
            <a:r>
              <a:rPr lang="en-US" smtClean="0"/>
              <a:t>.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variable reference is an expression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 smtClean="0"/>
              <a:t>Expressions may be combined together with operators, which operate the same as in C/C++:</a:t>
            </a:r>
          </a:p>
          <a:p>
            <a:pPr lvl="1"/>
            <a:r>
              <a:rPr lang="en-US" dirty="0" smtClean="0"/>
              <a:t>+, -, *, /, %, &gt;, &lt;, &gt;=, &lt;=, ==, !=, =, |, &amp;, ^, &amp;&amp;, || </a:t>
            </a:r>
          </a:p>
          <a:p>
            <a:r>
              <a:rPr lang="en-US" dirty="0" smtClean="0"/>
              <a:t>Expressions have a type,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&lt;expression&gt; )</a:t>
            </a:r>
            <a:br>
              <a:rPr lang="en-US" dirty="0" smtClean="0"/>
            </a:br>
            <a:r>
              <a:rPr lang="en-US" dirty="0" smtClean="0"/>
              <a:t>double( &lt;expression&gt; )</a:t>
            </a:r>
            <a:br>
              <a:rPr lang="en-US" dirty="0" smtClean="0"/>
            </a:br>
            <a:r>
              <a:rPr lang="en-US" dirty="0" smtClean="0"/>
              <a:t>string( &lt;expression&gt; )</a:t>
            </a:r>
          </a:p>
          <a:p>
            <a:r>
              <a:rPr lang="en-US" dirty="0" smtClean="0"/>
              <a:t>Some times called a "cast".</a:t>
            </a:r>
          </a:p>
          <a:p>
            <a:r>
              <a:rPr lang="en-US" dirty="0" smtClean="0"/>
              <a:t>The expression is evaluated and the result is converted to the target type.</a:t>
            </a:r>
          </a:p>
          <a:p>
            <a:r>
              <a:rPr lang="en-US" dirty="0" smtClean="0"/>
              <a:t>Can result in a run time error</a:t>
            </a:r>
          </a:p>
          <a:p>
            <a:pPr lvl="1"/>
            <a:r>
              <a:rPr lang="en-US" dirty="0" smtClean="0"/>
              <a:t>E.g. evaluating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 smtClean="0"/>
              <a:t> would cause a run-time error.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expression to a different type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 smtClean="0"/>
              <a:t>+  	plus – for numbers, adds, for strings, concatenates</a:t>
            </a:r>
            <a:br>
              <a:rPr lang="en-US" dirty="0" smtClean="0"/>
            </a:br>
            <a:r>
              <a:rPr lang="en-US" dirty="0" smtClean="0"/>
              <a:t>- 	minus</a:t>
            </a:r>
            <a:br>
              <a:rPr lang="en-US" dirty="0" smtClean="0"/>
            </a:br>
            <a:r>
              <a:rPr lang="en-US" dirty="0" smtClean="0"/>
              <a:t>*	multiply</a:t>
            </a:r>
            <a:br>
              <a:rPr lang="en-US" dirty="0" smtClean="0"/>
            </a:br>
            <a:r>
              <a:rPr lang="en-US" dirty="0" smtClean="0"/>
              <a:t>/	divide</a:t>
            </a:r>
            <a:br>
              <a:rPr lang="en-US" dirty="0" smtClean="0"/>
            </a:br>
            <a:r>
              <a:rPr lang="en-US" dirty="0" smtClean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arithmetic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 smtClean="0"/>
              <a:t>&gt;	greater than</a:t>
            </a:r>
            <a:br>
              <a:rPr lang="en-US" sz="2000" dirty="0" smtClean="0"/>
            </a:br>
            <a:r>
              <a:rPr lang="en-US" sz="2000" dirty="0" smtClean="0"/>
              <a:t>&lt;	less than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&gt;=	greater than or 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&lt;=	less than or equal to</a:t>
            </a:r>
            <a:br>
              <a:rPr lang="en-US" sz="2000" dirty="0" smtClean="0"/>
            </a:br>
            <a:r>
              <a:rPr lang="en-US" sz="2000" dirty="0" smtClean="0"/>
              <a:t>==	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!=	not equal to</a:t>
            </a:r>
          </a:p>
          <a:p>
            <a:r>
              <a:rPr lang="en-US" sz="2000" dirty="0" smtClean="0"/>
              <a:t>There is no true/false type.  Logical operators evaluate to an integer value just like the old C language before there was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/>
              <a:t> type.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 or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/>
              <a:t> value used as a logical expression </a:t>
            </a:r>
            <a:r>
              <a:rPr lang="en-US" sz="1800" smtClean="0"/>
              <a:t>means "false" </a:t>
            </a:r>
            <a:r>
              <a:rPr lang="en-US" sz="1800" dirty="0" smtClean="0"/>
              <a:t>if the numeric value is zero, and </a:t>
            </a:r>
            <a:r>
              <a:rPr lang="en-US" sz="1800" smtClean="0"/>
              <a:t>means "true" </a:t>
            </a:r>
            <a:r>
              <a:rPr lang="en-US" sz="1800" dirty="0" smtClean="0"/>
              <a:t>for any non-zero value.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comparison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The bitwise operators operate on the individual bits in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value, exactly like in C/C++.</a:t>
            </a:r>
          </a:p>
          <a:p>
            <a:r>
              <a:rPr lang="en-US" dirty="0" smtClean="0"/>
              <a:t>| 	bitwise or</a:t>
            </a:r>
            <a:br>
              <a:rPr lang="en-US" dirty="0" smtClean="0"/>
            </a:br>
            <a:r>
              <a:rPr lang="en-US" dirty="0" smtClean="0"/>
              <a:t>&amp;	bitwise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or, bitwise and, bitwise exclusive 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 smtClean="0"/>
              <a:t>These operate on logical expressions, which evaluate to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interpreted to </a:t>
            </a:r>
            <a:r>
              <a:rPr lang="en-US" sz="1600" smtClean="0"/>
              <a:t>mean "false" </a:t>
            </a:r>
            <a:r>
              <a:rPr lang="en-US" sz="1600" dirty="0" smtClean="0"/>
              <a:t>if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value is zero</a:t>
            </a:r>
            <a:r>
              <a:rPr lang="en-US" sz="1600" smtClean="0"/>
              <a:t>, "true" </a:t>
            </a:r>
            <a:r>
              <a:rPr lang="en-US" sz="1600" dirty="0" smtClean="0"/>
              <a:t>otherwise.</a:t>
            </a:r>
          </a:p>
          <a:p>
            <a:pPr lvl="1"/>
            <a:r>
              <a:rPr lang="en-US" sz="1400" dirty="0" smtClean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 smtClean="0"/>
              <a:t>||	logical or</a:t>
            </a:r>
          </a:p>
          <a:p>
            <a:pPr lvl="1"/>
            <a:r>
              <a:rPr lang="en-US" sz="1400" dirty="0" smtClean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 smtClean="0"/>
              <a:t>&amp;&amp;	logical and</a:t>
            </a:r>
          </a:p>
          <a:p>
            <a:pPr lvl="1"/>
            <a:r>
              <a:rPr lang="en-US" sz="1400" dirty="0" smtClean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 smtClean="0"/>
              <a:t>!	</a:t>
            </a:r>
            <a:r>
              <a:rPr lang="en-US" sz="1600" dirty="0"/>
              <a:t>n</a:t>
            </a:r>
            <a:r>
              <a:rPr lang="en-US" sz="1600" dirty="0" smtClean="0"/>
              <a:t>ot</a:t>
            </a:r>
          </a:p>
          <a:p>
            <a:pPr lvl="1"/>
            <a:r>
              <a:rPr lang="en-US" sz="1400" dirty="0" smtClean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or, and, not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 smtClean="0"/>
              <a:t>&lt;identifier&gt; = &lt;expression&gt;</a:t>
            </a:r>
          </a:p>
          <a:p>
            <a:r>
              <a:rPr lang="en-US" dirty="0" smtClean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 smtClean="0"/>
              <a:t>If the expression is not of the same type as the variable, the value may be coerced / converted, or in some cases a compile time error occurs.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 smtClean="0"/>
              <a:t>&lt;identifier&gt; ( &lt;comma separated list of zero or more expressions&gt; ) 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 smtClean="0"/>
              <a:t>Identifier and parameter list signature are looked up at compile time to and if valid, a function call is built.</a:t>
            </a:r>
          </a:p>
          <a:p>
            <a:r>
              <a:rPr lang="en-US" sz="2000" dirty="0" smtClean="0"/>
              <a:t>At run time, the expressions are evaluated and the resulting parameter values are passed to the function, the function is executed, and the result is returned.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 smtClean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 ( 3*4+5*6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 smtClean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((((3*4)+(5*6))==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 smtClean="0"/>
          </a:p>
          <a:p>
            <a:r>
              <a:rPr lang="en-US" dirty="0" smtClean="0"/>
              <a:t>If you are not sure, group with parentheses ().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 smtClean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i+3;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/>
              <a:t>Functions have a type, which is the type of the object they return to the caller.</a:t>
            </a:r>
          </a:p>
          <a:p>
            <a:r>
              <a:rPr lang="en-US" dirty="0" smtClean="0"/>
              <a:t>Functions can </a:t>
            </a:r>
            <a:r>
              <a:rPr lang="en-US" smtClean="0"/>
              <a:t>be "declared" </a:t>
            </a:r>
            <a:r>
              <a:rPr lang="en-US" dirty="0" smtClean="0"/>
              <a:t>without being defined yet: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 C / 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1570"/>
          </a:xfrm>
        </p:spPr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is a programming language wrapper around the ivy engine control API.</a:t>
            </a:r>
          </a:p>
          <a:p>
            <a:pPr lvl="1"/>
            <a:r>
              <a:rPr lang="en-US" dirty="0" smtClean="0"/>
              <a:t>See "programming the ivy engine"</a:t>
            </a:r>
          </a:p>
          <a:p>
            <a:r>
              <a:rPr lang="en-US" dirty="0" err="1" smtClean="0"/>
              <a:t>Ivyscript</a:t>
            </a:r>
            <a:r>
              <a:rPr lang="en-US" dirty="0" smtClean="0"/>
              <a:t> – for scripting test workflow</a:t>
            </a:r>
          </a:p>
          <a:p>
            <a:pPr lvl="2"/>
            <a:r>
              <a:rPr lang="en-US" dirty="0" smtClean="0"/>
              <a:t>The only way to operate ivy, for now.</a:t>
            </a:r>
          </a:p>
          <a:p>
            <a:pPr lvl="2"/>
            <a:r>
              <a:rPr lang="en-US" dirty="0" smtClean="0"/>
              <a:t>Similar to a subset of C/C++, with some minor differences. </a:t>
            </a:r>
          </a:p>
          <a:p>
            <a:pPr lvl="2"/>
            <a:r>
              <a:rPr lang="en-US" dirty="0" smtClean="0"/>
              <a:t>Extensible - parser auto-generated from language grammar. (</a:t>
            </a:r>
            <a:r>
              <a:rPr lang="en-US" dirty="0" err="1" smtClean="0"/>
              <a:t>flex+bison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term</a:t>
            </a:r>
          </a:p>
          <a:p>
            <a:pPr lvl="3"/>
            <a:r>
              <a:rPr lang="en-US" dirty="0" smtClean="0"/>
              <a:t>If we build either a CLI or a REST API on top of the ivy engine C++ API, the </a:t>
            </a:r>
            <a:r>
              <a:rPr lang="en-US" dirty="0" err="1" smtClean="0"/>
              <a:t>ivyscript</a:t>
            </a:r>
            <a:r>
              <a:rPr lang="en-US" dirty="0" smtClean="0"/>
              <a:t> programming language may cease being further enhanced.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70208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/>
              <a:t> statement – default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/>
              <a:t>"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part of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file without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400" dirty="0" smtClean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you can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subfolder for most recent [go] within </a:t>
            </a:r>
            <a:r>
              <a:rPr lang="en-US" sz="1400" dirty="0" err="1" smtClean="0"/>
              <a:t>testFolder</a:t>
            </a:r>
            <a:r>
              <a:rPr lang="en-US" sz="1400" dirty="0" smtClean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/>
              <a:t>for most recent [Go], returns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400" dirty="0"/>
              <a:t>" or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400" dirty="0"/>
              <a:t>"</a:t>
            </a:r>
            <a:endParaRPr lang="en-US" sz="1600" dirty="0"/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shows type / instance / workload thread hierarchy.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Ivy-specific builtin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sin(double),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log(double),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log10(double)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 smtClean="0"/>
              <a:t>Math builtin functions – same as C/C++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</a:t>
            </a:r>
            <a:r>
              <a:rPr lang="en-US" sz="1200" dirty="0" smtClean="0">
                <a:cs typeface="Courier New" pitchFamily="49" charset="0"/>
              </a:rPr>
              <a:t>characters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 smtClean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 smtClean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 smtClean="0">
                <a:cs typeface="Courier New" pitchFamily="49" charset="0"/>
              </a:rPr>
              <a:t>ivy uses the default flavour of C++ std::</a:t>
            </a:r>
            <a:r>
              <a:rPr lang="en-US" sz="1400" dirty="0" err="1" smtClean="0">
                <a:cs typeface="Courier New" pitchFamily="49" charset="0"/>
              </a:rPr>
              <a:t>regex</a:t>
            </a:r>
            <a:r>
              <a:rPr lang="en-US" sz="1400" dirty="0" smtClean="0">
                <a:cs typeface="Courier New" pitchFamily="49" charset="0"/>
              </a:rPr>
              <a:t>, which I think uses the </a:t>
            </a:r>
            <a:r>
              <a:rPr lang="en-US" sz="1400" dirty="0" err="1" smtClean="0">
                <a:cs typeface="Courier New" pitchFamily="49" charset="0"/>
              </a:rPr>
              <a:t>ECMAscript</a:t>
            </a:r>
            <a:r>
              <a:rPr lang="en-US" sz="1400" dirty="0" smtClean="0">
                <a:cs typeface="Courier New" pitchFamily="49" charset="0"/>
              </a:rPr>
              <a:t> dialect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cs typeface="Courier New" pitchFamily="49" charset="0"/>
              </a:rPr>
              <a:t>E.g.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 smtClean="0">
                <a:cs typeface="Courier New" pitchFamily="49" charset="0"/>
              </a:rPr>
              <a:t> must be less than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some ivy parameters can be set to these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alphabetic, continued with alphanumeric and underscores _</a:t>
            </a:r>
            <a:br>
              <a:rPr lang="en-US" sz="1400" dirty="0" smtClean="0"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matches_IPv4_dotted_quad(string s);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csv files – row and column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 smtClean="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51796"/>
          </a:xfrm>
        </p:spPr>
        <p:txBody>
          <a:bodyPr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set_csvfile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Loads </a:t>
            </a:r>
            <a:r>
              <a:rPr lang="en-US" sz="1200" dirty="0">
                <a:cs typeface="Courier New" pitchFamily="49" charset="0"/>
              </a:rPr>
              <a:t>csv file into a kind of spreadsheet object, if it's not already loaded into memory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load multiple csv files and switch back and </a:t>
            </a:r>
            <a:r>
              <a:rPr lang="en-US" sz="1200" dirty="0" smtClean="0">
                <a:cs typeface="Courier New" pitchFamily="49" charset="0"/>
              </a:rPr>
              <a:t>forth.  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All </a:t>
            </a:r>
            <a:r>
              <a:rPr lang="en-US" sz="1200" dirty="0">
                <a:cs typeface="Courier New" pitchFamily="49" charset="0"/>
              </a:rPr>
              <a:t>subsequent </a:t>
            </a:r>
            <a:r>
              <a:rPr lang="en-US" sz="1200" dirty="0" err="1">
                <a:cs typeface="Courier New" pitchFamily="49" charset="0"/>
              </a:rPr>
              <a:t>csvfile</a:t>
            </a:r>
            <a:r>
              <a:rPr lang="en-US" sz="1200" dirty="0">
                <a:cs typeface="Courier New" pitchFamily="49" charset="0"/>
              </a:rPr>
              <a:t> calls refer to the currently set </a:t>
            </a:r>
            <a:r>
              <a:rPr lang="en-US" sz="1200" dirty="0" err="1" smtClean="0">
                <a:cs typeface="Courier New" pitchFamily="49" charset="0"/>
              </a:rPr>
              <a:t>csvfile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drop_csvfile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If </a:t>
            </a:r>
            <a:r>
              <a:rPr lang="en-US" sz="1200" dirty="0">
                <a:cs typeface="Courier New" pitchFamily="49" charset="0"/>
              </a:rPr>
              <a:t>you are done with it and you would like to release the space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Number </a:t>
            </a:r>
            <a:r>
              <a:rPr lang="en-US" sz="1200" dirty="0">
                <a:cs typeface="Courier New" pitchFamily="49" charset="0"/>
              </a:rPr>
              <a:t>of rows following the header row. </a:t>
            </a:r>
            <a:endParaRPr lang="en-US" sz="12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Returns </a:t>
            </a:r>
            <a:r>
              <a:rPr lang="en-US" sz="1200" dirty="0">
                <a:cs typeface="Courier New" pitchFamily="49" charset="0"/>
              </a:rPr>
              <a:t>-1 if </a:t>
            </a:r>
            <a:r>
              <a:rPr lang="en-US" sz="1200" dirty="0" smtClean="0">
                <a:cs typeface="Courier New" pitchFamily="49" charset="0"/>
              </a:rPr>
              <a:t>invalid </a:t>
            </a:r>
            <a:r>
              <a:rPr lang="en-US" sz="1200" dirty="0">
                <a:cs typeface="Courier New" pitchFamily="49" charset="0"/>
              </a:rPr>
              <a:t>file or file </a:t>
            </a:r>
            <a:r>
              <a:rPr lang="en-US" sz="1200" dirty="0" smtClean="0">
                <a:cs typeface="Courier New" pitchFamily="49" charset="0"/>
              </a:rPr>
              <a:t>empty.  Returns 0 if there was only a header row.</a:t>
            </a:r>
            <a:endParaRPr lang="en-US" sz="1200" dirty="0">
              <a:cs typeface="Courier New" pitchFamily="49" charset="0"/>
            </a:endParaRP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csvfile_header_columns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dirty="0" smtClean="0">
                <a:cs typeface="Courier New" pitchFamily="49" charset="0"/>
              </a:rPr>
              <a:t>same as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csvfile_columns_in_row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1/3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72920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 You </a:t>
            </a:r>
            <a:r>
              <a:rPr lang="en-US" sz="1200" dirty="0">
                <a:cs typeface="Courier New" pitchFamily="49" charset="0"/>
              </a:rPr>
              <a:t>can refer to a column using a string, the column header </a:t>
            </a:r>
            <a:r>
              <a:rPr lang="en-US" sz="1200" dirty="0" smtClean="0">
                <a:cs typeface="Courier New" pitchFamily="49" charset="0"/>
              </a:rPr>
              <a:t>text.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</a:t>
            </a:r>
            <a:r>
              <a:rPr lang="en-US" sz="1200" dirty="0" smtClean="0">
                <a:cs typeface="Courier New" pitchFamily="49" charset="0"/>
              </a:rPr>
              <a:t>vy "wraps" text fields as a formula with a string constant, 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 smtClean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 smtClean="0">
                <a:cs typeface="Courier New" pitchFamily="49" charset="0"/>
              </a:rPr>
              <a:t>st</a:t>
            </a:r>
            <a:r>
              <a:rPr lang="en-US" sz="1100" dirty="0" smtClean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The csv file functions normally "unwrap" </a:t>
            </a:r>
            <a:r>
              <a:rPr lang="en-US" sz="1200" dirty="0">
                <a:cs typeface="Courier New" pitchFamily="49" charset="0"/>
              </a:rPr>
              <a:t>csv column values, </a:t>
            </a:r>
            <a:r>
              <a:rPr lang="en-US" sz="1200" dirty="0" smtClean="0">
                <a:cs typeface="Courier New" pitchFamily="49" charset="0"/>
              </a:rPr>
              <a:t>removing this kind of wrapper or removing simple double quotes surrounding a value, to treat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 smtClean="0">
                <a:cs typeface="Courier New" pitchFamily="49" charset="0"/>
              </a:rPr>
              <a:t> 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 smtClean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Retrieving the </a:t>
            </a:r>
            <a:r>
              <a:rPr lang="en-US" sz="1200" dirty="0">
                <a:cs typeface="Courier New" pitchFamily="49" charset="0"/>
              </a:rPr>
              <a:t>raw value </a:t>
            </a:r>
            <a:r>
              <a:rPr lang="en-US" sz="1200" dirty="0" smtClean="0">
                <a:cs typeface="Courier New" pitchFamily="49" charset="0"/>
              </a:rPr>
              <a:t>give you exactly </a:t>
            </a:r>
            <a:r>
              <a:rPr lang="en-US" sz="1200" dirty="0">
                <a:cs typeface="Courier New" pitchFamily="49" charset="0"/>
              </a:rPr>
              <a:t>what was between the commas in the csv 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2/3 – individual cells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83005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csvfile_column_header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 you the text of the column header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</a:t>
            </a:r>
            <a:r>
              <a:rPr lang="en-US" sz="1200" dirty="0">
                <a:cs typeface="Courier New" pitchFamily="49" charset="0"/>
              </a:rPr>
              <a:t>you </a:t>
            </a:r>
            <a:r>
              <a:rPr lang="en-US" sz="1200">
                <a:cs typeface="Courier New" pitchFamily="49" charset="0"/>
              </a:rPr>
              <a:t>a </a:t>
            </a:r>
            <a:r>
              <a:rPr lang="en-US" sz="1200" smtClean="0">
                <a:cs typeface="Courier New" pitchFamily="49" charset="0"/>
              </a:rPr>
              <a:t>"column slice" </a:t>
            </a:r>
            <a:r>
              <a:rPr lang="en-US" sz="1200" dirty="0">
                <a:cs typeface="Courier New" pitchFamily="49" charset="0"/>
              </a:rPr>
              <a:t>of the spreadsheet </a:t>
            </a:r>
            <a:r>
              <a:rPr lang="en-US" sz="1200">
                <a:cs typeface="Courier New" pitchFamily="49" charset="0"/>
              </a:rPr>
              <a:t>showing </a:t>
            </a:r>
            <a:r>
              <a:rPr lang="en-US" sz="1200" smtClean="0">
                <a:cs typeface="Courier New" pitchFamily="49" charset="0"/>
              </a:rPr>
              <a:t>"raw" </a:t>
            </a:r>
            <a:r>
              <a:rPr lang="en-US" sz="1200" dirty="0" smtClean="0">
                <a:cs typeface="Courier New" pitchFamily="49" charset="0"/>
              </a:rPr>
              <a:t>values</a:t>
            </a:r>
            <a:r>
              <a:rPr lang="en-US" sz="1400" dirty="0">
                <a:cs typeface="Courier New" pitchFamily="49" charset="0"/>
              </a:rPr>
              <a:t>.</a:t>
            </a:r>
            <a:endParaRPr lang="en-US" sz="14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>
                <a:cs typeface="Courier New" pitchFamily="49" charset="0"/>
              </a:rPr>
              <a:t>.</a:t>
            </a:r>
            <a:r>
              <a:rPr lang="en-US" sz="1400"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"IOPS,55,66,55,44"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</a:t>
            </a:r>
            <a:r>
              <a:rPr lang="en-US" sz="1200" smtClean="0">
                <a:cs typeface="Courier New" pitchFamily="49" charset="0"/>
              </a:rPr>
              <a:t>a "row slice" </a:t>
            </a:r>
            <a:r>
              <a:rPr lang="en-US" sz="1200" dirty="0" smtClean="0">
                <a:cs typeface="Courier New" pitchFamily="49" charset="0"/>
              </a:rPr>
              <a:t>of the spreadsheet showing </a:t>
            </a:r>
            <a:r>
              <a:rPr lang="en-US" sz="1200" smtClean="0">
                <a:cs typeface="Courier New" pitchFamily="49" charset="0"/>
              </a:rPr>
              <a:t>the "raw" </a:t>
            </a:r>
            <a:r>
              <a:rPr lang="en-US" sz="1200" dirty="0" smtClean="0">
                <a:cs typeface="Courier New" pitchFamily="49" charset="0"/>
              </a:rPr>
              <a:t>values.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 smtClean="0">
                <a:cs typeface="Courier New" pitchFamily="49" charset="0"/>
              </a:rPr>
              <a:t>.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="random_independent",="4 KiB",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32,2601.7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3/3 – headers &amp; slices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Prints the specified value to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 smtClean="0"/>
              <a:t>One way to write </a:t>
            </a:r>
            <a:r>
              <a:rPr lang="en-US" sz="1600" dirty="0"/>
              <a:t>output</a:t>
            </a:r>
            <a:r>
              <a:rPr lang="en-US" sz="1600" dirty="0" smtClean="0"/>
              <a:t>.  Does not append a newline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filename, string 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doesn't already have one.</a:t>
            </a:r>
          </a:p>
          <a:p>
            <a:pPr lvl="1"/>
            <a:r>
              <a:rPr lang="en-US" sz="1600" dirty="0" smtClean="0"/>
              <a:t>E.g.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(),"message");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Turns execution tracing on/off.  Zero means off, otherwise on.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 smtClean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style comments are supported</a:t>
            </a:r>
          </a:p>
          <a:p>
            <a:pPr lvl="1"/>
            <a:r>
              <a:rPr lang="en-US" dirty="0" smtClean="0"/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smtClean="0"/>
              <a:t>to the end of the line is ignored.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vyscript</a:t>
            </a:r>
            <a:r>
              <a:rPr lang="en-US" dirty="0" smtClean="0"/>
              <a:t>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334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pPr lvl="1"/>
            <a:r>
              <a:rPr lang="en-US" sz="1800" dirty="0" smtClean="0"/>
              <a:t>Executes </a:t>
            </a:r>
            <a:r>
              <a:rPr lang="en-US" sz="1800" dirty="0"/>
              <a:t>the shell command </a:t>
            </a:r>
            <a:r>
              <a:rPr lang="en-US" sz="1800" dirty="0" smtClean="0"/>
              <a:t>and </a:t>
            </a:r>
            <a:r>
              <a:rPr lang="en-US" sz="1800" dirty="0"/>
              <a:t>returns its output</a:t>
            </a:r>
            <a:r>
              <a:rPr lang="en-US" sz="1800" dirty="0" smtClean="0"/>
              <a:t>.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Runs as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>
                <a:solidFill>
                  <a:srgbClr val="FF0000"/>
                </a:solidFill>
              </a:rPr>
              <a:t>.  You have been warned.  </a:t>
            </a:r>
          </a:p>
          <a:p>
            <a:pPr lvl="2"/>
            <a:r>
              <a:rPr lang="en-US" sz="1600" dirty="0" smtClean="0"/>
              <a:t>Ivy runs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in our lab because ivy uses </a:t>
            </a:r>
            <a:r>
              <a:rPr lang="en-US" sz="1600" dirty="0" err="1" smtClean="0"/>
              <a:t>ssh</a:t>
            </a:r>
            <a:r>
              <a:rPr lang="en-US" sz="1600" dirty="0" smtClean="0"/>
              <a:t> to fire up </a:t>
            </a:r>
            <a:r>
              <a:rPr lang="en-US" sz="1600" dirty="0" err="1" smtClean="0"/>
              <a:t>ivyslave</a:t>
            </a:r>
            <a:r>
              <a:rPr lang="en-US" sz="1600" dirty="0" smtClean="0"/>
              <a:t> and </a:t>
            </a:r>
            <a:r>
              <a:rPr lang="en-US" sz="1600" dirty="0" err="1" smtClean="0"/>
              <a:t>ivy_cmddev</a:t>
            </a:r>
            <a:r>
              <a:rPr lang="en-US" sz="1600" dirty="0" smtClean="0"/>
              <a:t> on test hosts, and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" has been set up to not require a password to </a:t>
            </a:r>
            <a:r>
              <a:rPr lang="en-US" sz="1600" dirty="0" err="1" smtClean="0"/>
              <a:t>ssh</a:t>
            </a:r>
            <a:r>
              <a:rPr lang="en-US" sz="1600" dirty="0" smtClean="0"/>
              <a:t>.  Ivy may also need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to do I/O to raw LUNs – not sure.</a:t>
            </a:r>
          </a:p>
          <a:p>
            <a:pPr lvl="2"/>
            <a:r>
              <a:rPr lang="en-US" sz="1600" dirty="0" smtClean="0"/>
              <a:t>The only ivy component that definitely requires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is the SCSI Inquiry tool, which has the executable that issues "SCSI Inquiry" marked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 smtClean="0"/>
              <a:t>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, and thus works for any user.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to do almost anything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 smtClean="0"/>
              <a:t> in an ivy output folder to find a csv file name</a:t>
            </a:r>
          </a:p>
          <a:p>
            <a:pPr lvl="2"/>
            <a:r>
              <a:rPr lang="en-US" sz="1600" dirty="0" smtClean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functions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 smtClean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!= "success"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print "timed out without making a valid measurement.\n";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exit();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Builtin functions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 smtClean="0"/>
              <a:t>&lt;expression&gt; ;</a:t>
            </a:r>
          </a:p>
          <a:p>
            <a:r>
              <a:rPr lang="en-US" dirty="0" smtClean="0"/>
              <a:t>Executes the expression and discards the result.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Statements: expression statement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 smtClean="0">
                <a:cs typeface="Courier New" pitchFamily="49" charset="0"/>
              </a:rPr>
              <a:t>&lt;logical expression&gt;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</a:t>
            </a:r>
            <a:r>
              <a:rPr lang="en-US" sz="1800" dirty="0">
                <a:cs typeface="Courier New" pitchFamily="49" charset="0"/>
              </a:rPr>
              <a:t>statement</a:t>
            </a:r>
            <a:r>
              <a:rPr lang="en-US" sz="1800" dirty="0" smtClean="0"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  <a:endParaRPr lang="en-US" sz="1800" dirty="0">
              <a:cs typeface="Courier New" pitchFamily="49" charset="0"/>
            </a:endParaRPr>
          </a:p>
          <a:p>
            <a:r>
              <a:rPr lang="en-US" dirty="0" smtClean="0"/>
              <a:t>&lt;statement&gt; can be a single statement, or it can be a nested block starting with { and ending with }.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zero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greater than or equal to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x = x + 1; 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less than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if / then / else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 smtClean="0">
                <a:cs typeface="Courier New" pitchFamily="49" charset="0"/>
              </a:rPr>
              <a:t>&lt;initializer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 smtClean="0">
                <a:cs typeface="Courier New" pitchFamily="49" charset="0"/>
              </a:rPr>
              <a:t>&lt;logical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 smtClean="0">
                <a:cs typeface="Courier New" pitchFamily="49" charset="0"/>
              </a:rPr>
              <a:t>&lt;epilogue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expression is run.</a:t>
            </a:r>
          </a:p>
          <a:p>
            <a:r>
              <a:rPr lang="en-US" sz="2000" dirty="0" smtClean="0"/>
              <a:t>Then the logical expression is evaluated, if false, execution of the statement is complete.</a:t>
            </a:r>
          </a:p>
          <a:p>
            <a:r>
              <a:rPr lang="en-US" sz="2000" dirty="0" smtClean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traditional C 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+ "\n");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Note that it’s not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to be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There is no </a:t>
            </a:r>
            <a:r>
              <a:rPr lang="en-US" dirty="0" smtClean="0">
                <a:cs typeface="Courier New" pitchFamily="49" charset="0"/>
              </a:rPr>
              <a:t>increment </a:t>
            </a:r>
            <a:r>
              <a:rPr lang="en-US" dirty="0" smtClean="0">
                <a:cs typeface="Courier New" pitchFamily="49" charset="0"/>
              </a:rPr>
              <a:t>operator </a:t>
            </a:r>
            <a:r>
              <a:rPr lang="en-US" dirty="0" smtClean="0">
                <a:cs typeface="Courier New" pitchFamily="49" charset="0"/>
              </a:rPr>
              <a:t>++ as in C++.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traditional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 smtClean="0"/>
              <a:t>For &lt;identifier&gt; = { &lt;list of expressions&gt; } statement</a:t>
            </a:r>
          </a:p>
          <a:p>
            <a:r>
              <a:rPr lang="en-US" dirty="0" smtClean="0"/>
              <a:t>E.g.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list-style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hile</a:t>
            </a:r>
            <a:r>
              <a:rPr lang="en-US" dirty="0" smtClean="0"/>
              <a:t> ( &lt;logical expression&gt; ) &lt;loop body statement&gt;</a:t>
            </a:r>
          </a:p>
          <a:p>
            <a:r>
              <a:rPr lang="en-US" dirty="0" smtClean="0"/>
              <a:t>The logical expression is evaluated, and if false, execution of the statement is complete.</a:t>
            </a:r>
          </a:p>
          <a:p>
            <a:r>
              <a:rPr lang="en-US" dirty="0" smtClean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 smtClean="0"/>
              <a:t> ( &lt;logical expression&gt; ) ;</a:t>
            </a:r>
          </a:p>
          <a:p>
            <a:r>
              <a:rPr lang="en-US" dirty="0" smtClean="0"/>
              <a:t>The </a:t>
            </a:r>
            <a:r>
              <a:rPr lang="en-US" dirty="0"/>
              <a:t>loop body statement is </a:t>
            </a:r>
            <a:r>
              <a:rPr lang="en-US" dirty="0" smtClean="0"/>
              <a:t>executed, and then the logical expression is evaluated, and if the result </a:t>
            </a:r>
            <a:r>
              <a:rPr lang="en-US" smtClean="0"/>
              <a:t>was "false", </a:t>
            </a:r>
            <a:r>
              <a:rPr lang="en-US" dirty="0" smtClean="0"/>
              <a:t>execution of the statement is complete.</a:t>
            </a:r>
          </a:p>
          <a:p>
            <a:r>
              <a:rPr lang="en-US" dirty="0" smtClean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do -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 smtClean="0"/>
              <a:t>So-called "</a:t>
            </a:r>
            <a:r>
              <a:rPr lang="en-US" dirty="0" err="1" smtClean="0"/>
              <a:t>sha</a:t>
            </a:r>
            <a:r>
              <a:rPr lang="en-US" dirty="0" smtClean="0"/>
              <a:t>-bang" lines work.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sha</a:t>
            </a:r>
            <a:r>
              <a:rPr lang="en-US" dirty="0" smtClean="0"/>
              <a:t>-bang line is when you start a script with a line that specifies a path to the program used to interpret the script.</a:t>
            </a:r>
          </a:p>
          <a:p>
            <a:r>
              <a:rPr lang="en-US" dirty="0" smtClean="0"/>
              <a:t>For example, as the first line of an .ivyscript program: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(followed by remainder of ivyscript program)</a:t>
            </a:r>
          </a:p>
          <a:p>
            <a:r>
              <a:rPr lang="en-US" dirty="0" smtClean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 smtClean="0"/>
              <a:t>Anywhere you can put a statement, you can put a nested block, which starts </a:t>
            </a:r>
            <a:r>
              <a:rPr lang="en-US" dirty="0"/>
              <a:t> with </a:t>
            </a:r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ends with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Any variable or function declarations made inside a nested block are not "visible" to code outside the nested block.</a:t>
            </a:r>
          </a:p>
          <a:p>
            <a:r>
              <a:rPr lang="en-US" dirty="0" smtClean="0"/>
              <a:t>Nested blocks are typically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statements, looping constructs,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blocks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 smtClean="0"/>
              <a:t>There are 3 types: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Examples of constants, also called literals: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There is also a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The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 smtClean="0">
                <a:cs typeface="Courier New" pitchFamily="49" charset="0"/>
              </a:rPr>
              <a:t> means the same thing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37296"/>
          </a:xfrm>
        </p:spPr>
        <p:txBody>
          <a:bodyPr/>
          <a:lstStyle/>
          <a:p>
            <a:r>
              <a:rPr lang="en-US" dirty="0" smtClean="0"/>
              <a:t>To include a double quote character in a string constant, escape it with a backslash: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800" smtClean="0"/>
              <a:t>    </a:t>
            </a:r>
            <a:endParaRPr lang="en-US" sz="1800" dirty="0" smtClean="0"/>
          </a:p>
          <a:p>
            <a:r>
              <a:rPr lang="en-US" dirty="0" smtClean="0"/>
              <a:t>Other escaped characters: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dirty="0" smtClean="0"/>
              <a:t>An escaped octal character value has 3 digits,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dirty="0" smtClean="0"/>
              <a:t>An escaped hex character value has one or two digits,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\x0f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 literals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 smtClean="0"/>
              <a:t>"identifiers" are eligible to serve as the name of a variable or function.</a:t>
            </a:r>
          </a:p>
          <a:p>
            <a:r>
              <a:rPr lang="en-US" dirty="0" smtClean="0"/>
              <a:t>An identifier begins with an alphabetic character (a letter) or a Japanese hiragana, katakana, or Kanji character, and continues with letters, </a:t>
            </a:r>
            <a:r>
              <a:rPr lang="en-US" dirty="0"/>
              <a:t>Japanese hiragana, katakana, or </a:t>
            </a:r>
            <a:r>
              <a:rPr lang="en-US"/>
              <a:t>Kanji </a:t>
            </a:r>
            <a:r>
              <a:rPr lang="en-US" smtClean="0"/>
              <a:t>characters, digits</a:t>
            </a:r>
            <a:r>
              <a:rPr lang="en-US" dirty="0" smtClean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 smtClean="0"/>
              <a:t>&lt;type</a:t>
            </a:r>
            <a:r>
              <a:rPr lang="en-US" dirty="0" smtClean="0"/>
              <a:t>&gt; &lt;</a:t>
            </a:r>
            <a:r>
              <a:rPr lang="en-US" dirty="0" smtClean="0"/>
              <a:t>list of identifiers </a:t>
            </a:r>
            <a:r>
              <a:rPr lang="en-US" dirty="0" smtClean="0"/>
              <a:t>&lt;with </a:t>
            </a:r>
            <a:r>
              <a:rPr lang="en-US" dirty="0" smtClean="0"/>
              <a:t>optional = </a:t>
            </a:r>
            <a:r>
              <a:rPr lang="en-US" dirty="0" smtClean="0"/>
              <a:t>initializer </a:t>
            </a:r>
            <a:r>
              <a:rPr lang="en-US" dirty="0" smtClean="0"/>
              <a:t>expression&gt;&gt;;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variable declaration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0</TotalTime>
  <Words>1672</Words>
  <Application>Microsoft Office PowerPoint</Application>
  <PresentationFormat>On-screen Show (16:9)</PresentationFormat>
  <Paragraphs>227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Function overloading</vt:lpstr>
      <vt:lpstr>Ivy-specific builtin functions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Hitachi Data Systems</cp:lastModifiedBy>
  <cp:revision>330</cp:revision>
  <dcterms:created xsi:type="dcterms:W3CDTF">2015-10-27T23:46:57Z</dcterms:created>
  <dcterms:modified xsi:type="dcterms:W3CDTF">2017-03-06T18:51:00Z</dcterms:modified>
</cp:coreProperties>
</file>