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81" r:id="rId57"/>
    <p:sldId id="482" r:id="rId58"/>
    <p:sldId id="483" r:id="rId59"/>
    <p:sldId id="464" r:id="rId60"/>
    <p:sldId id="458" r:id="rId61"/>
    <p:sldId id="474" r:id="rId62"/>
    <p:sldId id="475" r:id="rId63"/>
    <p:sldId id="476" r:id="rId64"/>
    <p:sldId id="477" r:id="rId65"/>
    <p:sldId id="478" r:id="rId66"/>
    <p:sldId id="479" r:id="rId67"/>
    <p:sldId id="480" r:id="rId68"/>
    <p:sldId id="473" r:id="rId69"/>
    <p:sldId id="467" r:id="rId70"/>
    <p:sldId id="352" r:id="rId71"/>
    <p:sldId id="361" r:id="rId72"/>
    <p:sldId id="353" r:id="rId73"/>
    <p:sldId id="466" r:id="rId74"/>
    <p:sldId id="472" r:id="rId75"/>
    <p:sldId id="354" r:id="rId76"/>
    <p:sldId id="357" r:id="rId77"/>
    <p:sldId id="417" r:id="rId78"/>
    <p:sldId id="415" r:id="rId79"/>
    <p:sldId id="423" r:id="rId80"/>
    <p:sldId id="418" r:id="rId81"/>
    <p:sldId id="439" r:id="rId82"/>
    <p:sldId id="419" r:id="rId83"/>
    <p:sldId id="420" r:id="rId84"/>
    <p:sldId id="469" r:id="rId85"/>
    <p:sldId id="424" r:id="rId86"/>
    <p:sldId id="425" r:id="rId87"/>
    <p:sldId id="426" r:id="rId88"/>
    <p:sldId id="427" r:id="rId89"/>
    <p:sldId id="428" r:id="rId90"/>
    <p:sldId id="429" r:id="rId91"/>
    <p:sldId id="430" r:id="rId92"/>
    <p:sldId id="431" r:id="rId93"/>
    <p:sldId id="433" r:id="rId94"/>
    <p:sldId id="416" r:id="rId95"/>
    <p:sldId id="436" r:id="rId96"/>
    <p:sldId id="434" r:id="rId97"/>
    <p:sldId id="446" r:id="rId98"/>
    <p:sldId id="468" r:id="rId99"/>
    <p:sldId id="447" r:id="rId100"/>
    <p:sldId id="438" r:id="rId101"/>
    <p:sldId id="441" r:id="rId102"/>
    <p:sldId id="442" r:id="rId103"/>
    <p:sldId id="443" r:id="rId104"/>
    <p:sldId id="444" r:id="rId105"/>
    <p:sldId id="445" r:id="rId106"/>
    <p:sldId id="470" r:id="rId107"/>
    <p:sldId id="306" r:id="rId108"/>
  </p:sldIdLst>
  <p:sldSz cx="9144000" cy="5143500" type="screen16x9"/>
  <p:notesSz cx="6858000" cy="9144000"/>
  <p:custDataLst>
    <p:tags r:id="rId1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8" d="100"/>
          <a:sy n="118" d="100"/>
        </p:scale>
        <p:origin x="-108" y="-31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6/30/2016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June </a:t>
            </a:r>
            <a:r>
              <a:rPr lang="en-US" dirty="0" smtClean="0"/>
              <a:t>29,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103929"/>
            <a:ext cx="3883378" cy="571537"/>
          </a:xfrm>
          <a:prstGeom prst="wedgeRoundRectCallout">
            <a:avLst>
              <a:gd name="adj1" fmla="val -133291"/>
              <a:gd name="adj2" fmla="val 23325"/>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a:t>
            </a:r>
            <a:r>
              <a:rPr lang="en-US" dirty="0" smtClean="0">
                <a:solidFill>
                  <a:schemeClr val="bg1">
                    <a:lumMod val="65000"/>
                  </a:schemeClr>
                </a:solidFill>
                <a:latin typeface="+mj-lt"/>
              </a:rPr>
              <a:t>needed for function definitions, </a:t>
            </a:r>
            <a:r>
              <a:rPr lang="en-US" dirty="0" smtClean="0">
                <a:solidFill>
                  <a:schemeClr val="bg1">
                    <a:lumMod val="65000"/>
                  </a:schemeClr>
                </a:solidFill>
                <a:latin typeface="+mj-lt"/>
              </a:rPr>
              <a:t>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from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OutputFolderRoot</a:t>
            </a:r>
            <a:r>
              <a:rPr lang="en-US" sz="1400" dirty="0" smtClean="0">
                <a:latin typeface="Courier New" panose="02070309020205020404" pitchFamily="49" charset="0"/>
                <a:cs typeface="Courier New" panose="02070309020205020404" pitchFamily="49" charset="0"/>
              </a:rPr>
              <a:t>]</a:t>
            </a:r>
            <a:r>
              <a:rPr lang="en-US" sz="1400" dirty="0" smtClean="0"/>
              <a:t> statement – default "</a:t>
            </a:r>
            <a:r>
              <a:rPr lang="en-US" sz="1400" dirty="0" smtClean="0">
                <a:latin typeface="Courier New" panose="02070309020205020404" pitchFamily="49" charset="0"/>
                <a:cs typeface="Courier New" panose="02070309020205020404" pitchFamily="49" charset="0"/>
              </a:rPr>
              <a:t>.</a:t>
            </a:r>
            <a:r>
              <a:rPr lang="en-US" sz="1400" dirty="0" smtClean="0"/>
              <a: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dirty="0"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70044"/>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8598"/>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a:t>
            </a:r>
            <a:r>
              <a:rPr lang="en-US" sz="1800" dirty="0" smtClean="0">
                <a:cs typeface="Courier New" pitchFamily="49" charset="0"/>
              </a:rPr>
              <a:t>&lt;</a:t>
            </a:r>
            <a:r>
              <a:rPr lang="en-US" sz="1800" dirty="0" smtClean="0">
                <a:cs typeface="Courier New" pitchFamily="49" charset="0"/>
              </a:rPr>
              <a: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a:t>
            </a:r>
            <a:r>
              <a:rPr lang="en-US" sz="1800" dirty="0" smtClean="0">
                <a:cs typeface="Courier New" pitchFamily="49" charset="0"/>
              </a:rPr>
              <a:t>&lt;</a:t>
            </a:r>
            <a:r>
              <a:rPr lang="en-US" sz="1800" dirty="0">
                <a:cs typeface="Courier New" pitchFamily="49" charset="0"/>
              </a:rPr>
              <a: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&lt;statement&gt; can be a single statement, or it can be a nested block starting with { and ending with }.</a:t>
            </a:r>
          </a:p>
          <a:p>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x = 1;</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if ( x &gt;= 0 ) print( "x is greater than or equal to zero.\n");</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else          print</a:t>
            </a:r>
            <a:r>
              <a:rPr lang="en-US" sz="1200" dirty="0">
                <a:latin typeface="Courier New" panose="02070309020205020404" pitchFamily="49" charset="0"/>
                <a:cs typeface="Courier New" panose="02070309020205020404" pitchFamily="49" charset="0"/>
              </a:rPr>
              <a:t>( "x is </a:t>
            </a:r>
            <a:r>
              <a:rPr lang="en-US" sz="1200" dirty="0" smtClean="0">
                <a:latin typeface="Courier New" panose="02070309020205020404" pitchFamily="49" charset="0"/>
                <a:cs typeface="Courier New" panose="02070309020205020404" pitchFamily="49" charset="0"/>
              </a:rPr>
              <a:t>less than zero</a:t>
            </a:r>
            <a:r>
              <a:rPr lang="en-US" sz="1200" dirty="0">
                <a:latin typeface="Courier New" panose="02070309020205020404" pitchFamily="49" charset="0"/>
                <a:cs typeface="Courier New" panose="02070309020205020404" pitchFamily="49" charset="0"/>
              </a:rPr>
              <a:t>.\n</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if ( x &gt;= 0 ) </a:t>
            </a:r>
            <a:r>
              <a:rPr lang="en-US" sz="1200" dirty="0" smtClean="0">
                <a:latin typeface="Courier New" panose="02070309020205020404" pitchFamily="49" charset="0"/>
                <a:cs typeface="Courier New" panose="02070309020205020404" pitchFamily="49" charset="0"/>
              </a:rPr>
              <a:t>{ print</a:t>
            </a:r>
            <a:r>
              <a:rPr lang="en-US" sz="1200" dirty="0">
                <a:latin typeface="Courier New" panose="02070309020205020404" pitchFamily="49" charset="0"/>
                <a:cs typeface="Courier New" panose="02070309020205020404" pitchFamily="49" charset="0"/>
              </a:rPr>
              <a:t>( "x is greater than or equal to zero.\n</a:t>
            </a:r>
            <a:r>
              <a:rPr lang="en-US" sz="1200" dirty="0" smtClean="0">
                <a:latin typeface="Courier New" panose="02070309020205020404" pitchFamily="49" charset="0"/>
                <a:cs typeface="Courier New" panose="02070309020205020404" pitchFamily="49" charset="0"/>
              </a:rPr>
              <a:t>"); x = x + 1; }</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else </a:t>
            </a:r>
            <a:r>
              <a:rPr lang="en-US" sz="1200" dirty="0" smtClean="0">
                <a:latin typeface="Courier New" panose="02070309020205020404" pitchFamily="49" charset="0"/>
                <a:cs typeface="Courier New" panose="02070309020205020404" pitchFamily="49" charset="0"/>
              </a:rPr>
              <a:t>         { print</a:t>
            </a:r>
            <a:r>
              <a:rPr lang="en-US" sz="1200" dirty="0">
                <a:latin typeface="Courier New" panose="02070309020205020404" pitchFamily="49" charset="0"/>
                <a:cs typeface="Courier New" panose="02070309020205020404" pitchFamily="49" charset="0"/>
              </a:rPr>
              <a:t>( "x is less than zero.\n</a:t>
            </a:r>
            <a:r>
              <a:rPr lang="en-US" sz="1200" dirty="0" smtClean="0">
                <a:latin typeface="Courier New" panose="02070309020205020404" pitchFamily="49" charset="0"/>
                <a:cs typeface="Courier New" panose="02070309020205020404" pitchFamily="49" charset="0"/>
              </a:rPr>
              <a:t>");                x = x – 1; }</a:t>
            </a:r>
            <a:endParaRPr lang="en-US" sz="1200"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0263"/>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for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0, 1, 2 </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 string(</a:t>
            </a:r>
            <a:r>
              <a:rPr lang="en-US" sz="1800" dirty="0" err="1" smtClean="0">
                <a:latin typeface="Courier New" pitchFamily="49" charset="0"/>
                <a:cs typeface="Courier New" pitchFamily="49" charset="0"/>
              </a:rPr>
              <a:t>i</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"\n</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string s;</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for s = { "cat", "dog", "mouse"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 ( "A " + s + " has four legs.\n");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a:t>
            </a:r>
            <a:r>
              <a:rPr lang="en-US" dirty="0"/>
              <a:t>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a:t>
            </a:r>
            <a:r>
              <a:rPr lang="en-US" sz="1400" dirty="0" smtClean="0">
                <a:cs typeface="Courier New" pitchFamily="49" charset="0"/>
              </a:rPr>
              <a:t>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a:t>
            </a:r>
            <a:r>
              <a:rPr lang="en-US" sz="1400" dirty="0" smtClean="0">
                <a:cs typeface="Courier New" pitchFamily="49" charset="0"/>
              </a:rPr>
              <a:t>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endParaRPr lang="en-US" sz="1600" dirty="0" smtClean="0"/>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a:t>
            </a:r>
            <a:r>
              <a:rPr lang="en-US" sz="1600" dirty="0" smtClean="0"/>
              <a:t>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smtClean="0">
                <a:latin typeface="Courier New" pitchFamily="49" charset="0"/>
                <a:cs typeface="Courier New" pitchFamily="49" charset="0"/>
              </a:rPr>
              <a:t>SeqStartFractionOfCoverage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8299"/>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2105"/>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6512"/>
          </a:xfrm>
        </p:spPr>
        <p:txBody>
          <a:bodyPr/>
          <a:lstStyle/>
          <a:p>
            <a:r>
              <a:rPr lang="en-US" sz="1800" dirty="0" smtClean="0"/>
              <a:t>Use a </a:t>
            </a:r>
            <a:r>
              <a:rPr lang="en-US" sz="1800" dirty="0"/>
              <a:t>loop to create </a:t>
            </a:r>
            <a:r>
              <a:rPr lang="en-US" sz="1800" dirty="0" smtClean="0"/>
              <a:t>a group of sequential workload threads </a:t>
            </a:r>
            <a:r>
              <a:rPr lang="en-US" sz="1800" dirty="0" smtClean="0"/>
              <a:t>each operating within its own "zone", and where </a:t>
            </a:r>
            <a:r>
              <a:rPr lang="en-US" sz="1800" dirty="0" smtClean="0"/>
              <a:t>some </a:t>
            </a:r>
            <a:r>
              <a:rPr lang="en-US" sz="1800" dirty="0" smtClean="0"/>
              <a:t>threads do writes and </a:t>
            </a:r>
            <a:r>
              <a:rPr lang="en-US" sz="1800" dirty="0" smtClean="0"/>
              <a:t>some do </a:t>
            </a:r>
            <a:r>
              <a:rPr lang="en-US" sz="1800" dirty="0" smtClean="0"/>
              <a:t>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12;  </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 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 75</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a:t>
            </a:r>
            <a:r>
              <a:rPr lang="fr-FR" sz="1000" dirty="0" smtClean="0">
                <a:latin typeface="Courier New" panose="02070309020205020404" pitchFamily="49" charset="0"/>
                <a:cs typeface="Courier New" panose="02070309020205020404" pitchFamily="49" charset="0"/>
              </a:rPr>
              <a:t>double(zones);</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string p;</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if </a:t>
            </a:r>
            <a:r>
              <a:rPr lang="fr-FR" sz="1000" dirty="0">
                <a:latin typeface="Courier New" panose="02070309020205020404" pitchFamily="49" charset="0"/>
                <a:cs typeface="Courier New" panose="02070309020205020404" pitchFamily="49" charset="0"/>
              </a:rPr>
              <a:t>(  ( double(zone) / double(zones) ) &lt;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100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read</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else</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write</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p +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 + </a:t>
            </a:r>
            <a:r>
              <a:rPr lang="fr-FR" sz="1000" dirty="0" smtClean="0">
                <a:latin typeface="Courier New" panose="02070309020205020404" pitchFamily="49" charset="0"/>
                <a:cs typeface="Courier New" panose="02070309020205020404" pitchFamily="49" charset="0"/>
              </a:rPr>
              <a:t>string(</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read_and_write_zones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    5%  5.5%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a:t>
            </a:r>
            <a:r>
              <a:rPr lang="en-US" altLang="zh-CN" sz="1600" dirty="0" smtClean="0">
                <a:latin typeface="Courier New" pitchFamily="49" charset="0"/>
                <a:cs typeface="Courier New" pitchFamily="49" charset="0"/>
              </a:rPr>
              <a:t>"25%";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a:t>
            </a:r>
            <a:r>
              <a:rPr lang="en-US" altLang="zh-CN" sz="1800" dirty="0" smtClean="0">
                <a:latin typeface="+mn-ea"/>
                <a:cs typeface="Courier New" pitchFamily="49" charset="0"/>
              </a:rPr>
              <a:t>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7051</Words>
  <Application>Microsoft Office PowerPoint</Application>
  <PresentationFormat>On-screen Show (16:9)</PresentationFormat>
  <Paragraphs>716</Paragraphs>
  <Slides>107</Slides>
  <Notes>6</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SeqStartFractionOfCoverage </vt:lpstr>
      <vt:lpstr>Sequential example – read threads &amp; write threads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315</cp:revision>
  <dcterms:created xsi:type="dcterms:W3CDTF">2015-10-27T23:46:57Z</dcterms:created>
  <dcterms:modified xsi:type="dcterms:W3CDTF">2016-06-30T17:25:18Z</dcterms:modified>
</cp:coreProperties>
</file>