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handoutMasterIdLst>
    <p:handoutMasterId r:id="rId100"/>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346" r:id="rId15"/>
    <p:sldId id="350" r:id="rId16"/>
    <p:sldId id="504" r:id="rId17"/>
    <p:sldId id="347" r:id="rId18"/>
    <p:sldId id="496" r:id="rId19"/>
    <p:sldId id="348" r:id="rId20"/>
    <p:sldId id="373" r:id="rId21"/>
    <p:sldId id="371" r:id="rId22"/>
    <p:sldId id="372" r:id="rId23"/>
    <p:sldId id="481" r:id="rId24"/>
    <p:sldId id="482" r:id="rId25"/>
    <p:sldId id="483" r:id="rId26"/>
    <p:sldId id="484" r:id="rId27"/>
    <p:sldId id="507" r:id="rId28"/>
    <p:sldId id="474" r:id="rId29"/>
    <p:sldId id="475" r:id="rId30"/>
    <p:sldId id="476" r:id="rId31"/>
    <p:sldId id="477" r:id="rId32"/>
    <p:sldId id="478" r:id="rId33"/>
    <p:sldId id="479" r:id="rId34"/>
    <p:sldId id="480" r:id="rId35"/>
    <p:sldId id="497" r:id="rId36"/>
    <p:sldId id="498" r:id="rId37"/>
    <p:sldId id="499" r:id="rId38"/>
    <p:sldId id="473" r:id="rId39"/>
    <p:sldId id="505" r:id="rId40"/>
    <p:sldId id="506" r:id="rId41"/>
    <p:sldId id="508" r:id="rId42"/>
    <p:sldId id="467" r:id="rId43"/>
    <p:sldId id="352" r:id="rId44"/>
    <p:sldId id="361" r:id="rId45"/>
    <p:sldId id="353" r:id="rId46"/>
    <p:sldId id="466" r:id="rId47"/>
    <p:sldId id="472" r:id="rId48"/>
    <p:sldId id="354" r:id="rId49"/>
    <p:sldId id="357" r:id="rId50"/>
    <p:sldId id="417" r:id="rId51"/>
    <p:sldId id="502" r:id="rId52"/>
    <p:sldId id="503" r:id="rId53"/>
    <p:sldId id="415" r:id="rId54"/>
    <p:sldId id="423" r:id="rId55"/>
    <p:sldId id="418" r:id="rId56"/>
    <p:sldId id="439" r:id="rId57"/>
    <p:sldId id="489" r:id="rId58"/>
    <p:sldId id="487" r:id="rId59"/>
    <p:sldId id="488" r:id="rId60"/>
    <p:sldId id="419" r:id="rId61"/>
    <p:sldId id="420" r:id="rId62"/>
    <p:sldId id="469" r:id="rId63"/>
    <p:sldId id="424" r:id="rId64"/>
    <p:sldId id="425" r:id="rId65"/>
    <p:sldId id="426" r:id="rId66"/>
    <p:sldId id="427" r:id="rId67"/>
    <p:sldId id="428" r:id="rId68"/>
    <p:sldId id="429" r:id="rId69"/>
    <p:sldId id="430" r:id="rId70"/>
    <p:sldId id="431" r:id="rId71"/>
    <p:sldId id="433" r:id="rId72"/>
    <p:sldId id="416" r:id="rId73"/>
    <p:sldId id="436" r:id="rId74"/>
    <p:sldId id="434" r:id="rId75"/>
    <p:sldId id="446" r:id="rId76"/>
    <p:sldId id="468" r:id="rId77"/>
    <p:sldId id="447" r:id="rId78"/>
    <p:sldId id="438" r:id="rId79"/>
    <p:sldId id="441" r:id="rId80"/>
    <p:sldId id="442" r:id="rId81"/>
    <p:sldId id="443" r:id="rId82"/>
    <p:sldId id="470" r:id="rId83"/>
    <p:sldId id="500" r:id="rId84"/>
    <p:sldId id="509" r:id="rId85"/>
    <p:sldId id="510" r:id="rId86"/>
    <p:sldId id="516" r:id="rId87"/>
    <p:sldId id="265" r:id="rId88"/>
    <p:sldId id="511" r:id="rId89"/>
    <p:sldId id="518" r:id="rId90"/>
    <p:sldId id="519" r:id="rId91"/>
    <p:sldId id="517" r:id="rId92"/>
    <p:sldId id="512" r:id="rId93"/>
    <p:sldId id="513" r:id="rId94"/>
    <p:sldId id="514" r:id="rId95"/>
    <p:sldId id="520" r:id="rId96"/>
    <p:sldId id="521" r:id="rId97"/>
    <p:sldId id="306" r:id="rId98"/>
  </p:sldIdLst>
  <p:sldSz cx="9144000" cy="5143500" type="screen16x9"/>
  <p:notesSz cx="6858000" cy="9144000"/>
  <p:custDataLst>
    <p:tags r:id="rId10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93" d="100"/>
          <a:sy n="93" d="100"/>
        </p:scale>
        <p:origin x="78" y="308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3/25/2019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Vantara.2018.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hyperlink" Target="https://www.dcode.fr/hamonic-number" TargetMode="Externa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March 25,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LUN_Name</a:t>
            </a:r>
            <a:r>
              <a:rPr lang="en-US" sz="1600" dirty="0">
                <a:latin typeface="Courier New" panose="02070309020205020404" pitchFamily="49" charset="0"/>
                <a:cs typeface="Courier New" panose="02070309020205020404" pitchFamily="49" charset="0"/>
              </a:rPr>
              <a:t>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Hitachi_Product</a:t>
            </a:r>
            <a:r>
              <a:rPr lang="en-US" sz="1600" dirty="0">
                <a:latin typeface="Courier New" panose="02070309020205020404" pitchFamily="49" charset="0"/>
                <a:cs typeface="Courier New" panose="02070309020205020404" pitchFamily="49" charset="0"/>
              </a:rPr>
              <a:t> = HM700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HDS_Product</a:t>
            </a:r>
            <a:r>
              <a:rPr lang="en-US" sz="1600" dirty="0">
                <a:latin typeface="Courier New" panose="02070309020205020404" pitchFamily="49" charset="0"/>
                <a:cs typeface="Courier New" panose="02070309020205020404" pitchFamily="49" charset="0"/>
              </a:rPr>
              <a:t> = "HUS VM"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 = Internal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RAID_level</a:t>
            </a:r>
            <a:r>
              <a:rPr lang="en-US" sz="1600" dirty="0">
                <a:latin typeface="Courier New" panose="02070309020205020404" pitchFamily="49" charset="0"/>
                <a:cs typeface="Courier New" panose="02070309020205020404" pitchFamily="49" charset="0"/>
              </a:rPr>
              <a:t> = RAID-1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Parity_Group</a:t>
            </a:r>
            <a:r>
              <a:rPr lang="en-US" sz="1600" dirty="0">
                <a:latin typeface="Courier New" panose="02070309020205020404" pitchFamily="49" charset="0"/>
                <a:cs typeface="Courier New" panose="02070309020205020404" pitchFamily="49" charset="0"/>
              </a:rPr>
              <a:t> = 01-01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Pool_ID</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Max_LBA</a:t>
            </a:r>
            <a:r>
              <a:rPr lang="en-US" sz="1600" dirty="0">
                <a:latin typeface="Courier New" panose="02070309020205020404" pitchFamily="49" charset="0"/>
                <a:cs typeface="Courier New" panose="02070309020205020404" pitchFamily="49" charset="0"/>
              </a:rPr>
              <a:t> = 2097151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Size_MB</a:t>
            </a:r>
            <a:r>
              <a:rPr lang="en-US" sz="1600" dirty="0">
                <a:latin typeface="Courier New" panose="02070309020205020404" pitchFamily="49" charset="0"/>
                <a:cs typeface="Courier New" panose="02070309020205020404" pitchFamily="49" charset="0"/>
              </a:rPr>
              <a:t> = 1073.741824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Size_GB</a:t>
            </a:r>
            <a:r>
              <a:rPr lang="en-US" sz="1600" dirty="0">
                <a:latin typeface="Courier New" panose="02070309020205020404" pitchFamily="49" charset="0"/>
                <a:cs typeface="Courier New" panose="02070309020205020404" pitchFamily="49" charset="0"/>
              </a:rPr>
              <a:t> = 1.073742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Size_TB</a:t>
            </a:r>
            <a:r>
              <a:rPr lang="en-US" sz="1600" dirty="0">
                <a:latin typeface="Courier New" panose="02070309020205020404" pitchFamily="49" charset="0"/>
                <a:cs typeface="Courier New" panose="02070309020205020404" pitchFamily="49" charset="0"/>
              </a:rPr>
              <a:t> = 0.001074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a:t>The LUN </a:t>
            </a:r>
            <a:r>
              <a:rPr lang="en-US" sz="1800" dirty="0" err="1"/>
              <a:t>lister</a:t>
            </a:r>
            <a:r>
              <a:rPr lang="en-US" sz="1800" dirty="0"/>
              <a:t> tool output csv file header line defines the LUN attribute names: </a:t>
            </a:r>
          </a:p>
          <a:p>
            <a:pPr lvl="1"/>
            <a:r>
              <a:rPr lang="en-US" sz="1600" dirty="0"/>
              <a:t>e.g. "</a:t>
            </a:r>
            <a:r>
              <a:rPr lang="en-US" sz="1600" dirty="0">
                <a:latin typeface="Courier New" pitchFamily="49" charset="0"/>
                <a:cs typeface="Courier New" pitchFamily="49" charset="0"/>
              </a:rPr>
              <a:t>HDS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Number, LDEV,...</a:t>
            </a:r>
            <a:r>
              <a:rPr lang="en-US" sz="1600" dirty="0"/>
              <a:t>"</a:t>
            </a:r>
          </a:p>
          <a:p>
            <a:r>
              <a:rPr lang="en-US" sz="1800" dirty="0"/>
              <a:t>Each header line csv column title automatically becomes selectable as a LUN attribute in ivy.</a:t>
            </a:r>
            <a:endParaRPr lang="en-US" sz="1600" dirty="0"/>
          </a:p>
          <a:p>
            <a:r>
              <a:rPr lang="en-US" sz="1800" dirty="0"/>
              <a:t>There are a handful of "custom" attribute value matchers matching specific token types for Hitachi subsystems, shown in the following charts.</a:t>
            </a:r>
          </a:p>
          <a:p>
            <a:pPr lvl="1"/>
            <a:r>
              <a:rPr lang="en-US" sz="1600" i="1" dirty="0"/>
              <a:t>Other vendors are encouraged to write their own.</a:t>
            </a:r>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5221"/>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a:t>
            </a:r>
            <a:r>
              <a:rPr lang="en-US" sz="1400" dirty="0" err="1">
                <a:latin typeface="Courier New" pitchFamily="49" charset="0"/>
                <a:cs typeface="Courier New" pitchFamily="49" charset="0"/>
              </a:rPr>
              <a:t>LDEV_type</a:t>
            </a:r>
            <a:r>
              <a:rPr lang="en-US" sz="1400" dirty="0">
                <a:latin typeface="Courier New" pitchFamily="49" charset="0"/>
                <a:cs typeface="Courier New" pitchFamily="49" charset="0"/>
              </a:rPr>
              <a:t>" : "DP-Vol", "port" : [ "1A", "3A", "5A", "7A" ] }</a:t>
            </a:r>
          </a:p>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1"/>
            <a:r>
              <a:rPr lang="en-US" sz="1400" dirty="0">
                <a:latin typeface="Courier New" pitchFamily="49" charset="0"/>
                <a:cs typeface="Courier New" pitchFamily="49" charset="0"/>
              </a:rPr>
              <a:t>00:00-01:FF</a:t>
            </a:r>
          </a:p>
          <a:p>
            <a:pPr lvl="1"/>
            <a:r>
              <a:rPr lang="en-US" sz="1400" dirty="0">
                <a:latin typeface="Courier New" pitchFamily="49" charset="0"/>
                <a:cs typeface="Courier New" pitchFamily="49" charset="0"/>
              </a:rPr>
              <a:t>horde32-63</a:t>
            </a:r>
          </a:p>
          <a:p>
            <a:pPr lvl="1"/>
            <a:r>
              <a:rPr lang="en-US" sz="1400" dirty="0">
                <a:latin typeface="Courier New" pitchFamily="49" charset="0"/>
                <a:cs typeface="Courier New" pitchFamily="49" charset="0"/>
              </a:rPr>
              <a:t>1-1</a:t>
            </a:r>
          </a:p>
          <a:p>
            <a:pPr lvl="1"/>
            <a:r>
              <a:rPr lang="en-US" sz="1400" dirty="0">
                <a:latin typeface="Courier New" pitchFamily="49" charset="0"/>
                <a:cs typeface="Courier New" pitchFamily="49" charset="0"/>
              </a:rPr>
              <a:t>1A</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LUN attribute </a:t>
            </a:r>
            <a:r>
              <a:rPr lang="en-US" dirty="0">
                <a:latin typeface="Courier New" pitchFamily="49" charset="0"/>
                <a:cs typeface="Courier New" pitchFamily="49" charset="0"/>
              </a:rPr>
              <a:t>[Select]</a:t>
            </a:r>
            <a:r>
              <a:rPr lang="en-US" dirty="0"/>
              <a:t> uses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1498"/>
          </a:xfrm>
        </p:spPr>
        <p:txBody>
          <a:bodyPr/>
          <a:lstStyle/>
          <a:p>
            <a:r>
              <a:rPr lang="en-US" sz="1400" dirty="0"/>
              <a:t>After we have "available test LUNs", (which excludes command devices)</a:t>
            </a:r>
          </a:p>
          <a:p>
            <a:pPr lvl="1"/>
            <a:r>
              <a:rPr lang="en-US" sz="1050" dirty="0"/>
              <a:t>The [hosts] statement looks through the command devices that were part of "all discovered LUNs".</a:t>
            </a:r>
          </a:p>
          <a:p>
            <a:pPr lvl="1"/>
            <a:r>
              <a:rPr lang="en-US" sz="1050" dirty="0"/>
              <a:t>For each unique subsystem serial number represented in "available test LUNs", </a:t>
            </a:r>
          </a:p>
          <a:p>
            <a:pPr lvl="2"/>
            <a:r>
              <a:rPr lang="en-US" sz="850" dirty="0"/>
              <a:t>For the first command device found that goes to that subsystem on a host where the Hitachi proprietary command device connector "</a:t>
            </a:r>
            <a:r>
              <a:rPr lang="en-US" sz="850" dirty="0" err="1"/>
              <a:t>ivy_cmddev</a:t>
            </a:r>
            <a:r>
              <a:rPr lang="en-US" sz="850" dirty="0"/>
              <a:t>" (not part of the ivy open source project) is available, and where the </a:t>
            </a:r>
            <a:r>
              <a:rPr lang="en-US" sz="850" dirty="0" err="1"/>
              <a:t>ivy_cmddev</a:t>
            </a:r>
            <a:r>
              <a:rPr lang="en-US" sz="850" dirty="0"/>
              <a:t> license key and RMLIB are installed, we fire the ivy command device connector </a:t>
            </a:r>
            <a:r>
              <a:rPr lang="en-US" sz="850" dirty="0" err="1"/>
              <a:t>ivy_cmddev</a:t>
            </a:r>
            <a:r>
              <a:rPr lang="en-US" sz="850" dirty="0"/>
              <a:t> up remotely on the test host that has the command device, and retrieve the RMLIB API data on the configuration of the subsystem.</a:t>
            </a:r>
          </a:p>
          <a:p>
            <a:pPr lvl="1"/>
            <a:r>
              <a:rPr lang="en-US" sz="1050" b="1" dirty="0"/>
              <a:t>To disable the use of command devices, use the “</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no_cmd</a:t>
            </a:r>
            <a:r>
              <a:rPr lang="en-US" sz="1050" b="1" dirty="0"/>
              <a:t>” command line option when running ivy.</a:t>
            </a:r>
          </a:p>
          <a:p>
            <a:r>
              <a:rPr lang="en-US" sz="14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200" dirty="0"/>
              <a:t>That means that if you have a command device, you can select on </a:t>
            </a:r>
            <a:r>
              <a:rPr lang="en-US" sz="1200" dirty="0" err="1">
                <a:latin typeface="Courier New" panose="02070309020205020404" pitchFamily="49" charset="0"/>
                <a:cs typeface="Courier New" panose="02070309020205020404" pitchFamily="49" charset="0"/>
              </a:rPr>
              <a:t>drive_type</a:t>
            </a:r>
            <a:r>
              <a:rPr lang="en-US" sz="1200" dirty="0"/>
              <a:t> to create a workload.</a:t>
            </a:r>
          </a:p>
          <a:p>
            <a:pPr lvl="1"/>
            <a:r>
              <a:rPr lang="en-US" sz="1200" dirty="0"/>
              <a:t>"</a:t>
            </a:r>
            <a:r>
              <a:rPr lang="en-US" sz="1200" dirty="0" err="1">
                <a:latin typeface="Courier New" pitchFamily="49" charset="0"/>
                <a:cs typeface="Courier New" pitchFamily="49" charset="0"/>
              </a:rPr>
              <a:t>drive_type</a:t>
            </a:r>
            <a:r>
              <a:rPr lang="en-US" sz="1200" dirty="0"/>
              <a:t>" even works for DP-</a:t>
            </a:r>
            <a:r>
              <a:rPr lang="en-US" sz="1200" dirty="0" err="1"/>
              <a:t>Vols</a:t>
            </a:r>
            <a:r>
              <a:rPr lang="en-US" sz="1200" dirty="0"/>
              <a:t>, as ivy follows the config info to find the pool </a:t>
            </a:r>
            <a:r>
              <a:rPr lang="en-US" sz="1200" dirty="0" err="1"/>
              <a:t>vols</a:t>
            </a:r>
            <a:r>
              <a:rPr lang="en-US" sz="1200" dirty="0"/>
              <a:t> and use their drive type.</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dirty="0">
                <a:solidFill>
                  <a:schemeClr val="bg1">
                    <a:lumMod val="65000"/>
                  </a:schemeClr>
                </a:solidFill>
                <a:latin typeface="Courier New" pitchFamily="49" charset="0"/>
                <a:cs typeface="Courier New" pitchFamily="49" charset="0"/>
              </a:rPr>
              <a:t>[</a:t>
            </a:r>
            <a:r>
              <a:rPr lang="en-US" altLang="zh-CN" dirty="0" err="1">
                <a:solidFill>
                  <a:schemeClr val="bg1">
                    <a:lumMod val="65000"/>
                  </a:schemeClr>
                </a:solidFill>
                <a:latin typeface="Courier New" pitchFamily="49" charset="0"/>
                <a:cs typeface="Courier New" pitchFamily="49" charset="0"/>
              </a:rPr>
              <a:t>SetIosequencerTemplate</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Future intent for the ivy engine C++ API</a:t>
            </a:r>
          </a:p>
          <a:p>
            <a:pPr marL="1031875" lvl="2" indent="-457200"/>
            <a:r>
              <a:rPr lang="en-US" sz="1200" dirty="0"/>
              <a:t>to layer a REST API on top</a:t>
            </a:r>
          </a:p>
          <a:p>
            <a:pPr marL="1031875" lvl="2" indent="-457200"/>
            <a:r>
              <a:rPr lang="en-US" sz="1200" dirty="0"/>
              <a:t>to layer a CLI on top, to enable scripting in any language – long term may phase out </a:t>
            </a:r>
            <a:r>
              <a:rPr lang="en-US" sz="1200" dirty="0" err="1"/>
              <a:t>ivyscript</a:t>
            </a:r>
            <a:r>
              <a:rPr lang="en-US" sz="1200" dirty="0"/>
              <a:t>.</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VolumeCoverageFractionStart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VolumeCoverageFractionEnd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 </a:t>
            </a:r>
            <a:r>
              <a:rPr lang="en-US" sz="2000" dirty="0">
                <a:cs typeface="Courier New" pitchFamily="49" charset="0"/>
              </a:rPr>
              <a:t>some common </a:t>
            </a:r>
            <a:r>
              <a:rPr lang="en-US" sz="200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SeqStartFractionOfCoverage</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VolumeCoverageFractionStart</a:t>
            </a:r>
            <a:r>
              <a:rPr lang="en-US" sz="1600" dirty="0"/>
              <a:t> to </a:t>
            </a:r>
            <a:r>
              <a:rPr lang="en-US" sz="1600" dirty="0" err="1">
                <a:latin typeface="Courier New" pitchFamily="49" charset="0"/>
                <a:cs typeface="Courier New" pitchFamily="49" charset="0"/>
              </a:rPr>
              <a:t>VolumeCoverageFractionEnd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iosequencer</a:t>
            </a:r>
            <a:r>
              <a:rPr lang="en-US"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SeqStartFractionOfCoverage</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08625"/>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a:t>
            </a: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VolumeCoverageFractionStart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VolumeCoverageFractionEnd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81485" y="967574"/>
            <a:ext cx="3666680"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"LDEV : 00:00-00:1F"</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CreateWorkload</a:t>
            </a:r>
            <a:r>
              <a:rPr lang="en-US" sz="2000" dirty="0">
                <a:latin typeface="Courier New" pitchFamily="49" charset="0"/>
                <a:cs typeface="Courier New" pitchFamily="49" charset="0"/>
              </a:rPr>
              <a:t>]</a:t>
            </a:r>
            <a:endParaRPr lang="en-US" sz="200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3982629"/>
          </a:xfrm>
        </p:spPr>
        <p:txBody>
          <a:bodyPr/>
          <a:lstStyle/>
          <a:p>
            <a:r>
              <a:rPr lang="en-US" sz="1800" dirty="0">
                <a:latin typeface="Courier New" panose="02070309020205020404" pitchFamily="49" charset="0"/>
                <a:cs typeface="Courier New" panose="02070309020205020404" pitchFamily="49" charset="0"/>
              </a:rPr>
              <a:t>ivy</a:t>
            </a:r>
            <a:r>
              <a:rPr lang="en-US" sz="1800" dirty="0"/>
              <a:t> [options] </a:t>
            </a:r>
            <a:r>
              <a:rPr lang="en-US" sz="1800" i="1" dirty="0" err="1"/>
              <a:t>ivyscript_filename</a:t>
            </a:r>
            <a:endParaRPr lang="en-US" sz="1800" i="1" dirty="0"/>
          </a:p>
          <a:p>
            <a:pPr lvl="1"/>
            <a:r>
              <a:rPr lang="en-US" sz="1600" dirty="0"/>
              <a:t>Ivyscript filenames must end in </a:t>
            </a:r>
            <a:r>
              <a:rPr lang="en-US" sz="1600" dirty="0">
                <a:latin typeface="Courier New" panose="02070309020205020404" pitchFamily="49" charset="0"/>
                <a:cs typeface="Courier New" panose="02070309020205020404" pitchFamily="49" charset="0"/>
              </a:rPr>
              <a:t>.ivyscript</a:t>
            </a:r>
            <a:r>
              <a:rPr lang="en-US" sz="1600" dirty="0"/>
              <a:t>.</a:t>
            </a:r>
          </a:p>
          <a:p>
            <a:pPr marL="574675" lvl="2" indent="0">
              <a:buNone/>
            </a:pPr>
            <a:r>
              <a:rPr lang="en-US" sz="1400" dirty="0"/>
              <a:t>If you leave off the </a:t>
            </a:r>
            <a:r>
              <a:rPr lang="en-US" sz="1400" dirty="0">
                <a:latin typeface="Courier New" panose="02070309020205020404" pitchFamily="49" charset="0"/>
                <a:cs typeface="Courier New" panose="02070309020205020404" pitchFamily="49" charset="0"/>
              </a:rPr>
              <a:t>.ivyscript</a:t>
            </a:r>
            <a:r>
              <a:rPr lang="en-US" sz="1400" dirty="0"/>
              <a:t> suffix, ivy will add it before looking for the file.</a:t>
            </a:r>
          </a:p>
          <a:p>
            <a:pPr lvl="1"/>
            <a:r>
              <a:rPr lang="en-US" sz="1600" dirty="0"/>
              <a:t>Options:</a:t>
            </a:r>
            <a:r>
              <a:rPr lang="en-US" sz="1400" dirty="0"/>
              <a:t> (case insensitive, </a:t>
            </a:r>
            <a:r>
              <a:rPr lang="en-US" sz="1400"/>
              <a:t>ignores underscores, </a:t>
            </a:r>
            <a:r>
              <a:rPr lang="en-US" sz="1400" dirty="0"/>
              <a:t>e.g.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noLDEV</a:t>
            </a:r>
            <a:r>
              <a:rPr lang="en-US" sz="1400" dirty="0"/>
              <a:t> same as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no_ldev</a:t>
            </a:r>
            <a:r>
              <a:rPr lang="en-US" sz="1400" dirty="0"/>
              <a:t>.)</a:t>
            </a:r>
            <a:endParaRPr lang="en-US" sz="1600" dirty="0"/>
          </a:p>
          <a:p>
            <a:pPr marL="574675" lvl="2" indent="0">
              <a:buNone/>
            </a:pPr>
            <a:r>
              <a:rPr lang="en-US" sz="1400" dirty="0">
                <a:latin typeface="Courier New" panose="02070309020205020404" pitchFamily="49" charset="0"/>
                <a:cs typeface="Courier New" panose="02070309020205020404" pitchFamily="49" charset="0"/>
              </a:rPr>
              <a:t>-log</a:t>
            </a:r>
            <a:r>
              <a:rPr lang="en-US" sz="1400" dirty="0"/>
              <a:t> – turns on detailed logging – useful when a problem is encountered.</a:t>
            </a:r>
          </a:p>
          <a:p>
            <a:pPr marL="574675" lvl="2"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no_cmd</a:t>
            </a:r>
            <a:r>
              <a:rPr lang="en-US" sz="1400" dirty="0"/>
              <a:t> – stops ivy from automatically connecting to a command device.</a:t>
            </a:r>
          </a:p>
          <a:p>
            <a:pPr marL="574675" lvl="2"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no_ldev</a:t>
            </a:r>
            <a:r>
              <a:rPr lang="en-US" sz="1400" dirty="0"/>
              <a:t> – stops ivy from gathering LDEV data from a command device.</a:t>
            </a:r>
          </a:p>
          <a:p>
            <a:pPr marL="855663" lvl="3" indent="0">
              <a:buNone/>
            </a:pPr>
            <a:r>
              <a:rPr lang="en-US" sz="1400" dirty="0"/>
              <a:t>	(Makes gathers faster, but doesn’t collect LDEV or PG performance data.)</a:t>
            </a:r>
          </a:p>
          <a:p>
            <a:pPr marL="574675" lvl="2"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spinloop</a:t>
            </a:r>
            <a:r>
              <a:rPr lang="en-US" sz="1400" dirty="0"/>
              <a:t> – ivy I/O driving </a:t>
            </a:r>
            <a:r>
              <a:rPr lang="en-US" sz="1400" dirty="0" err="1"/>
              <a:t>subthreads</a:t>
            </a:r>
            <a:r>
              <a:rPr lang="en-US" sz="1400" dirty="0"/>
              <a:t> will continuously check for work to do without ever waiting.</a:t>
            </a:r>
          </a:p>
          <a:p>
            <a:pPr marL="574675" lvl="2" indent="0">
              <a:buNone/>
            </a:pPr>
            <a:r>
              <a:rPr lang="en-US" sz="1400" dirty="0"/>
              <a:t>	(Useful at very low I/O rates to keep </a:t>
            </a:r>
            <a:r>
              <a:rPr lang="en-US" sz="1400" dirty="0" err="1"/>
              <a:t>ivydriver</a:t>
            </a:r>
            <a:r>
              <a:rPr lang="en-US" sz="1400" dirty="0"/>
              <a:t> pages resident in test host CPU L1/L2 cache.)</a:t>
            </a:r>
          </a:p>
          <a:p>
            <a:pPr marL="574675" lvl="2"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hyperthread</a:t>
            </a:r>
            <a:r>
              <a:rPr lang="en-US" sz="1400" dirty="0"/>
              <a:t> – start an I/O driving </a:t>
            </a:r>
            <a:r>
              <a:rPr lang="en-US" sz="1400" dirty="0" err="1"/>
              <a:t>subthread</a:t>
            </a:r>
            <a:r>
              <a:rPr lang="en-US" sz="1400" dirty="0"/>
              <a:t> bound to every </a:t>
            </a:r>
            <a:r>
              <a:rPr lang="en-US" sz="1400" dirty="0" err="1"/>
              <a:t>hyperthread</a:t>
            </a:r>
            <a:r>
              <a:rPr lang="en-US" sz="1400" dirty="0"/>
              <a:t> on every test host physical core, instead of just starting one </a:t>
            </a:r>
            <a:r>
              <a:rPr lang="en-US" sz="1400" dirty="0" err="1"/>
              <a:t>subthread</a:t>
            </a:r>
            <a:r>
              <a:rPr lang="en-US" sz="1400" dirty="0"/>
              <a:t> bound to the first </a:t>
            </a:r>
            <a:r>
              <a:rPr lang="en-US" sz="1400" dirty="0" err="1"/>
              <a:t>hyperthread</a:t>
            </a:r>
            <a:r>
              <a:rPr lang="en-US" sz="1400" dirty="0"/>
              <a:t> on each core.  Core 0 and its </a:t>
            </a:r>
            <a:r>
              <a:rPr lang="en-US" sz="1400" dirty="0" err="1"/>
              <a:t>hyperthreads</a:t>
            </a:r>
            <a:r>
              <a:rPr lang="en-US" sz="1400" dirty="0"/>
              <a:t> are never used for I/O driving </a:t>
            </a:r>
            <a:r>
              <a:rPr lang="en-US" sz="1400" dirty="0" err="1"/>
              <a:t>subthreads</a:t>
            </a:r>
            <a:r>
              <a:rPr lang="en-US" sz="1400" dirty="0"/>
              <a:t>.</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pattern = random</a:t>
            </a:r>
          </a:p>
          <a:p>
            <a:pPr lvl="2"/>
            <a:r>
              <a:rPr lang="en-US" sz="1600" dirty="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ascii</a:t>
            </a:r>
            <a:endParaRPr lang="en-US" sz="2000"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Random </a:t>
            </a:r>
            <a:r>
              <a:rPr lang="en-US" sz="1600" dirty="0" err="1">
                <a:cs typeface="Courier New" panose="02070309020205020404" pitchFamily="49" charset="0"/>
              </a:rPr>
              <a:t>ascii</a:t>
            </a:r>
            <a:r>
              <a:rPr lang="en-US" sz="1600" dirty="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Pseudo-English text generated by randomly selecting words from a dictionary.</a:t>
            </a:r>
          </a:p>
          <a:p>
            <a:pPr lvl="2"/>
            <a:r>
              <a:rPr lang="en-US" sz="1600" dirty="0">
                <a:cs typeface="Courier New" panose="02070309020205020404" pitchFamily="49" charset="0"/>
              </a:rPr>
              <a:t>Fixed degree of compressibility.</a:t>
            </a:r>
            <a:endParaRPr lang="en-US" dirty="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.ivyscript pattern </a:t>
            </a:r>
            <a:r>
              <a:rPr lang="en-US" dirty="0"/>
              <a:t>parameter</a:t>
            </a:r>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a:latin typeface="Courier New" pitchFamily="49" charset="0"/>
                <a:cs typeface="Courier New" pitchFamily="49" charset="0"/>
              </a:rPr>
              <a:t>pattern=</a:t>
            </a:r>
            <a:r>
              <a:rPr lang="en-US" sz="2200" dirty="0" err="1">
                <a:latin typeface="Courier New" pitchFamily="49" charset="0"/>
                <a:cs typeface="Courier New" pitchFamily="49" charset="0"/>
              </a:rPr>
              <a:t>trailing_zeros,compressibility</a:t>
            </a:r>
            <a:r>
              <a:rPr lang="en-US" sz="2200" dirty="0">
                <a:latin typeface="Courier New" pitchFamily="49" charset="0"/>
                <a:cs typeface="Courier New" pitchFamily="49" charset="0"/>
              </a:rPr>
              <a:t>=50%</a:t>
            </a: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Leading part of block is random binary data </a:t>
            </a:r>
          </a:p>
          <a:p>
            <a:pPr algn="ctr"/>
            <a:r>
              <a:rPr lang="en-US" sz="1600" dirty="0">
                <a:solidFill>
                  <a:schemeClr val="tx1"/>
                </a:solidFill>
                <a:latin typeface="+mj-lt"/>
              </a:rPr>
              <a:t>(incompressible)</a:t>
            </a: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46988"/>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VolumeCoverageFractionStart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VolumeCoverageFractionEnd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DeleteWorkload</a:t>
            </a:r>
            <a:r>
              <a:rPr lang="en-US" altLang="zh-CN"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dirty="0">
                <a:latin typeface="Courier New" panose="02070309020205020404" pitchFamily="49" charset="0"/>
                <a:cs typeface="Courier New" panose="02070309020205020404" pitchFamily="49" charset="0"/>
              </a:rPr>
              <a:t>skew</a:t>
            </a:r>
            <a:r>
              <a:rPr lang="en-US" sz="2000" dirty="0"/>
              <a:t>” or “</a:t>
            </a:r>
            <a:r>
              <a:rPr lang="en-US" sz="200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a:t>
            </a:r>
            <a:r>
              <a:rPr lang="en-US" sz="1200" dirty="0" err="1">
                <a:latin typeface="Courier New" pitchFamily="49" charset="0"/>
                <a:cs typeface="Courier New" pitchFamily="49" charset="0"/>
              </a:rPr>
              <a:t>serial_number</a:t>
            </a:r>
            <a:r>
              <a:rPr lang="en-US" sz="1200" dirty="0">
                <a:latin typeface="Courier New" pitchFamily="49" charset="0"/>
                <a:cs typeface="Courier New" pitchFamily="49" charset="0"/>
              </a:rPr>
              <a:t> : 123456, LDEV : 00:00-01:FF";</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r>
              <a:rPr lang="en-US" sz="1600" dirty="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dirty="0" err="1">
                <a:latin typeface="Courier New" panose="02070309020205020404" pitchFamily="49" charset="0"/>
                <a:cs typeface="Courier New" panose="02070309020205020404" pitchFamily="49" charset="0"/>
              </a:rPr>
              <a:t>total_IOPS</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973591"/>
            <a:ext cx="1991226" cy="494262"/>
          </a:xfrm>
          <a:prstGeom prst="wedgeRoundRectCallout">
            <a:avLst>
              <a:gd name="adj1" fmla="val -54599"/>
              <a:gd name="adj2" fmla="val 1459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IOPS=max</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partition of all workload threads.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a:t>
            </a:r>
            <a:r>
              <a:rPr lang="en-US" altLang="zh-CN" sz="1400" b="1" dirty="0" err="1">
                <a:latin typeface="Courier New" pitchFamily="49" charset="0"/>
                <a:cs typeface="Courier New" pitchFamily="49" charset="0"/>
              </a:rPr>
              <a:t>Serial_Number+Port</a:t>
            </a:r>
            <a:r>
              <a:rPr lang="en-US" altLang="zh-CN" sz="1400" b="1" dirty="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a:latin typeface="+mn-ea"/>
                <a:cs typeface="Courier New" pitchFamily="49" charset="0"/>
              </a:rPr>
              <a:t>no spaces are permitted around the + sign)</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err="1">
                <a:latin typeface="Courier New" pitchFamily="49" charset="0"/>
                <a:cs typeface="Courier New" pitchFamily="49" charset="0"/>
              </a:rPr>
              <a:t>Serial_Number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a:t>
            </a:r>
            <a:r>
              <a:rPr lang="en-US" altLang="zh-CN" sz="1050" dirty="0" err="1"/>
              <a:t>lister</a:t>
            </a:r>
            <a:r>
              <a:rPr lang="en-US" altLang="zh-CN" sz="1050" dirty="0"/>
              <a:t> column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serial_number+LDEV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or </a:t>
            </a:r>
            <a:r>
              <a:rPr lang="en-US" sz="1400" dirty="0">
                <a:latin typeface="Courier New" panose="02070309020205020404" pitchFamily="49" charset="0"/>
                <a:cs typeface="Courier New" panose="02070309020205020404" pitchFamily="49" charset="0"/>
              </a:rPr>
              <a:t>"host+scsi_bus_number__</a:t>
            </a:r>
            <a:r>
              <a:rPr lang="en-US" sz="1400" dirty="0" err="1">
                <a:latin typeface="Courier New" panose="02070309020205020404" pitchFamily="49" charset="0"/>
                <a:cs typeface="Courier New" panose="02070309020205020404" pitchFamily="49" charset="0"/>
              </a:rPr>
              <a:t>hba</a:t>
            </a:r>
            <a:r>
              <a:rPr lang="en-US" sz="1400" dirty="0">
                <a:latin typeface="Courier New" panose="02070309020205020404" pitchFamily="49" charset="0"/>
                <a:cs typeface="Courier New" panose="02070309020205020404" pitchFamily="49" charset="0"/>
              </a:rPr>
              <a:t>_"</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DeleteRollup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a Dynamic Feedback Controller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EditRollup</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one LUN, proportional to the absolute value of the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err="1">
                <a:latin typeface="Courier New" pitchFamily="49" charset="0"/>
                <a:cs typeface="Courier New" pitchFamily="49" charset="0"/>
              </a:rPr>
              <a:t>serial_number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a:t>
            </a:r>
            <a:r>
              <a:rPr lang="en-US" sz="1200" dirty="0" err="1"/>
              <a:t>cooldown</a:t>
            </a:r>
            <a:r>
              <a:rPr lang="en-US" sz="1200" dirty="0"/>
              <a:t> period is extended until write pending is empty.</a:t>
            </a:r>
            <a:endParaRPr lang="en-US" sz="1400" dirty="0"/>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a:t>A subfolder of the overall test output folder that contains the csv files with one line for each subinterval in that test step.</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A nested subfolder with raw </a:t>
            </a:r>
            <a:r>
              <a:rPr lang="en-US" sz="1600" dirty="0" err="1"/>
              <a:t>RAID_subsystem</a:t>
            </a:r>
            <a:r>
              <a:rPr lang="en-US" sz="1600" dirty="0"/>
              <a:t> RMLIB API data.</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a:t>Default:  </a:t>
            </a:r>
            <a:r>
              <a:rPr lang="en-US" sz="1800" dirty="0" err="1">
                <a:latin typeface="Courier New" panose="02070309020205020404" pitchFamily="49" charset="0"/>
                <a:cs typeface="Courier New" panose="02070309020205020404" pitchFamily="49" charset="0"/>
              </a:rPr>
              <a:t>cooldown_by_wp</a:t>
            </a:r>
            <a:r>
              <a:rPr lang="en-US" sz="1800" dirty="0">
                <a:latin typeface="Courier New" panose="02070309020205020404" pitchFamily="49" charset="0"/>
                <a:cs typeface="Courier New" panose="02070309020205020404" pitchFamily="49" charset="0"/>
              </a:rPr>
              <a:t> = on</a:t>
            </a:r>
          </a:p>
          <a:p>
            <a:r>
              <a:rPr lang="en-US" sz="1800" dirty="0">
                <a:cs typeface="Courier New" panose="02070309020205020404" pitchFamily="49" charset="0"/>
              </a:rPr>
              <a:t>Set </a:t>
            </a:r>
            <a:r>
              <a:rPr lang="en-US" sz="1800" dirty="0" err="1">
                <a:latin typeface="Courier New" panose="02070309020205020404" pitchFamily="49" charset="0"/>
                <a:cs typeface="Courier New" panose="02070309020205020404" pitchFamily="49" charset="0"/>
              </a:rPr>
              <a:t>cooldown_by_wp</a:t>
            </a:r>
            <a:r>
              <a:rPr lang="en-US" sz="1800" dirty="0">
                <a:latin typeface="Courier New" panose="02070309020205020404" pitchFamily="49" charset="0"/>
                <a:cs typeface="Courier New" panose="02070309020205020404" pitchFamily="49" charset="0"/>
              </a:rPr>
              <a:t> = off</a:t>
            </a:r>
          </a:p>
          <a:p>
            <a:pPr lvl="1"/>
            <a:r>
              <a:rPr lang="en-US" sz="1600" dirty="0">
                <a:cs typeface="Courier New" panose="02070309020205020404" pitchFamily="49" charset="0"/>
              </a:rPr>
              <a:t>When it is valid to carry forward dirty data in cache (Write Pending) from one test step to the next.</a:t>
            </a:r>
          </a:p>
          <a:p>
            <a:pPr lvl="1"/>
            <a:r>
              <a:rPr lang="en-US" sz="1600" dirty="0">
                <a:cs typeface="Courier New" panose="02070309020205020404" pitchFamily="49" charset="0"/>
              </a:rPr>
              <a:t>This can speed up the next test step tremendously if </a:t>
            </a:r>
          </a:p>
          <a:p>
            <a:pPr lvl="2"/>
            <a:r>
              <a:rPr lang="en-US" sz="1400" dirty="0">
                <a:cs typeface="Courier New" panose="02070309020205020404" pitchFamily="49" charset="0"/>
              </a:rPr>
              <a:t>the next step doesn’t stabilize until WP is full, </a:t>
            </a:r>
          </a:p>
          <a:p>
            <a:pPr lvl="2"/>
            <a:r>
              <a:rPr lang="en-US" sz="1400" dirty="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a:t>[go];</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p>
          <a:p>
            <a:pPr lvl="3"/>
            <a:r>
              <a:rPr lang="en-US" sz="1600" dirty="0"/>
              <a:t>Runs at least one </a:t>
            </a:r>
            <a:r>
              <a:rPr lang="en-US" sz="1600" dirty="0" err="1"/>
              <a:t>cooldown</a:t>
            </a:r>
            <a:r>
              <a:rPr lang="en-US" sz="1600" dirty="0"/>
              <a:t> subinterval</a:t>
            </a:r>
          </a:p>
          <a:p>
            <a:pPr lvl="3"/>
            <a:r>
              <a:rPr lang="en-US" sz="1600" dirty="0"/>
              <a:t>If you have a command device and the proprietary command device connector software, continuing more </a:t>
            </a:r>
            <a:r>
              <a:rPr lang="en-US" sz="1600" dirty="0" err="1"/>
              <a:t>cooldown</a:t>
            </a:r>
            <a:r>
              <a:rPr lang="en-US" sz="1600" dirty="0"/>
              <a:t> subintervals until WP is empty.  </a:t>
            </a:r>
            <a:endParaRPr lang="en-US" sz="1800" dirty="0"/>
          </a:p>
          <a:p>
            <a:pPr lvl="1"/>
            <a:r>
              <a:rPr lang="en-US" sz="1800" dirty="0"/>
              <a:t>Useful when you are developing an </a:t>
            </a:r>
            <a:r>
              <a:rPr lang="en-US" sz="1800" dirty="0" err="1"/>
              <a:t>ivyscript</a:t>
            </a:r>
            <a:r>
              <a:rPr lang="en-US" sz="1800" dirty="0"/>
              <a:t> workflow and you just want to see quick sample csv files.</a:t>
            </a:r>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measure=on</a:t>
            </a:r>
            <a:r>
              <a:rPr lang="en-US" sz="1600" dirty="0"/>
              <a:t>", the "seen enough and stop" feature.</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measure=on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measure=on</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a:t>
            </a:r>
            <a:r>
              <a:rPr lang="en-US" dirty="0"/>
              <a:t> of the </a:t>
            </a:r>
            <a:r>
              <a:rPr lang="en-US" dirty="0" err="1">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t>
            </a:r>
            <a:r>
              <a:rPr lang="en-US"/>
              <a:t>a "</a:t>
            </a:r>
            <a:r>
              <a:rPr lang="en-US">
                <a:latin typeface="Courier New" pitchFamily="49" charset="0"/>
                <a:cs typeface="Courier New" pitchFamily="49" charset="0"/>
              </a:rPr>
              <a:t>source=workload</a:t>
            </a:r>
            <a:r>
              <a:rPr lang="en-US"/>
              <a:t>" </a:t>
            </a:r>
            <a:r>
              <a:rPr lang="en-US" dirty="0"/>
              <a:t>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dirty="0" err="1">
                <a:latin typeface="Courier New" pitchFamily="49" charset="0"/>
                <a:cs typeface="Courier New" pitchFamily="49" charset="0"/>
              </a:rPr>
              <a:t>accessor</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For the </a:t>
            </a:r>
            <a:r>
              <a:rPr lang="en-US" sz="1800" dirty="0">
                <a:latin typeface="Courier New" pitchFamily="49" charset="0"/>
                <a:cs typeface="Courier New" pitchFamily="49" charset="0"/>
              </a:rPr>
              <a:t>all=all</a:t>
            </a:r>
            <a:r>
              <a:rPr lang="en-US" sz="1800" dirty="0"/>
              <a:t>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 - </a:t>
            </a:r>
            <a:r>
              <a:rPr lang="en-US" dirty="0"/>
              <a:t>selecting </a:t>
            </a:r>
            <a:r>
              <a:rPr lang="en-US" dirty="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 = </a:t>
            </a:r>
            <a:r>
              <a:rPr lang="en-US" dirty="0" err="1">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measure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dfc</a:t>
            </a:r>
            <a:r>
              <a:rPr lang="en-US" dirty="0">
                <a:latin typeface="Courier New" pitchFamily="49" charset="0"/>
                <a:cs typeface="Courier New" pitchFamily="49" charset="0"/>
              </a:rPr>
              <a:t>=</a:t>
            </a:r>
            <a:r>
              <a:rPr lang="en-US"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832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parameter summary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133918"/>
          </a:xfrm>
        </p:spPr>
        <p:txBody>
          <a:bodyPr/>
          <a:lstStyle/>
          <a:p>
            <a:r>
              <a:rPr lang="en-US" dirty="0"/>
              <a:t>Ivy "normalizes</a:t>
            </a:r>
            <a:r>
              <a:rPr lang="en-US"/>
              <a:t>" all user-specified </a:t>
            </a:r>
            <a:r>
              <a:rPr lang="en-US" dirty="0"/>
              <a:t>parameter names by converting to lower case and removing underscore _ characters</a:t>
            </a:r>
          </a:p>
          <a:p>
            <a:pPr lvl="1"/>
            <a:r>
              <a:rPr lang="en-US" dirty="0"/>
              <a:t>For example, </a:t>
            </a:r>
            <a:r>
              <a:rPr lang="en-US" dirty="0" err="1">
                <a:latin typeface="Courier New" panose="02070309020205020404" pitchFamily="49" charset="0"/>
                <a:cs typeface="Courier New" panose="02070309020205020404" pitchFamily="49" charset="0"/>
              </a:rPr>
              <a:t>maxTags</a:t>
            </a:r>
            <a:r>
              <a:rPr lang="en-US" dirty="0"/>
              <a:t> may also be written </a:t>
            </a:r>
            <a:r>
              <a:rPr lang="en-US" dirty="0" err="1">
                <a:latin typeface="Courier New" panose="02070309020205020404" pitchFamily="49" charset="0"/>
                <a:cs typeface="Courier New" panose="02070309020205020404" pitchFamily="49" charset="0"/>
              </a:rPr>
              <a:t>max_tags</a:t>
            </a:r>
            <a:r>
              <a:rPr lang="en-US" dirty="0"/>
              <a:t> or </a:t>
            </a:r>
            <a:r>
              <a:rPr lang="en-US" dirty="0">
                <a:latin typeface="Courier New" panose="02070309020205020404" pitchFamily="49" charset="0"/>
                <a:cs typeface="Courier New" panose="02070309020205020404" pitchFamily="49" charset="0"/>
              </a:rPr>
              <a:t>MAXTAGS</a:t>
            </a:r>
            <a:r>
              <a:rPr lang="en-US" dirty="0"/>
              <a:t>.</a:t>
            </a:r>
          </a:p>
          <a:p>
            <a:r>
              <a:rPr lang="en-US" dirty="0"/>
              <a:t>You can also say </a:t>
            </a:r>
            <a:r>
              <a:rPr lang="en-US" dirty="0">
                <a:latin typeface="Courier New" panose="02070309020205020404" pitchFamily="49" charset="0"/>
                <a:cs typeface="Courier New" panose="02070309020205020404" pitchFamily="49" charset="0"/>
              </a:rPr>
              <a:t>[ create workload ]</a:t>
            </a:r>
            <a:r>
              <a:rPr lang="en-US" dirty="0"/>
              <a:t> instead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CreateWorkload</a:t>
            </a:r>
            <a:r>
              <a:rPr lang="en-US" dirty="0">
                <a:latin typeface="Courier New" panose="02070309020205020404" pitchFamily="49" charset="0"/>
                <a:cs typeface="Courier New" panose="02070309020205020404" pitchFamily="49" charset="0"/>
              </a:rPr>
              <a:t>]</a:t>
            </a:r>
            <a:r>
              <a:rPr lang="en-US"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4047262"/>
          </a:xfrm>
        </p:spPr>
        <p:txBody>
          <a:bodyPr/>
          <a:lstStyle/>
          <a:p>
            <a:pPr lvl="0"/>
            <a:r>
              <a:rPr lang="en-US" dirty="0"/>
              <a:t>After a prefill with block size (transfer size) 256 KiB, the dedupe ratio as measured or estimated by either i) turning on ADR in the DKC or ii) alternatively, using the Data Reduction Estimator (DRE) tool “hidr_estimator”, did not attain the target dedupe ratio. </a:t>
            </a:r>
          </a:p>
          <a:p>
            <a:pPr lvl="0"/>
            <a:r>
              <a:rPr lang="en-US" dirty="0"/>
              <a:t>Pattern generation was at the block/transfer size and not at the deduplication unit (i.e., two distinct concepts – a) unit of dedupe, b) transfer size.  In IVY 2.0.x the dedupe unit size is the same as the transfer size. i.e., the blocksize. For example, the pattern duplication was at the 256 KiB boundaries for the 256 KiB sequential prefill and at 8 KiB boundaries for random writes of 8 KiB blocks.</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Problems &amp; Issues with the original dedupe method (IVY 2.0.X and before)</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3665875"/>
              </a:xfrm>
            </p:spPr>
            <p:txBody>
              <a:bodyPr/>
              <a:lstStyle/>
              <a:p>
                <a:r>
                  <a:rPr lang="en-US" sz="1800" dirty="0"/>
                  <a:t>Higher measured ADR (Adaptive Data Reduction) post-processing time due to degraded dedupe ratio (see next).</a:t>
                </a:r>
              </a:p>
              <a:p>
                <a:r>
                  <a:rPr lang="en-US" sz="1800" dirty="0"/>
                  <a:t>Rapid degradation of dedupe ratio after repeated execution of random write workload, this is due to the fact that IVY 2.0.x (old method) was always using new unique random data (i.e., without reused or flipped data patterns). </a:t>
                </a:r>
              </a:p>
              <a:p>
                <a:pPr lvl="1"/>
                <a:r>
                  <a:rPr lang="en-US" sz="1800" dirty="0"/>
                  <a:t>On probabilistic analysis, The asymptotic </a:t>
                </a:r>
                <a:r>
                  <a:rPr lang="en-US" sz="1800" i="1" dirty="0"/>
                  <a:t>dedupe ratio (target dedupe ratio = R) </a:t>
                </a:r>
                <a:r>
                  <a:rPr lang="en-US" sz="1800" dirty="0"/>
                  <a:t>at equilibrium is given by the formula </a:t>
                </a:r>
                <a:r>
                  <a:rPr lang="en-US" sz="1800" i="1" dirty="0"/>
                  <a:t>(R / HarmonicNumber (R)).</a:t>
                </a:r>
              </a:p>
              <a:p>
                <a:pPr marL="574675" lvl="2">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574675" lvl="2">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a:p>
                <a:pPr marL="574675" lvl="2">
                  <a:lnSpc>
                    <a:spcPct val="107000"/>
                  </a:lnSpc>
                </a:pPr>
                <a:r>
                  <a:rPr lang="en-US" dirty="0"/>
                  <a:t>This agrees with the simulation results from matlab (next slide).</a:t>
                </a:r>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3665875"/>
              </a:xfrm>
              <a:blipFill>
                <a:blip r:embed="rId2"/>
                <a:stretch>
                  <a:fillRect l="-426" t="-998" r="-142" b="-18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50A03-5138-42DA-8810-C89AB3737FE2}"/>
              </a:ext>
            </a:extLst>
          </p:cNvPr>
          <p:cNvSpPr>
            <a:spLocks noGrp="1"/>
          </p:cNvSpPr>
          <p:nvPr>
            <p:ph idx="1"/>
          </p:nvPr>
        </p:nvSpPr>
        <p:spPr>
          <a:xfrm>
            <a:off x="264160" y="967575"/>
            <a:ext cx="8584006" cy="4278094"/>
          </a:xfrm>
        </p:spPr>
        <p:txBody>
          <a:bodyPr/>
          <a:lstStyle/>
          <a:p>
            <a:r>
              <a:rPr lang="en-US" sz="2000" dirty="0"/>
              <a:t>Using this online harmonic number calculator: </a:t>
            </a:r>
            <a:r>
              <a:rPr lang="en-US" sz="2000" u="sng" dirty="0">
                <a:hlinkClick r:id="rId2"/>
              </a:rPr>
              <a:t>https://www.dcode.fr/hamonic-number</a:t>
            </a:r>
            <a:endParaRPr lang="en-US" sz="2000" dirty="0"/>
          </a:p>
          <a:p>
            <a:r>
              <a:rPr lang="en-US" sz="2000" dirty="0"/>
              <a:t>For deduplication ratios of </a:t>
            </a:r>
            <a:r>
              <a:rPr lang="en-US" sz="2000" b="1" dirty="0"/>
              <a:t>[2,3,4,5,10,20]</a:t>
            </a:r>
            <a:r>
              <a:rPr lang="en-US" sz="2000" dirty="0"/>
              <a:t> the </a:t>
            </a:r>
            <a:r>
              <a:rPr lang="en-US" sz="2000" b="1" dirty="0"/>
              <a:t>predicted ratios are[1.3333, 1.6363, 1.9200, 2.1897, 3.414, 5.5591] </a:t>
            </a:r>
            <a:r>
              <a:rPr lang="en-US" sz="2000" dirty="0"/>
              <a:t>which agrees well with the Matlab simulation results:</a:t>
            </a:r>
          </a:p>
          <a:p>
            <a:r>
              <a:rPr lang="en-US" sz="2000" dirty="0"/>
              <a:t>Matlab simulation results: For deduplication ratios of [2,3,4,5,10,20] the final array had ratios of [1.3331, 1.6379, 1.9202, 2.1897, 3.4105, 5.5588].</a:t>
            </a:r>
          </a:p>
          <a:p>
            <a:endParaRPr lang="en-US" dirty="0"/>
          </a:p>
          <a:p>
            <a:endParaRPr lang="en-US" dirty="0"/>
          </a:p>
        </p:txBody>
      </p:sp>
      <p:sp>
        <p:nvSpPr>
          <p:cNvPr id="3" name="Title 2">
            <a:extLst>
              <a:ext uri="{FF2B5EF4-FFF2-40B4-BE49-F238E27FC236}">
                <a16:creationId xmlns:a16="http://schemas.microsoft.com/office/drawing/2014/main" id="{033C0516-526A-45A5-A38D-3932CEC1BC0C}"/>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6738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2E44D5-251A-4A91-8BBF-CFE4D3F80198}"/>
              </a:ext>
            </a:extLst>
          </p:cNvPr>
          <p:cNvSpPr>
            <a:spLocks noGrp="1"/>
          </p:cNvSpPr>
          <p:nvPr>
            <p:ph idx="1"/>
          </p:nvPr>
        </p:nvSpPr>
        <p:spPr>
          <a:xfrm>
            <a:off x="264160" y="967575"/>
            <a:ext cx="8584006" cy="1077218"/>
          </a:xfrm>
        </p:spPr>
        <p:txBody>
          <a:bodyPr/>
          <a:lstStyle/>
          <a:p>
            <a:pPr>
              <a:spcBef>
                <a:spcPts val="600"/>
              </a:spcBef>
            </a:pPr>
            <a:r>
              <a:rPr lang="en-US" sz="1800" dirty="0"/>
              <a:t>Current implementation sees large difference between specified dedupe ratio and actual system ratio, as well as lower post processing rate</a:t>
            </a:r>
            <a:endParaRPr lang="en-US" sz="1600" dirty="0"/>
          </a:p>
          <a:p>
            <a:pPr>
              <a:spcBef>
                <a:spcPts val="600"/>
              </a:spcBef>
            </a:pPr>
            <a:r>
              <a:rPr lang="en-US" sz="1800" dirty="0"/>
              <a:t>Develop new data pattern specification to address different ratio and p.p. rate</a:t>
            </a:r>
          </a:p>
        </p:txBody>
      </p:sp>
      <p:sp>
        <p:nvSpPr>
          <p:cNvPr id="3" name="Title 2">
            <a:extLst>
              <a:ext uri="{FF2B5EF4-FFF2-40B4-BE49-F238E27FC236}">
                <a16:creationId xmlns:a16="http://schemas.microsoft.com/office/drawing/2014/main" id="{580F997C-8382-4CD4-8F38-701489513162}"/>
              </a:ext>
            </a:extLst>
          </p:cNvPr>
          <p:cNvSpPr>
            <a:spLocks noGrp="1"/>
          </p:cNvSpPr>
          <p:nvPr>
            <p:ph type="title"/>
          </p:nvPr>
        </p:nvSpPr>
        <p:spPr/>
        <p:txBody>
          <a:bodyPr/>
          <a:lstStyle/>
          <a:p>
            <a:r>
              <a:rPr lang="en-US" dirty="0"/>
              <a:t>Deduplication Enhancement</a:t>
            </a:r>
          </a:p>
        </p:txBody>
      </p:sp>
      <p:pic>
        <p:nvPicPr>
          <p:cNvPr id="17" name="Picture 16">
            <a:extLst>
              <a:ext uri="{FF2B5EF4-FFF2-40B4-BE49-F238E27FC236}">
                <a16:creationId xmlns:a16="http://schemas.microsoft.com/office/drawing/2014/main" id="{96BAB361-C40F-47A6-A4D5-E11E8130D058}"/>
              </a:ext>
            </a:extLst>
          </p:cNvPr>
          <p:cNvPicPr>
            <a:picLocks noChangeAspect="1"/>
          </p:cNvPicPr>
          <p:nvPr/>
        </p:nvPicPr>
        <p:blipFill>
          <a:blip r:embed="rId2"/>
          <a:stretch>
            <a:fillRect/>
          </a:stretch>
        </p:blipFill>
        <p:spPr>
          <a:xfrm>
            <a:off x="4049733" y="2123375"/>
            <a:ext cx="4798433" cy="2131132"/>
          </a:xfrm>
          <a:prstGeom prst="rect">
            <a:avLst/>
          </a:prstGeom>
        </p:spPr>
      </p:pic>
      <p:pic>
        <p:nvPicPr>
          <p:cNvPr id="19" name="Picture 18">
            <a:extLst>
              <a:ext uri="{FF2B5EF4-FFF2-40B4-BE49-F238E27FC236}">
                <a16:creationId xmlns:a16="http://schemas.microsoft.com/office/drawing/2014/main" id="{44078295-62B0-4E92-B7E1-A4637062A9EE}"/>
              </a:ext>
            </a:extLst>
          </p:cNvPr>
          <p:cNvPicPr>
            <a:picLocks noChangeAspect="1"/>
          </p:cNvPicPr>
          <p:nvPr/>
        </p:nvPicPr>
        <p:blipFill>
          <a:blip r:embed="rId3"/>
          <a:stretch>
            <a:fillRect/>
          </a:stretch>
        </p:blipFill>
        <p:spPr>
          <a:xfrm>
            <a:off x="443761" y="2123375"/>
            <a:ext cx="3801247" cy="2259518"/>
          </a:xfrm>
          <a:prstGeom prst="rect">
            <a:avLst/>
          </a:prstGeom>
        </p:spPr>
      </p:pic>
      <p:sp>
        <p:nvSpPr>
          <p:cNvPr id="20" name="TextBox 19">
            <a:extLst>
              <a:ext uri="{FF2B5EF4-FFF2-40B4-BE49-F238E27FC236}">
                <a16:creationId xmlns:a16="http://schemas.microsoft.com/office/drawing/2014/main" id="{246812D0-0165-403A-A051-D51AA752114A}"/>
              </a:ext>
            </a:extLst>
          </p:cNvPr>
          <p:cNvSpPr txBox="1"/>
          <p:nvPr/>
        </p:nvSpPr>
        <p:spPr>
          <a:xfrm>
            <a:off x="264161" y="4431268"/>
            <a:ext cx="3980848" cy="523220"/>
          </a:xfrm>
          <a:prstGeom prst="rect">
            <a:avLst/>
          </a:prstGeom>
          <a:noFill/>
        </p:spPr>
        <p:txBody>
          <a:bodyPr wrap="square" rtlCol="0">
            <a:spAutoFit/>
          </a:bodyPr>
          <a:lstStyle/>
          <a:p>
            <a:r>
              <a:rPr lang="en-US" sz="1400" dirty="0"/>
              <a:t>Current implementation has ratio deteriorate with more random writes</a:t>
            </a:r>
          </a:p>
        </p:txBody>
      </p:sp>
      <p:sp>
        <p:nvSpPr>
          <p:cNvPr id="21" name="TextBox 20">
            <a:extLst>
              <a:ext uri="{FF2B5EF4-FFF2-40B4-BE49-F238E27FC236}">
                <a16:creationId xmlns:a16="http://schemas.microsoft.com/office/drawing/2014/main" id="{41B40E01-6271-4416-B3E2-A7897033306D}"/>
              </a:ext>
            </a:extLst>
          </p:cNvPr>
          <p:cNvSpPr txBox="1"/>
          <p:nvPr/>
        </p:nvSpPr>
        <p:spPr>
          <a:xfrm>
            <a:off x="4381342" y="4431268"/>
            <a:ext cx="3980848" cy="307777"/>
          </a:xfrm>
          <a:prstGeom prst="rect">
            <a:avLst/>
          </a:prstGeom>
          <a:noFill/>
        </p:spPr>
        <p:txBody>
          <a:bodyPr wrap="square" rtlCol="0">
            <a:spAutoFit/>
          </a:bodyPr>
          <a:lstStyle/>
          <a:p>
            <a:r>
              <a:rPr lang="en-US" sz="1400" dirty="0"/>
              <a:t>Deduplication Implementation enhancement </a:t>
            </a:r>
          </a:p>
        </p:txBody>
      </p:sp>
    </p:spTree>
    <p:extLst>
      <p:ext uri="{BB962C8B-B14F-4D97-AF65-F5344CB8AC3E}">
        <p14:creationId xmlns:p14="http://schemas.microsoft.com/office/powerpoint/2010/main" val="390233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dirty="0"/>
              <a:t>New method (IVY 3.00.00) changes</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D2C73A-D06E-4AD1-9948-F3D03969425B}"/>
              </a:ext>
            </a:extLst>
          </p:cNvPr>
          <p:cNvSpPr>
            <a:spLocks noGrp="1"/>
          </p:cNvSpPr>
          <p:nvPr>
            <p:ph idx="1"/>
          </p:nvPr>
        </p:nvSpPr>
        <p:spPr>
          <a:xfrm>
            <a:off x="264160" y="967575"/>
            <a:ext cx="8584006" cy="4642296"/>
          </a:xfrm>
        </p:spPr>
        <p:txBody>
          <a:bodyPr/>
          <a:lstStyle/>
          <a:p>
            <a:r>
              <a:rPr lang="en-US" dirty="0"/>
              <a:t>The new dedupe pattern generation is controlled by the object instance of class DedupePatternRegulator (dedupe_regulator).</a:t>
            </a:r>
          </a:p>
          <a:p>
            <a:r>
              <a:rPr lang="en-US" dirty="0"/>
              <a:t>Each Workload object contains an associated instance dedupe_regulator.</a:t>
            </a:r>
          </a:p>
          <a:p>
            <a:r>
              <a:rPr lang="en-US" dirty="0"/>
              <a:t>DedupPatternRegulator maintains the pattern state machine</a:t>
            </a:r>
          </a:p>
          <a:p>
            <a:pPr lvl="1"/>
            <a:r>
              <a:rPr lang="en-US" dirty="0"/>
              <a:t>uint32_t state; // count of the copies same pattern</a:t>
            </a:r>
          </a:p>
          <a:p>
            <a:pPr lvl="1"/>
            <a:r>
              <a:rPr lang="en-US" dirty="0"/>
              <a:t>uint32_t pos;   // position of the distribution [0..100] </a:t>
            </a:r>
          </a:p>
          <a:p>
            <a:pPr marL="280987" lvl="1" indent="0">
              <a:buNone/>
            </a:pPr>
            <a:r>
              <a:rPr lang="en-US" dirty="0"/>
              <a:t> </a:t>
            </a:r>
          </a:p>
          <a:p>
            <a:pPr marL="280987" lvl="1" indent="0">
              <a:buNone/>
            </a:pPr>
            <a:endParaRPr lang="en-US" dirty="0"/>
          </a:p>
          <a:p>
            <a:endParaRPr lang="en-US" dirty="0"/>
          </a:p>
        </p:txBody>
      </p:sp>
      <p:sp>
        <p:nvSpPr>
          <p:cNvPr id="3" name="Title 2">
            <a:extLst>
              <a:ext uri="{FF2B5EF4-FFF2-40B4-BE49-F238E27FC236}">
                <a16:creationId xmlns:a16="http://schemas.microsoft.com/office/drawing/2014/main" id="{8BAE754B-7F69-4106-BD8C-0F0854DD3329}"/>
              </a:ext>
            </a:extLst>
          </p:cNvPr>
          <p:cNvSpPr>
            <a:spLocks noGrp="1"/>
          </p:cNvSpPr>
          <p:nvPr>
            <p:ph type="title"/>
          </p:nvPr>
        </p:nvSpPr>
        <p:spPr/>
        <p:txBody>
          <a:bodyPr>
            <a:normAutofit fontScale="90000"/>
          </a:bodyPr>
          <a:lstStyle/>
          <a:p>
            <a:r>
              <a:rPr lang="en-US" dirty="0"/>
              <a:t>DedupePatternRegulator to generate pattern sequence based on a distribution of unique and many duplicates</a:t>
            </a:r>
          </a:p>
        </p:txBody>
      </p:sp>
    </p:spTree>
    <p:extLst>
      <p:ext uri="{BB962C8B-B14F-4D97-AF65-F5344CB8AC3E}">
        <p14:creationId xmlns:p14="http://schemas.microsoft.com/office/powerpoint/2010/main" val="110459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OutputFolderRoot</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48F28B-E5BA-41D0-BA6F-6D5245B29B51}"/>
              </a:ext>
            </a:extLst>
          </p:cNvPr>
          <p:cNvSpPr>
            <a:spLocks noGrp="1"/>
          </p:cNvSpPr>
          <p:nvPr>
            <p:ph idx="1"/>
          </p:nvPr>
        </p:nvSpPr>
        <p:spPr>
          <a:xfrm>
            <a:off x="264160" y="967575"/>
            <a:ext cx="8584006" cy="4145750"/>
          </a:xfrm>
        </p:spPr>
        <p:txBody>
          <a:bodyPr/>
          <a:lstStyle/>
          <a:p>
            <a:pPr marL="280987" lvl="1" indent="0">
              <a:buNone/>
            </a:pPr>
            <a:r>
              <a:rPr lang="en-US" sz="1800" dirty="0"/>
              <a:t>inline ivy_float DedupePatternRegulator::dedupe_distribution()   {</a:t>
            </a:r>
          </a:p>
          <a:p>
            <a:pPr marL="280987" lvl="1" indent="0">
              <a:buNone/>
            </a:pPr>
            <a:r>
              <a:rPr lang="en-US" sz="1800" dirty="0"/>
              <a:t>         if (pos &lt; high_percentage)</a:t>
            </a:r>
          </a:p>
          <a:p>
            <a:pPr marL="280987" lvl="1" indent="0">
              <a:buNone/>
            </a:pPr>
            <a:r>
              <a:rPr lang="en-US" sz="1800" dirty="0"/>
              <a:t>            state = target + spread;</a:t>
            </a:r>
          </a:p>
          <a:p>
            <a:pPr marL="280987" lvl="1" indent="0">
              <a:buNone/>
            </a:pPr>
            <a:r>
              <a:rPr lang="en-US" sz="1800" dirty="0"/>
              <a:t>        else if (pos &lt; (high_percentage + unique_percentage))</a:t>
            </a:r>
          </a:p>
          <a:p>
            <a:pPr marL="280987" lvl="1" indent="0">
              <a:buNone/>
            </a:pPr>
            <a:r>
              <a:rPr lang="en-US" sz="1800" dirty="0"/>
              <a:t>            state = 1;</a:t>
            </a:r>
          </a:p>
          <a:p>
            <a:pPr marL="280987" lvl="1" indent="0">
              <a:buNone/>
            </a:pPr>
            <a:r>
              <a:rPr lang="en-US" sz="1800" dirty="0"/>
              <a:t>        else</a:t>
            </a:r>
          </a:p>
          <a:p>
            <a:pPr marL="280987" lvl="1" indent="0">
              <a:buNone/>
            </a:pPr>
            <a:r>
              <a:rPr lang="en-US" sz="1800" dirty="0"/>
              <a:t>            state = target;</a:t>
            </a:r>
          </a:p>
          <a:p>
            <a:pPr marL="280987" lvl="1" indent="0">
              <a:buNone/>
            </a:pPr>
            <a:r>
              <a:rPr lang="en-US" sz="1800" dirty="0"/>
              <a:t>	pos = (pos + 1) % 100;</a:t>
            </a:r>
          </a:p>
          <a:p>
            <a:pPr marL="280987" lvl="1" indent="0">
              <a:buNone/>
            </a:pPr>
            <a:r>
              <a:rPr lang="en-US" sz="1800" dirty="0"/>
              <a:t>	return (ivy_float) state;  </a:t>
            </a:r>
          </a:p>
          <a:p>
            <a:pPr marL="280987" lvl="1" indent="0">
              <a:buNone/>
            </a:pPr>
            <a:r>
              <a:rPr lang="en-US" sz="1800" dirty="0"/>
              <a:t>}</a:t>
            </a:r>
          </a:p>
        </p:txBody>
      </p:sp>
      <p:sp>
        <p:nvSpPr>
          <p:cNvPr id="3" name="Title 2">
            <a:extLst>
              <a:ext uri="{FF2B5EF4-FFF2-40B4-BE49-F238E27FC236}">
                <a16:creationId xmlns:a16="http://schemas.microsoft.com/office/drawing/2014/main" id="{79F04168-1E3E-4C91-9504-703C8372987F}"/>
              </a:ext>
            </a:extLst>
          </p:cNvPr>
          <p:cNvSpPr>
            <a:spLocks noGrp="1"/>
          </p:cNvSpPr>
          <p:nvPr>
            <p:ph type="title"/>
          </p:nvPr>
        </p:nvSpPr>
        <p:spPr/>
        <p:txBody>
          <a:bodyPr/>
          <a:lstStyle/>
          <a:p>
            <a:r>
              <a:rPr lang="en-US" dirty="0"/>
              <a:t>DedupePatternRegulator::dedupe_distribution</a:t>
            </a:r>
          </a:p>
        </p:txBody>
      </p:sp>
    </p:spTree>
    <p:extLst>
      <p:ext uri="{BB962C8B-B14F-4D97-AF65-F5344CB8AC3E}">
        <p14:creationId xmlns:p14="http://schemas.microsoft.com/office/powerpoint/2010/main" val="41378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5309146"/>
          </a:xfrm>
        </p:spPr>
        <p:txBody>
          <a:bodyPr/>
          <a:lstStyle/>
          <a:p>
            <a:r>
              <a:rPr lang="en-US" dirty="0"/>
              <a:t>Hitachi DKC ADR deduplicates at the fixed 8 KiB block size. i.e., at a conceptual “dedupe unit”. </a:t>
            </a:r>
          </a:p>
          <a:p>
            <a:r>
              <a:rPr lang="en-US" dirty="0"/>
              <a:t>Pattern generation is at the dedupe unit level.</a:t>
            </a:r>
          </a:p>
          <a:p>
            <a:r>
              <a:rPr lang="en-US" dirty="0"/>
              <a:t>The pattern sequence generated is based on the distribution (mix of unique blocks and duplicate blocks repeating in a sequence) corresponding to a target dedupe ratio and at the dedupe_unit_size. The pattern sequence is the same for Sequential or Random writes.</a:t>
            </a:r>
          </a:p>
          <a:p>
            <a:r>
              <a:rPr lang="en-US" dirty="0"/>
              <a:t>For larger block sizes, the larger block will be filled with blocks of dedupe_unit_size with the distribution based pattern sequence.</a:t>
            </a:r>
          </a:p>
          <a:p>
            <a:endParaRPr lang="en-US" dirty="0"/>
          </a:p>
          <a:p>
            <a:endParaRPr lang="en-US"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857740"/>
          </a:xfrm>
        </p:spPr>
        <p:txBody>
          <a:bodyPr/>
          <a:lstStyle/>
          <a:p>
            <a:pPr lvl="1"/>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dirty="0"/>
              <a:t>New method (IVY 3.00.00) changes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dirty="0"/>
              <a:t>pattern_number_reuse_threshold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38"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p:txBody>
          <a:bodyPr/>
          <a:lstStyle/>
          <a:p>
            <a:r>
              <a:rPr lang="en-US" dirty="0"/>
              <a:t>New IVY 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7498</TotalTime>
  <Words>8955</Words>
  <Application>Microsoft Office PowerPoint</Application>
  <PresentationFormat>On-screen Show (16:9)</PresentationFormat>
  <Paragraphs>758</Paragraphs>
  <Slides>97</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4"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MM:SS or HH:MM:SS are OK</vt:lpstr>
      <vt:lpstr>Sequential fill</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vt:lpstr>
      <vt:lpstr>A general note on ivy parameter names</vt:lpstr>
      <vt:lpstr>Problems &amp; Issues with the original dedupe method (IVY 2.0.X and before)</vt:lpstr>
      <vt:lpstr>Problems &amp; Issues with the old dedupe method (continued)</vt:lpstr>
      <vt:lpstr>Problems &amp; Issues with the old dedupe method (continued)</vt:lpstr>
      <vt:lpstr>Deduplication Enhancement</vt:lpstr>
      <vt:lpstr>New method (IVY 3.00.00) changes</vt:lpstr>
      <vt:lpstr>DedupePatternRegulator to generate pattern sequence based on a distribution of unique and many duplicates</vt:lpstr>
      <vt:lpstr>DedupePatternRegulator::dedupe_distribution</vt:lpstr>
      <vt:lpstr>Pattern generation at the “dedupe unit” size</vt:lpstr>
      <vt:lpstr>New method (IVY 3.00.00) changes (continued)</vt:lpstr>
      <vt:lpstr>Pattern sequence generation algorithm</vt:lpstr>
      <vt:lpstr>Pattern reuse in random writes</vt:lpstr>
      <vt:lpstr>pattern_number_reuse_threshold heuristics</vt:lpstr>
      <vt:lpstr>New IVY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455</cp:revision>
  <dcterms:created xsi:type="dcterms:W3CDTF">2015-10-27T23:46:57Z</dcterms:created>
  <dcterms:modified xsi:type="dcterms:W3CDTF">2019-03-25T17:48:14Z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