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9" r:id="rId2"/>
    <p:sldId id="413" r:id="rId3"/>
    <p:sldId id="351" r:id="rId4"/>
    <p:sldId id="412" r:id="rId5"/>
    <p:sldId id="350" r:id="rId6"/>
    <p:sldId id="383" r:id="rId7"/>
    <p:sldId id="389" r:id="rId8"/>
    <p:sldId id="396" r:id="rId9"/>
    <p:sldId id="354" r:id="rId10"/>
    <p:sldId id="353" r:id="rId11"/>
    <p:sldId id="346" r:id="rId12"/>
  </p:sldIdLst>
  <p:sldSz cx="9144000" cy="5143500" type="screen16x9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9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8F8F8"/>
    <a:srgbClr val="135295"/>
    <a:srgbClr val="032F46"/>
    <a:srgbClr val="06252F"/>
    <a:srgbClr val="0B3F4E"/>
    <a:srgbClr val="0A2F3B"/>
    <a:srgbClr val="155E74"/>
    <a:srgbClr val="0D143C"/>
    <a:srgbClr val="A4CE4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4" autoAdjust="0"/>
    <p:restoredTop sz="93872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1392" y="72"/>
      </p:cViewPr>
      <p:guideLst>
        <p:guide orient="horz" pos="169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41" d="100"/>
          <a:sy n="141" d="100"/>
        </p:scale>
        <p:origin x="-4688" y="-120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50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50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50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44596172_Large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415" y="-1"/>
            <a:ext cx="9152830" cy="2103642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>
          <a:xfrm>
            <a:off x="1611" y="-1"/>
            <a:ext cx="9151219" cy="1228811"/>
          </a:xfrm>
          <a:prstGeom prst="rect">
            <a:avLst/>
          </a:prstGeom>
          <a:gradFill flip="none" rotWithShape="1">
            <a:gsLst>
              <a:gs pos="0">
                <a:srgbClr val="0D143C">
                  <a:alpha val="68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101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2" name="Freeform 101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HDS Title Slide Placeholder</a:t>
            </a:r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18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7378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5923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148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44596172_Large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415" y="-1"/>
            <a:ext cx="9152830" cy="2103642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>
          <a:xfrm>
            <a:off x="1611" y="-1"/>
            <a:ext cx="9151219" cy="1228811"/>
          </a:xfrm>
          <a:prstGeom prst="rect">
            <a:avLst/>
          </a:prstGeom>
          <a:gradFill flip="none" rotWithShape="1">
            <a:gsLst>
              <a:gs pos="0">
                <a:srgbClr val="0D143C">
                  <a:alpha val="68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101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2" name="Freeform 101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250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2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44596172_Large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415" y="-1"/>
            <a:ext cx="9152830" cy="2103642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>
          <a:xfrm>
            <a:off x="1611" y="-1"/>
            <a:ext cx="9151219" cy="1228811"/>
          </a:xfrm>
          <a:prstGeom prst="rect">
            <a:avLst/>
          </a:prstGeom>
          <a:gradFill flip="none" rotWithShape="1">
            <a:gsLst>
              <a:gs pos="0">
                <a:srgbClr val="0D143C">
                  <a:alpha val="68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101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2" name="Freeform 101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HDS Title Slide Placeholder </a:t>
            </a:r>
            <a:br>
              <a:rPr lang="en-US" dirty="0"/>
            </a:br>
            <a:r>
              <a:rPr lang="en-US" dirty="0"/>
              <a:t>2 Line HDS Title Slide Placeholder</a:t>
            </a:r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9865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576864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78806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tock_000055038830_Full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2"/>
          <a:stretch/>
        </p:blipFill>
        <p:spPr>
          <a:xfrm>
            <a:off x="-4063" y="0"/>
            <a:ext cx="9152127" cy="2130905"/>
          </a:xfrm>
          <a:prstGeom prst="rect">
            <a:avLst/>
          </a:prstGeom>
        </p:spPr>
      </p:pic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2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6212117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HDS Title Slide Placeholder</a:t>
            </a:r>
          </a:p>
        </p:txBody>
      </p:sp>
      <p:sp>
        <p:nvSpPr>
          <p:cNvPr id="12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2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9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0" name="Freeform 99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1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2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56" name="Rectangle 55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5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5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313018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0" name="Rectangle 59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01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tock_000055038830_Full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2"/>
          <a:stretch/>
        </p:blipFill>
        <p:spPr>
          <a:xfrm>
            <a:off x="-4063" y="0"/>
            <a:ext cx="9152127" cy="2130905"/>
          </a:xfrm>
          <a:prstGeom prst="rect">
            <a:avLst/>
          </a:prstGeom>
        </p:spPr>
      </p:pic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2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HDS Title Slide Placeholder </a:t>
            </a:r>
            <a:br>
              <a:rPr lang="en-US" dirty="0"/>
            </a:br>
            <a:r>
              <a:rPr lang="en-US" dirty="0"/>
              <a:t>2 Line HDS Title Slide Placeholder</a:t>
            </a:r>
          </a:p>
        </p:txBody>
      </p:sp>
      <p:sp>
        <p:nvSpPr>
          <p:cNvPr id="12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7246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2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7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9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0" name="Freeform 99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1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2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56" name="Rectangle 55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5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5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575226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0" name="Rectangle 59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15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5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5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5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5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22" name="Group 121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12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5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66" name="Freeform 165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7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8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9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0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1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2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3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4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5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6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18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5955025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8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5955025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Title placeholder</a:t>
            </a:r>
          </a:p>
        </p:txBody>
      </p:sp>
      <p:sp>
        <p:nvSpPr>
          <p:cNvPr id="18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8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91" name="Rectangle 190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92" name="Rectangle 191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  <p:sp>
        <p:nvSpPr>
          <p:cNvPr id="19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313018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85241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5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5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5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5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22" name="Group 121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12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5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66" name="Freeform 165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7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8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9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0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1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2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3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4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5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6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18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3173"/>
            <a:ext cx="5955025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8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05268"/>
            <a:ext cx="5955025" cy="874608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HDS Title Slide Placeholder </a:t>
            </a:r>
            <a:br>
              <a:rPr lang="en-US" dirty="0"/>
            </a:br>
            <a:r>
              <a:rPr lang="en-US" dirty="0"/>
              <a:t>2 Line HDS Title Slide Placeholder</a:t>
            </a:r>
          </a:p>
        </p:txBody>
      </p:sp>
      <p:sp>
        <p:nvSpPr>
          <p:cNvPr id="18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6737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8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7718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91" name="Rectangle 190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92" name="Rectangle 191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  <p:sp>
        <p:nvSpPr>
          <p:cNvPr id="19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574717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7110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4"/>
          </a:solidFill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228587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7661372" y="276622"/>
            <a:ext cx="1200300" cy="343060"/>
            <a:chOff x="7661372" y="276622"/>
            <a:chExt cx="1200300" cy="343060"/>
          </a:xfrm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8543525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8004023" y="279889"/>
              <a:ext cx="174389" cy="16254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8140839" y="279889"/>
              <a:ext cx="205019" cy="16254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8750586" y="279889"/>
              <a:ext cx="42883" cy="16254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7738152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7945213" y="279889"/>
              <a:ext cx="43291" cy="16254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8338506" y="276622"/>
              <a:ext cx="184190" cy="170713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7661372" y="487767"/>
              <a:ext cx="39615" cy="102510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7721816" y="517581"/>
              <a:ext cx="81272" cy="72696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7824734" y="517989"/>
              <a:ext cx="54726" cy="74330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7888853" y="517581"/>
              <a:ext cx="83723" cy="102101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7986053" y="517581"/>
              <a:ext cx="31856" cy="72696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7997080" y="488176"/>
              <a:ext cx="24096" cy="21237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8037104" y="517989"/>
              <a:ext cx="62894" cy="722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8107758" y="517989"/>
              <a:ext cx="68612" cy="73921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8293990" y="484908"/>
              <a:ext cx="80864" cy="105368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8392824" y="517989"/>
              <a:ext cx="68612" cy="73921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8230688" y="497569"/>
              <a:ext cx="54726" cy="94342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8510036" y="488992"/>
              <a:ext cx="115987" cy="101693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8644809" y="517989"/>
              <a:ext cx="68612" cy="73921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8806946" y="497569"/>
              <a:ext cx="54726" cy="94342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8715872" y="519623"/>
              <a:ext cx="85356" cy="70654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8799595" y="468981"/>
              <a:ext cx="45333" cy="28588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300195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101399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9136469" cy="5153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39952" y="4911221"/>
            <a:ext cx="21643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</a:t>
            </a:r>
            <a:r>
              <a:rPr lang="en-US" sz="800" kern="1200" dirty="0" err="1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Vantara</a:t>
            </a:r>
            <a:r>
              <a:rPr lang="en-US" sz="800" kern="1200" dirty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 2018. All rights reserved.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14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81" r:id="rId2"/>
    <p:sldLayoutId id="2147483779" r:id="rId3"/>
    <p:sldLayoutId id="2147483782" r:id="rId4"/>
    <p:sldLayoutId id="2147483783" r:id="rId5"/>
    <p:sldLayoutId id="2147483727" r:id="rId6"/>
    <p:sldLayoutId id="2147483728" r:id="rId7"/>
    <p:sldLayoutId id="2147483743" r:id="rId8"/>
    <p:sldLayoutId id="2147483744" r:id="rId9"/>
    <p:sldLayoutId id="2147483650" r:id="rId10"/>
    <p:sldLayoutId id="2147483691" r:id="rId11"/>
    <p:sldLayoutId id="2147483654" r:id="rId12"/>
    <p:sldLayoutId id="2147483669" r:id="rId13"/>
    <p:sldLayoutId id="2147483780" r:id="rId14"/>
    <p:sldLayoutId id="214748374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701825-1439-4B38-BFA6-9120ADF48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one thread per core</a:t>
            </a:r>
            <a:br>
              <a:rPr lang="en-US" dirty="0"/>
            </a:br>
            <a:r>
              <a:rPr lang="en-US" dirty="0"/>
              <a:t> - part of ivy 3.00.00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93994-8BF9-4CFF-B5EE-583ECF3F92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861" y="4068884"/>
            <a:ext cx="5544831" cy="738664"/>
          </a:xfrm>
        </p:spPr>
        <p:txBody>
          <a:bodyPr/>
          <a:lstStyle/>
          <a:p>
            <a:r>
              <a:rPr lang="en-US" dirty="0"/>
              <a:t>Allart Ian Vogelesang</a:t>
            </a:r>
            <a:br>
              <a:rPr lang="en-US" dirty="0"/>
            </a:br>
            <a:r>
              <a:rPr lang="en-US" dirty="0"/>
              <a:t>ian.vogelesang@hitachivantara.com 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3F3BFC-7061-42B8-B4F2-9C9B5272F0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2018-11-20</a:t>
            </a:r>
          </a:p>
        </p:txBody>
      </p:sp>
    </p:spTree>
    <p:extLst>
      <p:ext uri="{BB962C8B-B14F-4D97-AF65-F5344CB8AC3E}">
        <p14:creationId xmlns:p14="http://schemas.microsoft.com/office/powerpoint/2010/main" val="184377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E0165E-DB99-41A6-B376-A2D777CA1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402231"/>
          </a:xfrm>
        </p:spPr>
        <p:txBody>
          <a:bodyPr/>
          <a:lstStyle/>
          <a:p>
            <a:r>
              <a:rPr lang="en-US" sz="1800" dirty="0"/>
              <a:t>Workload “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skew</a:t>
            </a:r>
            <a:r>
              <a:rPr lang="en-US" sz="1800" dirty="0"/>
              <a:t>” parameter (alternate spelling is “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skew_weight</a:t>
            </a:r>
            <a:r>
              <a:rPr lang="en-US" sz="1800" dirty="0"/>
              <a:t>”)</a:t>
            </a:r>
          </a:p>
          <a:p>
            <a:pPr lvl="1"/>
            <a:r>
              <a:rPr lang="en-US" sz="1600" dirty="0"/>
              <a:t>Works same as earlier ivy when used with Edit Rollup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total_IOPS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total_IOPS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/>
              <a:t>value first evenly divided over all active test LUNs, and then within each LUN, the per-LUN IOPS value is divided between the workloads proportional to the absolute value of the workload’s “skew” parameter.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total_IOPS</a:t>
            </a:r>
            <a:r>
              <a:rPr lang="en-US" sz="1400" dirty="0"/>
              <a:t> is only recognized by Edit Rollup.)</a:t>
            </a:r>
          </a:p>
          <a:p>
            <a:pPr lvl="2"/>
            <a:r>
              <a:rPr lang="en-US" sz="1400" dirty="0"/>
              <a:t>When used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total_IOPS</a:t>
            </a:r>
            <a:r>
              <a:rPr lang="en-US" sz="1400" dirty="0"/>
              <a:t>, ivy ignores the sign of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skew_weight</a:t>
            </a:r>
            <a:r>
              <a:rPr lang="en-US" sz="1400" dirty="0"/>
              <a:t>.</a:t>
            </a:r>
          </a:p>
          <a:p>
            <a:pPr lvl="2"/>
            <a:r>
              <a:rPr lang="en-US" sz="1400" dirty="0"/>
              <a:t>Default 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skew = -1 </a:t>
            </a:r>
            <a:r>
              <a:rPr lang="en-US" sz="1400" dirty="0"/>
              <a:t>means each workload on a LUN defaults to receiving an equal share of the LUN IOPS.</a:t>
            </a:r>
          </a:p>
          <a:p>
            <a:pPr lvl="1"/>
            <a:r>
              <a:rPr lang="en-US" sz="1600" dirty="0"/>
              <a:t>New with ivy 3.00.00, when used with an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IOPS=max</a:t>
            </a:r>
            <a:r>
              <a:rPr lang="en-US" sz="1600" dirty="0"/>
              <a:t> workload, a positive skew value means that the IOPS of each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IOPS=max</a:t>
            </a:r>
            <a:r>
              <a:rPr lang="en-US" sz="1600" dirty="0"/>
              <a:t> workload with positive skew will be proportional to the positive skew value.</a:t>
            </a:r>
          </a:p>
          <a:p>
            <a:pPr lvl="2"/>
            <a:r>
              <a:rPr lang="en-US" sz="1400" dirty="0"/>
              <a:t>Default 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skew = -1 </a:t>
            </a:r>
            <a:r>
              <a:rPr lang="en-US" sz="1400" dirty="0"/>
              <a:t>means that when used with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IOPS=max</a:t>
            </a:r>
            <a:r>
              <a:rPr lang="en-US" sz="1400" dirty="0"/>
              <a:t>, this workload will run independently of other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IOPS=max</a:t>
            </a:r>
            <a:r>
              <a:rPr lang="en-US" sz="1400" dirty="0"/>
              <a:t> workloads on the same LUN.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930097-54F1-4CB5-9674-E3961EA32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One new feature – skew with IOPS=max</a:t>
            </a:r>
          </a:p>
        </p:txBody>
      </p:sp>
    </p:spTree>
    <p:extLst>
      <p:ext uri="{BB962C8B-B14F-4D97-AF65-F5344CB8AC3E}">
        <p14:creationId xmlns:p14="http://schemas.microsoft.com/office/powerpoint/2010/main" val="262274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72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2965F3-B170-4F16-B7D8-C5EDBA9C3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34423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New dedupe &amp; compression pattern generation</a:t>
            </a:r>
          </a:p>
          <a:p>
            <a:pPr marL="750887" lvl="1" indent="-457200"/>
            <a:r>
              <a:rPr lang="en-US" dirty="0"/>
              <a:t>Written by Kumaran Subramaniam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One thread per core</a:t>
            </a:r>
          </a:p>
          <a:p>
            <a:pPr marL="750887" lvl="1" indent="-457200"/>
            <a:r>
              <a:rPr lang="en-US" dirty="0"/>
              <a:t>Written by Ian Vogelesang</a:t>
            </a:r>
          </a:p>
          <a:p>
            <a:pPr marL="750887" lvl="1" indent="-457200"/>
            <a:r>
              <a:rPr lang="en-US" dirty="0"/>
              <a:t>The subject of this presentation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F62F68B-03DC-473A-936F-98E37682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ivy 3.00.00 – two major components</a:t>
            </a:r>
          </a:p>
        </p:txBody>
      </p:sp>
    </p:spTree>
    <p:extLst>
      <p:ext uri="{BB962C8B-B14F-4D97-AF65-F5344CB8AC3E}">
        <p14:creationId xmlns:p14="http://schemas.microsoft.com/office/powerpoint/2010/main" val="34729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E0F8B0-AD3F-494E-9B7C-6EA2BB199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396314"/>
          </a:xfrm>
        </p:spPr>
        <p:txBody>
          <a:bodyPr/>
          <a:lstStyle/>
          <a:p>
            <a:r>
              <a:rPr lang="en-US" sz="1800" dirty="0"/>
              <a:t>Each layered workload on a LUN had its own process thread.</a:t>
            </a:r>
          </a:p>
          <a:p>
            <a:r>
              <a:rPr lang="en-US" sz="1800" dirty="0"/>
              <a:t>This thread used its own </a:t>
            </a:r>
            <a:r>
              <a:rPr lang="en-US" sz="1800" dirty="0" err="1"/>
              <a:t>Aynchronous</a:t>
            </a:r>
            <a:r>
              <a:rPr lang="en-US" sz="1800" dirty="0"/>
              <a:t> I/O (AIO) context to launch multithreaded I/O.</a:t>
            </a:r>
          </a:p>
          <a:p>
            <a:r>
              <a:rPr lang="en-US" sz="1800" dirty="0"/>
              <a:t>Each workload’s thread would drive I/</a:t>
            </a:r>
            <a:r>
              <a:rPr lang="en-US" sz="1800" dirty="0" err="1"/>
              <a:t>Os</a:t>
            </a:r>
            <a:r>
              <a:rPr lang="en-US" sz="1800" dirty="0"/>
              <a:t> to its own AIO context without any awareness that there might be others driving I/O to the same LUN.</a:t>
            </a:r>
          </a:p>
          <a:p>
            <a:r>
              <a:rPr lang="en-US" sz="1800" dirty="0"/>
              <a:t>The small CPU overhead needed to drive I/O using AIO with compiled C++ was a huge improvement over </a:t>
            </a:r>
            <a:r>
              <a:rPr lang="en-US" sz="1800" dirty="0" err="1"/>
              <a:t>vdbench</a:t>
            </a:r>
            <a:r>
              <a:rPr lang="en-US" sz="1800" dirty="0"/>
              <a:t>, which used 32 Java program threads to do what a single ivy workload thread does with an AIO context.  </a:t>
            </a:r>
          </a:p>
          <a:p>
            <a:pPr lvl="1"/>
            <a:r>
              <a:rPr lang="en-US" sz="1600" dirty="0"/>
              <a:t>Lower CPU overhead means more accurate measurements.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5F97D63-7D80-4F67-A869-1B087438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ivy before ivy 3.0</a:t>
            </a:r>
          </a:p>
        </p:txBody>
      </p:sp>
    </p:spTree>
    <p:extLst>
      <p:ext uri="{BB962C8B-B14F-4D97-AF65-F5344CB8AC3E}">
        <p14:creationId xmlns:p14="http://schemas.microsoft.com/office/powerpoint/2010/main" val="89696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008" y="1563414"/>
            <a:ext cx="5245157" cy="3247043"/>
          </a:xfrm>
        </p:spPr>
        <p:txBody>
          <a:bodyPr/>
          <a:lstStyle/>
          <a:p>
            <a:r>
              <a:rPr lang="en-US" sz="1600" dirty="0"/>
              <a:t>This was a huge improvement over vdbench, which for “threads=32” used 32 Java threads to do what a single ivy workload thread does with an AIO context with “</a:t>
            </a:r>
            <a:r>
              <a:rPr lang="en-US" sz="1600" dirty="0" err="1"/>
              <a:t>maxTags</a:t>
            </a:r>
            <a:r>
              <a:rPr lang="en-US" sz="1600" dirty="0"/>
              <a:t>=32”.</a:t>
            </a:r>
          </a:p>
          <a:p>
            <a:r>
              <a:rPr lang="en-US" sz="1600" dirty="0"/>
              <a:t>Using the OS dispatcher to switch between threads is a “heavyweight” CPU/memory consumer.</a:t>
            </a:r>
          </a:p>
          <a:p>
            <a:r>
              <a:rPr lang="en-US" sz="1600" dirty="0"/>
              <a:t>Using a single thread iterating over a data structure is trivially “lightweight”.</a:t>
            </a:r>
          </a:p>
          <a:p>
            <a:r>
              <a:rPr lang="en-US" sz="1600" dirty="0"/>
              <a:t>Ivy 2.0’s CPU busy is a small fraction of </a:t>
            </a:r>
            <a:r>
              <a:rPr lang="en-US" sz="1600" dirty="0" err="1"/>
              <a:t>vdbench’s</a:t>
            </a:r>
            <a:r>
              <a:rPr lang="en-US" sz="1600" dirty="0"/>
              <a:t> CPU busy – but we can do better!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Original ivy – one thread per workload on a LUN</a:t>
            </a:r>
          </a:p>
        </p:txBody>
      </p:sp>
      <p:grpSp>
        <p:nvGrpSpPr>
          <p:cNvPr id="4" name="Group 63"/>
          <p:cNvGrpSpPr/>
          <p:nvPr/>
        </p:nvGrpSpPr>
        <p:grpSpPr>
          <a:xfrm>
            <a:off x="1841575" y="963663"/>
            <a:ext cx="1555860" cy="2552378"/>
            <a:chOff x="1712795" y="1111760"/>
            <a:chExt cx="1555860" cy="2552378"/>
          </a:xfrm>
        </p:grpSpPr>
        <p:sp>
          <p:nvSpPr>
            <p:cNvPr id="7" name="Rectangle 6"/>
            <p:cNvSpPr/>
            <p:nvPr/>
          </p:nvSpPr>
          <p:spPr>
            <a:xfrm>
              <a:off x="1712795" y="1111760"/>
              <a:ext cx="1555860" cy="255237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testhost1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37187" y="1111760"/>
              <a:ext cx="431467" cy="255237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OS</a:t>
              </a:r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881258" y="1416237"/>
              <a:ext cx="242887" cy="295275"/>
            </a:xfrm>
            <a:prstGeom prst="flowChartMagneticDisk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+mj-lt"/>
                </a:rPr>
                <a:t>LUN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27659" y="1778188"/>
              <a:ext cx="340979" cy="25639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+mj-lt"/>
                </a:rPr>
                <a:t>HBA</a:t>
              </a:r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881258" y="2102036"/>
              <a:ext cx="242887" cy="295275"/>
            </a:xfrm>
            <a:prstGeom prst="flowChartMagneticDisk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+mj-lt"/>
                </a:rPr>
                <a:t>LUN</a:t>
              </a:r>
            </a:p>
          </p:txBody>
        </p:sp>
        <p:cxnSp>
          <p:nvCxnSpPr>
            <p:cNvPr id="14" name="Straight Connector 13"/>
            <p:cNvCxnSpPr>
              <a:stCxn id="9" idx="3"/>
              <a:endCxn id="11" idx="0"/>
            </p:cNvCxnSpPr>
            <p:nvPr/>
          </p:nvCxnSpPr>
          <p:spPr>
            <a:xfrm>
              <a:off x="3002702" y="1711512"/>
              <a:ext cx="95447" cy="666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1" idx="2"/>
              <a:endCxn id="12" idx="1"/>
            </p:cNvCxnSpPr>
            <p:nvPr/>
          </p:nvCxnSpPr>
          <p:spPr>
            <a:xfrm flipH="1">
              <a:off x="3002702" y="2034581"/>
              <a:ext cx="95447" cy="674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Magnetic Disk 17"/>
            <p:cNvSpPr/>
            <p:nvPr/>
          </p:nvSpPr>
          <p:spPr>
            <a:xfrm>
              <a:off x="2881274" y="2530561"/>
              <a:ext cx="242887" cy="295275"/>
            </a:xfrm>
            <a:prstGeom prst="flowChartMagneticDisk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+mj-lt"/>
                </a:rPr>
                <a:t>LUN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27675" y="2892512"/>
              <a:ext cx="340979" cy="25639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+mj-lt"/>
                </a:rPr>
                <a:t>HBA</a:t>
              </a:r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2881274" y="3216360"/>
              <a:ext cx="242887" cy="295275"/>
            </a:xfrm>
            <a:prstGeom prst="flowChartMagneticDisk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+mj-lt"/>
                </a:rPr>
                <a:t>LUN</a:t>
              </a:r>
            </a:p>
          </p:txBody>
        </p:sp>
        <p:cxnSp>
          <p:nvCxnSpPr>
            <p:cNvPr id="21" name="Straight Connector 20"/>
            <p:cNvCxnSpPr>
              <a:stCxn id="18" idx="3"/>
              <a:endCxn id="19" idx="0"/>
            </p:cNvCxnSpPr>
            <p:nvPr/>
          </p:nvCxnSpPr>
          <p:spPr>
            <a:xfrm>
              <a:off x="3002718" y="2825836"/>
              <a:ext cx="95447" cy="666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9" idx="2"/>
              <a:endCxn id="20" idx="1"/>
            </p:cNvCxnSpPr>
            <p:nvPr/>
          </p:nvCxnSpPr>
          <p:spPr>
            <a:xfrm flipH="1">
              <a:off x="3002718" y="3148905"/>
              <a:ext cx="95447" cy="674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 rot="16200000">
              <a:off x="1295045" y="2456741"/>
              <a:ext cx="1176477" cy="14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+mj-lt"/>
                </a:rPr>
                <a:t>ivydriver</a:t>
              </a:r>
              <a:r>
                <a:rPr lang="en-US" sz="800" dirty="0">
                  <a:solidFill>
                    <a:schemeClr val="tx1"/>
                  </a:solidFill>
                  <a:latin typeface="+mj-lt"/>
                </a:rPr>
                <a:t> main thread</a:t>
              </a:r>
            </a:p>
          </p:txBody>
        </p:sp>
        <p:cxnSp>
          <p:nvCxnSpPr>
            <p:cNvPr id="28" name="Straight Connector 27"/>
            <p:cNvCxnSpPr>
              <a:stCxn id="9" idx="2"/>
              <a:endCxn id="23" idx="3"/>
            </p:cNvCxnSpPr>
            <p:nvPr/>
          </p:nvCxnSpPr>
          <p:spPr>
            <a:xfrm flipH="1" flipV="1">
              <a:off x="2794326" y="1490056"/>
              <a:ext cx="86932" cy="738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5" idx="3"/>
              <a:endCxn id="9" idx="2"/>
            </p:cNvCxnSpPr>
            <p:nvPr/>
          </p:nvCxnSpPr>
          <p:spPr>
            <a:xfrm>
              <a:off x="2741917" y="1556722"/>
              <a:ext cx="139341" cy="71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endCxn id="9" idx="2"/>
            </p:cNvCxnSpPr>
            <p:nvPr/>
          </p:nvCxnSpPr>
          <p:spPr>
            <a:xfrm flipV="1">
              <a:off x="2689508" y="1563875"/>
              <a:ext cx="191750" cy="595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2301495" y="2123410"/>
              <a:ext cx="495228" cy="14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+mj-lt"/>
                </a:rPr>
                <a:t>Workload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249086" y="2190076"/>
              <a:ext cx="495228" cy="14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+mj-lt"/>
                </a:rPr>
                <a:t>Workload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196677" y="2256742"/>
              <a:ext cx="495228" cy="14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+mj-lt"/>
                </a:rPr>
                <a:t>Workload</a:t>
              </a:r>
            </a:p>
          </p:txBody>
        </p:sp>
        <p:cxnSp>
          <p:nvCxnSpPr>
            <p:cNvPr id="41" name="Straight Connector 40"/>
            <p:cNvCxnSpPr>
              <a:endCxn id="38" idx="3"/>
            </p:cNvCxnSpPr>
            <p:nvPr/>
          </p:nvCxnSpPr>
          <p:spPr>
            <a:xfrm flipH="1" flipV="1">
              <a:off x="2796723" y="2197229"/>
              <a:ext cx="86932" cy="738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9" idx="3"/>
            </p:cNvCxnSpPr>
            <p:nvPr/>
          </p:nvCxnSpPr>
          <p:spPr>
            <a:xfrm>
              <a:off x="2744314" y="2263895"/>
              <a:ext cx="139341" cy="71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691905" y="2271048"/>
              <a:ext cx="191750" cy="595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2301370" y="2545751"/>
              <a:ext cx="495228" cy="14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+mj-lt"/>
                </a:rPr>
                <a:t>Workload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248961" y="2612417"/>
              <a:ext cx="495228" cy="14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+mj-lt"/>
                </a:rPr>
                <a:t>Workload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196552" y="2679083"/>
              <a:ext cx="495228" cy="14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+mj-lt"/>
                </a:rPr>
                <a:t>Workload</a:t>
              </a:r>
            </a:p>
          </p:txBody>
        </p:sp>
        <p:cxnSp>
          <p:nvCxnSpPr>
            <p:cNvPr id="47" name="Straight Connector 46"/>
            <p:cNvCxnSpPr>
              <a:endCxn id="44" idx="3"/>
            </p:cNvCxnSpPr>
            <p:nvPr/>
          </p:nvCxnSpPr>
          <p:spPr>
            <a:xfrm flipH="1" flipV="1">
              <a:off x="2796598" y="2619570"/>
              <a:ext cx="86932" cy="738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5" idx="3"/>
            </p:cNvCxnSpPr>
            <p:nvPr/>
          </p:nvCxnSpPr>
          <p:spPr>
            <a:xfrm>
              <a:off x="2744189" y="2686236"/>
              <a:ext cx="139341" cy="71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2691780" y="2693389"/>
              <a:ext cx="191750" cy="595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2303767" y="3252924"/>
              <a:ext cx="495228" cy="14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+mj-lt"/>
                </a:rPr>
                <a:t>Workload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251358" y="3319590"/>
              <a:ext cx="495228" cy="14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+mj-lt"/>
                </a:rPr>
                <a:t>Workload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98949" y="3386256"/>
              <a:ext cx="495228" cy="14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+mj-lt"/>
                </a:rPr>
                <a:t>Workload</a:t>
              </a:r>
            </a:p>
          </p:txBody>
        </p:sp>
        <p:cxnSp>
          <p:nvCxnSpPr>
            <p:cNvPr id="53" name="Straight Connector 52"/>
            <p:cNvCxnSpPr>
              <a:endCxn id="50" idx="3"/>
            </p:cNvCxnSpPr>
            <p:nvPr/>
          </p:nvCxnSpPr>
          <p:spPr>
            <a:xfrm flipH="1" flipV="1">
              <a:off x="2798995" y="3326743"/>
              <a:ext cx="86932" cy="738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1" idx="3"/>
            </p:cNvCxnSpPr>
            <p:nvPr/>
          </p:nvCxnSpPr>
          <p:spPr>
            <a:xfrm>
              <a:off x="2746586" y="3393409"/>
              <a:ext cx="139341" cy="71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2694177" y="3400562"/>
              <a:ext cx="191750" cy="595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1712795" y="3265119"/>
              <a:ext cx="340979" cy="25639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+mj-lt"/>
                </a:rPr>
                <a:t>NIC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99098" y="1416237"/>
              <a:ext cx="495228" cy="14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+mj-lt"/>
                </a:rPr>
                <a:t>Workload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246689" y="1482903"/>
              <a:ext cx="495228" cy="14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+mj-lt"/>
                </a:rPr>
                <a:t>Workload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94280" y="1549569"/>
              <a:ext cx="495228" cy="14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+mj-lt"/>
                </a:rPr>
                <a:t>Workload</a:t>
              </a:r>
            </a:p>
          </p:txBody>
        </p:sp>
      </p:grpSp>
      <p:sp>
        <p:nvSpPr>
          <p:cNvPr id="62" name="Rectangle 61"/>
          <p:cNvSpPr/>
          <p:nvPr/>
        </p:nvSpPr>
        <p:spPr>
          <a:xfrm>
            <a:off x="994377" y="2429558"/>
            <a:ext cx="560576" cy="5630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+mj-lt"/>
              </a:rPr>
              <a:t>by-host </a:t>
            </a:r>
            <a:r>
              <a:rPr lang="en-US" sz="800" dirty="0" err="1">
                <a:solidFill>
                  <a:schemeClr val="tx1"/>
                </a:solidFill>
                <a:latin typeface="+mj-lt"/>
              </a:rPr>
              <a:t>subthread</a:t>
            </a: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317262" y="2101576"/>
            <a:ext cx="340979" cy="2563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</a:rPr>
              <a:t>NIC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853400" y="3872452"/>
            <a:ext cx="1555860" cy="9902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testhost2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977792" y="3872452"/>
            <a:ext cx="431467" cy="9902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OS</a:t>
            </a:r>
          </a:p>
        </p:txBody>
      </p:sp>
      <p:sp>
        <p:nvSpPr>
          <p:cNvPr id="68" name="Flowchart: Magnetic Disk 67"/>
          <p:cNvSpPr/>
          <p:nvPr/>
        </p:nvSpPr>
        <p:spPr>
          <a:xfrm>
            <a:off x="3021863" y="4176929"/>
            <a:ext cx="242887" cy="295275"/>
          </a:xfrm>
          <a:prstGeom prst="flowChartMagneticDisk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+mj-lt"/>
              </a:rPr>
              <a:t>LUN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068264" y="4538880"/>
            <a:ext cx="340979" cy="2563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</a:rPr>
              <a:t>HBA</a:t>
            </a:r>
          </a:p>
        </p:txBody>
      </p:sp>
      <p:cxnSp>
        <p:nvCxnSpPr>
          <p:cNvPr id="71" name="Straight Connector 70"/>
          <p:cNvCxnSpPr>
            <a:stCxn id="68" idx="3"/>
            <a:endCxn id="69" idx="0"/>
          </p:cNvCxnSpPr>
          <p:nvPr/>
        </p:nvCxnSpPr>
        <p:spPr>
          <a:xfrm>
            <a:off x="3143307" y="4472204"/>
            <a:ext cx="95447" cy="666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439703" y="4176929"/>
            <a:ext cx="495228" cy="147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+mj-lt"/>
              </a:rPr>
              <a:t>Workload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387294" y="4243595"/>
            <a:ext cx="495228" cy="147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+mj-lt"/>
              </a:rPr>
              <a:t>Workload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34885" y="4310261"/>
            <a:ext cx="495228" cy="147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+mj-lt"/>
              </a:rPr>
              <a:t>Workload</a:t>
            </a:r>
          </a:p>
        </p:txBody>
      </p:sp>
      <p:sp>
        <p:nvSpPr>
          <p:cNvPr id="81" name="Rectangle 80"/>
          <p:cNvSpPr/>
          <p:nvPr/>
        </p:nvSpPr>
        <p:spPr>
          <a:xfrm rot="16200000">
            <a:off x="1944031" y="4709051"/>
            <a:ext cx="159715" cy="147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2" name="Straight Connector 81"/>
          <p:cNvCxnSpPr>
            <a:stCxn id="68" idx="2"/>
            <a:endCxn id="78" idx="3"/>
          </p:cNvCxnSpPr>
          <p:nvPr/>
        </p:nvCxnSpPr>
        <p:spPr>
          <a:xfrm flipH="1" flipV="1">
            <a:off x="2934931" y="4250748"/>
            <a:ext cx="86932" cy="738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9" idx="3"/>
            <a:endCxn id="68" idx="2"/>
          </p:cNvCxnSpPr>
          <p:nvPr/>
        </p:nvCxnSpPr>
        <p:spPr>
          <a:xfrm>
            <a:off x="2882522" y="4317414"/>
            <a:ext cx="139341" cy="71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68" idx="2"/>
          </p:cNvCxnSpPr>
          <p:nvPr/>
        </p:nvCxnSpPr>
        <p:spPr>
          <a:xfrm flipV="1">
            <a:off x="2830113" y="4324567"/>
            <a:ext cx="191750" cy="595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994377" y="3161149"/>
            <a:ext cx="560576" cy="5630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+mj-lt"/>
              </a:rPr>
              <a:t>by host </a:t>
            </a:r>
            <a:r>
              <a:rPr lang="en-US" sz="800" dirty="0" err="1">
                <a:solidFill>
                  <a:schemeClr val="tx1"/>
                </a:solidFill>
                <a:latin typeface="+mj-lt"/>
              </a:rPr>
              <a:t>subthread</a:t>
            </a: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994377" y="3892740"/>
            <a:ext cx="560576" cy="5630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+mj-lt"/>
              </a:rPr>
              <a:t>by host </a:t>
            </a:r>
            <a:r>
              <a:rPr lang="en-US" sz="800" dirty="0" err="1">
                <a:solidFill>
                  <a:schemeClr val="tx1"/>
                </a:solidFill>
                <a:latin typeface="+mj-lt"/>
              </a:rPr>
              <a:t>subthread</a:t>
            </a: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926659" y="4212814"/>
            <a:ext cx="696012" cy="3825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51610" y="1809666"/>
            <a:ext cx="1406631" cy="25944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ivy master host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331421" y="2855975"/>
            <a:ext cx="560576" cy="5630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+mj-lt"/>
              </a:rPr>
              <a:t>Ivy</a:t>
            </a:r>
            <a:br>
              <a:rPr lang="en-US" sz="800" dirty="0">
                <a:solidFill>
                  <a:schemeClr val="tx1"/>
                </a:solidFill>
                <a:latin typeface="+mj-lt"/>
              </a:rPr>
            </a:br>
            <a:r>
              <a:rPr lang="en-US" sz="800" dirty="0">
                <a:solidFill>
                  <a:schemeClr val="tx1"/>
                </a:solidFill>
                <a:latin typeface="+mj-lt"/>
              </a:rPr>
              <a:t>main</a:t>
            </a:r>
            <a:br>
              <a:rPr lang="en-US" sz="800" dirty="0">
                <a:solidFill>
                  <a:schemeClr val="tx1"/>
                </a:solidFill>
                <a:latin typeface="+mj-lt"/>
              </a:rPr>
            </a:br>
            <a:r>
              <a:rPr lang="en-US" sz="800" dirty="0">
                <a:solidFill>
                  <a:schemeClr val="tx1"/>
                </a:solidFill>
                <a:latin typeface="+mj-lt"/>
              </a:rPr>
              <a:t>thread</a:t>
            </a:r>
          </a:p>
        </p:txBody>
      </p:sp>
      <p:cxnSp>
        <p:nvCxnSpPr>
          <p:cNvPr id="114" name="Straight Connector 113"/>
          <p:cNvCxnSpPr>
            <a:stCxn id="62" idx="3"/>
            <a:endCxn id="27" idx="0"/>
          </p:cNvCxnSpPr>
          <p:nvPr/>
        </p:nvCxnSpPr>
        <p:spPr>
          <a:xfrm flipV="1">
            <a:off x="1554953" y="2382462"/>
            <a:ext cx="383292" cy="328615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9" idx="3"/>
          </p:cNvCxnSpPr>
          <p:nvPr/>
        </p:nvCxnSpPr>
        <p:spPr>
          <a:xfrm>
            <a:off x="1554953" y="3442668"/>
            <a:ext cx="383292" cy="1305085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2" idx="3"/>
            <a:endCxn id="62" idx="1"/>
          </p:cNvCxnSpPr>
          <p:nvPr/>
        </p:nvCxnSpPr>
        <p:spPr>
          <a:xfrm flipV="1">
            <a:off x="891997" y="2711077"/>
            <a:ext cx="102380" cy="426417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9" idx="1"/>
            <a:endCxn id="112" idx="3"/>
          </p:cNvCxnSpPr>
          <p:nvPr/>
        </p:nvCxnSpPr>
        <p:spPr>
          <a:xfrm flipH="1" flipV="1">
            <a:off x="891997" y="3137494"/>
            <a:ext cx="102380" cy="305174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10" idx="1"/>
            <a:endCxn id="112" idx="3"/>
          </p:cNvCxnSpPr>
          <p:nvPr/>
        </p:nvCxnSpPr>
        <p:spPr>
          <a:xfrm flipH="1" flipV="1">
            <a:off x="891997" y="3137494"/>
            <a:ext cx="102380" cy="1036765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26" idx="1"/>
            <a:endCxn id="27" idx="2"/>
          </p:cNvCxnSpPr>
          <p:nvPr/>
        </p:nvCxnSpPr>
        <p:spPr>
          <a:xfrm flipH="1">
            <a:off x="2085882" y="1475291"/>
            <a:ext cx="237178" cy="907171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25" idx="1"/>
            <a:endCxn id="27" idx="2"/>
          </p:cNvCxnSpPr>
          <p:nvPr/>
        </p:nvCxnSpPr>
        <p:spPr>
          <a:xfrm flipH="1">
            <a:off x="2085882" y="1408625"/>
            <a:ext cx="289587" cy="973837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23" idx="1"/>
            <a:endCxn id="27" idx="2"/>
          </p:cNvCxnSpPr>
          <p:nvPr/>
        </p:nvCxnSpPr>
        <p:spPr>
          <a:xfrm flipH="1">
            <a:off x="2085882" y="1341959"/>
            <a:ext cx="341996" cy="1040503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38" idx="1"/>
            <a:endCxn id="27" idx="2"/>
          </p:cNvCxnSpPr>
          <p:nvPr/>
        </p:nvCxnSpPr>
        <p:spPr>
          <a:xfrm flipH="1">
            <a:off x="2085882" y="2049132"/>
            <a:ext cx="344393" cy="33333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40" idx="1"/>
            <a:endCxn id="27" idx="2"/>
          </p:cNvCxnSpPr>
          <p:nvPr/>
        </p:nvCxnSpPr>
        <p:spPr>
          <a:xfrm flipH="1">
            <a:off x="2085882" y="2182464"/>
            <a:ext cx="239575" cy="199998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44" idx="1"/>
            <a:endCxn id="27" idx="2"/>
          </p:cNvCxnSpPr>
          <p:nvPr/>
        </p:nvCxnSpPr>
        <p:spPr>
          <a:xfrm flipH="1" flipV="1">
            <a:off x="2085882" y="2382462"/>
            <a:ext cx="344268" cy="89011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45" idx="1"/>
            <a:endCxn id="27" idx="2"/>
          </p:cNvCxnSpPr>
          <p:nvPr/>
        </p:nvCxnSpPr>
        <p:spPr>
          <a:xfrm flipH="1" flipV="1">
            <a:off x="2085882" y="2382462"/>
            <a:ext cx="291859" cy="155677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46" idx="1"/>
          </p:cNvCxnSpPr>
          <p:nvPr/>
        </p:nvCxnSpPr>
        <p:spPr>
          <a:xfrm flipH="1" flipV="1">
            <a:off x="2085883" y="2382463"/>
            <a:ext cx="239449" cy="222342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0" idx="1"/>
          </p:cNvCxnSpPr>
          <p:nvPr/>
        </p:nvCxnSpPr>
        <p:spPr>
          <a:xfrm flipH="1" flipV="1">
            <a:off x="2085885" y="2382464"/>
            <a:ext cx="346662" cy="796182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51" idx="1"/>
          </p:cNvCxnSpPr>
          <p:nvPr/>
        </p:nvCxnSpPr>
        <p:spPr>
          <a:xfrm flipH="1" flipV="1">
            <a:off x="2085887" y="2382465"/>
            <a:ext cx="294251" cy="862847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52" idx="1"/>
          </p:cNvCxnSpPr>
          <p:nvPr/>
        </p:nvCxnSpPr>
        <p:spPr>
          <a:xfrm flipH="1" flipV="1">
            <a:off x="2085890" y="2382467"/>
            <a:ext cx="241839" cy="929511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" name="Rounded Rectangular Callout 4"/>
          <p:cNvSpPr/>
          <p:nvPr/>
        </p:nvSpPr>
        <p:spPr>
          <a:xfrm>
            <a:off x="194460" y="4105242"/>
            <a:ext cx="640387" cy="370001"/>
          </a:xfrm>
          <a:prstGeom prst="wedgeRoundRectCallout">
            <a:avLst>
              <a:gd name="adj1" fmla="val 88510"/>
              <a:gd name="adj2" fmla="val -176378"/>
              <a:gd name="adj3" fmla="val 16667"/>
            </a:avLst>
          </a:prstGeom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[hosts] </a:t>
            </a:r>
            <a:r>
              <a:rPr lang="en-US" sz="900" dirty="0">
                <a:solidFill>
                  <a:schemeClr val="tx1"/>
                </a:solidFill>
                <a:cs typeface="Courier New" panose="02070309020205020404" pitchFamily="49" charset="0"/>
              </a:rPr>
              <a:t>statement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 useBgFill="1">
        <p:nvSpPr>
          <p:cNvPr id="85" name="Rounded Rectangular Callout 84"/>
          <p:cNvSpPr/>
          <p:nvPr/>
        </p:nvSpPr>
        <p:spPr>
          <a:xfrm>
            <a:off x="834847" y="4538880"/>
            <a:ext cx="1151308" cy="370001"/>
          </a:xfrm>
          <a:prstGeom prst="wedgeRoundRectCallout">
            <a:avLst>
              <a:gd name="adj1" fmla="val 83474"/>
              <a:gd name="adj2" fmla="val -75980"/>
              <a:gd name="adj3" fmla="val 16667"/>
            </a:avLst>
          </a:prstGeom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CreateWorkload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solidFill>
                  <a:schemeClr val="tx1"/>
                </a:solidFill>
                <a:cs typeface="Courier New" panose="02070309020205020404" pitchFamily="49" charset="0"/>
              </a:rPr>
              <a:t>statement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" name="Rounded Rectangular Callout 98">
            <a:extLst>
              <a:ext uri="{FF2B5EF4-FFF2-40B4-BE49-F238E27FC236}">
                <a16:creationId xmlns:a16="http://schemas.microsoft.com/office/drawing/2014/main" id="{88FC2685-B953-482D-8534-8D1053FF7F9B}"/>
              </a:ext>
            </a:extLst>
          </p:cNvPr>
          <p:cNvSpPr/>
          <p:nvPr/>
        </p:nvSpPr>
        <p:spPr>
          <a:xfrm>
            <a:off x="568960" y="1018173"/>
            <a:ext cx="985993" cy="477992"/>
          </a:xfrm>
          <a:prstGeom prst="wedgeRoundRectCallout">
            <a:avLst>
              <a:gd name="adj1" fmla="val 133001"/>
              <a:gd name="adj2" fmla="val 46432"/>
              <a:gd name="adj3" fmla="val 16667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One thread and AIO context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per Workload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7" name="Rounded Rectangular Callout 98">
            <a:extLst>
              <a:ext uri="{FF2B5EF4-FFF2-40B4-BE49-F238E27FC236}">
                <a16:creationId xmlns:a16="http://schemas.microsoft.com/office/drawing/2014/main" id="{8F8F7F37-2111-4B09-8F0C-E7C4ECC384ED}"/>
              </a:ext>
            </a:extLst>
          </p:cNvPr>
          <p:cNvSpPr/>
          <p:nvPr/>
        </p:nvSpPr>
        <p:spPr>
          <a:xfrm>
            <a:off x="4037760" y="997298"/>
            <a:ext cx="1604427" cy="477992"/>
          </a:xfrm>
          <a:prstGeom prst="wedgeRoundRectCallout">
            <a:avLst>
              <a:gd name="adj1" fmla="val -126363"/>
              <a:gd name="adj2" fmla="val 52100"/>
              <a:gd name="adj3" fmla="val 16667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Up to “</a:t>
            </a:r>
            <a:r>
              <a:rPr lang="en-US" sz="1000" dirty="0" err="1">
                <a:solidFill>
                  <a:schemeClr val="tx1"/>
                </a:solidFill>
              </a:rPr>
              <a:t>maxTags</a:t>
            </a:r>
            <a:r>
              <a:rPr lang="en-US" sz="1000" dirty="0">
                <a:solidFill>
                  <a:schemeClr val="tx1"/>
                </a:solidFill>
              </a:rPr>
              <a:t>” concurrent I/</a:t>
            </a:r>
            <a:r>
              <a:rPr lang="en-US" sz="1000" dirty="0" err="1">
                <a:solidFill>
                  <a:schemeClr val="tx1"/>
                </a:solidFill>
              </a:rPr>
              <a:t>Os</a:t>
            </a:r>
            <a:r>
              <a:rPr lang="en-US" sz="1000" dirty="0">
                <a:solidFill>
                  <a:schemeClr val="tx1"/>
                </a:solidFill>
              </a:rPr>
              <a:t> with one workload thread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577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E0F8B0-AD3F-494E-9B7C-6EA2BB199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400657"/>
          </a:xfrm>
        </p:spPr>
        <p:txBody>
          <a:bodyPr/>
          <a:lstStyle/>
          <a:p>
            <a:r>
              <a:rPr lang="en-US" sz="2000" dirty="0"/>
              <a:t>Original ivy couldn’t do skew with IOPS=max because each workload worked independently.</a:t>
            </a:r>
          </a:p>
          <a:p>
            <a:r>
              <a:rPr lang="en-US" sz="2000" dirty="0"/>
              <a:t>Ian: I was originally planning to offer skew with IOPS=max by implementing “one thread per LUN”.  This would also improve ivy scalability where multiple workloads were layered on each LUN.</a:t>
            </a:r>
          </a:p>
          <a:p>
            <a:r>
              <a:rPr lang="en-US" sz="2000" dirty="0"/>
              <a:t>Kumaran:  “Why don’t you do one thread per core?”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5F97D63-7D80-4F67-A869-1B087438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ivy  &amp; skew with IOPS=max</a:t>
            </a:r>
          </a:p>
        </p:txBody>
      </p:sp>
    </p:spTree>
    <p:extLst>
      <p:ext uri="{BB962C8B-B14F-4D97-AF65-F5344CB8AC3E}">
        <p14:creationId xmlns:p14="http://schemas.microsoft.com/office/powerpoint/2010/main" val="140263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73969" y="967574"/>
            <a:ext cx="3174196" cy="4101636"/>
          </a:xfrm>
        </p:spPr>
        <p:txBody>
          <a:bodyPr/>
          <a:lstStyle/>
          <a:p>
            <a:r>
              <a:rPr lang="en-US" sz="1200" dirty="0"/>
              <a:t>When </a:t>
            </a:r>
            <a:r>
              <a:rPr lang="en-US" sz="1200" dirty="0" err="1"/>
              <a:t>ivydriver</a:t>
            </a:r>
            <a:r>
              <a:rPr lang="en-US" sz="1200" dirty="0"/>
              <a:t> starts up, it launches a workload thread for each CPU core, and binds the thread to the core using CPU affinity.</a:t>
            </a:r>
          </a:p>
          <a:p>
            <a:pPr lvl="1"/>
            <a:r>
              <a:rPr lang="en-US" sz="1100" dirty="0"/>
              <a:t>Except core 0, which is left for the </a:t>
            </a:r>
            <a:r>
              <a:rPr lang="en-US" sz="1100" dirty="0" err="1"/>
              <a:t>ivydriver</a:t>
            </a:r>
            <a:r>
              <a:rPr lang="en-US" sz="1100" dirty="0"/>
              <a:t> main thread.</a:t>
            </a:r>
          </a:p>
          <a:p>
            <a:r>
              <a:rPr lang="en-US" sz="1200" dirty="0"/>
              <a:t>The workloads running on an </a:t>
            </a:r>
            <a:r>
              <a:rPr lang="en-US" sz="1200" dirty="0" err="1"/>
              <a:t>ivydriver</a:t>
            </a:r>
            <a:r>
              <a:rPr lang="en-US" sz="1200" dirty="0"/>
              <a:t> instance are merged onto a single AIO context for each LUN.</a:t>
            </a:r>
          </a:p>
          <a:p>
            <a:pPr lvl="1"/>
            <a:r>
              <a:rPr lang="en-US" sz="1100" dirty="0"/>
              <a:t>Enables “skew” factors for multiple IOPS=max workloads on a LUN </a:t>
            </a:r>
          </a:p>
          <a:p>
            <a:r>
              <a:rPr lang="en-US" sz="1200" dirty="0"/>
              <a:t>When a “Go” command is received, the ownership of the LUNs is redistributed over the workload threads for each core.</a:t>
            </a:r>
          </a:p>
          <a:p>
            <a:r>
              <a:rPr lang="en-US" sz="1200" b="1" dirty="0"/>
              <a:t>OS dispatcher not used to multiplex things.</a:t>
            </a:r>
            <a:endParaRPr lang="en-US" sz="9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ivy 3.0 one thread per core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994377" y="2429558"/>
            <a:ext cx="560576" cy="5630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+mj-lt"/>
              </a:rPr>
              <a:t>by-host </a:t>
            </a:r>
            <a:r>
              <a:rPr lang="en-US" sz="800" dirty="0" err="1">
                <a:solidFill>
                  <a:schemeClr val="tx1"/>
                </a:solidFill>
                <a:latin typeface="+mj-lt"/>
              </a:rPr>
              <a:t>subthread</a:t>
            </a: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94377" y="3161149"/>
            <a:ext cx="560576" cy="5630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+mj-lt"/>
              </a:rPr>
              <a:t>by host </a:t>
            </a:r>
            <a:r>
              <a:rPr lang="en-US" sz="800" dirty="0" err="1">
                <a:solidFill>
                  <a:schemeClr val="tx1"/>
                </a:solidFill>
                <a:latin typeface="+mj-lt"/>
              </a:rPr>
              <a:t>subthread</a:t>
            </a: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994377" y="3892740"/>
            <a:ext cx="560576" cy="5630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+mj-lt"/>
              </a:rPr>
              <a:t>by host </a:t>
            </a:r>
            <a:r>
              <a:rPr lang="en-US" sz="800" dirty="0" err="1">
                <a:solidFill>
                  <a:schemeClr val="tx1"/>
                </a:solidFill>
                <a:latin typeface="+mj-lt"/>
              </a:rPr>
              <a:t>subthread</a:t>
            </a: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926659" y="4212814"/>
            <a:ext cx="696012" cy="3825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51610" y="1809666"/>
            <a:ext cx="1406631" cy="25944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ivy master host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331421" y="2855975"/>
            <a:ext cx="560576" cy="5630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+mj-lt"/>
              </a:rPr>
              <a:t>Ivy</a:t>
            </a:r>
            <a:br>
              <a:rPr lang="en-US" sz="800" dirty="0">
                <a:solidFill>
                  <a:schemeClr val="tx1"/>
                </a:solidFill>
                <a:latin typeface="+mj-lt"/>
              </a:rPr>
            </a:br>
            <a:r>
              <a:rPr lang="en-US" sz="800" dirty="0">
                <a:solidFill>
                  <a:schemeClr val="tx1"/>
                </a:solidFill>
                <a:latin typeface="+mj-lt"/>
              </a:rPr>
              <a:t>main</a:t>
            </a:r>
            <a:br>
              <a:rPr lang="en-US" sz="800" dirty="0">
                <a:solidFill>
                  <a:schemeClr val="tx1"/>
                </a:solidFill>
                <a:latin typeface="+mj-lt"/>
              </a:rPr>
            </a:br>
            <a:r>
              <a:rPr lang="en-US" sz="800" dirty="0">
                <a:solidFill>
                  <a:schemeClr val="tx1"/>
                </a:solidFill>
                <a:latin typeface="+mj-lt"/>
              </a:rPr>
              <a:t>thread</a:t>
            </a:r>
          </a:p>
        </p:txBody>
      </p:sp>
      <p:cxnSp>
        <p:nvCxnSpPr>
          <p:cNvPr id="118" name="Straight Connector 117"/>
          <p:cNvCxnSpPr>
            <a:stCxn id="112" idx="3"/>
            <a:endCxn id="62" idx="1"/>
          </p:cNvCxnSpPr>
          <p:nvPr/>
        </p:nvCxnSpPr>
        <p:spPr>
          <a:xfrm flipV="1">
            <a:off x="891997" y="2711077"/>
            <a:ext cx="102380" cy="426417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Straight Connector 120"/>
          <p:cNvCxnSpPr>
            <a:stCxn id="109" idx="1"/>
            <a:endCxn id="112" idx="3"/>
          </p:cNvCxnSpPr>
          <p:nvPr/>
        </p:nvCxnSpPr>
        <p:spPr>
          <a:xfrm flipH="1" flipV="1">
            <a:off x="891997" y="3137494"/>
            <a:ext cx="102380" cy="30517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4" name="Straight Connector 123"/>
          <p:cNvCxnSpPr>
            <a:stCxn id="110" idx="1"/>
            <a:endCxn id="112" idx="3"/>
          </p:cNvCxnSpPr>
          <p:nvPr/>
        </p:nvCxnSpPr>
        <p:spPr>
          <a:xfrm flipH="1" flipV="1">
            <a:off x="891997" y="3137494"/>
            <a:ext cx="102380" cy="1036765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 useBgFill="1">
        <p:nvSpPr>
          <p:cNvPr id="5" name="Rounded Rectangular Callout 4"/>
          <p:cNvSpPr/>
          <p:nvPr/>
        </p:nvSpPr>
        <p:spPr>
          <a:xfrm>
            <a:off x="194460" y="4105242"/>
            <a:ext cx="640387" cy="370001"/>
          </a:xfrm>
          <a:prstGeom prst="wedgeRoundRectCallout">
            <a:avLst>
              <a:gd name="adj1" fmla="val 88510"/>
              <a:gd name="adj2" fmla="val -176378"/>
              <a:gd name="adj3" fmla="val 16667"/>
            </a:avLst>
          </a:prstGeom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[hosts] </a:t>
            </a:r>
            <a:r>
              <a:rPr lang="en-US" sz="900" dirty="0">
                <a:solidFill>
                  <a:schemeClr val="tx1"/>
                </a:solidFill>
                <a:cs typeface="Courier New" panose="02070309020205020404" pitchFamily="49" charset="0"/>
              </a:rPr>
              <a:t>statement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2" name="Straight Connector 281"/>
          <p:cNvCxnSpPr>
            <a:stCxn id="62" idx="3"/>
            <a:endCxn id="166" idx="0"/>
          </p:cNvCxnSpPr>
          <p:nvPr/>
        </p:nvCxnSpPr>
        <p:spPr>
          <a:xfrm flipV="1">
            <a:off x="1554953" y="2511612"/>
            <a:ext cx="383292" cy="199465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Rectangle 6"/>
          <p:cNvSpPr/>
          <p:nvPr/>
        </p:nvSpPr>
        <p:spPr>
          <a:xfrm>
            <a:off x="1841575" y="1092813"/>
            <a:ext cx="3832394" cy="26463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testhost1</a:t>
            </a:r>
          </a:p>
        </p:txBody>
      </p:sp>
      <p:sp>
        <p:nvSpPr>
          <p:cNvPr id="166" name="Rectangle 165"/>
          <p:cNvSpPr/>
          <p:nvPr/>
        </p:nvSpPr>
        <p:spPr>
          <a:xfrm rot="16200000">
            <a:off x="1423825" y="2437794"/>
            <a:ext cx="1176477" cy="147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dirty="0" err="1">
                <a:solidFill>
                  <a:schemeClr val="tx1"/>
                </a:solidFill>
                <a:latin typeface="+mj-lt"/>
              </a:rPr>
              <a:t>ivydriver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main thread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2378965" y="1418963"/>
            <a:ext cx="885785" cy="84766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0" rIns="0" bIns="0" rtlCol="0" anchor="t" anchorCtr="0"/>
          <a:lstStyle/>
          <a:p>
            <a:r>
              <a:rPr lang="en-US" sz="800" dirty="0">
                <a:solidFill>
                  <a:schemeClr val="tx1"/>
                </a:solidFill>
                <a:latin typeface="+mj-lt"/>
              </a:rPr>
              <a:t>Core 1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2532645" y="1577162"/>
            <a:ext cx="535619" cy="4844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+mj-lt"/>
              </a:rPr>
              <a:t>Workload thread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2378981" y="2404713"/>
            <a:ext cx="885785" cy="84766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0" rIns="0" bIns="0" rtlCol="0" anchor="t" anchorCtr="0"/>
          <a:lstStyle/>
          <a:p>
            <a:r>
              <a:rPr lang="en-US" sz="800" dirty="0">
                <a:solidFill>
                  <a:schemeClr val="tx1"/>
                </a:solidFill>
                <a:latin typeface="+mj-lt"/>
              </a:rPr>
              <a:t>Core 2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2532661" y="2562912"/>
            <a:ext cx="535619" cy="4844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+mj-lt"/>
              </a:rPr>
              <a:t>Workload thread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3829050" y="1167374"/>
            <a:ext cx="1568725" cy="385762"/>
            <a:chOff x="3829050" y="1038224"/>
            <a:chExt cx="1568725" cy="385762"/>
          </a:xfrm>
        </p:grpSpPr>
        <p:grpSp>
          <p:nvGrpSpPr>
            <p:cNvPr id="168" name="Group 167"/>
            <p:cNvGrpSpPr/>
            <p:nvPr/>
          </p:nvGrpSpPr>
          <p:grpSpPr>
            <a:xfrm>
              <a:off x="3930235" y="1084803"/>
              <a:ext cx="1467540" cy="295275"/>
              <a:chOff x="3930235" y="1084803"/>
              <a:chExt cx="1467540" cy="295275"/>
            </a:xfrm>
          </p:grpSpPr>
          <p:sp>
            <p:nvSpPr>
              <p:cNvPr id="9" name="Flowchart: Magnetic Disk 8"/>
              <p:cNvSpPr/>
              <p:nvPr/>
            </p:nvSpPr>
            <p:spPr>
              <a:xfrm>
                <a:off x="5154888" y="1084803"/>
                <a:ext cx="242887" cy="295275"/>
              </a:xfrm>
              <a:prstGeom prst="flowChartMagneticDisk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+mj-lt"/>
                  </a:rPr>
                  <a:t>LUN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035053" y="1084803"/>
                <a:ext cx="495228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+mj-lt"/>
                  </a:rPr>
                  <a:t>Workload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982644" y="1151469"/>
                <a:ext cx="495228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+mj-lt"/>
                  </a:rPr>
                  <a:t>Workload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930235" y="1218135"/>
                <a:ext cx="495228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+mj-lt"/>
                  </a:rPr>
                  <a:t>Workload</a:t>
                </a:r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 flipH="1" flipV="1">
                <a:off x="4532666" y="1156481"/>
                <a:ext cx="86932" cy="738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4480257" y="1223147"/>
                <a:ext cx="139341" cy="71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V="1">
                <a:off x="4427848" y="1230300"/>
                <a:ext cx="191750" cy="595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4625790" y="1100895"/>
                <a:ext cx="416169" cy="2749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+mj-lt"/>
                  </a:rPr>
                  <a:t>AIO context</a:t>
                </a:r>
              </a:p>
            </p:txBody>
          </p:sp>
          <p:cxnSp>
            <p:nvCxnSpPr>
              <p:cNvPr id="91" name="Straight Connector 90"/>
              <p:cNvCxnSpPr>
                <a:stCxn id="89" idx="3"/>
                <a:endCxn id="9" idx="2"/>
              </p:cNvCxnSpPr>
              <p:nvPr/>
            </p:nvCxnSpPr>
            <p:spPr>
              <a:xfrm flipV="1">
                <a:off x="5041959" y="1232441"/>
                <a:ext cx="112929" cy="59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Left Brace 171"/>
            <p:cNvSpPr/>
            <p:nvPr/>
          </p:nvSpPr>
          <p:spPr>
            <a:xfrm>
              <a:off x="3829050" y="1038224"/>
              <a:ext cx="76675" cy="385762"/>
            </a:xfrm>
            <a:prstGeom prst="leftBrac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>
                <a:latin typeface="+mj-lt"/>
              </a:endParaRPr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3829066" y="1622161"/>
            <a:ext cx="1568725" cy="385762"/>
            <a:chOff x="3829050" y="1038224"/>
            <a:chExt cx="1568725" cy="385762"/>
          </a:xfrm>
        </p:grpSpPr>
        <p:grpSp>
          <p:nvGrpSpPr>
            <p:cNvPr id="223" name="Group 222"/>
            <p:cNvGrpSpPr/>
            <p:nvPr/>
          </p:nvGrpSpPr>
          <p:grpSpPr>
            <a:xfrm>
              <a:off x="3930235" y="1084803"/>
              <a:ext cx="1467540" cy="295275"/>
              <a:chOff x="3930235" y="1084803"/>
              <a:chExt cx="1467540" cy="295275"/>
            </a:xfrm>
          </p:grpSpPr>
          <p:sp>
            <p:nvSpPr>
              <p:cNvPr id="225" name="Flowchart: Magnetic Disk 224"/>
              <p:cNvSpPr/>
              <p:nvPr/>
            </p:nvSpPr>
            <p:spPr>
              <a:xfrm>
                <a:off x="5154888" y="1084803"/>
                <a:ext cx="242887" cy="295275"/>
              </a:xfrm>
              <a:prstGeom prst="flowChartMagneticDisk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+mj-lt"/>
                  </a:rPr>
                  <a:t>LUN</a:t>
                </a:r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4035053" y="1084803"/>
                <a:ext cx="495228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+mj-lt"/>
                  </a:rPr>
                  <a:t>Workload</a:t>
                </a:r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3982644" y="1151469"/>
                <a:ext cx="495228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+mj-lt"/>
                  </a:rPr>
                  <a:t>Workload</a:t>
                </a: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3930235" y="1218135"/>
                <a:ext cx="495228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+mj-lt"/>
                  </a:rPr>
                  <a:t>Workload</a:t>
                </a:r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 flipH="1" flipV="1">
                <a:off x="4532666" y="1156481"/>
                <a:ext cx="86932" cy="738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4480257" y="1223147"/>
                <a:ext cx="139341" cy="71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flipV="1">
                <a:off x="4427848" y="1230300"/>
                <a:ext cx="191750" cy="595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4625790" y="1100895"/>
                <a:ext cx="416169" cy="2749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+mj-lt"/>
                  </a:rPr>
                  <a:t>AIO context</a:t>
                </a:r>
              </a:p>
            </p:txBody>
          </p:sp>
          <p:cxnSp>
            <p:nvCxnSpPr>
              <p:cNvPr id="233" name="Straight Connector 232"/>
              <p:cNvCxnSpPr>
                <a:stCxn id="232" idx="3"/>
                <a:endCxn id="225" idx="2"/>
              </p:cNvCxnSpPr>
              <p:nvPr/>
            </p:nvCxnSpPr>
            <p:spPr>
              <a:xfrm flipV="1">
                <a:off x="5041959" y="1232441"/>
                <a:ext cx="112929" cy="59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4" name="Left Brace 223"/>
            <p:cNvSpPr/>
            <p:nvPr/>
          </p:nvSpPr>
          <p:spPr>
            <a:xfrm>
              <a:off x="3829050" y="1038224"/>
              <a:ext cx="76675" cy="385762"/>
            </a:xfrm>
            <a:prstGeom prst="leftBrac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>
                <a:latin typeface="+mj-lt"/>
              </a:endParaRP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3829082" y="2076948"/>
            <a:ext cx="1568725" cy="385762"/>
            <a:chOff x="3829050" y="1038224"/>
            <a:chExt cx="1568725" cy="385762"/>
          </a:xfrm>
        </p:grpSpPr>
        <p:grpSp>
          <p:nvGrpSpPr>
            <p:cNvPr id="235" name="Group 234"/>
            <p:cNvGrpSpPr/>
            <p:nvPr/>
          </p:nvGrpSpPr>
          <p:grpSpPr>
            <a:xfrm>
              <a:off x="3930235" y="1084803"/>
              <a:ext cx="1467540" cy="295275"/>
              <a:chOff x="3930235" y="1084803"/>
              <a:chExt cx="1467540" cy="295275"/>
            </a:xfrm>
          </p:grpSpPr>
          <p:sp>
            <p:nvSpPr>
              <p:cNvPr id="237" name="Flowchart: Magnetic Disk 236"/>
              <p:cNvSpPr/>
              <p:nvPr/>
            </p:nvSpPr>
            <p:spPr>
              <a:xfrm>
                <a:off x="5154888" y="1084803"/>
                <a:ext cx="242887" cy="295275"/>
              </a:xfrm>
              <a:prstGeom prst="flowChartMagneticDisk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+mj-lt"/>
                  </a:rPr>
                  <a:t>LUN</a:t>
                </a: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4035053" y="1084803"/>
                <a:ext cx="495228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+mj-lt"/>
                  </a:rPr>
                  <a:t>Workload</a:t>
                </a: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3982644" y="1151469"/>
                <a:ext cx="495228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+mj-lt"/>
                  </a:rPr>
                  <a:t>Workload</a:t>
                </a: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3930235" y="1218135"/>
                <a:ext cx="495228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+mj-lt"/>
                  </a:rPr>
                  <a:t>Workload</a:t>
                </a:r>
              </a:p>
            </p:txBody>
          </p:sp>
          <p:cxnSp>
            <p:nvCxnSpPr>
              <p:cNvPr id="241" name="Straight Connector 240"/>
              <p:cNvCxnSpPr/>
              <p:nvPr/>
            </p:nvCxnSpPr>
            <p:spPr>
              <a:xfrm flipH="1" flipV="1">
                <a:off x="4532666" y="1156481"/>
                <a:ext cx="86932" cy="738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480257" y="1223147"/>
                <a:ext cx="139341" cy="71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flipV="1">
                <a:off x="4427848" y="1230300"/>
                <a:ext cx="191750" cy="595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4" name="Rectangle 243"/>
              <p:cNvSpPr/>
              <p:nvPr/>
            </p:nvSpPr>
            <p:spPr>
              <a:xfrm>
                <a:off x="4625790" y="1100895"/>
                <a:ext cx="416169" cy="2749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+mj-lt"/>
                  </a:rPr>
                  <a:t>AIO context</a:t>
                </a:r>
              </a:p>
            </p:txBody>
          </p:sp>
          <p:cxnSp>
            <p:nvCxnSpPr>
              <p:cNvPr id="245" name="Straight Connector 244"/>
              <p:cNvCxnSpPr>
                <a:stCxn id="244" idx="3"/>
                <a:endCxn id="237" idx="2"/>
              </p:cNvCxnSpPr>
              <p:nvPr/>
            </p:nvCxnSpPr>
            <p:spPr>
              <a:xfrm flipV="1">
                <a:off x="5041959" y="1232441"/>
                <a:ext cx="112929" cy="59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6" name="Left Brace 235"/>
            <p:cNvSpPr/>
            <p:nvPr/>
          </p:nvSpPr>
          <p:spPr>
            <a:xfrm>
              <a:off x="3829050" y="1038224"/>
              <a:ext cx="76675" cy="385762"/>
            </a:xfrm>
            <a:prstGeom prst="leftBrac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>
                <a:latin typeface="+mj-lt"/>
              </a:endParaRP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3829098" y="2531735"/>
            <a:ext cx="1568725" cy="385762"/>
            <a:chOff x="3829050" y="1038224"/>
            <a:chExt cx="1568725" cy="385762"/>
          </a:xfrm>
        </p:grpSpPr>
        <p:grpSp>
          <p:nvGrpSpPr>
            <p:cNvPr id="247" name="Group 246"/>
            <p:cNvGrpSpPr/>
            <p:nvPr/>
          </p:nvGrpSpPr>
          <p:grpSpPr>
            <a:xfrm>
              <a:off x="3930235" y="1084803"/>
              <a:ext cx="1467540" cy="295275"/>
              <a:chOff x="3930235" y="1084803"/>
              <a:chExt cx="1467540" cy="295275"/>
            </a:xfrm>
          </p:grpSpPr>
          <p:sp>
            <p:nvSpPr>
              <p:cNvPr id="249" name="Flowchart: Magnetic Disk 248"/>
              <p:cNvSpPr/>
              <p:nvPr/>
            </p:nvSpPr>
            <p:spPr>
              <a:xfrm>
                <a:off x="5154888" y="1084803"/>
                <a:ext cx="242887" cy="295275"/>
              </a:xfrm>
              <a:prstGeom prst="flowChartMagneticDisk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+mj-lt"/>
                  </a:rPr>
                  <a:t>LUN</a:t>
                </a:r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4035053" y="1084803"/>
                <a:ext cx="495228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+mj-lt"/>
                  </a:rPr>
                  <a:t>Workload</a:t>
                </a:r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3982644" y="1151469"/>
                <a:ext cx="495228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+mj-lt"/>
                  </a:rPr>
                  <a:t>Workload</a:t>
                </a:r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3930235" y="1218135"/>
                <a:ext cx="495228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+mj-lt"/>
                  </a:rPr>
                  <a:t>Workload</a:t>
                </a:r>
              </a:p>
            </p:txBody>
          </p:sp>
          <p:cxnSp>
            <p:nvCxnSpPr>
              <p:cNvPr id="253" name="Straight Connector 252"/>
              <p:cNvCxnSpPr/>
              <p:nvPr/>
            </p:nvCxnSpPr>
            <p:spPr>
              <a:xfrm flipH="1" flipV="1">
                <a:off x="4532666" y="1156481"/>
                <a:ext cx="86932" cy="738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4480257" y="1223147"/>
                <a:ext cx="139341" cy="71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flipV="1">
                <a:off x="4427848" y="1230300"/>
                <a:ext cx="191750" cy="595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Rectangle 255"/>
              <p:cNvSpPr/>
              <p:nvPr/>
            </p:nvSpPr>
            <p:spPr>
              <a:xfrm>
                <a:off x="4625790" y="1100895"/>
                <a:ext cx="416169" cy="2749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+mj-lt"/>
                  </a:rPr>
                  <a:t>AIO context</a:t>
                </a:r>
              </a:p>
            </p:txBody>
          </p:sp>
          <p:cxnSp>
            <p:nvCxnSpPr>
              <p:cNvPr id="257" name="Straight Connector 256"/>
              <p:cNvCxnSpPr>
                <a:stCxn id="256" idx="3"/>
                <a:endCxn id="249" idx="2"/>
              </p:cNvCxnSpPr>
              <p:nvPr/>
            </p:nvCxnSpPr>
            <p:spPr>
              <a:xfrm flipV="1">
                <a:off x="5041959" y="1232441"/>
                <a:ext cx="112929" cy="59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8" name="Left Brace 247"/>
            <p:cNvSpPr/>
            <p:nvPr/>
          </p:nvSpPr>
          <p:spPr>
            <a:xfrm>
              <a:off x="3829050" y="1038224"/>
              <a:ext cx="76675" cy="385762"/>
            </a:xfrm>
            <a:prstGeom prst="leftBrac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>
                <a:latin typeface="+mj-lt"/>
              </a:endParaRPr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3829114" y="3193706"/>
            <a:ext cx="1568725" cy="385762"/>
            <a:chOff x="3829050" y="1038224"/>
            <a:chExt cx="1568725" cy="385762"/>
          </a:xfrm>
        </p:grpSpPr>
        <p:grpSp>
          <p:nvGrpSpPr>
            <p:cNvPr id="259" name="Group 258"/>
            <p:cNvGrpSpPr/>
            <p:nvPr/>
          </p:nvGrpSpPr>
          <p:grpSpPr>
            <a:xfrm>
              <a:off x="3930235" y="1084803"/>
              <a:ext cx="1467540" cy="295275"/>
              <a:chOff x="3930235" y="1084803"/>
              <a:chExt cx="1467540" cy="295275"/>
            </a:xfrm>
          </p:grpSpPr>
          <p:sp>
            <p:nvSpPr>
              <p:cNvPr id="261" name="Flowchart: Magnetic Disk 260"/>
              <p:cNvSpPr/>
              <p:nvPr/>
            </p:nvSpPr>
            <p:spPr>
              <a:xfrm>
                <a:off x="5154888" y="1084803"/>
                <a:ext cx="242887" cy="295275"/>
              </a:xfrm>
              <a:prstGeom prst="flowChartMagneticDisk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+mj-lt"/>
                  </a:rPr>
                  <a:t>LUN</a:t>
                </a:r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4035053" y="1084803"/>
                <a:ext cx="495228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+mj-lt"/>
                  </a:rPr>
                  <a:t>Workload</a:t>
                </a:r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3982644" y="1151469"/>
                <a:ext cx="495228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+mj-lt"/>
                  </a:rPr>
                  <a:t>Workload</a:t>
                </a:r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3930235" y="1218135"/>
                <a:ext cx="495228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+mj-lt"/>
                  </a:rPr>
                  <a:t>Workload</a:t>
                </a:r>
              </a:p>
            </p:txBody>
          </p:sp>
          <p:cxnSp>
            <p:nvCxnSpPr>
              <p:cNvPr id="265" name="Straight Connector 264"/>
              <p:cNvCxnSpPr/>
              <p:nvPr/>
            </p:nvCxnSpPr>
            <p:spPr>
              <a:xfrm flipH="1" flipV="1">
                <a:off x="4532666" y="1156481"/>
                <a:ext cx="86932" cy="738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>
                <a:off x="4480257" y="1223147"/>
                <a:ext cx="139341" cy="71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flipV="1">
                <a:off x="4427848" y="1230300"/>
                <a:ext cx="191750" cy="595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Rectangle 267"/>
              <p:cNvSpPr/>
              <p:nvPr/>
            </p:nvSpPr>
            <p:spPr>
              <a:xfrm>
                <a:off x="4625790" y="1100895"/>
                <a:ext cx="416169" cy="2749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+mj-lt"/>
                  </a:rPr>
                  <a:t>AIO context</a:t>
                </a:r>
              </a:p>
            </p:txBody>
          </p:sp>
          <p:cxnSp>
            <p:nvCxnSpPr>
              <p:cNvPr id="269" name="Straight Connector 268"/>
              <p:cNvCxnSpPr>
                <a:stCxn id="268" idx="3"/>
                <a:endCxn id="261" idx="2"/>
              </p:cNvCxnSpPr>
              <p:nvPr/>
            </p:nvCxnSpPr>
            <p:spPr>
              <a:xfrm flipV="1">
                <a:off x="5041959" y="1232441"/>
                <a:ext cx="112929" cy="59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0" name="Left Brace 259"/>
            <p:cNvSpPr/>
            <p:nvPr/>
          </p:nvSpPr>
          <p:spPr>
            <a:xfrm>
              <a:off x="3829050" y="1038224"/>
              <a:ext cx="76675" cy="385762"/>
            </a:xfrm>
            <a:prstGeom prst="leftBrac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>
                <a:latin typeface="+mj-lt"/>
              </a:endParaRPr>
            </a:p>
          </p:txBody>
        </p:sp>
      </p:grpSp>
      <p:cxnSp>
        <p:nvCxnSpPr>
          <p:cNvPr id="271" name="Straight Connector 270"/>
          <p:cNvCxnSpPr>
            <a:stCxn id="169" idx="3"/>
          </p:cNvCxnSpPr>
          <p:nvPr/>
        </p:nvCxnSpPr>
        <p:spPr>
          <a:xfrm>
            <a:off x="3068264" y="1819392"/>
            <a:ext cx="720305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4" name="Straight Connector 273"/>
          <p:cNvCxnSpPr>
            <a:stCxn id="171" idx="3"/>
          </p:cNvCxnSpPr>
          <p:nvPr/>
        </p:nvCxnSpPr>
        <p:spPr>
          <a:xfrm flipV="1">
            <a:off x="3068280" y="1359450"/>
            <a:ext cx="720289" cy="1445692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6" name="Straight Connector 275"/>
          <p:cNvCxnSpPr>
            <a:stCxn id="169" idx="3"/>
          </p:cNvCxnSpPr>
          <p:nvPr/>
        </p:nvCxnSpPr>
        <p:spPr>
          <a:xfrm>
            <a:off x="3068264" y="1819392"/>
            <a:ext cx="720305" cy="442479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8" name="Straight Connector 277"/>
          <p:cNvCxnSpPr>
            <a:stCxn id="171" idx="3"/>
          </p:cNvCxnSpPr>
          <p:nvPr/>
        </p:nvCxnSpPr>
        <p:spPr>
          <a:xfrm flipV="1">
            <a:off x="3068280" y="2725952"/>
            <a:ext cx="720289" cy="7919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0" name="Straight Connector 279"/>
          <p:cNvCxnSpPr>
            <a:stCxn id="171" idx="3"/>
          </p:cNvCxnSpPr>
          <p:nvPr/>
        </p:nvCxnSpPr>
        <p:spPr>
          <a:xfrm>
            <a:off x="3068280" y="2805142"/>
            <a:ext cx="720289" cy="573487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4" name="Straight Connector 283"/>
          <p:cNvCxnSpPr>
            <a:stCxn id="166" idx="2"/>
            <a:endCxn id="169" idx="1"/>
          </p:cNvCxnSpPr>
          <p:nvPr/>
        </p:nvCxnSpPr>
        <p:spPr>
          <a:xfrm flipV="1">
            <a:off x="2085882" y="1819392"/>
            <a:ext cx="446763" cy="69222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6" name="Straight Connector 285"/>
          <p:cNvCxnSpPr>
            <a:stCxn id="166" idx="2"/>
            <a:endCxn id="171" idx="1"/>
          </p:cNvCxnSpPr>
          <p:nvPr/>
        </p:nvCxnSpPr>
        <p:spPr>
          <a:xfrm>
            <a:off x="2085882" y="2511612"/>
            <a:ext cx="446779" cy="29353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7" name="Rectangle 286"/>
          <p:cNvSpPr/>
          <p:nvPr/>
        </p:nvSpPr>
        <p:spPr>
          <a:xfrm>
            <a:off x="1841575" y="3892740"/>
            <a:ext cx="3832394" cy="8963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testhost2</a:t>
            </a:r>
          </a:p>
        </p:txBody>
      </p:sp>
      <p:cxnSp>
        <p:nvCxnSpPr>
          <p:cNvPr id="291" name="Straight Connector 290"/>
          <p:cNvCxnSpPr>
            <a:stCxn id="109" idx="3"/>
          </p:cNvCxnSpPr>
          <p:nvPr/>
        </p:nvCxnSpPr>
        <p:spPr>
          <a:xfrm>
            <a:off x="1554953" y="3442668"/>
            <a:ext cx="286622" cy="66257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2" name="Rectangle 291"/>
          <p:cNvSpPr/>
          <p:nvPr/>
        </p:nvSpPr>
        <p:spPr>
          <a:xfrm>
            <a:off x="1761641" y="4212814"/>
            <a:ext cx="3951738" cy="700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95" name="Rounded Rectangular Callout 294"/>
          <p:cNvSpPr/>
          <p:nvPr/>
        </p:nvSpPr>
        <p:spPr>
          <a:xfrm>
            <a:off x="1475020" y="2147933"/>
            <a:ext cx="286621" cy="185627"/>
          </a:xfrm>
          <a:prstGeom prst="wedgeRoundRectCallout">
            <a:avLst>
              <a:gd name="adj1" fmla="val 42913"/>
              <a:gd name="adj2" fmla="val 195382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  <a:latin typeface="+mj-lt"/>
              </a:rPr>
              <a:t>ssh</a:t>
            </a:r>
            <a:endParaRPr lang="en-US" sz="10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4" name="Rounded Rectangular Callout 293"/>
          <p:cNvSpPr/>
          <p:nvPr/>
        </p:nvSpPr>
        <p:spPr>
          <a:xfrm>
            <a:off x="2857099" y="3373617"/>
            <a:ext cx="815302" cy="686228"/>
          </a:xfrm>
          <a:prstGeom prst="wedgeRoundRectCallout">
            <a:avLst>
              <a:gd name="adj1" fmla="val 26217"/>
              <a:gd name="adj2" fmla="val -85434"/>
              <a:gd name="adj3" fmla="val 16667"/>
            </a:avLst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Test LUN ownership balanced over cores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905725" y="2792617"/>
            <a:ext cx="77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291446" y="3180839"/>
            <a:ext cx="77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9" name="Rounded Rectangular Callout 98"/>
          <p:cNvSpPr/>
          <p:nvPr/>
        </p:nvSpPr>
        <p:spPr>
          <a:xfrm>
            <a:off x="651996" y="1018173"/>
            <a:ext cx="902957" cy="603988"/>
          </a:xfrm>
          <a:prstGeom prst="wedgeRoundRectCallout">
            <a:avLst>
              <a:gd name="adj1" fmla="val 156255"/>
              <a:gd name="adj2" fmla="val 59185"/>
              <a:gd name="adj3" fmla="val 16667"/>
            </a:avLst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 to core </a:t>
            </a:r>
            <a:r>
              <a:rPr lang="en-US" sz="1000" dirty="0">
                <a:solidFill>
                  <a:schemeClr val="tx1"/>
                </a:solidFill>
                <a:latin typeface="+mj-lt"/>
              </a:rPr>
              <a:t>processor affinity</a:t>
            </a:r>
          </a:p>
        </p:txBody>
      </p:sp>
      <p:sp useBgFill="1">
        <p:nvSpPr>
          <p:cNvPr id="96" name="Rounded Rectangular Callout 84">
            <a:extLst>
              <a:ext uri="{FF2B5EF4-FFF2-40B4-BE49-F238E27FC236}">
                <a16:creationId xmlns:a16="http://schemas.microsoft.com/office/drawing/2014/main" id="{E8893644-486F-41B8-8EAA-1C0AAAFABDCE}"/>
              </a:ext>
            </a:extLst>
          </p:cNvPr>
          <p:cNvSpPr/>
          <p:nvPr/>
        </p:nvSpPr>
        <p:spPr>
          <a:xfrm>
            <a:off x="4570886" y="4001027"/>
            <a:ext cx="1151308" cy="370001"/>
          </a:xfrm>
          <a:prstGeom prst="wedgeRoundRectCallout">
            <a:avLst>
              <a:gd name="adj1" fmla="val -78751"/>
              <a:gd name="adj2" fmla="val -192211"/>
              <a:gd name="adj3" fmla="val 16667"/>
            </a:avLst>
          </a:prstGeom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CreateWorkload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solidFill>
                  <a:schemeClr val="tx1"/>
                </a:solidFill>
                <a:cs typeface="Courier New" panose="02070309020205020404" pitchFamily="49" charset="0"/>
              </a:rPr>
              <a:t>statement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0" name="Rounded Rectangular Callout 293">
            <a:extLst>
              <a:ext uri="{FF2B5EF4-FFF2-40B4-BE49-F238E27FC236}">
                <a16:creationId xmlns:a16="http://schemas.microsoft.com/office/drawing/2014/main" id="{37761672-212F-4784-8109-F995AD16CE7E}"/>
              </a:ext>
            </a:extLst>
          </p:cNvPr>
          <p:cNvSpPr/>
          <p:nvPr/>
        </p:nvSpPr>
        <p:spPr>
          <a:xfrm>
            <a:off x="1213356" y="4323312"/>
            <a:ext cx="3174196" cy="616437"/>
          </a:xfrm>
          <a:prstGeom prst="wedgeRoundRectCallout">
            <a:avLst>
              <a:gd name="adj1" fmla="val -24196"/>
              <a:gd name="adj2" fmla="val -255276"/>
              <a:gd name="adj3" fmla="val 16667"/>
            </a:avLst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In 3.00.00 only core 0 is left available without a </a:t>
            </a:r>
            <a:r>
              <a:rPr lang="en-US" sz="1000" dirty="0" err="1">
                <a:solidFill>
                  <a:schemeClr val="tx1"/>
                </a:solidFill>
                <a:latin typeface="+mj-lt"/>
              </a:rPr>
              <a:t>WorkloadThread</a:t>
            </a:r>
            <a:r>
              <a:rPr lang="en-US" sz="1000" dirty="0">
                <a:solidFill>
                  <a:schemeClr val="tx1"/>
                </a:solidFill>
                <a:latin typeface="+mj-lt"/>
              </a:rPr>
              <a:t>.  In future possibly leave more cores available for running ivy master host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7378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64160" y="3428833"/>
            <a:ext cx="8584006" cy="1595052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1200" dirty="0"/>
              <a:t>Native Linux kernel Asynchronous I/O (AIO) uses the concept of a "context" which allows a single user process thread to launch and keep track of as many simultaneously running I/Os as you have slots in the AIO context.  This is specific to Linux.  (POSIX AIO uses threads internally to mimic AIO.)</a:t>
            </a:r>
          </a:p>
          <a:p>
            <a:r>
              <a:rPr lang="en-US" sz="1200" dirty="0"/>
              <a:t>The AIO context can't "see" any underlying mechanisms, such as physical I/O tag numbers.</a:t>
            </a:r>
          </a:p>
          <a:p>
            <a:pPr lvl="1">
              <a:spcAft>
                <a:spcPts val="0"/>
              </a:spcAft>
            </a:pPr>
            <a:r>
              <a:rPr lang="en-US" sz="1100" dirty="0"/>
              <a:t>The device driver may use more tags and may use less tags than the number of AIO slots in a context.</a:t>
            </a:r>
          </a:p>
          <a:p>
            <a:r>
              <a:rPr lang="en-US" sz="1200" dirty="0"/>
              <a:t>The AIO context is not aware of other AIO contexts and other users sharing the underlying LUN.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ivy uses native Linux kernel AIO</a:t>
            </a:r>
          </a:p>
        </p:txBody>
      </p:sp>
      <p:sp>
        <p:nvSpPr>
          <p:cNvPr id="9" name="Rectangle 8"/>
          <p:cNvSpPr/>
          <p:nvPr/>
        </p:nvSpPr>
        <p:spPr>
          <a:xfrm>
            <a:off x="2948502" y="1211904"/>
            <a:ext cx="1763676" cy="19252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Linux AIO "context"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58033" y="1578218"/>
            <a:ext cx="1021991" cy="181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+mj-lt"/>
              </a:rPr>
              <a:t>slot 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59821" y="1795166"/>
            <a:ext cx="1021991" cy="181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+mj-lt"/>
              </a:rPr>
              <a:t>slot 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61609" y="2012114"/>
            <a:ext cx="1021991" cy="181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+mj-lt"/>
              </a:rPr>
              <a:t>slot 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63397" y="2229062"/>
            <a:ext cx="1021991" cy="181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+mj-lt"/>
              </a:rPr>
              <a:t>slot 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65185" y="2446010"/>
            <a:ext cx="1021991" cy="181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+mj-lt"/>
              </a:rPr>
              <a:t>. . 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66973" y="2662958"/>
            <a:ext cx="1021991" cy="181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+mj-lt"/>
              </a:rPr>
              <a:t>slot n-1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68761" y="2879906"/>
            <a:ext cx="1021991" cy="181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+mj-lt"/>
              </a:rPr>
              <a:t>slot 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9206" y="1513490"/>
            <a:ext cx="1108038" cy="6169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+mj-lt"/>
              </a:rPr>
              <a:t>I/O stream for workload “A” with </a:t>
            </a:r>
            <a:r>
              <a:rPr lang="en-US" sz="900" dirty="0" err="1">
                <a:solidFill>
                  <a:schemeClr val="tx1"/>
                </a:solidFill>
                <a:latin typeface="+mj-lt"/>
              </a:rPr>
              <a:t>maxTags</a:t>
            </a:r>
            <a:r>
              <a:rPr lang="en-US" sz="900" dirty="0">
                <a:solidFill>
                  <a:schemeClr val="tx1"/>
                </a:solidFill>
                <a:latin typeface="+mj-lt"/>
              </a:rPr>
              <a:t> = 2</a:t>
            </a:r>
          </a:p>
        </p:txBody>
      </p:sp>
      <p:sp>
        <p:nvSpPr>
          <p:cNvPr id="23" name="Left-Right Arrow 22"/>
          <p:cNvSpPr/>
          <p:nvPr/>
        </p:nvSpPr>
        <p:spPr>
          <a:xfrm rot="21382165">
            <a:off x="1629300" y="1575094"/>
            <a:ext cx="1528295" cy="490680"/>
          </a:xfrm>
          <a:prstGeom prst="leftRightArrow">
            <a:avLst>
              <a:gd name="adj1" fmla="val 68502"/>
              <a:gd name="adj2" fmla="val 25728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Multiple I/Os at once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340476" y="1257916"/>
            <a:ext cx="2106551" cy="18631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SCSI target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582523" y="1572816"/>
            <a:ext cx="815648" cy="181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+mj-lt"/>
              </a:rPr>
              <a:t>tag 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84311" y="1789764"/>
            <a:ext cx="815648" cy="181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+mj-lt"/>
              </a:rPr>
              <a:t>tag 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586099" y="2006712"/>
            <a:ext cx="815648" cy="181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+mj-lt"/>
              </a:rPr>
              <a:t>tag 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587887" y="2223660"/>
            <a:ext cx="815648" cy="181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+mj-lt"/>
              </a:rPr>
              <a:t>tag 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89675" y="2440608"/>
            <a:ext cx="815648" cy="181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+mj-lt"/>
              </a:rPr>
              <a:t>. . 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591463" y="2657556"/>
            <a:ext cx="815648" cy="181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+mj-lt"/>
              </a:rPr>
              <a:t>tag m-1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593251" y="2874504"/>
            <a:ext cx="815648" cy="181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+mj-lt"/>
              </a:rPr>
              <a:t>tag m</a:t>
            </a:r>
          </a:p>
        </p:txBody>
      </p:sp>
      <p:sp>
        <p:nvSpPr>
          <p:cNvPr id="33" name="Can 32"/>
          <p:cNvSpPr/>
          <p:nvPr/>
        </p:nvSpPr>
        <p:spPr>
          <a:xfrm>
            <a:off x="7645580" y="1752766"/>
            <a:ext cx="597049" cy="1121738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LUN</a:t>
            </a:r>
          </a:p>
        </p:txBody>
      </p:sp>
      <p:sp>
        <p:nvSpPr>
          <p:cNvPr id="34" name="Rounded Rectangular Callout 98">
            <a:extLst>
              <a:ext uri="{FF2B5EF4-FFF2-40B4-BE49-F238E27FC236}">
                <a16:creationId xmlns:a16="http://schemas.microsoft.com/office/drawing/2014/main" id="{D8E75EB5-153A-4E86-AB17-5E19E2FB2BBE}"/>
              </a:ext>
            </a:extLst>
          </p:cNvPr>
          <p:cNvSpPr/>
          <p:nvPr/>
        </p:nvSpPr>
        <p:spPr>
          <a:xfrm>
            <a:off x="189300" y="916267"/>
            <a:ext cx="2056919" cy="477992"/>
          </a:xfrm>
          <a:prstGeom prst="wedgeRoundRectCallout">
            <a:avLst>
              <a:gd name="adj1" fmla="val 68635"/>
              <a:gd name="adj2" fmla="val 126164"/>
              <a:gd name="adj3" fmla="val 16667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maxTags</a:t>
            </a:r>
            <a:r>
              <a:rPr lang="en-US" sz="800" dirty="0">
                <a:solidFill>
                  <a:schemeClr val="tx1"/>
                </a:solidFill>
              </a:rPr>
              <a:t> for a Workload refers to the number of slots dedicated to that Workload in the LUN’s shared AIO context</a:t>
            </a: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ounded Rectangular Callout 98">
            <a:extLst>
              <a:ext uri="{FF2B5EF4-FFF2-40B4-BE49-F238E27FC236}">
                <a16:creationId xmlns:a16="http://schemas.microsoft.com/office/drawing/2014/main" id="{6F39C330-886E-4BE3-BB1A-DD66D32E8757}"/>
              </a:ext>
            </a:extLst>
          </p:cNvPr>
          <p:cNvSpPr/>
          <p:nvPr/>
        </p:nvSpPr>
        <p:spPr>
          <a:xfrm>
            <a:off x="4831202" y="956516"/>
            <a:ext cx="1397914" cy="570682"/>
          </a:xfrm>
          <a:prstGeom prst="wedgeRoundRectCallout">
            <a:avLst>
              <a:gd name="adj1" fmla="val -69116"/>
              <a:gd name="adj2" fmla="val 26169"/>
              <a:gd name="adj3" fmla="val 16667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The size of a LUN’s AIO context is the sum of the </a:t>
            </a:r>
            <a:r>
              <a:rPr lang="en-US" sz="800" dirty="0" err="1">
                <a:solidFill>
                  <a:schemeClr val="tx1"/>
                </a:solidFill>
              </a:rPr>
              <a:t>maxTags</a:t>
            </a:r>
            <a:r>
              <a:rPr lang="en-US" sz="800" dirty="0">
                <a:solidFill>
                  <a:schemeClr val="tx1"/>
                </a:solidFill>
              </a:rPr>
              <a:t> values for each of the workloads on that LUN</a:t>
            </a: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E8F709-847F-4F4E-9E80-ACF3A21D8093}"/>
              </a:ext>
            </a:extLst>
          </p:cNvPr>
          <p:cNvSpPr/>
          <p:nvPr/>
        </p:nvSpPr>
        <p:spPr>
          <a:xfrm>
            <a:off x="487607" y="2217729"/>
            <a:ext cx="1108038" cy="6169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+mj-lt"/>
              </a:rPr>
              <a:t>I/O stream for workload “B” with </a:t>
            </a:r>
            <a:r>
              <a:rPr lang="en-US" sz="900" dirty="0" err="1">
                <a:solidFill>
                  <a:schemeClr val="tx1"/>
                </a:solidFill>
                <a:latin typeface="+mj-lt"/>
              </a:rPr>
              <a:t>maxTags</a:t>
            </a:r>
            <a:r>
              <a:rPr lang="en-US" sz="900" dirty="0">
                <a:solidFill>
                  <a:schemeClr val="tx1"/>
                </a:solidFill>
                <a:latin typeface="+mj-lt"/>
              </a:rPr>
              <a:t> = 2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B635B004-1A2D-4F52-AC31-A335634A567E}"/>
              </a:ext>
            </a:extLst>
          </p:cNvPr>
          <p:cNvSpPr/>
          <p:nvPr/>
        </p:nvSpPr>
        <p:spPr>
          <a:xfrm>
            <a:off x="3179000" y="1565467"/>
            <a:ext cx="116661" cy="402807"/>
          </a:xfrm>
          <a:prstGeom prst="leftBrace">
            <a:avLst>
              <a:gd name="adj1" fmla="val 41335"/>
              <a:gd name="adj2" fmla="val 50000"/>
            </a:avLst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F2D035C4-C4EE-4CEE-B2CD-7448892A4FE4}"/>
              </a:ext>
            </a:extLst>
          </p:cNvPr>
          <p:cNvSpPr/>
          <p:nvPr/>
        </p:nvSpPr>
        <p:spPr>
          <a:xfrm>
            <a:off x="3170970" y="2009838"/>
            <a:ext cx="116661" cy="402807"/>
          </a:xfrm>
          <a:prstGeom prst="leftBrace">
            <a:avLst>
              <a:gd name="adj1" fmla="val 30334"/>
              <a:gd name="adj2" fmla="val 50000"/>
            </a:avLst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-Right Arrow 22">
            <a:extLst>
              <a:ext uri="{FF2B5EF4-FFF2-40B4-BE49-F238E27FC236}">
                <a16:creationId xmlns:a16="http://schemas.microsoft.com/office/drawing/2014/main" id="{8919D33B-664E-47FB-A4AA-D72AD7A8B56F}"/>
              </a:ext>
            </a:extLst>
          </p:cNvPr>
          <p:cNvSpPr/>
          <p:nvPr/>
        </p:nvSpPr>
        <p:spPr>
          <a:xfrm rot="20967687">
            <a:off x="1604005" y="2104048"/>
            <a:ext cx="1560055" cy="490680"/>
          </a:xfrm>
          <a:prstGeom prst="leftRightArrow">
            <a:avLst>
              <a:gd name="adj1" fmla="val 68502"/>
              <a:gd name="adj2" fmla="val 25728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Multiple I/Os at once</a:t>
            </a:r>
          </a:p>
        </p:txBody>
      </p:sp>
      <p:sp>
        <p:nvSpPr>
          <p:cNvPr id="24" name="Left-Right Arrow 23"/>
          <p:cNvSpPr/>
          <p:nvPr/>
        </p:nvSpPr>
        <p:spPr>
          <a:xfrm rot="21304785">
            <a:off x="4627678" y="1898823"/>
            <a:ext cx="1712840" cy="695384"/>
          </a:xfrm>
          <a:prstGeom prst="leftRightArrow">
            <a:avLst>
              <a:gd name="adj1" fmla="val 72483"/>
              <a:gd name="adj2" fmla="val 38936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27432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Merged ivy Workload I/O streams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5773E3-6925-48D7-BB3F-4ACE2D44BDBF}"/>
              </a:ext>
            </a:extLst>
          </p:cNvPr>
          <p:cNvSpPr txBox="1"/>
          <p:nvPr/>
        </p:nvSpPr>
        <p:spPr>
          <a:xfrm>
            <a:off x="811733" y="2670221"/>
            <a:ext cx="39463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2D567BDD-B4AB-45F9-B98B-21076B79C0C6}"/>
              </a:ext>
            </a:extLst>
          </p:cNvPr>
          <p:cNvSpPr/>
          <p:nvPr/>
        </p:nvSpPr>
        <p:spPr>
          <a:xfrm rot="21274546">
            <a:off x="4944315" y="2571749"/>
            <a:ext cx="1397086" cy="745757"/>
          </a:xfrm>
          <a:prstGeom prst="bentArrow">
            <a:avLst>
              <a:gd name="adj1" fmla="val 62503"/>
              <a:gd name="adj2" fmla="val 44915"/>
              <a:gd name="adj3" fmla="val 40829"/>
              <a:gd name="adj4" fmla="val 8333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I/</a:t>
            </a:r>
            <a:r>
              <a:rPr lang="en-US" sz="1000" dirty="0" err="1">
                <a:solidFill>
                  <a:schemeClr val="tx1"/>
                </a:solidFill>
                <a:latin typeface="+mj-lt"/>
              </a:rPr>
              <a:t>Os</a:t>
            </a:r>
            <a:r>
              <a:rPr lang="en-US" sz="1000" dirty="0">
                <a:solidFill>
                  <a:schemeClr val="tx1"/>
                </a:solidFill>
                <a:latin typeface="+mj-lt"/>
              </a:rPr>
              <a:t> from</a:t>
            </a:r>
            <a:br>
              <a:rPr lang="en-US" sz="1000" dirty="0">
                <a:solidFill>
                  <a:schemeClr val="tx1"/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j-lt"/>
              </a:rPr>
              <a:t>other users</a:t>
            </a:r>
          </a:p>
        </p:txBody>
      </p:sp>
      <p:sp>
        <p:nvSpPr>
          <p:cNvPr id="39" name="Rounded Rectangular Callout 98">
            <a:extLst>
              <a:ext uri="{FF2B5EF4-FFF2-40B4-BE49-F238E27FC236}">
                <a16:creationId xmlns:a16="http://schemas.microsoft.com/office/drawing/2014/main" id="{F591D224-6CA5-4CB8-8689-D5264C988242}"/>
              </a:ext>
            </a:extLst>
          </p:cNvPr>
          <p:cNvSpPr/>
          <p:nvPr/>
        </p:nvSpPr>
        <p:spPr>
          <a:xfrm>
            <a:off x="6316627" y="3173955"/>
            <a:ext cx="1800440" cy="279881"/>
          </a:xfrm>
          <a:prstGeom prst="wedgeRoundRectCallout">
            <a:avLst>
              <a:gd name="adj1" fmla="val -63666"/>
              <a:gd name="adj2" fmla="val -112604"/>
              <a:gd name="adj3" fmla="val 16667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OS / device driver merges with I/O requests from other users of this LUN</a:t>
            </a: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08322AA0-F2E3-46D5-90D2-2BFFB6025BA4}"/>
              </a:ext>
            </a:extLst>
          </p:cNvPr>
          <p:cNvSpPr/>
          <p:nvPr/>
        </p:nvSpPr>
        <p:spPr>
          <a:xfrm flipH="1" flipV="1">
            <a:off x="4456862" y="1578217"/>
            <a:ext cx="135871" cy="1478058"/>
          </a:xfrm>
          <a:prstGeom prst="leftBrace">
            <a:avLst>
              <a:gd name="adj1" fmla="val 51951"/>
              <a:gd name="adj2" fmla="val 50000"/>
            </a:avLst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249AF2-21D3-4073-814D-52AB871CFBDF}"/>
              </a:ext>
            </a:extLst>
          </p:cNvPr>
          <p:cNvSpPr txBox="1"/>
          <p:nvPr/>
        </p:nvSpPr>
        <p:spPr>
          <a:xfrm>
            <a:off x="2835088" y="2336549"/>
            <a:ext cx="39463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8870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c 31"/>
          <p:cNvSpPr/>
          <p:nvPr/>
        </p:nvSpPr>
        <p:spPr>
          <a:xfrm>
            <a:off x="4304846" y="1710306"/>
            <a:ext cx="1408622" cy="1187727"/>
          </a:xfrm>
          <a:prstGeom prst="arc">
            <a:avLst>
              <a:gd name="adj1" fmla="val 15859351"/>
              <a:gd name="adj2" fmla="val 57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E6249C-D058-45D8-92B7-34932DDA52D9}"/>
              </a:ext>
            </a:extLst>
          </p:cNvPr>
          <p:cNvSpPr/>
          <p:nvPr/>
        </p:nvSpPr>
        <p:spPr>
          <a:xfrm flipH="1">
            <a:off x="5403270" y="1753046"/>
            <a:ext cx="230909" cy="14778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err="1">
                <a:solidFill>
                  <a:schemeClr val="tx1"/>
                </a:solidFill>
                <a:latin typeface="+mj-lt"/>
              </a:rPr>
              <a:t>Eyeo</a:t>
            </a:r>
            <a:endParaRPr lang="en-US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Arc 36"/>
          <p:cNvSpPr/>
          <p:nvPr/>
        </p:nvSpPr>
        <p:spPr>
          <a:xfrm>
            <a:off x="2588023" y="1726346"/>
            <a:ext cx="1788032" cy="1243171"/>
          </a:xfrm>
          <a:prstGeom prst="arc">
            <a:avLst>
              <a:gd name="adj1" fmla="val 11024055"/>
              <a:gd name="adj2" fmla="val 16014716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9FF776F-A51B-442F-8E1C-604281B7596D}"/>
              </a:ext>
            </a:extLst>
          </p:cNvPr>
          <p:cNvSpPr/>
          <p:nvPr/>
        </p:nvSpPr>
        <p:spPr>
          <a:xfrm flipH="1">
            <a:off x="2791496" y="1783189"/>
            <a:ext cx="230909" cy="14778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err="1">
                <a:solidFill>
                  <a:schemeClr val="tx1"/>
                </a:solidFill>
                <a:latin typeface="+mj-lt"/>
              </a:rPr>
              <a:t>Eyeo</a:t>
            </a:r>
            <a:endParaRPr lang="en-US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DA9CC02-762E-4B38-8C60-3A3D5481288E}"/>
              </a:ext>
            </a:extLst>
          </p:cNvPr>
          <p:cNvSpPr/>
          <p:nvPr/>
        </p:nvSpPr>
        <p:spPr>
          <a:xfrm flipH="1">
            <a:off x="5359963" y="1793156"/>
            <a:ext cx="230909" cy="14778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err="1">
                <a:solidFill>
                  <a:schemeClr val="tx1"/>
                </a:solidFill>
                <a:latin typeface="+mj-lt"/>
              </a:rPr>
              <a:t>Eyeo</a:t>
            </a:r>
            <a:endParaRPr lang="en-US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39CCD42-97AB-45AA-A6D1-92E6087E154E}"/>
              </a:ext>
            </a:extLst>
          </p:cNvPr>
          <p:cNvSpPr/>
          <p:nvPr/>
        </p:nvSpPr>
        <p:spPr>
          <a:xfrm flipH="1">
            <a:off x="2751397" y="1826507"/>
            <a:ext cx="230909" cy="14778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err="1">
                <a:solidFill>
                  <a:schemeClr val="tx1"/>
                </a:solidFill>
                <a:latin typeface="+mj-lt"/>
              </a:rPr>
              <a:t>Eyeo</a:t>
            </a:r>
            <a:endParaRPr lang="en-US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of an ivy I/O</a:t>
            </a:r>
          </a:p>
        </p:txBody>
      </p:sp>
      <p:sp>
        <p:nvSpPr>
          <p:cNvPr id="4" name="Rectangle 3"/>
          <p:cNvSpPr/>
          <p:nvPr/>
        </p:nvSpPr>
        <p:spPr>
          <a:xfrm>
            <a:off x="1713318" y="2701663"/>
            <a:ext cx="230909" cy="1477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err="1">
                <a:solidFill>
                  <a:schemeClr val="tx1"/>
                </a:solidFill>
                <a:latin typeface="+mj-lt"/>
              </a:rPr>
              <a:t>Eyeo</a:t>
            </a:r>
            <a:endParaRPr lang="en-US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08876" y="2701669"/>
            <a:ext cx="230909" cy="1477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err="1">
                <a:solidFill>
                  <a:schemeClr val="tx1"/>
                </a:solidFill>
                <a:latin typeface="+mj-lt"/>
              </a:rPr>
              <a:t>Eyeo</a:t>
            </a:r>
            <a:endParaRPr lang="en-US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03008" y="2701675"/>
            <a:ext cx="230909" cy="1477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err="1">
                <a:solidFill>
                  <a:schemeClr val="tx1"/>
                </a:solidFill>
                <a:latin typeface="+mj-lt"/>
              </a:rPr>
              <a:t>Eyeo</a:t>
            </a:r>
            <a:endParaRPr lang="en-US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2866" y="2581572"/>
            <a:ext cx="2170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1454704" y="2369128"/>
            <a:ext cx="1366982" cy="6003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Pre-compute queue</a:t>
            </a:r>
            <a:br>
              <a:rPr lang="en-US" sz="800" dirty="0">
                <a:solidFill>
                  <a:schemeClr val="tx1"/>
                </a:solidFill>
                <a:latin typeface="+mj-lt"/>
              </a:rPr>
            </a:br>
            <a:r>
              <a:rPr lang="en-US" sz="800" dirty="0">
                <a:solidFill>
                  <a:schemeClr val="tx1"/>
                </a:solidFill>
                <a:latin typeface="+mj-lt"/>
              </a:rPr>
              <a:t>(one per Workload)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48284" y="3825067"/>
            <a:ext cx="230909" cy="1477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err="1">
                <a:solidFill>
                  <a:schemeClr val="tx1"/>
                </a:solidFill>
                <a:latin typeface="+mj-lt"/>
              </a:rPr>
              <a:t>Eyeo</a:t>
            </a:r>
            <a:endParaRPr lang="en-US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43842" y="3825073"/>
            <a:ext cx="230909" cy="1477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err="1">
                <a:solidFill>
                  <a:schemeClr val="tx1"/>
                </a:solidFill>
                <a:latin typeface="+mj-lt"/>
              </a:rPr>
              <a:t>Eyeo</a:t>
            </a:r>
            <a:endParaRPr lang="en-US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37974" y="3825079"/>
            <a:ext cx="230909" cy="1477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err="1">
                <a:solidFill>
                  <a:schemeClr val="tx1"/>
                </a:solidFill>
                <a:latin typeface="+mj-lt"/>
              </a:rPr>
              <a:t>Eyeo</a:t>
            </a:r>
            <a:endParaRPr lang="en-US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97832" y="3704976"/>
            <a:ext cx="2170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05120" y="3486727"/>
            <a:ext cx="1366982" cy="624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Free (not in use)</a:t>
            </a:r>
            <a:br>
              <a:rPr lang="en-US" sz="800" dirty="0">
                <a:solidFill>
                  <a:schemeClr val="tx1"/>
                </a:solidFill>
                <a:latin typeface="+mj-lt"/>
              </a:rPr>
            </a:br>
            <a:r>
              <a:rPr lang="en-US" sz="800" dirty="0">
                <a:solidFill>
                  <a:schemeClr val="tx1"/>
                </a:solidFill>
                <a:latin typeface="+mj-lt"/>
              </a:rPr>
              <a:t>(one per Workload)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25203" y="1657928"/>
            <a:ext cx="230909" cy="147781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err="1">
                <a:solidFill>
                  <a:schemeClr val="tx1"/>
                </a:solidFill>
                <a:latin typeface="+mj-lt"/>
              </a:rPr>
              <a:t>Eyeo</a:t>
            </a:r>
            <a:endParaRPr lang="en-US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20761" y="1657934"/>
            <a:ext cx="230909" cy="147781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err="1">
                <a:solidFill>
                  <a:schemeClr val="tx1"/>
                </a:solidFill>
                <a:latin typeface="+mj-lt"/>
              </a:rPr>
              <a:t>Eyeo</a:t>
            </a:r>
            <a:endParaRPr lang="en-US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4893" y="1657940"/>
            <a:ext cx="230909" cy="147781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err="1">
                <a:solidFill>
                  <a:schemeClr val="tx1"/>
                </a:solidFill>
                <a:latin typeface="+mj-lt"/>
              </a:rPr>
              <a:t>Eyeo</a:t>
            </a:r>
            <a:endParaRPr lang="en-US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74751" y="1537837"/>
            <a:ext cx="2170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82039" y="1318533"/>
            <a:ext cx="1366982" cy="60725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OS AIO context</a:t>
            </a:r>
            <a:br>
              <a:rPr lang="en-US" sz="1000" dirty="0">
                <a:solidFill>
                  <a:schemeClr val="tx1"/>
                </a:solidFill>
                <a:latin typeface="+mj-lt"/>
              </a:rPr>
            </a:br>
            <a:r>
              <a:rPr lang="en-US" sz="800" dirty="0">
                <a:solidFill>
                  <a:schemeClr val="tx1"/>
                </a:solidFill>
                <a:latin typeface="+mj-lt"/>
              </a:rPr>
              <a:t>(one per LUN)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25659" y="2755280"/>
            <a:ext cx="230909" cy="1477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err="1">
                <a:solidFill>
                  <a:schemeClr val="tx1"/>
                </a:solidFill>
                <a:latin typeface="+mj-lt"/>
              </a:rPr>
              <a:t>Eyeo</a:t>
            </a:r>
            <a:endParaRPr lang="en-US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21217" y="2755286"/>
            <a:ext cx="230909" cy="1477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err="1">
                <a:solidFill>
                  <a:schemeClr val="tx1"/>
                </a:solidFill>
                <a:latin typeface="+mj-lt"/>
              </a:rPr>
              <a:t>Eyeo</a:t>
            </a:r>
            <a:endParaRPr lang="en-US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15349" y="2755292"/>
            <a:ext cx="230909" cy="1477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err="1">
                <a:solidFill>
                  <a:schemeClr val="tx1"/>
                </a:solidFill>
                <a:latin typeface="+mj-lt"/>
              </a:rPr>
              <a:t>Eyeo</a:t>
            </a:r>
            <a:endParaRPr lang="en-US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62805" y="2653962"/>
            <a:ext cx="2170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44803" y="2405810"/>
            <a:ext cx="1366982" cy="6058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Post-process queue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(one per Workload)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Arc 30"/>
          <p:cNvSpPr/>
          <p:nvPr/>
        </p:nvSpPr>
        <p:spPr>
          <a:xfrm>
            <a:off x="2588023" y="2369127"/>
            <a:ext cx="1563647" cy="1432724"/>
          </a:xfrm>
          <a:prstGeom prst="arc">
            <a:avLst>
              <a:gd name="adj1" fmla="val 5405414"/>
              <a:gd name="adj2" fmla="val 10742025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flipH="1">
            <a:off x="2706227" y="1864723"/>
            <a:ext cx="230909" cy="14778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err="1">
                <a:solidFill>
                  <a:schemeClr val="tx1"/>
                </a:solidFill>
                <a:latin typeface="+mj-lt"/>
              </a:rPr>
              <a:t>Eyeo</a:t>
            </a:r>
            <a:endParaRPr lang="en-US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706227" y="3486727"/>
            <a:ext cx="230909" cy="14778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err="1">
                <a:solidFill>
                  <a:schemeClr val="tx1"/>
                </a:solidFill>
                <a:latin typeface="+mj-lt"/>
              </a:rPr>
              <a:t>Eyeo</a:t>
            </a:r>
            <a:endParaRPr lang="en-US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Arc 37"/>
          <p:cNvSpPr/>
          <p:nvPr/>
        </p:nvSpPr>
        <p:spPr>
          <a:xfrm>
            <a:off x="4285598" y="2433808"/>
            <a:ext cx="1408622" cy="1368043"/>
          </a:xfrm>
          <a:prstGeom prst="arc">
            <a:avLst>
              <a:gd name="adj1" fmla="val 21575172"/>
              <a:gd name="adj2" fmla="val 560573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H="1">
            <a:off x="5458662" y="3382171"/>
            <a:ext cx="230909" cy="14778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err="1">
                <a:solidFill>
                  <a:schemeClr val="tx1"/>
                </a:solidFill>
                <a:latin typeface="+mj-lt"/>
              </a:rPr>
              <a:t>Eyeo</a:t>
            </a:r>
            <a:endParaRPr lang="en-US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 flipH="1">
            <a:off x="5320751" y="1831373"/>
            <a:ext cx="230909" cy="14778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err="1">
                <a:solidFill>
                  <a:schemeClr val="tx1"/>
                </a:solidFill>
                <a:latin typeface="+mj-lt"/>
              </a:rPr>
              <a:t>Eyeo</a:t>
            </a:r>
            <a:endParaRPr lang="en-US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264160" y="3131127"/>
            <a:ext cx="1897119" cy="1856509"/>
          </a:xfrm>
          <a:prstGeom prst="wedgeRoundRectCallout">
            <a:avLst>
              <a:gd name="adj1" fmla="val 75079"/>
              <a:gd name="adj2" fmla="val -25803"/>
              <a:gd name="adj3" fmla="val 1666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+mj-lt"/>
              </a:rPr>
              <a:t>The I/O sequencer fills in the </a:t>
            </a:r>
            <a:r>
              <a:rPr lang="en-US" sz="900" dirty="0" err="1">
                <a:solidFill>
                  <a:schemeClr val="tx1"/>
                </a:solidFill>
                <a:latin typeface="+mj-lt"/>
              </a:rPr>
              <a:t>Eyeo</a:t>
            </a:r>
            <a:r>
              <a:rPr lang="en-US" sz="900" dirty="0">
                <a:solidFill>
                  <a:schemeClr val="tx1"/>
                </a:solidFill>
                <a:latin typeface="+mj-lt"/>
              </a:rPr>
              <a:t> object, getting it ready to run in scheduled time sequence.</a:t>
            </a:r>
          </a:p>
          <a:p>
            <a:pPr algn="ctr"/>
            <a:endParaRPr lang="en-US" sz="9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  <a:latin typeface="+mj-lt"/>
              </a:rPr>
              <a:t>Generate data pattern, </a:t>
            </a:r>
            <a:r>
              <a:rPr lang="en-US" sz="900" dirty="0" err="1">
                <a:solidFill>
                  <a:schemeClr val="tx1"/>
                </a:solidFill>
                <a:latin typeface="+mj-lt"/>
              </a:rPr>
              <a:t>opcode</a:t>
            </a:r>
            <a:r>
              <a:rPr lang="en-US" sz="900" dirty="0">
                <a:solidFill>
                  <a:schemeClr val="tx1"/>
                </a:solidFill>
                <a:latin typeface="+mj-lt"/>
              </a:rPr>
              <a:t>, LBA, </a:t>
            </a:r>
            <a:r>
              <a:rPr lang="en-US" sz="900" dirty="0" err="1">
                <a:solidFill>
                  <a:schemeClr val="tx1"/>
                </a:solidFill>
                <a:latin typeface="+mj-lt"/>
              </a:rPr>
              <a:t>blocksize</a:t>
            </a:r>
            <a:r>
              <a:rPr lang="en-US" sz="900" dirty="0">
                <a:solidFill>
                  <a:schemeClr val="tx1"/>
                </a:solidFill>
                <a:latin typeface="+mj-lt"/>
              </a:rPr>
              <a:t>, etc.</a:t>
            </a:r>
          </a:p>
          <a:p>
            <a:pPr algn="ctr"/>
            <a:endParaRPr lang="en-US" sz="9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  <a:latin typeface="+mj-lt"/>
              </a:rPr>
              <a:t>Heavier use of CPU.  </a:t>
            </a:r>
          </a:p>
          <a:p>
            <a:pPr algn="ctr"/>
            <a:endParaRPr lang="en-US" sz="9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  <a:latin typeface="+mj-lt"/>
              </a:rPr>
              <a:t>Pre-generates one I/O at a time </a:t>
            </a:r>
            <a:r>
              <a:rPr lang="en-US" sz="900" u="sng" dirty="0">
                <a:solidFill>
                  <a:schemeClr val="tx1"/>
                </a:solidFill>
                <a:latin typeface="+mj-lt"/>
              </a:rPr>
              <a:t>during which time the workload thread is not responsive</a:t>
            </a:r>
            <a:r>
              <a:rPr lang="en-US" sz="900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40" name="Rounded Rectangular Callout 39"/>
          <p:cNvSpPr/>
          <p:nvPr/>
        </p:nvSpPr>
        <p:spPr>
          <a:xfrm>
            <a:off x="5897385" y="955219"/>
            <a:ext cx="3126542" cy="1238417"/>
          </a:xfrm>
          <a:prstGeom prst="wedgeRoundRectCallout">
            <a:avLst>
              <a:gd name="adj1" fmla="val -57855"/>
              <a:gd name="adj2" fmla="val 19265"/>
              <a:gd name="adj3" fmla="val 1666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28600" indent="-228600" algn="ctr">
              <a:buFont typeface="+mj-lt"/>
              <a:buAutoNum type="arabicPeriod"/>
            </a:pPr>
            <a:r>
              <a:rPr lang="en-US" sz="900" dirty="0">
                <a:solidFill>
                  <a:schemeClr val="tx1"/>
                </a:solidFill>
                <a:latin typeface="+mj-lt"/>
              </a:rPr>
              <a:t>set current time -&gt; "I/O end time"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US" sz="900" dirty="0">
                <a:solidFill>
                  <a:schemeClr val="tx1"/>
                </a:solidFill>
                <a:latin typeface="+mj-lt"/>
              </a:rPr>
              <a:t>put into post-process queue.</a:t>
            </a:r>
          </a:p>
          <a:p>
            <a:pPr algn="ctr"/>
            <a:endParaRPr lang="en-US" sz="9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  <a:latin typeface="+mj-lt"/>
              </a:rPr>
              <a:t>Trivial CPU time.</a:t>
            </a:r>
          </a:p>
          <a:p>
            <a:pPr algn="ctr"/>
            <a:endParaRPr lang="en-US" sz="9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  <a:latin typeface="+mj-lt"/>
              </a:rPr>
              <a:t>This design with trivial CPU time and #1 priority is to capture best possible service time / response time.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3163831" y="1570212"/>
            <a:ext cx="279011" cy="87728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600" dirty="0" err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96196" y="1363820"/>
            <a:ext cx="6037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Start a batch of I/Os running</a:t>
            </a:r>
          </a:p>
        </p:txBody>
      </p:sp>
      <p:sp>
        <p:nvSpPr>
          <p:cNvPr id="43" name="Right Arrow 42"/>
          <p:cNvSpPr/>
          <p:nvPr/>
        </p:nvSpPr>
        <p:spPr>
          <a:xfrm>
            <a:off x="4945887" y="1591208"/>
            <a:ext cx="279011" cy="87728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600" dirty="0" err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96470" y="1384584"/>
            <a:ext cx="7776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Harvest a batch of completion events</a:t>
            </a:r>
          </a:p>
        </p:txBody>
      </p:sp>
      <p:sp>
        <p:nvSpPr>
          <p:cNvPr id="45" name="Rounded Rectangular Callout 44"/>
          <p:cNvSpPr/>
          <p:nvPr/>
        </p:nvSpPr>
        <p:spPr>
          <a:xfrm>
            <a:off x="113587" y="955219"/>
            <a:ext cx="2446095" cy="1189883"/>
          </a:xfrm>
          <a:prstGeom prst="wedgeRoundRectCallout">
            <a:avLst>
              <a:gd name="adj1" fmla="val 54877"/>
              <a:gd name="adj2" fmla="val 30344"/>
              <a:gd name="adj3" fmla="val 1666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+mj-lt"/>
              </a:rPr>
              <a:t>When we've reached the scheduled time, and then possibly after waiting for I/Os with earlier scheduled times, and possibly waiting for an AIO context "slot" to become available, a batch of one or more I/</a:t>
            </a:r>
            <a:r>
              <a:rPr lang="en-US" sz="900" dirty="0" err="1">
                <a:solidFill>
                  <a:schemeClr val="tx1"/>
                </a:solidFill>
                <a:latin typeface="+mj-lt"/>
              </a:rPr>
              <a:t>Os</a:t>
            </a:r>
            <a:r>
              <a:rPr lang="en-US" sz="900" dirty="0">
                <a:solidFill>
                  <a:schemeClr val="tx1"/>
                </a:solidFill>
                <a:latin typeface="+mj-lt"/>
              </a:rPr>
              <a:t> is submitted to the OS. </a:t>
            </a:r>
          </a:p>
          <a:p>
            <a:pPr algn="ctr"/>
            <a:endParaRPr lang="en-US" sz="9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  <a:latin typeface="+mj-lt"/>
              </a:rPr>
              <a:t>Trivial CPU time</a:t>
            </a:r>
          </a:p>
        </p:txBody>
      </p:sp>
      <p:sp>
        <p:nvSpPr>
          <p:cNvPr id="46" name="8-Point Star 45"/>
          <p:cNvSpPr/>
          <p:nvPr/>
        </p:nvSpPr>
        <p:spPr>
          <a:xfrm>
            <a:off x="4761259" y="1925782"/>
            <a:ext cx="697404" cy="581900"/>
          </a:xfrm>
          <a:prstGeom prst="star8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+mj-lt"/>
              </a:rPr>
              <a:t>#1 priority</a:t>
            </a:r>
          </a:p>
        </p:txBody>
      </p:sp>
      <p:sp>
        <p:nvSpPr>
          <p:cNvPr id="47" name="8-Point Star 46"/>
          <p:cNvSpPr/>
          <p:nvPr/>
        </p:nvSpPr>
        <p:spPr>
          <a:xfrm>
            <a:off x="2927799" y="1925782"/>
            <a:ext cx="697404" cy="581900"/>
          </a:xfrm>
          <a:prstGeom prst="star8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+mj-lt"/>
              </a:rPr>
              <a:t>#2 priority</a:t>
            </a:r>
          </a:p>
        </p:txBody>
      </p:sp>
      <p:sp>
        <p:nvSpPr>
          <p:cNvPr id="48" name="8-Point Star 47"/>
          <p:cNvSpPr/>
          <p:nvPr/>
        </p:nvSpPr>
        <p:spPr>
          <a:xfrm>
            <a:off x="4761258" y="2849444"/>
            <a:ext cx="697404" cy="581900"/>
          </a:xfrm>
          <a:prstGeom prst="star8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+mj-lt"/>
              </a:rPr>
              <a:t>#3 priority</a:t>
            </a:r>
          </a:p>
        </p:txBody>
      </p:sp>
      <p:sp>
        <p:nvSpPr>
          <p:cNvPr id="49" name="8-Point Star 48"/>
          <p:cNvSpPr/>
          <p:nvPr/>
        </p:nvSpPr>
        <p:spPr>
          <a:xfrm>
            <a:off x="2950880" y="2849444"/>
            <a:ext cx="697404" cy="581900"/>
          </a:xfrm>
          <a:prstGeom prst="star8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+mj-lt"/>
              </a:rPr>
              <a:t>#4 priority</a:t>
            </a:r>
          </a:p>
        </p:txBody>
      </p:sp>
      <p:sp>
        <p:nvSpPr>
          <p:cNvPr id="50" name="Rounded Rectangular Callout 49"/>
          <p:cNvSpPr/>
          <p:nvPr/>
        </p:nvSpPr>
        <p:spPr>
          <a:xfrm>
            <a:off x="6045179" y="3331644"/>
            <a:ext cx="2752457" cy="1554391"/>
          </a:xfrm>
          <a:prstGeom prst="wedgeRoundRectCallout">
            <a:avLst>
              <a:gd name="adj1" fmla="val -61759"/>
              <a:gd name="adj2" fmla="val -38779"/>
              <a:gd name="adj3" fmla="val 1666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+mj-lt"/>
              </a:rPr>
              <a:t>Response time = scheduled time to end.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+mj-lt"/>
              </a:rPr>
              <a:t>Service time = from start to finish.</a:t>
            </a:r>
          </a:p>
          <a:p>
            <a:pPr algn="ctr"/>
            <a:endParaRPr lang="en-US" sz="9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  <a:latin typeface="+mj-lt"/>
              </a:rPr>
              <a:t>Response time, service time for this I/O is pushed into one specific "accumulator" in an array.</a:t>
            </a:r>
          </a:p>
          <a:p>
            <a:pPr algn="ctr"/>
            <a:endParaRPr lang="en-US" sz="9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  <a:latin typeface="+mj-lt"/>
              </a:rPr>
              <a:t>Filed by random/seq., read/write, with </a:t>
            </a:r>
            <a:r>
              <a:rPr lang="en-US" sz="900" dirty="0" err="1">
                <a:solidFill>
                  <a:schemeClr val="tx1"/>
                </a:solidFill>
                <a:latin typeface="+mj-lt"/>
              </a:rPr>
              <a:t>subarrays</a:t>
            </a:r>
            <a:r>
              <a:rPr lang="en-US" sz="900" dirty="0">
                <a:solidFill>
                  <a:schemeClr val="tx1"/>
                </a:solidFill>
                <a:latin typeface="+mj-lt"/>
              </a:rPr>
              <a:t> of buckets by service time steps over a dynamic range.</a:t>
            </a:r>
          </a:p>
          <a:p>
            <a:pPr algn="ctr"/>
            <a:endParaRPr lang="en-US" sz="9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  <a:latin typeface="+mj-lt"/>
              </a:rPr>
              <a:t>Trivial CPU time.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71365" y="1891186"/>
            <a:ext cx="997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B0F0"/>
                </a:solidFill>
              </a:rPr>
              <a:t>OS managed</a:t>
            </a:r>
          </a:p>
        </p:txBody>
      </p:sp>
      <p:sp>
        <p:nvSpPr>
          <p:cNvPr id="33" name="Rounded Rectangular Callout 32"/>
          <p:cNvSpPr/>
          <p:nvPr/>
        </p:nvSpPr>
        <p:spPr>
          <a:xfrm>
            <a:off x="102041" y="2314767"/>
            <a:ext cx="1193343" cy="637209"/>
          </a:xfrm>
          <a:prstGeom prst="wedgeRoundRectCallout">
            <a:avLst>
              <a:gd name="adj1" fmla="val 76993"/>
              <a:gd name="adj2" fmla="val 22830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+mj-lt"/>
              </a:rPr>
              <a:t>I/Os in scheduled start time sequence that are fully ready to submit to the OS API.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7AC61B-722B-4518-802A-9C9584358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631250"/>
          </a:xfrm>
        </p:spPr>
        <p:txBody>
          <a:bodyPr/>
          <a:lstStyle/>
          <a:p>
            <a:r>
              <a:rPr lang="en-US" sz="1600" dirty="0"/>
              <a:t>New code MUCH easier to maintain.</a:t>
            </a:r>
          </a:p>
          <a:p>
            <a:r>
              <a:rPr lang="en-US" sz="1600" dirty="0"/>
              <a:t>The old </a:t>
            </a:r>
            <a:r>
              <a:rPr lang="en-US" sz="1600" dirty="0" err="1"/>
              <a:t>WorkloadThread</a:t>
            </a:r>
            <a:r>
              <a:rPr lang="en-US" sz="1600" dirty="0"/>
              <a:t> code is now divided into three parts</a:t>
            </a:r>
          </a:p>
          <a:p>
            <a:pPr marL="738187" lvl="1" indent="-457200">
              <a:buFont typeface="+mj-lt"/>
              <a:buAutoNum type="arabicPeriod"/>
            </a:pPr>
            <a:r>
              <a:rPr lang="en-US" sz="1400" dirty="0" err="1"/>
              <a:t>WorkloadThread</a:t>
            </a:r>
            <a:endParaRPr lang="en-US" sz="1400" dirty="0"/>
          </a:p>
          <a:p>
            <a:pPr marL="1019175" lvl="2" indent="-457200">
              <a:tabLst>
                <a:tab pos="4745038" algn="dec"/>
              </a:tabLst>
            </a:pPr>
            <a:r>
              <a:rPr lang="en-US" sz="1200" dirty="0"/>
              <a:t>One per core.  Same interlock with </a:t>
            </a:r>
            <a:r>
              <a:rPr lang="en-US" sz="1200" dirty="0" err="1"/>
              <a:t>ivydriver</a:t>
            </a:r>
            <a:r>
              <a:rPr lang="en-US" sz="1200" dirty="0"/>
              <a:t>* main thread as before, same interlock latency timing data collected (but expected to be faster). 		</a:t>
            </a:r>
            <a:r>
              <a:rPr lang="en-US" sz="800" dirty="0"/>
              <a:t>* In ivy 3.00.00 “</a:t>
            </a:r>
            <a:r>
              <a:rPr lang="en-US" sz="800" dirty="0" err="1"/>
              <a:t>ivyslave</a:t>
            </a:r>
            <a:r>
              <a:rPr lang="en-US" sz="800" dirty="0"/>
              <a:t>” has been renamed to “</a:t>
            </a:r>
            <a:r>
              <a:rPr lang="en-US" sz="800" dirty="0" err="1"/>
              <a:t>ivydriver</a:t>
            </a:r>
            <a:r>
              <a:rPr lang="en-US" sz="800" dirty="0"/>
              <a:t>”.</a:t>
            </a:r>
            <a:endParaRPr lang="en-US" sz="1000" dirty="0"/>
          </a:p>
          <a:p>
            <a:pPr marL="1019175" lvl="2" indent="-457200"/>
            <a:r>
              <a:rPr lang="en-US" sz="1200" dirty="0" err="1"/>
              <a:t>TestLUN</a:t>
            </a:r>
            <a:r>
              <a:rPr lang="en-US" sz="1200" dirty="0"/>
              <a:t> ownership is (re-)mapped to </a:t>
            </a:r>
            <a:r>
              <a:rPr lang="en-US" sz="1200" dirty="0" err="1"/>
              <a:t>WorkloadThread</a:t>
            </a:r>
            <a:r>
              <a:rPr lang="en-US" sz="1200" dirty="0"/>
              <a:t> at “go” time.</a:t>
            </a:r>
          </a:p>
          <a:p>
            <a:pPr marL="738187" lvl="1" indent="-457200">
              <a:buFont typeface="+mj-lt"/>
              <a:buAutoNum type="arabicPeriod"/>
            </a:pPr>
            <a:r>
              <a:rPr lang="en-US" sz="1400" dirty="0" err="1"/>
              <a:t>TestLUN</a:t>
            </a:r>
            <a:endParaRPr lang="en-US" sz="1400" dirty="0"/>
          </a:p>
          <a:p>
            <a:pPr marL="1019175" lvl="2" indent="-457200"/>
            <a:r>
              <a:rPr lang="en-US" sz="1200" dirty="0"/>
              <a:t>Has shared AIO context for the LUN.  Merges “precompute queue” from each Workload to drive AIO context.</a:t>
            </a:r>
          </a:p>
          <a:p>
            <a:pPr marL="738187" lvl="1" indent="-457200">
              <a:buFont typeface="+mj-lt"/>
              <a:buAutoNum type="arabicPeriod"/>
            </a:pPr>
            <a:r>
              <a:rPr lang="en-US" sz="1400" dirty="0"/>
              <a:t>Workload</a:t>
            </a:r>
          </a:p>
          <a:p>
            <a:pPr marL="1019175" lvl="2" indent="-457200"/>
            <a:r>
              <a:rPr lang="en-US" sz="1200" dirty="0"/>
              <a:t>Has the same I/O sequencers, parameters, precompute queue, post-process queue, etc. as prior to ivy 3.0</a:t>
            </a:r>
          </a:p>
          <a:p>
            <a:pPr marL="444500" indent="-457200"/>
            <a:r>
              <a:rPr lang="en-US" sz="1600" dirty="0"/>
              <a:t>Major redesign of </a:t>
            </a:r>
            <a:r>
              <a:rPr lang="en-US" sz="1600" dirty="0" err="1"/>
              <a:t>ivydriver</a:t>
            </a:r>
            <a:r>
              <a:rPr lang="en-US" sz="1600" dirty="0"/>
              <a:t> internals =&gt; </a:t>
            </a:r>
            <a:r>
              <a:rPr lang="en-US" sz="1600" b="1" dirty="0"/>
              <a:t>Needs regression testing.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1E2418-2AE3-46AE-A486-456D7D39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Major redesign of </a:t>
            </a:r>
            <a:r>
              <a:rPr lang="en-US" sz="2000" dirty="0" err="1"/>
              <a:t>ivydriver</a:t>
            </a:r>
            <a:r>
              <a:rPr lang="en-US" sz="2000" dirty="0"/>
              <a:t> (formerly called </a:t>
            </a:r>
            <a:r>
              <a:rPr lang="en-US" sz="2000" dirty="0" err="1"/>
              <a:t>ivyslave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58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Blank">
  <a:themeElements>
    <a:clrScheme name="HDS Final">
      <a:dk1>
        <a:srgbClr val="414141"/>
      </a:dk1>
      <a:lt1>
        <a:sysClr val="window" lastClr="FFFFFF"/>
      </a:lt1>
      <a:dk2>
        <a:srgbClr val="00A499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DS_Corporate_PowerPoint_Template_2016 (1).pptx" id="{33BB0B5D-0DBF-40D8-8BAA-044A16F3E511}" vid="{E717B3E8-6843-487F-B577-1480382C5D6B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</TotalTime>
  <Words>1440</Words>
  <Application>Microsoft Office PowerPoint</Application>
  <PresentationFormat>On-screen Show (16:9)</PresentationFormat>
  <Paragraphs>228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HelveticaNeueLT Std</vt:lpstr>
      <vt:lpstr>SimSun</vt:lpstr>
      <vt:lpstr>Arial</vt:lpstr>
      <vt:lpstr>Courier New</vt:lpstr>
      <vt:lpstr>Wingdings</vt:lpstr>
      <vt:lpstr>Blank</vt:lpstr>
      <vt:lpstr>one thread per core  - part of ivy 3.00.00</vt:lpstr>
      <vt:lpstr>ivy 3.00.00 – two major components</vt:lpstr>
      <vt:lpstr>Original ivy before ivy 3.0</vt:lpstr>
      <vt:lpstr>Original ivy – one thread per workload on a LUN</vt:lpstr>
      <vt:lpstr>Original ivy  &amp; skew with IOPS=max</vt:lpstr>
      <vt:lpstr>ivy 3.0 one thread per core</vt:lpstr>
      <vt:lpstr>ivy uses native Linux kernel AIO</vt:lpstr>
      <vt:lpstr>Life cycle of an ivy I/O</vt:lpstr>
      <vt:lpstr>Major redesign of ivydriver (formerly called ivyslave)</vt:lpstr>
      <vt:lpstr>One new feature – skew with IOPS=max</vt:lpstr>
      <vt:lpstr>PowerPoint Presentation</vt:lpstr>
    </vt:vector>
  </TitlesOfParts>
  <Company>Hitachi Data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28pt Arial Bold</dc:title>
  <dc:creator>Hitachi Data Systems</dc:creator>
  <cp:lastModifiedBy>Ian Vogelesang</cp:lastModifiedBy>
  <cp:revision>248</cp:revision>
  <dcterms:created xsi:type="dcterms:W3CDTF">2016-01-18T17:54:10Z</dcterms:created>
  <dcterms:modified xsi:type="dcterms:W3CDTF">2018-11-26T20:51:42Z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a41c4f-ebae-49a5-b534-eba27c352384_Enabled">
    <vt:lpwstr>True</vt:lpwstr>
  </property>
  <property fmtid="{D5CDD505-2E9C-101B-9397-08002B2CF9AE}" pid="3" name="MSIP_Label_d2a41c4f-ebae-49a5-b534-eba27c352384_SiteId">
    <vt:lpwstr>18791e17-6159-4f52-a8d4-de814ca8284a</vt:lpwstr>
  </property>
  <property fmtid="{D5CDD505-2E9C-101B-9397-08002B2CF9AE}" pid="4" name="MSIP_Label_d2a41c4f-ebae-49a5-b534-eba27c352384_Ref">
    <vt:lpwstr>https://api.informationprotection.azure.com/api/18791e17-6159-4f52-a8d4-de814ca8284a</vt:lpwstr>
  </property>
  <property fmtid="{D5CDD505-2E9C-101B-9397-08002B2CF9AE}" pid="5" name="MSIP_Label_d2a41c4f-ebae-49a5-b534-eba27c352384_Owner">
    <vt:lpwstr>ian.vogelesang@hitachivantara.com</vt:lpwstr>
  </property>
  <property fmtid="{D5CDD505-2E9C-101B-9397-08002B2CF9AE}" pid="6" name="MSIP_Label_d2a41c4f-ebae-49a5-b534-eba27c352384_SetDate">
    <vt:lpwstr>2018-09-19T11:40:12.2929464-07:00</vt:lpwstr>
  </property>
  <property fmtid="{D5CDD505-2E9C-101B-9397-08002B2CF9AE}" pid="7" name="MSIP_Label_d2a41c4f-ebae-49a5-b534-eba27c352384_Name">
    <vt:lpwstr>Hitachi Vantara General - Unprotected</vt:lpwstr>
  </property>
  <property fmtid="{D5CDD505-2E9C-101B-9397-08002B2CF9AE}" pid="8" name="MSIP_Label_d2a41c4f-ebae-49a5-b534-eba27c352384_Application">
    <vt:lpwstr>Microsoft Azure Information Protection</vt:lpwstr>
  </property>
  <property fmtid="{D5CDD505-2E9C-101B-9397-08002B2CF9AE}" pid="9" name="MSIP_Label_d2a41c4f-ebae-49a5-b534-eba27c352384_Extended_MSFT_Method">
    <vt:lpwstr>Automatic</vt:lpwstr>
  </property>
  <property fmtid="{D5CDD505-2E9C-101B-9397-08002B2CF9AE}" pid="10" name="Sensitivity">
    <vt:lpwstr>Hitachi Vantara General - Unprotected</vt:lpwstr>
  </property>
</Properties>
</file>