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09" r:id="rId2"/>
    <p:sldId id="310" r:id="rId3"/>
    <p:sldId id="322" r:id="rId4"/>
    <p:sldId id="490" r:id="rId5"/>
    <p:sldId id="491" r:id="rId6"/>
    <p:sldId id="456" r:id="rId7"/>
    <p:sldId id="457" r:id="rId8"/>
    <p:sldId id="455" r:id="rId9"/>
    <p:sldId id="343" r:id="rId10"/>
    <p:sldId id="492" r:id="rId11"/>
    <p:sldId id="345" r:id="rId12"/>
    <p:sldId id="383" r:id="rId13"/>
    <p:sldId id="356" r:id="rId14"/>
    <p:sldId id="362" r:id="rId15"/>
    <p:sldId id="344" r:id="rId16"/>
    <p:sldId id="346" r:id="rId17"/>
    <p:sldId id="350" r:id="rId18"/>
    <p:sldId id="347" r:id="rId19"/>
    <p:sldId id="348" r:id="rId20"/>
    <p:sldId id="373" r:id="rId21"/>
    <p:sldId id="371" r:id="rId22"/>
    <p:sldId id="372" r:id="rId23"/>
    <p:sldId id="481" r:id="rId24"/>
    <p:sldId id="482" r:id="rId25"/>
    <p:sldId id="483" r:id="rId26"/>
    <p:sldId id="484" r:id="rId27"/>
    <p:sldId id="464" r:id="rId28"/>
    <p:sldId id="458" r:id="rId29"/>
    <p:sldId id="474" r:id="rId30"/>
    <p:sldId id="475" r:id="rId31"/>
    <p:sldId id="476" r:id="rId32"/>
    <p:sldId id="477" r:id="rId33"/>
    <p:sldId id="478" r:id="rId34"/>
    <p:sldId id="479" r:id="rId35"/>
    <p:sldId id="480" r:id="rId36"/>
    <p:sldId id="473" r:id="rId37"/>
    <p:sldId id="467" r:id="rId38"/>
    <p:sldId id="352" r:id="rId39"/>
    <p:sldId id="361" r:id="rId40"/>
    <p:sldId id="353" r:id="rId41"/>
    <p:sldId id="466" r:id="rId42"/>
    <p:sldId id="472" r:id="rId43"/>
    <p:sldId id="354" r:id="rId44"/>
    <p:sldId id="357" r:id="rId45"/>
    <p:sldId id="486" r:id="rId46"/>
    <p:sldId id="417" r:id="rId47"/>
    <p:sldId id="415" r:id="rId48"/>
    <p:sldId id="423" r:id="rId49"/>
    <p:sldId id="418" r:id="rId50"/>
    <p:sldId id="439" r:id="rId51"/>
    <p:sldId id="489" r:id="rId52"/>
    <p:sldId id="487" r:id="rId53"/>
    <p:sldId id="488" r:id="rId54"/>
    <p:sldId id="419" r:id="rId55"/>
    <p:sldId id="420" r:id="rId56"/>
    <p:sldId id="469" r:id="rId57"/>
    <p:sldId id="424" r:id="rId58"/>
    <p:sldId id="425" r:id="rId59"/>
    <p:sldId id="426" r:id="rId60"/>
    <p:sldId id="427" r:id="rId61"/>
    <p:sldId id="428" r:id="rId62"/>
    <p:sldId id="429" r:id="rId63"/>
    <p:sldId id="430" r:id="rId64"/>
    <p:sldId id="431" r:id="rId65"/>
    <p:sldId id="433" r:id="rId66"/>
    <p:sldId id="416" r:id="rId67"/>
    <p:sldId id="436" r:id="rId68"/>
    <p:sldId id="434" r:id="rId69"/>
    <p:sldId id="446" r:id="rId70"/>
    <p:sldId id="468" r:id="rId71"/>
    <p:sldId id="447" r:id="rId72"/>
    <p:sldId id="438" r:id="rId73"/>
    <p:sldId id="441" r:id="rId74"/>
    <p:sldId id="442" r:id="rId75"/>
    <p:sldId id="443" r:id="rId76"/>
    <p:sldId id="444" r:id="rId77"/>
    <p:sldId id="445" r:id="rId78"/>
    <p:sldId id="470" r:id="rId79"/>
    <p:sldId id="306" r:id="rId80"/>
  </p:sldIdLst>
  <p:sldSz cx="9144000" cy="5143500" type="screen16x9"/>
  <p:notesSz cx="6858000" cy="91440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8" d="100"/>
          <a:sy n="118" d="100"/>
        </p:scale>
        <p:origin x="-1614" y="-44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10/22/2016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October</a:t>
            </a:r>
            <a:r>
              <a:rPr lang="en-US" dirty="0" smtClean="0"/>
              <a:t> 22, </a:t>
            </a:r>
            <a:r>
              <a:rPr lang="en-US" dirty="0"/>
              <a:t>2016</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95801"/>
          </a:xfrm>
        </p:spPr>
        <p:txBody>
          <a:bodyPr/>
          <a:lstStyle/>
          <a:p>
            <a:r>
              <a:rPr lang="en-US" dirty="0" smtClean="0"/>
              <a:t>The output root folder is known before an ivyscript program starts running.</a:t>
            </a:r>
          </a:p>
          <a:p>
            <a:pPr lvl="1"/>
            <a:r>
              <a:rPr lang="en-US" dirty="0" smtClean="0"/>
              <a:t>That's why the [</a:t>
            </a:r>
            <a:r>
              <a:rPr lang="en-US" dirty="0" err="1" smtClean="0"/>
              <a:t>OutputFolderRoot</a:t>
            </a:r>
            <a:r>
              <a:rPr lang="en-US" dirty="0" smtClean="0"/>
              <a:t>] statement requires a string constant, not an expression, so that the value is known at compile time.</a:t>
            </a:r>
          </a:p>
          <a:p>
            <a:r>
              <a:rPr lang="en-US" dirty="0" smtClean="0"/>
              <a:t>Thus once the program is compiled, the ivyscript wrapper calls the ivy engine control API </a:t>
            </a:r>
            <a:r>
              <a:rPr lang="en-US" sz="1400" dirty="0" err="1" smtClean="0">
                <a:latin typeface="Courier New" panose="02070309020205020404" pitchFamily="49" charset="0"/>
                <a:cs typeface="Courier New" panose="02070309020205020404" pitchFamily="49" charset="0"/>
              </a:rPr>
              <a:t>ivy_startup</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output_root_folder,test_name</a:t>
            </a:r>
            <a:r>
              <a:rPr lang="en-US" sz="1400" dirty="0" smtClean="0">
                <a:latin typeface="Courier New" panose="02070309020205020404" pitchFamily="49" charset="0"/>
                <a:cs typeface="Courier New" panose="02070309020205020404" pitchFamily="49" charset="0"/>
              </a:rPr>
              <a:t>)</a:t>
            </a:r>
            <a:r>
              <a:rPr lang="en-US" dirty="0" smtClean="0"/>
              <a:t> </a:t>
            </a:r>
            <a:r>
              <a:rPr lang="en-US" dirty="0"/>
              <a:t>t</a:t>
            </a:r>
            <a:r>
              <a:rPr lang="en-US" dirty="0" smtClean="0"/>
              <a:t>o make a subfolder to hold the logs and output from the test and to be ready for the </a:t>
            </a:r>
            <a:r>
              <a:rPr lang="en-US" sz="1800" dirty="0" err="1" smtClean="0">
                <a:latin typeface="Courier New" panose="02070309020205020404" pitchFamily="49" charset="0"/>
                <a:cs typeface="Courier New" panose="02070309020205020404" pitchFamily="49" charset="0"/>
              </a:rPr>
              <a:t>ivy_hosts</a:t>
            </a:r>
            <a:r>
              <a:rPr lang="en-US" sz="1800" dirty="0" smtClean="0">
                <a:latin typeface="Courier New" panose="02070309020205020404" pitchFamily="49" charset="0"/>
                <a:cs typeface="Courier New" panose="02070309020205020404" pitchFamily="49" charset="0"/>
              </a:rPr>
              <a:t>()</a:t>
            </a:r>
            <a:r>
              <a:rPr lang="en-US" dirty="0" smtClean="0"/>
              <a:t> call.</a:t>
            </a:r>
            <a:endParaRPr lang="en-US" dirty="0"/>
          </a:p>
        </p:txBody>
      </p:sp>
      <p:sp>
        <p:nvSpPr>
          <p:cNvPr id="3" name="Title 2"/>
          <p:cNvSpPr>
            <a:spLocks noGrp="1"/>
          </p:cNvSpPr>
          <p:nvPr>
            <p:ph type="title"/>
          </p:nvPr>
        </p:nvSpPr>
        <p:spPr/>
        <p:txBody>
          <a:bodyPr/>
          <a:lstStyle/>
          <a:p>
            <a:r>
              <a:rPr lang="en-US" dirty="0" smtClean="0"/>
              <a:t>engine API </a:t>
            </a:r>
            <a:r>
              <a:rPr lang="en-US" sz="2000" dirty="0" err="1">
                <a:latin typeface="Courier New" panose="02070309020205020404" pitchFamily="49" charset="0"/>
                <a:cs typeface="Courier New" panose="02070309020205020404" pitchFamily="49" charset="0"/>
              </a:rPr>
              <a:t>ivy_s</a:t>
            </a:r>
            <a:r>
              <a:rPr lang="en-US" sz="2000" dirty="0" err="1" smtClean="0">
                <a:latin typeface="Courier New" panose="02070309020205020404" pitchFamily="49" charset="0"/>
                <a:cs typeface="Courier New" panose="02070309020205020404" pitchFamily="49" charset="0"/>
              </a:rPr>
              <a:t>tartup</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root_folder,test_name</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691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2658"/>
          </a:xfrm>
        </p:spPr>
        <p:txBody>
          <a:bodyPr/>
          <a:lstStyle/>
          <a:p>
            <a:r>
              <a:rPr lang="en-US" sz="1800" dirty="0" smtClean="0"/>
              <a:t>JSON format is used to describe attribute names and selected values</a:t>
            </a:r>
          </a:p>
          <a:p>
            <a:pPr lvl="1"/>
            <a:r>
              <a:rPr lang="en-US" sz="1600" dirty="0" smtClean="0">
                <a:latin typeface="Courier New" panose="02070309020205020404" pitchFamily="49" charset="0"/>
                <a:cs typeface="Courier New" pitchFamily="49" charset="0"/>
              </a:rPr>
              <a:t>{ "</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"DP-Vol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port" </a:t>
            </a:r>
            <a:r>
              <a:rPr lang="en-US" sz="1600" dirty="0" smtClean="0">
                <a:latin typeface="Courier New" pitchFamily="49" charset="0"/>
                <a:cs typeface="Courier New" pitchFamily="49" charset="0"/>
              </a:rPr>
              <a:t>: [ </a:t>
            </a:r>
            <a:r>
              <a:rPr lang="en-US" sz="1600" dirty="0" smtClean="0">
                <a:latin typeface="Courier New" pitchFamily="49" charset="0"/>
                <a:cs typeface="Courier New" pitchFamily="49" charset="0"/>
              </a:rPr>
              <a:t>"1A", "3A", "5A", "7A" </a:t>
            </a:r>
            <a:r>
              <a:rPr lang="en-US" sz="1600" dirty="0" smtClean="0">
                <a:latin typeface="Courier New" pitchFamily="49" charset="0"/>
                <a:cs typeface="Courier New" pitchFamily="49" charset="0"/>
              </a:rPr>
              <a:t>] }</a:t>
            </a:r>
            <a:endParaRPr lang="en-US" sz="1600" dirty="0" smtClean="0">
              <a:latin typeface="Courier New" pitchFamily="49" charset="0"/>
              <a:cs typeface="Courier New" pitchFamily="49" charset="0"/>
            </a:endParaRPr>
          </a:p>
          <a:p>
            <a:r>
              <a:rPr lang="en-US" sz="1800" dirty="0" smtClean="0"/>
              <a:t>The Select clause matches against a LUN if that LUN has the specified attribute and the value of that attribute matches</a:t>
            </a:r>
            <a:r>
              <a:rPr lang="en-US" sz="1800" dirty="0" smtClean="0"/>
              <a:t>.</a:t>
            </a:r>
          </a:p>
          <a:p>
            <a:r>
              <a:rPr lang="en-US" sz="1800" dirty="0" smtClean="0"/>
              <a:t>JSON notation for LUN select clauses works automatically against all attributes of LUNs known at the time.</a:t>
            </a:r>
          </a:p>
          <a:p>
            <a:pPr lvl="1"/>
            <a:r>
              <a:rPr lang="en-US" sz="1600" dirty="0" smtClean="0"/>
              <a:t>After the </a:t>
            </a:r>
            <a:r>
              <a:rPr lang="en-US" sz="1600" u="sng" dirty="0" smtClean="0"/>
              <a:t>[Hosts]</a:t>
            </a:r>
            <a:r>
              <a:rPr lang="en-US" sz="1600" dirty="0" smtClean="0"/>
              <a:t> statement, if any command devices were discovered for the subsystem presenting an available test LUN, additional attributes from the underlying LDEV become available to match against using [select] clauses.</a:t>
            </a:r>
            <a:endParaRPr lang="en-US" sz="1600" dirty="0" smtClean="0"/>
          </a:p>
        </p:txBody>
      </p:sp>
      <p:sp>
        <p:nvSpPr>
          <p:cNvPr id="3" name="Title 2"/>
          <p:cNvSpPr>
            <a:spLocks noGrp="1"/>
          </p:cNvSpPr>
          <p:nvPr>
            <p:ph type="title"/>
          </p:nvPr>
        </p:nvSpPr>
        <p:spPr/>
        <p:txBody>
          <a:bodyPr/>
          <a:lstStyle/>
          <a:p>
            <a:r>
              <a:rPr lang="en-US" dirty="0" smtClean="0"/>
              <a:t>[Select] </a:t>
            </a:r>
            <a:r>
              <a:rPr lang="en-US" dirty="0" smtClean="0"/>
              <a:t>uses JSON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69668"/>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t>
            </a:r>
            <a:r>
              <a:rPr lang="en-US" sz="1400" dirty="0" smtClean="0"/>
              <a:t>available and the license key and RMLIB are installed, </a:t>
            </a:r>
            <a:r>
              <a:rPr lang="en-US" sz="1400" dirty="0" smtClean="0"/>
              <a:t>we fire </a:t>
            </a:r>
            <a:r>
              <a:rPr lang="en-US" sz="1400" dirty="0" smtClean="0"/>
              <a:t>the ivy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a:t>
            </a:r>
            <a:r>
              <a:rPr lang="en-US" sz="1400" dirty="0" smtClean="0"/>
              <a:t>up </a:t>
            </a:r>
            <a:r>
              <a:rPr lang="en-US" sz="1400" dirty="0" smtClean="0"/>
              <a:t>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smtClean="0"/>
              <a:t>ivyscript programming language </a:t>
            </a:r>
            <a:r>
              <a:rPr lang="en-US" sz="1800" dirty="0" smtClean="0"/>
              <a:t>wrapper and library</a:t>
            </a:r>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a:t>
            </a:r>
            <a:r>
              <a:rPr lang="en-US" sz="1400" dirty="0" smtClean="0"/>
              <a:t>to a subset of C/C++, with some minor differences. </a:t>
            </a:r>
          </a:p>
          <a:p>
            <a:pPr lvl="2"/>
            <a:r>
              <a:rPr lang="en-US" sz="1400" dirty="0" smtClean="0"/>
              <a:t>Extensible - parser auto-generated from language grammar. </a:t>
            </a:r>
            <a:r>
              <a:rPr lang="en-US" sz="1400" dirty="0" smtClean="0"/>
              <a:t>(</a:t>
            </a:r>
            <a:r>
              <a:rPr lang="en-US" sz="1400" dirty="0" err="1" smtClean="0"/>
              <a:t>F</a:t>
            </a:r>
            <a:r>
              <a:rPr lang="en-US" sz="1400" dirty="0" err="1" smtClean="0"/>
              <a:t>lex+Bison</a:t>
            </a:r>
            <a:r>
              <a:rPr lang="en-US" sz="1400" dirty="0" smtClean="0"/>
              <a:t>)</a:t>
            </a:r>
          </a:p>
          <a:p>
            <a:pPr lvl="2"/>
            <a:r>
              <a:rPr lang="en-US" sz="1400" dirty="0" smtClean="0"/>
              <a:t>Ivyscript has a type of "ivy engine control statement " for every underlying ivy engine control API call (except startup / shutdown which don't apply.)</a:t>
            </a:r>
            <a:endParaRPr lang="en-US" sz="1400" dirty="0" smtClean="0"/>
          </a:p>
          <a:p>
            <a:pPr marL="457200" indent="-457200">
              <a:buFont typeface="+mj-lt"/>
              <a:buAutoNum type="arabicPeriod"/>
            </a:pPr>
            <a:r>
              <a:rPr lang="en-US" sz="1800" dirty="0" smtClean="0"/>
              <a:t>The ivy </a:t>
            </a:r>
            <a:r>
              <a:rPr lang="en-US" sz="1800" dirty="0" smtClean="0"/>
              <a:t>engine control </a:t>
            </a:r>
            <a:r>
              <a:rPr lang="en-US" sz="1800" dirty="0" smtClean="0"/>
              <a:t>C++ API</a:t>
            </a:r>
          </a:p>
          <a:p>
            <a:pPr marL="750887" lvl="1" indent="-457200"/>
            <a:r>
              <a:rPr lang="en-US" sz="1400" dirty="0"/>
              <a:t>Designed to make it easy for a programmer with no particular ivy </a:t>
            </a:r>
            <a:r>
              <a:rPr lang="en-US" sz="1400" dirty="0" smtClean="0"/>
              <a:t>knowledge</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language</a:t>
            </a:r>
            <a:endParaRPr lang="en-US" sz="1200" dirty="0"/>
          </a:p>
          <a:p>
            <a:pPr marL="750887" lvl="1" indent="-457200"/>
            <a:r>
              <a:rPr lang="en-US" sz="1400" dirty="0"/>
              <a:t>Read the doc for </a:t>
            </a:r>
            <a:r>
              <a:rPr lang="en-US" sz="1400" dirty="0" smtClean="0"/>
              <a:t>ivyscript engine </a:t>
            </a:r>
            <a:r>
              <a:rPr lang="en-US" sz="1400" dirty="0"/>
              <a:t>control </a:t>
            </a:r>
            <a:r>
              <a:rPr lang="en-US" sz="1400" dirty="0" smtClean="0"/>
              <a:t>statements </a:t>
            </a:r>
            <a:r>
              <a:rPr lang="en-US" sz="1400" dirty="0"/>
              <a:t>to learn to use the API</a:t>
            </a:r>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a:t>
            </a:r>
            <a:r>
              <a:rPr lang="en-US" sz="2000" dirty="0"/>
              <a:t>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smtClean="0">
                <a:latin typeface="Courier New" pitchFamily="49" charset="0"/>
                <a:cs typeface="Courier New" pitchFamily="49" charset="0"/>
              </a:rPr>
              <a:t>SeqStartFractionOfCoverage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8299"/>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10 threads </a:t>
            </a:r>
            <a:r>
              <a:rPr lang="en-US" sz="1800" dirty="0" smtClean="0"/>
              <a:t>operates </a:t>
            </a:r>
            <a:r>
              <a:rPr lang="en-US" sz="1800" dirty="0"/>
              <a:t>within its own 1/10</a:t>
            </a:r>
            <a:r>
              <a:rPr lang="en-US" sz="1800" baseline="30000" dirty="0"/>
              <a:t>th</a:t>
            </a:r>
            <a:r>
              <a:rPr lang="en-US" sz="1800" dirty="0"/>
              <a:t> of the LUN – its own “zone”, so that when it gets to the end of its own zone, it should wrap around to the beginning of that </a:t>
            </a:r>
            <a:r>
              <a:rPr lang="en-US" sz="1800" dirty="0" smtClean="0"/>
              <a:t>zone.</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smtClean="0">
                <a:latin typeface="Courier New" panose="02070309020205020404" pitchFamily="49" charset="0"/>
                <a:cs typeface="Courier New" panose="02070309020205020404" pitchFamily="49" charset="0"/>
              </a:rPr>
              <a:t> "83011441" } ;</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Sequential example – volume coverage</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2105"/>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threads </a:t>
            </a:r>
            <a:r>
              <a:rPr lang="en-US" sz="1800" dirty="0" smtClean="0"/>
              <a:t>covers </a:t>
            </a:r>
            <a:r>
              <a:rPr lang="en-US" sz="1800" dirty="0"/>
              <a:t>the entire LUN, wrapping around from the end of the entire LUN to the beginning of the LUN, but </a:t>
            </a:r>
            <a:r>
              <a:rPr lang="en-US" sz="1800" dirty="0" smtClean="0"/>
              <a:t>where </a:t>
            </a:r>
            <a:r>
              <a:rPr lang="en-US" sz="1800" dirty="0"/>
              <a:t>each thread </a:t>
            </a:r>
            <a:r>
              <a:rPr lang="en-US" sz="1800" dirty="0" smtClean="0"/>
              <a:t>starts </a:t>
            </a:r>
            <a:r>
              <a:rPr lang="en-US" sz="1800" dirty="0"/>
              <a:t>at a different equally spaced point</a:t>
            </a:r>
            <a:r>
              <a:rPr lang="en-US" sz="1800" dirty="0" smtClean="0"/>
              <a:t>.</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16512"/>
          </a:xfrm>
        </p:spPr>
        <p:txBody>
          <a:bodyPr/>
          <a:lstStyle/>
          <a:p>
            <a:r>
              <a:rPr lang="en-US" sz="1800" dirty="0" smtClean="0"/>
              <a:t>Use a </a:t>
            </a:r>
            <a:r>
              <a:rPr lang="en-US" sz="1800" dirty="0"/>
              <a:t>loop to create </a:t>
            </a:r>
            <a:r>
              <a:rPr lang="en-US" sz="1800" dirty="0" smtClean="0"/>
              <a:t>a group of sequential workload threads each operating within its own "zone", and where some threads do writes and some do reads.</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12;  </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 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 75</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a:t>
            </a:r>
            <a:r>
              <a:rPr lang="fr-FR" sz="1000" dirty="0" smtClean="0">
                <a:latin typeface="Courier New" panose="02070309020205020404" pitchFamily="49" charset="0"/>
                <a:cs typeface="Courier New" panose="02070309020205020404" pitchFamily="49" charset="0"/>
              </a:rPr>
              <a:t>double(zones);</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string p;</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if </a:t>
            </a:r>
            <a:r>
              <a:rPr lang="fr-FR" sz="1000" dirty="0">
                <a:latin typeface="Courier New" panose="02070309020205020404" pitchFamily="49" charset="0"/>
                <a:cs typeface="Courier New" panose="02070309020205020404" pitchFamily="49" charset="0"/>
              </a:rPr>
              <a:t>(  ( double(zone) / double(zones) ) &lt;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100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read</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else</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write</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p +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 + </a:t>
            </a:r>
            <a:r>
              <a:rPr lang="fr-FR" sz="1000" dirty="0" smtClean="0">
                <a:latin typeface="Courier New" panose="02070309020205020404" pitchFamily="49" charset="0"/>
                <a:cs typeface="Courier New" panose="02070309020205020404" pitchFamily="49" charset="0"/>
              </a:rPr>
              <a:t>string(</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read_and_write_zones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fr-FR"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dirty="0" smtClean="0"/>
              <a:t>Sequential example –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iogenerators</a:t>
            </a:r>
            <a:r>
              <a:rPr lang="en-US" sz="2000" dirty="0" smtClean="0"/>
              <a:t> (I/O sequencers) generate a sequence of I/</a:t>
            </a:r>
            <a:r>
              <a:rPr lang="en-US" sz="2000" dirty="0" err="1" smtClean="0"/>
              <a:t>Os</a:t>
            </a:r>
            <a:r>
              <a:rPr lang="en-US" sz="2000" dirty="0" smtClean="0"/>
              <a:t>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iogenerators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a:t>
            </a:r>
            <a:r>
              <a:rPr lang="en-US" sz="2000" dirty="0" err="1" smtClean="0"/>
              <a:t>Os</a:t>
            </a:r>
            <a:r>
              <a:rPr lang="en-US" sz="2000" dirty="0" smtClean="0"/>
              <a:t> when it's the scheduled time, except wait to start the next I/O if there are already 4 I/</a:t>
            </a:r>
            <a:r>
              <a:rPr lang="en-US" sz="2000" dirty="0" err="1" smtClean="0"/>
              <a:t>Os</a:t>
            </a:r>
            <a:r>
              <a:rPr lang="en-US" sz="2000" dirty="0" smtClean="0"/>
              <a:t>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Part two</a:t>
            </a:r>
            <a:br>
              <a:rPr lang="en-US" sz="3200" dirty="0" smtClean="0"/>
            </a:br>
            <a:r>
              <a:rPr lang="en-US" sz="3200" dirty="0" smtClean="0"/>
              <a:t/>
            </a:r>
            <a:br>
              <a:rPr lang="en-US" sz="3200" dirty="0" smtClean="0"/>
            </a:br>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a:t>
            </a:r>
            <a:r>
              <a:rPr lang="en-US" altLang="zh-CN" sz="1800" dirty="0" smtClean="0">
                <a:latin typeface="Courier New" pitchFamily="49" charset="0"/>
                <a:cs typeface="Courier New" pitchFamily="49" charset="0"/>
              </a:rPr>
              <a:t>{"</a:t>
            </a:r>
            <a:r>
              <a:rPr lang="en-US" altLang="zh-CN" sz="1800" dirty="0" smtClean="0">
                <a:latin typeface="Courier New" pitchFamily="49" charset="0"/>
                <a:cs typeface="Courier New" pitchFamily="49" charset="0"/>
              </a:rPr>
              <a:t>LDEV</a:t>
            </a:r>
            <a:r>
              <a:rPr lang="en-US" altLang="zh-CN" sz="1800" dirty="0" smtClean="0">
                <a:latin typeface="Courier New" pitchFamily="49" charset="0"/>
                <a:cs typeface="Courier New" pitchFamily="49" charset="0"/>
              </a:rPr>
              <a:t>":"</a:t>
            </a:r>
            <a:r>
              <a:rPr lang="en-US" altLang="zh-CN" sz="1800" dirty="0" smtClean="0">
                <a:latin typeface="Courier New" pitchFamily="49" charset="0"/>
                <a:cs typeface="Courier New" pitchFamily="49" charset="0"/>
              </a:rPr>
              <a:t>00:04</a:t>
            </a:r>
            <a:r>
              <a:rPr lang="en-US" altLang="zh-CN" sz="1800" dirty="0" smtClean="0">
                <a:latin typeface="Courier New" pitchFamily="49" charset="0"/>
                <a:cs typeface="Courier New" pitchFamily="49" charset="0"/>
              </a:rPr>
              <a:t>"};</a:t>
            </a:r>
            <a:endParaRPr lang="en-US" altLang="zh-CN" sz="1800" dirty="0" smtClean="0">
              <a:latin typeface="Courier New" pitchFamily="49" charset="0"/>
              <a:cs typeface="Courier New" pitchFamily="49" charset="0"/>
            </a:endParaRP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26743"/>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 "</a:t>
            </a:r>
            <a:r>
              <a:rPr lang="en-US" sz="1200" dirty="0" err="1">
                <a:latin typeface="Courier New" pitchFamily="49" charset="0"/>
                <a:cs typeface="Courier New" pitchFamily="49" charset="0"/>
              </a:rPr>
              <a:t>LDEV_type</a:t>
            </a:r>
            <a:r>
              <a:rPr lang="en-US" sz="1200" dirty="0" smtClean="0">
                <a:latin typeface="Courier New" pitchFamily="49" charset="0"/>
                <a:cs typeface="Courier New" pitchFamily="49" charset="0"/>
              </a:rPr>
              <a:t>" : </a:t>
            </a:r>
            <a:r>
              <a:rPr lang="en-US" sz="1200" dirty="0">
                <a:latin typeface="Courier New" pitchFamily="49" charset="0"/>
                <a:cs typeface="Courier New" pitchFamily="49" charset="0"/>
              </a:rPr>
              <a:t>"DP-Vol", "port" </a:t>
            </a:r>
            <a:r>
              <a:rPr lang="en-US" sz="1200" dirty="0" smtClean="0">
                <a:latin typeface="Courier New" pitchFamily="49" charset="0"/>
                <a:cs typeface="Courier New" pitchFamily="49" charset="0"/>
              </a:rPr>
              <a:t>: [ </a:t>
            </a:r>
            <a:r>
              <a:rPr lang="en-US" sz="1200" dirty="0">
                <a:latin typeface="Courier New" pitchFamily="49" charset="0"/>
                <a:cs typeface="Courier New" pitchFamily="49" charset="0"/>
              </a:rPr>
              <a:t>"1A", </a:t>
            </a:r>
            <a:r>
              <a:rPr lang="en-US" sz="1200" dirty="0" smtClean="0">
                <a:latin typeface="Courier New" pitchFamily="49" charset="0"/>
                <a:cs typeface="Courier New" pitchFamily="49" charset="0"/>
              </a:rPr>
              <a:t>"2A" ] };</a:t>
            </a:r>
            <a:endParaRPr lang="en-US" altLang="zh-CN" sz="1200" dirty="0" smtClean="0">
              <a:latin typeface="Courier New" pitchFamily="49" charset="0"/>
              <a:cs typeface="Courier New" pitchFamily="49" charset="0"/>
            </a:endParaRPr>
          </a:p>
          <a:p>
            <a:pPr lvl="1"/>
            <a:r>
              <a:rPr lang="en-US" sz="1000" dirty="0" smtClean="0">
                <a:cs typeface="Courier New" pitchFamily="49" charset="0"/>
              </a:rPr>
              <a:t>Previous form of select clause still works</a:t>
            </a:r>
            <a:r>
              <a:rPr lang="en-US" sz="1000" dirty="0">
                <a:latin typeface="Courier New" pitchFamily="49" charset="0"/>
                <a:cs typeface="Courier New" pitchFamily="49" charset="0"/>
              </a:rPr>
              <a:t>:</a:t>
            </a:r>
            <a:r>
              <a:rPr lang="en-US" sz="1000" dirty="0" smtClean="0">
                <a:latin typeface="Courier New" pitchFamily="49" charset="0"/>
                <a:cs typeface="Courier New" pitchFamily="49" charset="0"/>
              </a:rPr>
              <a:t/>
            </a:r>
            <a:br>
              <a:rPr lang="en-US" sz="1000" dirty="0" smtClean="0">
                <a:latin typeface="Courier New" pitchFamily="49" charset="0"/>
                <a:cs typeface="Courier New" pitchFamily="49" charset="0"/>
              </a:rPr>
            </a:br>
            <a:r>
              <a:rPr lang="en-US" sz="1000" dirty="0" smtClean="0">
                <a:latin typeface="Courier New" pitchFamily="49" charset="0"/>
                <a:cs typeface="Courier New" pitchFamily="49" charset="0"/>
              </a:rPr>
              <a:t>[Hosts</a:t>
            </a:r>
            <a:r>
              <a:rPr lang="en-US" sz="1000" dirty="0">
                <a:latin typeface="Courier New" pitchFamily="49" charset="0"/>
                <a:cs typeface="Courier New" pitchFamily="49" charset="0"/>
              </a:rPr>
              <a:t>] "sun159, cb24-31" [Select] "</a:t>
            </a:r>
            <a:r>
              <a:rPr lang="en-US" sz="1000" dirty="0" err="1">
                <a:latin typeface="Courier New" pitchFamily="49" charset="0"/>
                <a:cs typeface="Courier New" pitchFamily="49" charset="0"/>
              </a:rPr>
              <a:t>LDEV_type</a:t>
            </a:r>
            <a:r>
              <a:rPr lang="en-US" sz="1000" dirty="0">
                <a:latin typeface="Courier New" pitchFamily="49" charset="0"/>
                <a:cs typeface="Courier New" pitchFamily="49" charset="0"/>
              </a:rPr>
              <a:t>" is "DP-Vol", "port" is { "1A", </a:t>
            </a:r>
            <a:r>
              <a:rPr lang="en-US" sz="1000" dirty="0" smtClean="0">
                <a:latin typeface="Courier New" pitchFamily="49" charset="0"/>
                <a:cs typeface="Courier New" pitchFamily="49" charset="0"/>
              </a:rPr>
              <a:t>"2A" </a:t>
            </a:r>
            <a:r>
              <a:rPr lang="en-US" sz="1000" dirty="0">
                <a:latin typeface="Courier New" pitchFamily="49" charset="0"/>
                <a:cs typeface="Courier New" pitchFamily="49" charset="0"/>
              </a:rPr>
              <a:t>};</a:t>
            </a:r>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SetIogeneratorTemplate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iogenerator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 "LDEV" : "00:04" };</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a:t>
            </a:r>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endParaRPr lang="fr-FR"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i</a:t>
            </a:r>
            <a:r>
              <a:rPr lang="en-US" dirty="0" smtClean="0"/>
              <a:t>vyscript </a:t>
            </a:r>
            <a:r>
              <a:rPr lang="en-US" dirty="0" smtClean="0"/>
              <a:t>engine control </a:t>
            </a:r>
            <a:r>
              <a:rPr lang="en-US" dirty="0" smtClean="0"/>
              <a:t>statements (API calls)</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1.2,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a:t>
            </a:r>
            <a:r>
              <a:rPr lang="en-US" dirty="0" smtClean="0"/>
              <a:t>vy engine control C++ API</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855526776"/>
              </p:ext>
            </p:extLst>
          </p:nvPr>
        </p:nvGraphicFramePr>
        <p:xfrm>
          <a:off x="786810" y="1587107"/>
          <a:ext cx="690563" cy="431800"/>
        </p:xfrm>
        <a:graphic>
          <a:graphicData uri="http://schemas.openxmlformats.org/presentationml/2006/ole">
            <mc:AlternateContent xmlns:mc="http://schemas.openxmlformats.org/markup-compatibility/2006">
              <mc:Choice xmlns:v="urn:schemas-microsoft-com:vml" Requires="v">
                <p:oleObj spid="_x0000_s1029" name="Packager Shell Object" showAsIcon="1" r:id="rId3" imgW="690120" imgH="432000" progId="Package">
                  <p:embed/>
                </p:oleObj>
              </mc:Choice>
              <mc:Fallback>
                <p:oleObj name="Packager Shell Object" showAsIcon="1" r:id="rId3" imgW="690120" imgH="432000" progId="Package">
                  <p:embed/>
                  <p:pic>
                    <p:nvPicPr>
                      <p:cNvPr id="0" name=""/>
                      <p:cNvPicPr/>
                      <p:nvPr/>
                    </p:nvPicPr>
                    <p:blipFill>
                      <a:blip r:embed="rId4"/>
                      <a:stretch>
                        <a:fillRect/>
                      </a:stretch>
                    </p:blipFill>
                    <p:spPr>
                      <a:xfrm>
                        <a:off x="786810" y="1587107"/>
                        <a:ext cx="690563" cy="431800"/>
                      </a:xfrm>
                      <a:prstGeom prst="rect">
                        <a:avLst/>
                      </a:prstGeom>
                    </p:spPr>
                  </p:pic>
                </p:oleObj>
              </mc:Fallback>
            </mc:AlternateContent>
          </a:graphicData>
        </a:graphic>
      </p:graphicFrame>
    </p:spTree>
    <p:extLst>
      <p:ext uri="{BB962C8B-B14F-4D97-AF65-F5344CB8AC3E}">
        <p14:creationId xmlns:p14="http://schemas.microsoft.com/office/powerpoint/2010/main" val="20143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8184"/>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The test name is </a:t>
            </a:r>
            <a:r>
              <a:rPr lang="en-US" altLang="zh-CN" sz="2000" dirty="0" smtClean="0"/>
              <a:t>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r>
              <a:rPr lang="en-US" altLang="zh-CN" sz="2000" dirty="0" smtClean="0"/>
              <a:t>.</a:t>
            </a:r>
          </a:p>
          <a:p>
            <a:r>
              <a:rPr lang="en-US" altLang="zh-CN" sz="2000" dirty="0" smtClean="0"/>
              <a:t>When the ivy engine control API is used, the user specifies the test name.</a:t>
            </a:r>
            <a:endParaRPr lang="en-US" altLang="zh-CN" sz="2000" dirty="0" smtClean="0"/>
          </a:p>
        </p:txBody>
      </p:sp>
      <p:sp>
        <p:nvSpPr>
          <p:cNvPr id="3" name="Title 2"/>
          <p:cNvSpPr>
            <a:spLocks noGrp="1"/>
          </p:cNvSpPr>
          <p:nvPr>
            <p:ph type="title"/>
          </p:nvPr>
        </p:nvSpPr>
        <p:spPr/>
        <p:txBody>
          <a:bodyPr/>
          <a:lstStyle/>
          <a:p>
            <a:r>
              <a:rPr lang="en-US" dirty="0"/>
              <a:t>i</a:t>
            </a:r>
            <a:r>
              <a:rPr lang="en-US" dirty="0" smtClean="0"/>
              <a:t>vy engine control API - the </a:t>
            </a:r>
            <a:r>
              <a:rPr lang="en-US" dirty="0" smtClean="0"/>
              <a:t>"test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smtClean="0">
                <a:latin typeface="Courier New" pitchFamily="49" charset="0"/>
                <a:cs typeface="Courier New" pitchFamily="49" charset="0"/>
              </a:rPr>
              <a:t>element_metric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6152</Words>
  <Application>Microsoft Office PowerPoint</Application>
  <PresentationFormat>On-screen Show (16:9)</PresentationFormat>
  <Paragraphs>562</Paragraphs>
  <Slides>79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hitachi-corporate-powerpoint-template-2015</vt:lpstr>
      <vt:lpstr>Package</vt:lpstr>
      <vt:lpstr>Programming ivy - reference</vt:lpstr>
      <vt:lpstr>The ivyscript wrapper and the ivy engine</vt:lpstr>
      <vt:lpstr>Part two  Operating the ivy engine</vt:lpstr>
      <vt:lpstr>ivyscript engine control statements (API calls)</vt:lpstr>
      <vt:lpstr>ivy engine control C++ API</vt:lpstr>
      <vt:lpstr>ivy engine control API - the "test name"</vt:lpstr>
      <vt:lpstr>"test name" – used in output filename prefixes</vt:lpstr>
      <vt:lpstr>Statements – [OutputFolderRoot]</vt:lpstr>
      <vt:lpstr>Statement – [Hosts]</vt:lpstr>
      <vt:lpstr>engine API ivy_startup(root_folder,test_name)</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uses JSON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Sequential example – volume coverage</vt:lpstr>
      <vt:lpstr>SeqStartFractionOfCoverage </vt:lpstr>
      <vt:lpstr>Sequential example – read threads &amp; write threads</vt:lpstr>
      <vt:lpstr>Sequential workloads and maxTags</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344</cp:revision>
  <dcterms:created xsi:type="dcterms:W3CDTF">2015-10-27T23:46:57Z</dcterms:created>
  <dcterms:modified xsi:type="dcterms:W3CDTF">2016-10-22T22:36:36Z</dcterms:modified>
</cp:coreProperties>
</file>