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340" r:id="rId2"/>
    <p:sldId id="347" r:id="rId3"/>
    <p:sldId id="373" r:id="rId4"/>
    <p:sldId id="379" r:id="rId5"/>
    <p:sldId id="374" r:id="rId6"/>
    <p:sldId id="375" r:id="rId7"/>
    <p:sldId id="376" r:id="rId8"/>
    <p:sldId id="377" r:id="rId9"/>
    <p:sldId id="378" r:id="rId10"/>
    <p:sldId id="359" r:id="rId11"/>
    <p:sldId id="350" r:id="rId12"/>
    <p:sldId id="351" r:id="rId13"/>
    <p:sldId id="352" r:id="rId14"/>
    <p:sldId id="354" r:id="rId15"/>
    <p:sldId id="355" r:id="rId16"/>
    <p:sldId id="356" r:id="rId17"/>
    <p:sldId id="357" r:id="rId18"/>
    <p:sldId id="366" r:id="rId19"/>
    <p:sldId id="368" r:id="rId20"/>
    <p:sldId id="353" r:id="rId21"/>
    <p:sldId id="360" r:id="rId22"/>
    <p:sldId id="362" r:id="rId23"/>
    <p:sldId id="361" r:id="rId24"/>
    <p:sldId id="346" r:id="rId25"/>
  </p:sldIdLst>
  <p:sldSz cx="9144000" cy="5143500" type="screen16x9"/>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90">
          <p15:clr>
            <a:srgbClr val="A4A3A4"/>
          </p15:clr>
        </p15:guide>
        <p15:guide id="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35295"/>
    <a:srgbClr val="032F46"/>
    <a:srgbClr val="06252F"/>
    <a:srgbClr val="0B3F4E"/>
    <a:srgbClr val="0A2F3B"/>
    <a:srgbClr val="155E74"/>
    <a:srgbClr val="0D143C"/>
    <a:srgbClr val="A4CE4E"/>
    <a:srgbClr val="4141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31" autoAdjust="0"/>
    <p:restoredTop sz="93872" autoAdjust="0"/>
  </p:normalViewPr>
  <p:slideViewPr>
    <p:cSldViewPr snapToGrid="0" snapToObjects="1" showGuides="1">
      <p:cViewPr>
        <p:scale>
          <a:sx n="102" d="100"/>
          <a:sy n="102" d="100"/>
        </p:scale>
        <p:origin x="-84" y="-162"/>
      </p:cViewPr>
      <p:guideLst>
        <p:guide orient="horz" pos="1690"/>
        <p:guide/>
      </p:guideLst>
    </p:cSldViewPr>
  </p:slideViewPr>
  <p:notesTextViewPr>
    <p:cViewPr>
      <p:scale>
        <a:sx n="1" d="1"/>
        <a:sy n="1" d="1"/>
      </p:scale>
      <p:origin x="0" y="0"/>
    </p:cViewPr>
  </p:notesTextViewPr>
  <p:sorterViewPr>
    <p:cViewPr>
      <p:scale>
        <a:sx n="76" d="100"/>
        <a:sy n="76" d="100"/>
      </p:scale>
      <p:origin x="0" y="0"/>
    </p:cViewPr>
  </p:sorterViewPr>
  <p:notesViewPr>
    <p:cSldViewPr snapToGrid="0" snapToObjects="1">
      <p:cViewPr varScale="1">
        <p:scale>
          <a:sx n="141" d="100"/>
          <a:sy n="141" d="100"/>
        </p:scale>
        <p:origin x="-4688" y="-120"/>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6/17/2016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5549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5549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5549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20715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2742496"/>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1 Line HDS Title Slide Placeholder</a:t>
            </a:r>
            <a:endParaRPr lang="en-US" dirty="0"/>
          </a:p>
        </p:txBody>
      </p:sp>
      <p:sp>
        <p:nvSpPr>
          <p:cNvPr id="130"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31"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38737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
        <p:nvSpPr>
          <p:cNvPr id="2" name="Rectangle 1"/>
          <p:cNvSpPr/>
          <p:nvPr userDrawn="1"/>
        </p:nvSpPr>
        <p:spPr>
          <a:xfrm>
            <a:off x="264160" y="4911122"/>
            <a:ext cx="5425440" cy="215444"/>
          </a:xfrm>
          <a:prstGeom prst="rect">
            <a:avLst/>
          </a:prstGeom>
        </p:spPr>
        <p:txBody>
          <a:bodyPr wrap="square">
            <a:spAutoFit/>
          </a:bodyPr>
          <a:lstStyle/>
          <a:p>
            <a:pPr algn="l">
              <a:lnSpc>
                <a:spcPct val="100000"/>
              </a:lnSpc>
            </a:pPr>
            <a:r>
              <a:rPr lang="en-US" sz="800" b="1" kern="1200" dirty="0" smtClean="0">
                <a:solidFill>
                  <a:schemeClr val="accent2"/>
                </a:solidFill>
                <a:latin typeface="+mn-lt"/>
                <a:ea typeface="+mn-ea"/>
                <a:cs typeface="+mn-cs"/>
              </a:rPr>
              <a:t>CONFIDENTIAL – 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Thank You</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Tree>
    <p:extLst>
      <p:ext uri="{BB962C8B-B14F-4D97-AF65-F5344CB8AC3E}">
        <p14:creationId xmlns:p14="http://schemas.microsoft.com/office/powerpoint/2010/main" val="40725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ext uri="{BB962C8B-B14F-4D97-AF65-F5344CB8AC3E}">
        <p14:creationId xmlns:p14="http://schemas.microsoft.com/office/powerpoint/2010/main" val="342812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8"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30" name="Text Placeholder 6"/>
          <p:cNvSpPr>
            <a:spLocks noGrp="1"/>
          </p:cNvSpPr>
          <p:nvPr>
            <p:ph type="body" sz="quarter" idx="11" hasCustomPrompt="1"/>
          </p:nvPr>
        </p:nvSpPr>
        <p:spPr>
          <a:xfrm>
            <a:off x="1187862" y="4068884"/>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31" name="Text Placeholder 8"/>
          <p:cNvSpPr>
            <a:spLocks noGrp="1"/>
          </p:cNvSpPr>
          <p:nvPr>
            <p:ph type="body" sz="quarter" idx="12" hasCustomPrompt="1"/>
          </p:nvPr>
        </p:nvSpPr>
        <p:spPr>
          <a:xfrm>
            <a:off x="1187862" y="4299865"/>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576864"/>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37880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2742496"/>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6" name="Title 1"/>
          <p:cNvSpPr>
            <a:spLocks noGrp="1"/>
          </p:cNvSpPr>
          <p:nvPr>
            <p:ph type="ctrTitle" hasCustomPrompt="1"/>
          </p:nvPr>
        </p:nvSpPr>
        <p:spPr>
          <a:xfrm>
            <a:off x="1187863" y="2356529"/>
            <a:ext cx="6212117"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HDS Title Slide Placeholder</a:t>
            </a:r>
            <a:endParaRPr lang="en-US" dirty="0"/>
          </a:p>
        </p:txBody>
      </p:sp>
      <p:sp>
        <p:nvSpPr>
          <p:cNvPr id="12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2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4601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6"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28" name="Text Placeholder 6"/>
          <p:cNvSpPr>
            <a:spLocks noGrp="1"/>
          </p:cNvSpPr>
          <p:nvPr>
            <p:ph type="body" sz="quarter" idx="11" hasCustomPrompt="1"/>
          </p:nvPr>
        </p:nvSpPr>
        <p:spPr>
          <a:xfrm>
            <a:off x="1187862" y="4067246"/>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29" name="Text Placeholder 8"/>
          <p:cNvSpPr>
            <a:spLocks noGrp="1"/>
          </p:cNvSpPr>
          <p:nvPr>
            <p:ph type="body" sz="quarter" idx="12" hasCustomPrompt="1"/>
          </p:nvPr>
        </p:nvSpPr>
        <p:spPr>
          <a:xfrm>
            <a:off x="1187862" y="4298227"/>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575226"/>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1915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2742496"/>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86" name="Title 1"/>
          <p:cNvSpPr>
            <a:spLocks noGrp="1"/>
          </p:cNvSpPr>
          <p:nvPr>
            <p:ph type="ctrTitle" hasCustomPrompt="1"/>
          </p:nvPr>
        </p:nvSpPr>
        <p:spPr>
          <a:xfrm>
            <a:off x="1187863" y="2356529"/>
            <a:ext cx="5955025"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Title placeholder</a:t>
            </a:r>
            <a:endParaRPr lang="en-US" dirty="0"/>
          </a:p>
        </p:txBody>
      </p:sp>
      <p:sp>
        <p:nvSpPr>
          <p:cNvPr id="18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8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85241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3173173"/>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86" name="Title 1"/>
          <p:cNvSpPr>
            <a:spLocks noGrp="1"/>
          </p:cNvSpPr>
          <p:nvPr>
            <p:ph type="ctrTitle" hasCustomPrompt="1"/>
          </p:nvPr>
        </p:nvSpPr>
        <p:spPr>
          <a:xfrm>
            <a:off x="1187863" y="2305268"/>
            <a:ext cx="5955025" cy="874608"/>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88" name="Text Placeholder 6"/>
          <p:cNvSpPr>
            <a:spLocks noGrp="1"/>
          </p:cNvSpPr>
          <p:nvPr>
            <p:ph type="body" sz="quarter" idx="11" hasCustomPrompt="1"/>
          </p:nvPr>
        </p:nvSpPr>
        <p:spPr>
          <a:xfrm>
            <a:off x="1187862" y="4066737"/>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89" name="Text Placeholder 8"/>
          <p:cNvSpPr>
            <a:spLocks noGrp="1"/>
          </p:cNvSpPr>
          <p:nvPr>
            <p:ph type="body" sz="quarter" idx="12" hasCustomPrompt="1"/>
          </p:nvPr>
        </p:nvSpPr>
        <p:spPr>
          <a:xfrm>
            <a:off x="1187862" y="4297718"/>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574717"/>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37110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4"/>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val="228587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2" name="Group 1"/>
          <p:cNvGrpSpPr/>
          <p:nvPr userDrawn="1"/>
        </p:nvGrpSpPr>
        <p:grpSpPr>
          <a:xfrm>
            <a:off x="7661372" y="276622"/>
            <a:ext cx="1200300" cy="343060"/>
            <a:chOff x="7661372" y="276622"/>
            <a:chExt cx="1200300" cy="343060"/>
          </a:xfrm>
        </p:grpSpPr>
        <p:sp>
          <p:nvSpPr>
            <p:cNvPr id="82" name="Freeform 1"/>
            <p:cNvSpPr>
              <a:spLocks noChangeArrowheads="1"/>
            </p:cNvSpPr>
            <p:nvPr/>
          </p:nvSpPr>
          <p:spPr bwMode="auto">
            <a:xfrm>
              <a:off x="8543525"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solidFill>
              <a:schemeClr val="bg1"/>
            </a:solidFill>
            <a:ln>
              <a:noFill/>
            </a:ln>
            <a:effectLst/>
            <a:extLst/>
          </p:spPr>
          <p:txBody>
            <a:bodyPr wrap="none" anchor="ctr"/>
            <a:lstStyle/>
            <a:p>
              <a:endParaRPr lang="en-US"/>
            </a:p>
          </p:txBody>
        </p:sp>
        <p:sp>
          <p:nvSpPr>
            <p:cNvPr id="83" name="Freeform 2"/>
            <p:cNvSpPr>
              <a:spLocks noChangeArrowheads="1"/>
            </p:cNvSpPr>
            <p:nvPr/>
          </p:nvSpPr>
          <p:spPr bwMode="auto">
            <a:xfrm>
              <a:off x="8004023" y="279889"/>
              <a:ext cx="174389" cy="16254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solidFill>
              <a:schemeClr val="bg1"/>
            </a:solidFill>
            <a:ln>
              <a:noFill/>
            </a:ln>
            <a:effectLst/>
            <a:extLst/>
          </p:spPr>
          <p:txBody>
            <a:bodyPr wrap="none" anchor="ctr"/>
            <a:lstStyle/>
            <a:p>
              <a:endParaRPr lang="en-US"/>
            </a:p>
          </p:txBody>
        </p:sp>
        <p:sp>
          <p:nvSpPr>
            <p:cNvPr id="84" name="Freeform 3"/>
            <p:cNvSpPr>
              <a:spLocks noChangeArrowheads="1"/>
            </p:cNvSpPr>
            <p:nvPr/>
          </p:nvSpPr>
          <p:spPr bwMode="auto">
            <a:xfrm>
              <a:off x="8140839" y="279889"/>
              <a:ext cx="205019" cy="16254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solidFill>
              <a:schemeClr val="bg1"/>
            </a:solidFill>
            <a:ln>
              <a:noFill/>
            </a:ln>
            <a:effectLst/>
            <a:extLst/>
          </p:spPr>
          <p:txBody>
            <a:bodyPr wrap="none" anchor="ctr"/>
            <a:lstStyle/>
            <a:p>
              <a:endParaRPr lang="en-US"/>
            </a:p>
          </p:txBody>
        </p:sp>
        <p:sp>
          <p:nvSpPr>
            <p:cNvPr id="85" name="Freeform 4"/>
            <p:cNvSpPr>
              <a:spLocks noChangeArrowheads="1"/>
            </p:cNvSpPr>
            <p:nvPr/>
          </p:nvSpPr>
          <p:spPr bwMode="auto">
            <a:xfrm>
              <a:off x="8750586" y="279889"/>
              <a:ext cx="42883" cy="16254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solidFill>
              <a:schemeClr val="bg1"/>
            </a:solidFill>
            <a:ln>
              <a:noFill/>
            </a:ln>
            <a:effectLst/>
            <a:extLst/>
          </p:spPr>
          <p:txBody>
            <a:bodyPr wrap="none" anchor="ctr"/>
            <a:lstStyle/>
            <a:p>
              <a:endParaRPr lang="en-US"/>
            </a:p>
          </p:txBody>
        </p:sp>
        <p:sp>
          <p:nvSpPr>
            <p:cNvPr id="86" name="Freeform 5"/>
            <p:cNvSpPr>
              <a:spLocks noChangeArrowheads="1"/>
            </p:cNvSpPr>
            <p:nvPr/>
          </p:nvSpPr>
          <p:spPr bwMode="auto">
            <a:xfrm>
              <a:off x="7738152"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solidFill>
              <a:schemeClr val="bg1"/>
            </a:solidFill>
            <a:ln>
              <a:noFill/>
            </a:ln>
            <a:effectLst/>
            <a:extLst/>
          </p:spPr>
          <p:txBody>
            <a:bodyPr wrap="none" anchor="ctr"/>
            <a:lstStyle/>
            <a:p>
              <a:endParaRPr lang="en-US"/>
            </a:p>
          </p:txBody>
        </p:sp>
        <p:sp>
          <p:nvSpPr>
            <p:cNvPr id="87" name="Freeform 6"/>
            <p:cNvSpPr>
              <a:spLocks noChangeArrowheads="1"/>
            </p:cNvSpPr>
            <p:nvPr/>
          </p:nvSpPr>
          <p:spPr bwMode="auto">
            <a:xfrm>
              <a:off x="7945213" y="279889"/>
              <a:ext cx="43291" cy="16254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solidFill>
              <a:schemeClr val="bg1"/>
            </a:solidFill>
            <a:ln>
              <a:noFill/>
            </a:ln>
            <a:effectLst/>
            <a:extLst/>
          </p:spPr>
          <p:txBody>
            <a:bodyPr wrap="none" anchor="ctr"/>
            <a:lstStyle/>
            <a:p>
              <a:endParaRPr lang="en-US"/>
            </a:p>
          </p:txBody>
        </p:sp>
        <p:sp>
          <p:nvSpPr>
            <p:cNvPr id="88" name="Freeform 7"/>
            <p:cNvSpPr>
              <a:spLocks noChangeArrowheads="1"/>
            </p:cNvSpPr>
            <p:nvPr/>
          </p:nvSpPr>
          <p:spPr bwMode="auto">
            <a:xfrm>
              <a:off x="8338506" y="276622"/>
              <a:ext cx="184190" cy="170713"/>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solidFill>
              <a:schemeClr val="bg1"/>
            </a:solidFill>
            <a:ln>
              <a:noFill/>
            </a:ln>
            <a:effectLst/>
            <a:extLst/>
          </p:spPr>
          <p:txBody>
            <a:bodyPr wrap="none" anchor="ctr"/>
            <a:lstStyle/>
            <a:p>
              <a:endParaRPr lang="en-US"/>
            </a:p>
          </p:txBody>
        </p:sp>
        <p:sp>
          <p:nvSpPr>
            <p:cNvPr id="89" name="Freeform 8"/>
            <p:cNvSpPr>
              <a:spLocks noChangeArrowheads="1"/>
            </p:cNvSpPr>
            <p:nvPr/>
          </p:nvSpPr>
          <p:spPr bwMode="auto">
            <a:xfrm>
              <a:off x="7661372" y="487767"/>
              <a:ext cx="39615" cy="102510"/>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solidFill>
              <a:schemeClr val="bg1"/>
            </a:solidFill>
            <a:ln>
              <a:noFill/>
            </a:ln>
            <a:effectLst/>
            <a:extLst/>
          </p:spPr>
          <p:txBody>
            <a:bodyPr wrap="none" anchor="ctr"/>
            <a:lstStyle/>
            <a:p>
              <a:endParaRPr lang="en-US"/>
            </a:p>
          </p:txBody>
        </p:sp>
        <p:sp>
          <p:nvSpPr>
            <p:cNvPr id="90" name="Freeform 9"/>
            <p:cNvSpPr>
              <a:spLocks noChangeArrowheads="1"/>
            </p:cNvSpPr>
            <p:nvPr/>
          </p:nvSpPr>
          <p:spPr bwMode="auto">
            <a:xfrm>
              <a:off x="7721816" y="517581"/>
              <a:ext cx="81272" cy="72696"/>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solidFill>
              <a:schemeClr val="bg1"/>
            </a:solidFill>
            <a:ln>
              <a:noFill/>
            </a:ln>
            <a:effectLst/>
            <a:extLst/>
          </p:spPr>
          <p:txBody>
            <a:bodyPr wrap="none" anchor="ctr"/>
            <a:lstStyle/>
            <a:p>
              <a:endParaRPr lang="en-US"/>
            </a:p>
          </p:txBody>
        </p:sp>
        <p:sp>
          <p:nvSpPr>
            <p:cNvPr id="91" name="Freeform 10"/>
            <p:cNvSpPr>
              <a:spLocks noChangeArrowheads="1"/>
            </p:cNvSpPr>
            <p:nvPr/>
          </p:nvSpPr>
          <p:spPr bwMode="auto">
            <a:xfrm>
              <a:off x="7824734" y="517989"/>
              <a:ext cx="54726" cy="74330"/>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solidFill>
              <a:schemeClr val="bg1"/>
            </a:solidFill>
            <a:ln>
              <a:noFill/>
            </a:ln>
            <a:effectLst/>
            <a:extLst/>
          </p:spPr>
          <p:txBody>
            <a:bodyPr wrap="none" anchor="ctr"/>
            <a:lstStyle/>
            <a:p>
              <a:endParaRPr lang="en-US"/>
            </a:p>
          </p:txBody>
        </p:sp>
        <p:sp>
          <p:nvSpPr>
            <p:cNvPr id="92" name="Freeform 11"/>
            <p:cNvSpPr>
              <a:spLocks noChangeArrowheads="1"/>
            </p:cNvSpPr>
            <p:nvPr/>
          </p:nvSpPr>
          <p:spPr bwMode="auto">
            <a:xfrm>
              <a:off x="7888853" y="517581"/>
              <a:ext cx="83723" cy="102101"/>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solidFill>
              <a:schemeClr val="bg1"/>
            </a:solidFill>
            <a:ln>
              <a:noFill/>
            </a:ln>
            <a:effectLst/>
            <a:extLst/>
          </p:spPr>
          <p:txBody>
            <a:bodyPr wrap="none" anchor="ctr"/>
            <a:lstStyle/>
            <a:p>
              <a:endParaRPr lang="en-US"/>
            </a:p>
          </p:txBody>
        </p:sp>
        <p:sp>
          <p:nvSpPr>
            <p:cNvPr id="93" name="Freeform 12"/>
            <p:cNvSpPr>
              <a:spLocks noChangeArrowheads="1"/>
            </p:cNvSpPr>
            <p:nvPr/>
          </p:nvSpPr>
          <p:spPr bwMode="auto">
            <a:xfrm>
              <a:off x="7986053" y="517581"/>
              <a:ext cx="31856" cy="7269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solidFill>
              <a:schemeClr val="bg1"/>
            </a:solidFill>
            <a:ln>
              <a:noFill/>
            </a:ln>
            <a:effectLst/>
            <a:extLst/>
          </p:spPr>
          <p:txBody>
            <a:bodyPr wrap="none" anchor="ctr"/>
            <a:lstStyle/>
            <a:p>
              <a:endParaRPr lang="en-US"/>
            </a:p>
          </p:txBody>
        </p:sp>
        <p:sp>
          <p:nvSpPr>
            <p:cNvPr id="94" name="Freeform 13"/>
            <p:cNvSpPr>
              <a:spLocks noChangeArrowheads="1"/>
            </p:cNvSpPr>
            <p:nvPr/>
          </p:nvSpPr>
          <p:spPr bwMode="auto">
            <a:xfrm>
              <a:off x="7997080" y="488176"/>
              <a:ext cx="24096" cy="21237"/>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solidFill>
              <a:schemeClr val="bg1"/>
            </a:solidFill>
            <a:ln>
              <a:noFill/>
            </a:ln>
            <a:effectLst/>
            <a:extLst/>
          </p:spPr>
          <p:txBody>
            <a:bodyPr wrap="none" anchor="ctr"/>
            <a:lstStyle/>
            <a:p>
              <a:endParaRPr lang="en-US"/>
            </a:p>
          </p:txBody>
        </p:sp>
        <p:sp>
          <p:nvSpPr>
            <p:cNvPr id="95" name="Freeform 14"/>
            <p:cNvSpPr>
              <a:spLocks noChangeArrowheads="1"/>
            </p:cNvSpPr>
            <p:nvPr/>
          </p:nvSpPr>
          <p:spPr bwMode="auto">
            <a:xfrm>
              <a:off x="8037104" y="517989"/>
              <a:ext cx="62894" cy="722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solidFill>
              <a:schemeClr val="bg1"/>
            </a:solidFill>
            <a:ln>
              <a:noFill/>
            </a:ln>
            <a:effectLst/>
            <a:extLst/>
          </p:spPr>
          <p:txBody>
            <a:bodyPr wrap="none" anchor="ctr"/>
            <a:lstStyle/>
            <a:p>
              <a:endParaRPr lang="en-US"/>
            </a:p>
          </p:txBody>
        </p:sp>
        <p:sp>
          <p:nvSpPr>
            <p:cNvPr id="96" name="Freeform 15"/>
            <p:cNvSpPr>
              <a:spLocks noChangeArrowheads="1"/>
            </p:cNvSpPr>
            <p:nvPr/>
          </p:nvSpPr>
          <p:spPr bwMode="auto">
            <a:xfrm>
              <a:off x="8107758" y="517989"/>
              <a:ext cx="68612" cy="73921"/>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solidFill>
              <a:schemeClr val="bg1"/>
            </a:solidFill>
            <a:ln>
              <a:noFill/>
            </a:ln>
            <a:effectLst/>
            <a:extLst/>
          </p:spPr>
          <p:txBody>
            <a:bodyPr wrap="none" anchor="ctr"/>
            <a:lstStyle/>
            <a:p>
              <a:endParaRPr lang="en-US"/>
            </a:p>
          </p:txBody>
        </p:sp>
        <p:sp>
          <p:nvSpPr>
            <p:cNvPr id="97" name="Freeform 16"/>
            <p:cNvSpPr>
              <a:spLocks noChangeArrowheads="1"/>
            </p:cNvSpPr>
            <p:nvPr/>
          </p:nvSpPr>
          <p:spPr bwMode="auto">
            <a:xfrm>
              <a:off x="8293990" y="484908"/>
              <a:ext cx="80864" cy="105368"/>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solidFill>
              <a:schemeClr val="bg1"/>
            </a:solidFill>
            <a:ln>
              <a:noFill/>
            </a:ln>
            <a:effectLst/>
            <a:extLst/>
          </p:spPr>
          <p:txBody>
            <a:bodyPr wrap="none" anchor="ctr"/>
            <a:lstStyle/>
            <a:p>
              <a:endParaRPr lang="en-US"/>
            </a:p>
          </p:txBody>
        </p:sp>
        <p:sp>
          <p:nvSpPr>
            <p:cNvPr id="102" name="Freeform 17"/>
            <p:cNvSpPr>
              <a:spLocks noChangeArrowheads="1"/>
            </p:cNvSpPr>
            <p:nvPr/>
          </p:nvSpPr>
          <p:spPr bwMode="auto">
            <a:xfrm>
              <a:off x="8392824" y="517989"/>
              <a:ext cx="68612" cy="73921"/>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solidFill>
              <a:schemeClr val="bg1"/>
            </a:solidFill>
            <a:ln>
              <a:noFill/>
            </a:ln>
            <a:effectLst/>
            <a:extLst/>
          </p:spPr>
          <p:txBody>
            <a:bodyPr wrap="none" anchor="ctr"/>
            <a:lstStyle/>
            <a:p>
              <a:endParaRPr lang="en-US"/>
            </a:p>
          </p:txBody>
        </p:sp>
        <p:sp>
          <p:nvSpPr>
            <p:cNvPr id="103" name="Freeform 18"/>
            <p:cNvSpPr>
              <a:spLocks noChangeArrowheads="1"/>
            </p:cNvSpPr>
            <p:nvPr/>
          </p:nvSpPr>
          <p:spPr bwMode="auto">
            <a:xfrm>
              <a:off x="8230688" y="497569"/>
              <a:ext cx="54726" cy="94342"/>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solidFill>
              <a:schemeClr val="bg1"/>
            </a:solidFill>
            <a:ln>
              <a:noFill/>
            </a:ln>
            <a:effectLst/>
            <a:extLst/>
          </p:spPr>
          <p:txBody>
            <a:bodyPr wrap="none" anchor="ctr"/>
            <a:lstStyle/>
            <a:p>
              <a:endParaRPr lang="en-US"/>
            </a:p>
          </p:txBody>
        </p:sp>
        <p:sp>
          <p:nvSpPr>
            <p:cNvPr id="104" name="Freeform 19"/>
            <p:cNvSpPr>
              <a:spLocks noChangeArrowheads="1"/>
            </p:cNvSpPr>
            <p:nvPr/>
          </p:nvSpPr>
          <p:spPr bwMode="auto">
            <a:xfrm>
              <a:off x="8510036" y="488992"/>
              <a:ext cx="115987" cy="101693"/>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solidFill>
              <a:schemeClr val="bg1"/>
            </a:solidFill>
            <a:ln>
              <a:noFill/>
            </a:ln>
            <a:effectLst/>
            <a:extLst/>
          </p:spPr>
          <p:txBody>
            <a:bodyPr wrap="none" anchor="ctr"/>
            <a:lstStyle/>
            <a:p>
              <a:endParaRPr lang="en-US"/>
            </a:p>
          </p:txBody>
        </p:sp>
        <p:sp>
          <p:nvSpPr>
            <p:cNvPr id="105" name="Freeform 20"/>
            <p:cNvSpPr>
              <a:spLocks noChangeArrowheads="1"/>
            </p:cNvSpPr>
            <p:nvPr/>
          </p:nvSpPr>
          <p:spPr bwMode="auto">
            <a:xfrm>
              <a:off x="8644809" y="517989"/>
              <a:ext cx="68612" cy="73921"/>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solidFill>
              <a:schemeClr val="bg1"/>
            </a:solidFill>
            <a:ln>
              <a:noFill/>
            </a:ln>
            <a:effectLst/>
            <a:extLst/>
          </p:spPr>
          <p:txBody>
            <a:bodyPr wrap="none" anchor="ctr"/>
            <a:lstStyle/>
            <a:p>
              <a:endParaRPr lang="en-US"/>
            </a:p>
          </p:txBody>
        </p:sp>
        <p:sp>
          <p:nvSpPr>
            <p:cNvPr id="106" name="Freeform 21"/>
            <p:cNvSpPr>
              <a:spLocks noChangeArrowheads="1"/>
            </p:cNvSpPr>
            <p:nvPr/>
          </p:nvSpPr>
          <p:spPr bwMode="auto">
            <a:xfrm>
              <a:off x="8806946" y="497569"/>
              <a:ext cx="54726" cy="94342"/>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solidFill>
              <a:schemeClr val="bg1"/>
            </a:solidFill>
            <a:ln>
              <a:noFill/>
            </a:ln>
            <a:effectLst/>
            <a:extLst/>
          </p:spPr>
          <p:txBody>
            <a:bodyPr wrap="none" anchor="ctr"/>
            <a:lstStyle/>
            <a:p>
              <a:endParaRPr lang="en-US"/>
            </a:p>
          </p:txBody>
        </p:sp>
        <p:sp>
          <p:nvSpPr>
            <p:cNvPr id="107" name="Freeform 22"/>
            <p:cNvSpPr>
              <a:spLocks noChangeArrowheads="1"/>
            </p:cNvSpPr>
            <p:nvPr/>
          </p:nvSpPr>
          <p:spPr bwMode="auto">
            <a:xfrm>
              <a:off x="8715872" y="519623"/>
              <a:ext cx="85356" cy="70654"/>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solidFill>
              <a:schemeClr val="bg1"/>
            </a:solidFill>
            <a:ln>
              <a:noFill/>
            </a:ln>
            <a:effectLst/>
            <a:extLst/>
          </p:spPr>
          <p:txBody>
            <a:bodyPr wrap="none" anchor="ctr"/>
            <a:lstStyle/>
            <a:p>
              <a:endParaRPr lang="en-US"/>
            </a:p>
          </p:txBody>
        </p:sp>
        <p:sp>
          <p:nvSpPr>
            <p:cNvPr id="108" name="Freeform 23"/>
            <p:cNvSpPr>
              <a:spLocks noChangeArrowheads="1"/>
            </p:cNvSpPr>
            <p:nvPr/>
          </p:nvSpPr>
          <p:spPr bwMode="auto">
            <a:xfrm>
              <a:off x="8799595" y="468981"/>
              <a:ext cx="45333" cy="28588"/>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bg1"/>
            </a:solidFill>
            <a:ln>
              <a:noFill/>
            </a:ln>
            <a:effectLs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val="300195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val="101399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36469"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78" r:id="rId1"/>
    <p:sldLayoutId id="2147483781" r:id="rId2"/>
    <p:sldLayoutId id="2147483779" r:id="rId3"/>
    <p:sldLayoutId id="2147483782" r:id="rId4"/>
    <p:sldLayoutId id="2147483783" r:id="rId5"/>
    <p:sldLayoutId id="2147483727" r:id="rId6"/>
    <p:sldLayoutId id="2147483728" r:id="rId7"/>
    <p:sldLayoutId id="2147483743" r:id="rId8"/>
    <p:sldLayoutId id="2147483744" r:id="rId9"/>
    <p:sldLayoutId id="2147483650" r:id="rId10"/>
    <p:sldLayoutId id="2147483691" r:id="rId11"/>
    <p:sldLayoutId id="2147483654" r:id="rId12"/>
    <p:sldLayoutId id="2147483669" r:id="rId13"/>
    <p:sldLayoutId id="2147483780" r:id="rId14"/>
    <p:sldLayoutId id="214748374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an.vogelesang@hd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Xorshift" TargetMode="Externa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i</a:t>
            </a:r>
            <a:r>
              <a:rPr lang="en-US" dirty="0" smtClean="0"/>
              <a:t>vy dedupe / compression support</a:t>
            </a:r>
            <a:endParaRPr lang="en-US" dirty="0"/>
          </a:p>
        </p:txBody>
      </p:sp>
      <p:sp>
        <p:nvSpPr>
          <p:cNvPr id="14" name="Text Placeholder 13"/>
          <p:cNvSpPr>
            <a:spLocks noGrp="1"/>
          </p:cNvSpPr>
          <p:nvPr>
            <p:ph type="body" sz="quarter" idx="11"/>
          </p:nvPr>
        </p:nvSpPr>
        <p:spPr/>
        <p:txBody>
          <a:bodyPr/>
          <a:lstStyle/>
          <a:p>
            <a:r>
              <a:rPr lang="en-US" dirty="0" smtClean="0"/>
              <a:t>Allart Ian Vogelesang   </a:t>
            </a:r>
            <a:r>
              <a:rPr lang="en-US" dirty="0" smtClean="0">
                <a:hlinkClick r:id="rId2"/>
              </a:rPr>
              <a:t>ian.vogelesang@hds.com</a:t>
            </a:r>
            <a:r>
              <a:rPr lang="en-US" dirty="0" smtClean="0"/>
              <a:t> </a:t>
            </a:r>
            <a:endParaRPr lang="en-US" dirty="0"/>
          </a:p>
        </p:txBody>
      </p:sp>
      <p:sp>
        <p:nvSpPr>
          <p:cNvPr id="13" name="Text Placeholder 12"/>
          <p:cNvSpPr>
            <a:spLocks noGrp="1"/>
          </p:cNvSpPr>
          <p:nvPr>
            <p:ph type="body" sz="quarter" idx="10"/>
          </p:nvPr>
        </p:nvSpPr>
        <p:spPr/>
        <p:txBody>
          <a:bodyPr/>
          <a:lstStyle/>
          <a:p>
            <a:r>
              <a:rPr lang="en-US" smtClean="0"/>
              <a:t>2016-06-17</a:t>
            </a:r>
            <a:endParaRPr lang="en-US" dirty="0"/>
          </a:p>
        </p:txBody>
      </p:sp>
    </p:spTree>
    <p:extLst>
      <p:ext uri="{BB962C8B-B14F-4D97-AF65-F5344CB8AC3E}">
        <p14:creationId xmlns:p14="http://schemas.microsoft.com/office/powerpoint/2010/main" val="305008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d</a:t>
            </a:r>
            <a:r>
              <a:rPr lang="en-US" dirty="0" smtClean="0"/>
              <a:t>edupe mechanism</a:t>
            </a:r>
            <a:endParaRPr lang="en-US" dirty="0"/>
          </a:p>
        </p:txBody>
      </p:sp>
    </p:spTree>
    <p:extLst>
      <p:ext uri="{BB962C8B-B14F-4D97-AF65-F5344CB8AC3E}">
        <p14:creationId xmlns:p14="http://schemas.microsoft.com/office/powerpoint/2010/main" val="100290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79954"/>
          </a:xfrm>
        </p:spPr>
        <p:txBody>
          <a:bodyPr/>
          <a:lstStyle/>
          <a:p>
            <a:pPr marL="457200" indent="-457200">
              <a:buFont typeface="+mj-lt"/>
              <a:buAutoNum type="arabicPeriod"/>
            </a:pPr>
            <a:r>
              <a:rPr lang="en-US" dirty="0" smtClean="0"/>
              <a:t>Enable selection of dedupe "scope" to one LUN, across multiple LUNs, across test hosts, or across an entire subsystem.</a:t>
            </a:r>
          </a:p>
          <a:p>
            <a:pPr lvl="2"/>
            <a:r>
              <a:rPr lang="en-US" dirty="0" smtClean="0"/>
              <a:t>The "scope" means the extent across which multiple copies of the same pattern are written.</a:t>
            </a:r>
          </a:p>
          <a:p>
            <a:pPr marL="457200" indent="-457200">
              <a:buFont typeface="+mj-lt"/>
              <a:buAutoNum type="arabicPeriod"/>
            </a:pPr>
            <a:r>
              <a:rPr lang="en-US" dirty="0" smtClean="0"/>
              <a:t>Use a method which is "self-contained" within a workload thread</a:t>
            </a:r>
          </a:p>
          <a:p>
            <a:pPr lvl="2"/>
            <a:r>
              <a:rPr lang="en-US" dirty="0" smtClean="0"/>
              <a:t>No interlock, no communication between workload threads / test hosts.</a:t>
            </a:r>
          </a:p>
          <a:p>
            <a:pPr marL="457200" indent="-457200">
              <a:buFont typeface="+mj-lt"/>
              <a:buAutoNum type="arabicPeriod"/>
            </a:pPr>
            <a:r>
              <a:rPr lang="en-US" dirty="0" smtClean="0"/>
              <a:t>Enable layering of multiple workloads, each with different characteristics including dedupe blocksize and/or compressibility characteristics. </a:t>
            </a:r>
            <a:endParaRPr lang="en-US" dirty="0"/>
          </a:p>
        </p:txBody>
      </p:sp>
      <p:sp>
        <p:nvSpPr>
          <p:cNvPr id="3" name="Title 2"/>
          <p:cNvSpPr>
            <a:spLocks noGrp="1"/>
          </p:cNvSpPr>
          <p:nvPr>
            <p:ph type="title"/>
          </p:nvPr>
        </p:nvSpPr>
        <p:spPr/>
        <p:txBody>
          <a:bodyPr/>
          <a:lstStyle/>
          <a:p>
            <a:r>
              <a:rPr lang="en-US" dirty="0" smtClean="0"/>
              <a:t>Goal for ivy dedupe design</a:t>
            </a:r>
            <a:endParaRPr lang="en-US" dirty="0"/>
          </a:p>
        </p:txBody>
      </p:sp>
    </p:spTree>
    <p:extLst>
      <p:ext uri="{BB962C8B-B14F-4D97-AF65-F5344CB8AC3E}">
        <p14:creationId xmlns:p14="http://schemas.microsoft.com/office/powerpoint/2010/main" val="386057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24069"/>
          </a:xfrm>
        </p:spPr>
        <p:txBody>
          <a:bodyPr/>
          <a:lstStyle/>
          <a:p>
            <a:r>
              <a:rPr lang="en-US" sz="2000" dirty="0" smtClean="0"/>
              <a:t>A deterministic </a:t>
            </a:r>
            <a:r>
              <a:rPr lang="en-US" sz="2000" dirty="0" smtClean="0"/>
              <a:t>method </a:t>
            </a:r>
            <a:r>
              <a:rPr lang="en-US" sz="2000" dirty="0" smtClean="0"/>
              <a:t>is used to </a:t>
            </a:r>
            <a:r>
              <a:rPr lang="en-US" sz="2000" dirty="0" smtClean="0"/>
              <a:t>generate a sequence of I/O patterns</a:t>
            </a:r>
          </a:p>
          <a:p>
            <a:pPr lvl="1"/>
            <a:r>
              <a:rPr lang="en-US" sz="1800" dirty="0" smtClean="0"/>
              <a:t>Deterministic means that given the same initial parameters, the same sequence of patterns is generated.</a:t>
            </a:r>
          </a:p>
          <a:p>
            <a:pPr lvl="1"/>
            <a:r>
              <a:rPr lang="en-US" sz="1800" dirty="0" smtClean="0"/>
              <a:t>"pattern" means the data written in a block.</a:t>
            </a:r>
          </a:p>
          <a:p>
            <a:pPr lvl="1"/>
            <a:r>
              <a:rPr lang="en-US" sz="1800" dirty="0" smtClean="0"/>
              <a:t>Even though a deterministic method, given the same input parameters, will produce the same sequence of data patterns written, by using "pseudo-random" number </a:t>
            </a:r>
            <a:r>
              <a:rPr lang="en-US" sz="1800" dirty="0" smtClean="0"/>
              <a:t>generators </a:t>
            </a:r>
            <a:r>
              <a:rPr lang="en-US" sz="1800" dirty="0" smtClean="0"/>
              <a:t>we can generate unique and apparently random patterns.</a:t>
            </a:r>
          </a:p>
          <a:p>
            <a:r>
              <a:rPr lang="en-US" sz="2000" dirty="0" smtClean="0"/>
              <a:t>The scope of dedupe pattern generation is across the group of workload thread instances of the same "workload name".</a:t>
            </a:r>
          </a:p>
        </p:txBody>
      </p:sp>
      <p:sp>
        <p:nvSpPr>
          <p:cNvPr id="3" name="Title 2"/>
          <p:cNvSpPr>
            <a:spLocks noGrp="1"/>
          </p:cNvSpPr>
          <p:nvPr>
            <p:ph type="title"/>
          </p:nvPr>
        </p:nvSpPr>
        <p:spPr/>
        <p:txBody>
          <a:bodyPr/>
          <a:lstStyle/>
          <a:p>
            <a:r>
              <a:rPr lang="en-US" dirty="0" smtClean="0"/>
              <a:t>Method</a:t>
            </a:r>
            <a:endParaRPr lang="en-US" dirty="0"/>
          </a:p>
        </p:txBody>
      </p:sp>
    </p:spTree>
    <p:extLst>
      <p:ext uri="{BB962C8B-B14F-4D97-AF65-F5344CB8AC3E}">
        <p14:creationId xmlns:p14="http://schemas.microsoft.com/office/powerpoint/2010/main" val="145139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of dedupe is across a "workload name"</a:t>
            </a:r>
            <a:endParaRPr lang="en-US" dirty="0"/>
          </a:p>
        </p:txBody>
      </p:sp>
      <p:sp>
        <p:nvSpPr>
          <p:cNvPr id="99" name="Flowchart: Magnetic Disk 98"/>
          <p:cNvSpPr/>
          <p:nvPr/>
        </p:nvSpPr>
        <p:spPr>
          <a:xfrm>
            <a:off x="4052774" y="1807054"/>
            <a:ext cx="301920"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00" name="Rectangle 99"/>
          <p:cNvSpPr/>
          <p:nvPr/>
        </p:nvSpPr>
        <p:spPr>
          <a:xfrm>
            <a:off x="3341418" y="2121210"/>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101" name="Flowchart: Magnetic Disk 100"/>
          <p:cNvSpPr/>
          <p:nvPr/>
        </p:nvSpPr>
        <p:spPr>
          <a:xfrm>
            <a:off x="2632691" y="1807054"/>
            <a:ext cx="271386"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102" name="Straight Connector 101"/>
          <p:cNvCxnSpPr>
            <a:stCxn id="99" idx="2"/>
          </p:cNvCxnSpPr>
          <p:nvPr/>
        </p:nvCxnSpPr>
        <p:spPr>
          <a:xfrm flipH="1">
            <a:off x="3570010" y="1954692"/>
            <a:ext cx="482764" cy="1592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0" idx="0"/>
            <a:endCxn id="101" idx="4"/>
          </p:cNvCxnSpPr>
          <p:nvPr/>
        </p:nvCxnSpPr>
        <p:spPr>
          <a:xfrm flipH="1" flipV="1">
            <a:off x="2904077" y="1954692"/>
            <a:ext cx="607831" cy="1665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2418594" y="1516509"/>
            <a:ext cx="689200" cy="155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131" name="TextBox 130"/>
          <p:cNvSpPr txBox="1"/>
          <p:nvPr/>
        </p:nvSpPr>
        <p:spPr>
          <a:xfrm>
            <a:off x="2418594" y="1366740"/>
            <a:ext cx="485483" cy="161583"/>
          </a:xfrm>
          <a:prstGeom prst="rect">
            <a:avLst/>
          </a:prstGeom>
          <a:noFill/>
        </p:spPr>
        <p:txBody>
          <a:bodyPr wrap="square" lIns="0" tIns="0" rIns="0" bIns="0" rtlCol="0" anchor="ctr" anchorCtr="0">
            <a:spAutoFit/>
          </a:bodyPr>
          <a:lstStyle/>
          <a:p>
            <a:r>
              <a:rPr lang="en-US" sz="1050" dirty="0" smtClean="0">
                <a:latin typeface="Courier New" panose="02070309020205020404" pitchFamily="49" charset="0"/>
                <a:cs typeface="Courier New" panose="02070309020205020404" pitchFamily="49" charset="0"/>
              </a:rPr>
              <a:t>"owl"</a:t>
            </a:r>
            <a:endParaRPr lang="en-US" sz="1050" dirty="0">
              <a:latin typeface="Courier New" panose="02070309020205020404" pitchFamily="49" charset="0"/>
              <a:cs typeface="Courier New" panose="02070309020205020404" pitchFamily="49" charset="0"/>
            </a:endParaRPr>
          </a:p>
        </p:txBody>
      </p:sp>
      <p:sp>
        <p:nvSpPr>
          <p:cNvPr id="138" name="TextBox 137"/>
          <p:cNvSpPr txBox="1"/>
          <p:nvPr/>
        </p:nvSpPr>
        <p:spPr>
          <a:xfrm>
            <a:off x="2418594" y="2121048"/>
            <a:ext cx="637884" cy="153888"/>
          </a:xfrm>
          <a:prstGeom prst="rect">
            <a:avLst/>
          </a:prstGeom>
          <a:noFill/>
        </p:spPr>
        <p:txBody>
          <a:bodyPr wrap="square" lIns="0" tIns="0" rIns="0" bIns="0" rtlCol="0" anchor="ctr" anchorCtr="0">
            <a:spAutoFit/>
          </a:bodyPr>
          <a:lstStyle/>
          <a:p>
            <a:r>
              <a:rPr lang="en-US" sz="1000" dirty="0" smtClean="0">
                <a:latin typeface="Courier New" panose="02070309020205020404" pitchFamily="49" charset="0"/>
                <a:cs typeface="Courier New" panose="02070309020205020404" pitchFamily="49" charset="0"/>
              </a:rPr>
              <a:t>/dev/</a:t>
            </a:r>
            <a:r>
              <a:rPr lang="en-US" sz="1000" dirty="0" err="1" smtClean="0">
                <a:latin typeface="Courier New" panose="02070309020205020404" pitchFamily="49" charset="0"/>
                <a:cs typeface="Courier New" panose="02070309020205020404" pitchFamily="49" charset="0"/>
              </a:rPr>
              <a:t>sdx</a:t>
            </a:r>
            <a:endParaRPr lang="en-US" sz="1000" dirty="0">
              <a:latin typeface="Courier New" panose="02070309020205020404" pitchFamily="49" charset="0"/>
              <a:cs typeface="Courier New" panose="02070309020205020404" pitchFamily="49" charset="0"/>
            </a:endParaRPr>
          </a:p>
        </p:txBody>
      </p:sp>
      <p:sp>
        <p:nvSpPr>
          <p:cNvPr id="139" name="Rectangle 138"/>
          <p:cNvSpPr/>
          <p:nvPr/>
        </p:nvSpPr>
        <p:spPr>
          <a:xfrm>
            <a:off x="2126674" y="1163785"/>
            <a:ext cx="2782212" cy="12138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000" dirty="0" smtClean="0">
                <a:solidFill>
                  <a:schemeClr val="tx1"/>
                </a:solidFill>
                <a:latin typeface="+mj-lt"/>
              </a:rPr>
              <a:t>Host </a:t>
            </a:r>
            <a:r>
              <a:rPr lang="en-US" sz="800" dirty="0" smtClean="0">
                <a:solidFill>
                  <a:schemeClr val="tx1"/>
                </a:solidFill>
                <a:latin typeface="+mj-lt"/>
              </a:rPr>
              <a:t> "</a:t>
            </a:r>
            <a:r>
              <a:rPr lang="en-US" sz="1050" dirty="0" smtClean="0">
                <a:solidFill>
                  <a:schemeClr val="tx1"/>
                </a:solidFill>
                <a:latin typeface="Courier New" panose="02070309020205020404" pitchFamily="49" charset="0"/>
                <a:cs typeface="Courier New" panose="02070309020205020404" pitchFamily="49" charset="0"/>
              </a:rPr>
              <a:t>blade1</a:t>
            </a:r>
            <a:r>
              <a:rPr lang="en-US" sz="800" dirty="0" smtClean="0">
                <a:solidFill>
                  <a:schemeClr val="tx1"/>
                </a:solidFill>
                <a:latin typeface="Courier New" panose="02070309020205020404" pitchFamily="49" charset="0"/>
                <a:cs typeface="Courier New" panose="02070309020205020404" pitchFamily="49" charset="0"/>
              </a:rPr>
              <a:t>"</a:t>
            </a:r>
          </a:p>
        </p:txBody>
      </p:sp>
      <p:sp>
        <p:nvSpPr>
          <p:cNvPr id="140" name="TextBox 139"/>
          <p:cNvSpPr txBox="1"/>
          <p:nvPr/>
        </p:nvSpPr>
        <p:spPr>
          <a:xfrm>
            <a:off x="3858956" y="2121048"/>
            <a:ext cx="637884" cy="153888"/>
          </a:xfrm>
          <a:prstGeom prst="rect">
            <a:avLst/>
          </a:prstGeom>
          <a:noFill/>
        </p:spPr>
        <p:txBody>
          <a:bodyPr wrap="square" lIns="0" tIns="0" rIns="0" bIns="0" rtlCol="0" anchor="ctr" anchorCtr="0">
            <a:spAutoFit/>
          </a:bodyPr>
          <a:lstStyle/>
          <a:p>
            <a:r>
              <a:rPr lang="en-US" sz="1000" dirty="0" smtClean="0">
                <a:latin typeface="Courier New" panose="02070309020205020404" pitchFamily="49" charset="0"/>
                <a:cs typeface="Courier New" panose="02070309020205020404" pitchFamily="49" charset="0"/>
              </a:rPr>
              <a:t>/dev/</a:t>
            </a:r>
            <a:r>
              <a:rPr lang="en-US" sz="1000" dirty="0" err="1" smtClean="0">
                <a:latin typeface="Courier New" panose="02070309020205020404" pitchFamily="49" charset="0"/>
                <a:cs typeface="Courier New" panose="02070309020205020404" pitchFamily="49" charset="0"/>
              </a:rPr>
              <a:t>sdy</a:t>
            </a:r>
            <a:endParaRPr lang="en-US" sz="1000" dirty="0">
              <a:latin typeface="Courier New" panose="02070309020205020404" pitchFamily="49" charset="0"/>
              <a:cs typeface="Courier New" panose="02070309020205020404" pitchFamily="49" charset="0"/>
            </a:endParaRPr>
          </a:p>
        </p:txBody>
      </p:sp>
      <p:cxnSp>
        <p:nvCxnSpPr>
          <p:cNvPr id="151" name="Straight Connector 150"/>
          <p:cNvCxnSpPr>
            <a:stCxn id="130" idx="2"/>
            <a:endCxn id="101" idx="1"/>
          </p:cNvCxnSpPr>
          <p:nvPr/>
        </p:nvCxnSpPr>
        <p:spPr>
          <a:xfrm>
            <a:off x="2763194" y="1671709"/>
            <a:ext cx="5190" cy="1353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a:xfrm>
            <a:off x="3872810" y="1513709"/>
            <a:ext cx="689200" cy="155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162" name="TextBox 161"/>
          <p:cNvSpPr txBox="1"/>
          <p:nvPr/>
        </p:nvSpPr>
        <p:spPr>
          <a:xfrm>
            <a:off x="3872810" y="1363940"/>
            <a:ext cx="485483" cy="161583"/>
          </a:xfrm>
          <a:prstGeom prst="rect">
            <a:avLst/>
          </a:prstGeom>
          <a:noFill/>
        </p:spPr>
        <p:txBody>
          <a:bodyPr wrap="square" lIns="0" tIns="0" rIns="0" bIns="0" rtlCol="0" anchor="ctr" anchorCtr="0">
            <a:spAutoFit/>
          </a:bodyPr>
          <a:lstStyle/>
          <a:p>
            <a:r>
              <a:rPr lang="en-US" sz="1050" dirty="0" smtClean="0">
                <a:latin typeface="Courier New" panose="02070309020205020404" pitchFamily="49" charset="0"/>
                <a:cs typeface="Courier New" panose="02070309020205020404" pitchFamily="49" charset="0"/>
              </a:rPr>
              <a:t>"owl"</a:t>
            </a:r>
            <a:endParaRPr lang="en-US" sz="1050" dirty="0">
              <a:latin typeface="Courier New" panose="02070309020205020404" pitchFamily="49" charset="0"/>
              <a:cs typeface="Courier New" panose="02070309020205020404" pitchFamily="49" charset="0"/>
            </a:endParaRPr>
          </a:p>
        </p:txBody>
      </p:sp>
      <p:cxnSp>
        <p:nvCxnSpPr>
          <p:cNvPr id="163" name="Straight Connector 162"/>
          <p:cNvCxnSpPr>
            <a:stCxn id="161" idx="2"/>
            <a:endCxn id="99" idx="1"/>
          </p:cNvCxnSpPr>
          <p:nvPr/>
        </p:nvCxnSpPr>
        <p:spPr>
          <a:xfrm flipH="1">
            <a:off x="4203734" y="1668909"/>
            <a:ext cx="13676" cy="1381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Flowchart: Magnetic Disk 166"/>
          <p:cNvSpPr/>
          <p:nvPr/>
        </p:nvSpPr>
        <p:spPr>
          <a:xfrm>
            <a:off x="7617689" y="1807054"/>
            <a:ext cx="301920"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68" name="Rectangle 167"/>
          <p:cNvSpPr/>
          <p:nvPr/>
        </p:nvSpPr>
        <p:spPr>
          <a:xfrm>
            <a:off x="6906333" y="2121210"/>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169" name="Flowchart: Magnetic Disk 168"/>
          <p:cNvSpPr/>
          <p:nvPr/>
        </p:nvSpPr>
        <p:spPr>
          <a:xfrm>
            <a:off x="6197606" y="1807054"/>
            <a:ext cx="271386"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170" name="Straight Connector 169"/>
          <p:cNvCxnSpPr>
            <a:stCxn id="167" idx="2"/>
          </p:cNvCxnSpPr>
          <p:nvPr/>
        </p:nvCxnSpPr>
        <p:spPr>
          <a:xfrm flipH="1">
            <a:off x="7134925" y="1954692"/>
            <a:ext cx="482764" cy="1592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68" idx="0"/>
            <a:endCxn id="169" idx="4"/>
          </p:cNvCxnSpPr>
          <p:nvPr/>
        </p:nvCxnSpPr>
        <p:spPr>
          <a:xfrm flipH="1" flipV="1">
            <a:off x="6468992" y="1954692"/>
            <a:ext cx="607831" cy="1665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a:off x="5983509" y="1516509"/>
            <a:ext cx="689200" cy="155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173" name="TextBox 172"/>
          <p:cNvSpPr txBox="1"/>
          <p:nvPr/>
        </p:nvSpPr>
        <p:spPr>
          <a:xfrm>
            <a:off x="5983509" y="1366740"/>
            <a:ext cx="485483" cy="161583"/>
          </a:xfrm>
          <a:prstGeom prst="rect">
            <a:avLst/>
          </a:prstGeom>
          <a:noFill/>
        </p:spPr>
        <p:txBody>
          <a:bodyPr wrap="square" lIns="0" tIns="0" rIns="0" bIns="0" rtlCol="0" anchor="ctr" anchorCtr="0">
            <a:spAutoFit/>
          </a:bodyPr>
          <a:lstStyle/>
          <a:p>
            <a:r>
              <a:rPr lang="en-US" sz="1050" dirty="0" smtClean="0">
                <a:latin typeface="Courier New" panose="02070309020205020404" pitchFamily="49" charset="0"/>
                <a:cs typeface="Courier New" panose="02070309020205020404" pitchFamily="49" charset="0"/>
              </a:rPr>
              <a:t>"owl"</a:t>
            </a:r>
            <a:endParaRPr lang="en-US" sz="1050" dirty="0">
              <a:latin typeface="Courier New" panose="02070309020205020404" pitchFamily="49" charset="0"/>
              <a:cs typeface="Courier New" panose="02070309020205020404" pitchFamily="49" charset="0"/>
            </a:endParaRPr>
          </a:p>
        </p:txBody>
      </p:sp>
      <p:sp>
        <p:nvSpPr>
          <p:cNvPr id="174" name="TextBox 173"/>
          <p:cNvSpPr txBox="1"/>
          <p:nvPr/>
        </p:nvSpPr>
        <p:spPr>
          <a:xfrm>
            <a:off x="5983509" y="2121048"/>
            <a:ext cx="637884" cy="153888"/>
          </a:xfrm>
          <a:prstGeom prst="rect">
            <a:avLst/>
          </a:prstGeom>
          <a:noFill/>
        </p:spPr>
        <p:txBody>
          <a:bodyPr wrap="square" lIns="0" tIns="0" rIns="0" bIns="0" rtlCol="0" anchor="ctr" anchorCtr="0">
            <a:spAutoFit/>
          </a:bodyPr>
          <a:lstStyle/>
          <a:p>
            <a:r>
              <a:rPr lang="en-US" sz="1000" dirty="0" smtClean="0">
                <a:latin typeface="Courier New" panose="02070309020205020404" pitchFamily="49" charset="0"/>
                <a:cs typeface="Courier New" panose="02070309020205020404" pitchFamily="49" charset="0"/>
              </a:rPr>
              <a:t>/dev/</a:t>
            </a:r>
            <a:r>
              <a:rPr lang="en-US" sz="1000" dirty="0" err="1" smtClean="0">
                <a:latin typeface="Courier New" panose="02070309020205020404" pitchFamily="49" charset="0"/>
                <a:cs typeface="Courier New" panose="02070309020205020404" pitchFamily="49" charset="0"/>
              </a:rPr>
              <a:t>sdx</a:t>
            </a:r>
            <a:endParaRPr lang="en-US" sz="1000" dirty="0">
              <a:latin typeface="Courier New" panose="02070309020205020404" pitchFamily="49" charset="0"/>
              <a:cs typeface="Courier New" panose="02070309020205020404" pitchFamily="49" charset="0"/>
            </a:endParaRPr>
          </a:p>
        </p:txBody>
      </p:sp>
      <p:sp>
        <p:nvSpPr>
          <p:cNvPr id="175" name="Rectangle 174"/>
          <p:cNvSpPr/>
          <p:nvPr/>
        </p:nvSpPr>
        <p:spPr>
          <a:xfrm>
            <a:off x="5652655" y="1163785"/>
            <a:ext cx="2869635" cy="121381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000" dirty="0" smtClean="0">
                <a:solidFill>
                  <a:schemeClr val="tx1"/>
                </a:solidFill>
                <a:latin typeface="+mj-lt"/>
              </a:rPr>
              <a:t>Host</a:t>
            </a:r>
            <a:r>
              <a:rPr lang="en-US" sz="800" dirty="0" smtClean="0">
                <a:solidFill>
                  <a:schemeClr val="tx1"/>
                </a:solidFill>
                <a:latin typeface="+mj-lt"/>
              </a:rPr>
              <a:t>  "</a:t>
            </a:r>
            <a:r>
              <a:rPr lang="en-US" sz="1050" dirty="0" smtClean="0">
                <a:solidFill>
                  <a:schemeClr val="tx1"/>
                </a:solidFill>
                <a:latin typeface="Courier New" panose="02070309020205020404" pitchFamily="49" charset="0"/>
                <a:cs typeface="Courier New" panose="02070309020205020404" pitchFamily="49" charset="0"/>
              </a:rPr>
              <a:t>blade2</a:t>
            </a:r>
            <a:r>
              <a:rPr lang="en-US" sz="800" dirty="0" smtClean="0">
                <a:solidFill>
                  <a:schemeClr val="tx1"/>
                </a:solidFill>
                <a:latin typeface="Courier New" panose="02070309020205020404" pitchFamily="49" charset="0"/>
                <a:cs typeface="Courier New" panose="02070309020205020404" pitchFamily="49" charset="0"/>
              </a:rPr>
              <a:t>"</a:t>
            </a:r>
          </a:p>
        </p:txBody>
      </p:sp>
      <p:sp>
        <p:nvSpPr>
          <p:cNvPr id="176" name="TextBox 175"/>
          <p:cNvSpPr txBox="1"/>
          <p:nvPr/>
        </p:nvSpPr>
        <p:spPr>
          <a:xfrm>
            <a:off x="7423871" y="2121048"/>
            <a:ext cx="637884" cy="153888"/>
          </a:xfrm>
          <a:prstGeom prst="rect">
            <a:avLst/>
          </a:prstGeom>
          <a:noFill/>
        </p:spPr>
        <p:txBody>
          <a:bodyPr wrap="square" lIns="0" tIns="0" rIns="0" bIns="0" rtlCol="0" anchor="ctr" anchorCtr="0">
            <a:spAutoFit/>
          </a:bodyPr>
          <a:lstStyle/>
          <a:p>
            <a:r>
              <a:rPr lang="en-US" sz="1000" dirty="0" smtClean="0">
                <a:latin typeface="Courier New" panose="02070309020205020404" pitchFamily="49" charset="0"/>
                <a:cs typeface="Courier New" panose="02070309020205020404" pitchFamily="49" charset="0"/>
              </a:rPr>
              <a:t>/dev/</a:t>
            </a:r>
            <a:r>
              <a:rPr lang="en-US" sz="1000" dirty="0" err="1" smtClean="0">
                <a:latin typeface="Courier New" panose="02070309020205020404" pitchFamily="49" charset="0"/>
                <a:cs typeface="Courier New" panose="02070309020205020404" pitchFamily="49" charset="0"/>
              </a:rPr>
              <a:t>sdy</a:t>
            </a:r>
            <a:endParaRPr lang="en-US" sz="1000" dirty="0">
              <a:latin typeface="Courier New" panose="02070309020205020404" pitchFamily="49" charset="0"/>
              <a:cs typeface="Courier New" panose="02070309020205020404" pitchFamily="49" charset="0"/>
            </a:endParaRPr>
          </a:p>
        </p:txBody>
      </p:sp>
      <p:cxnSp>
        <p:nvCxnSpPr>
          <p:cNvPr id="177" name="Straight Connector 176"/>
          <p:cNvCxnSpPr>
            <a:stCxn id="172" idx="2"/>
            <a:endCxn id="169" idx="1"/>
          </p:cNvCxnSpPr>
          <p:nvPr/>
        </p:nvCxnSpPr>
        <p:spPr>
          <a:xfrm>
            <a:off x="6328109" y="1671709"/>
            <a:ext cx="5190" cy="1353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Rectangle 177"/>
          <p:cNvSpPr/>
          <p:nvPr/>
        </p:nvSpPr>
        <p:spPr>
          <a:xfrm>
            <a:off x="7437725" y="1513709"/>
            <a:ext cx="689200" cy="155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179" name="TextBox 178"/>
          <p:cNvSpPr txBox="1"/>
          <p:nvPr/>
        </p:nvSpPr>
        <p:spPr>
          <a:xfrm>
            <a:off x="7437725" y="1363940"/>
            <a:ext cx="485483" cy="161583"/>
          </a:xfrm>
          <a:prstGeom prst="rect">
            <a:avLst/>
          </a:prstGeom>
          <a:noFill/>
        </p:spPr>
        <p:txBody>
          <a:bodyPr wrap="square" lIns="0" tIns="0" rIns="0" bIns="0" rtlCol="0" anchor="ctr" anchorCtr="0">
            <a:spAutoFit/>
          </a:bodyPr>
          <a:lstStyle/>
          <a:p>
            <a:r>
              <a:rPr lang="en-US" sz="1050" dirty="0" smtClean="0">
                <a:latin typeface="Courier New" panose="02070309020205020404" pitchFamily="49" charset="0"/>
                <a:cs typeface="Courier New" panose="02070309020205020404" pitchFamily="49" charset="0"/>
              </a:rPr>
              <a:t>"owl"</a:t>
            </a:r>
            <a:endParaRPr lang="en-US" sz="1050" dirty="0">
              <a:latin typeface="Courier New" panose="02070309020205020404" pitchFamily="49" charset="0"/>
              <a:cs typeface="Courier New" panose="02070309020205020404" pitchFamily="49" charset="0"/>
            </a:endParaRPr>
          </a:p>
        </p:txBody>
      </p:sp>
      <p:cxnSp>
        <p:nvCxnSpPr>
          <p:cNvPr id="180" name="Straight Connector 179"/>
          <p:cNvCxnSpPr>
            <a:stCxn id="178" idx="2"/>
            <a:endCxn id="167" idx="1"/>
          </p:cNvCxnSpPr>
          <p:nvPr/>
        </p:nvCxnSpPr>
        <p:spPr>
          <a:xfrm flipH="1">
            <a:off x="7768649" y="1668909"/>
            <a:ext cx="13676" cy="1381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1881152" y="2540511"/>
            <a:ext cx="1566653" cy="161583"/>
          </a:xfrm>
          <a:prstGeom prst="rect">
            <a:avLst/>
          </a:prstGeom>
          <a:noFill/>
        </p:spPr>
        <p:txBody>
          <a:bodyPr wrap="square" lIns="0" tIns="0" rIns="0" bIns="0" rtlCol="0" anchor="ctr" anchorCtr="0">
            <a:spAutoFit/>
          </a:bodyPr>
          <a:lstStyle/>
          <a:p>
            <a:r>
              <a:rPr lang="en-US" sz="1050" b="1" dirty="0">
                <a:latin typeface="Courier New" panose="02070309020205020404" pitchFamily="49" charset="0"/>
                <a:cs typeface="Courier New" panose="02070309020205020404" pitchFamily="49" charset="0"/>
              </a:rPr>
              <a:t>b</a:t>
            </a:r>
            <a:r>
              <a:rPr lang="en-US" sz="1050" b="1" dirty="0" smtClean="0">
                <a:latin typeface="Courier New" panose="02070309020205020404" pitchFamily="49" charset="0"/>
                <a:cs typeface="Courier New" panose="02070309020205020404" pitchFamily="49" charset="0"/>
              </a:rPr>
              <a:t>lade1+/dev/</a:t>
            </a:r>
            <a:r>
              <a:rPr lang="en-US" sz="1050" b="1" dirty="0" err="1" smtClean="0">
                <a:latin typeface="Courier New" panose="02070309020205020404" pitchFamily="49" charset="0"/>
                <a:cs typeface="Courier New" panose="02070309020205020404" pitchFamily="49" charset="0"/>
              </a:rPr>
              <a:t>sdx+owl</a:t>
            </a:r>
            <a:endParaRPr lang="en-US" sz="1050" b="1" dirty="0">
              <a:latin typeface="Courier New" panose="02070309020205020404" pitchFamily="49" charset="0"/>
              <a:cs typeface="Courier New" panose="02070309020205020404" pitchFamily="49" charset="0"/>
            </a:endParaRPr>
          </a:p>
        </p:txBody>
      </p:sp>
      <p:sp>
        <p:nvSpPr>
          <p:cNvPr id="182" name="TextBox 181"/>
          <p:cNvSpPr txBox="1"/>
          <p:nvPr/>
        </p:nvSpPr>
        <p:spPr>
          <a:xfrm>
            <a:off x="3702854" y="2540511"/>
            <a:ext cx="1566653" cy="161583"/>
          </a:xfrm>
          <a:prstGeom prst="rect">
            <a:avLst/>
          </a:prstGeom>
          <a:noFill/>
        </p:spPr>
        <p:txBody>
          <a:bodyPr wrap="square" lIns="0" tIns="0" rIns="0" bIns="0" rtlCol="0" anchor="ctr" anchorCtr="0">
            <a:spAutoFit/>
          </a:bodyPr>
          <a:lstStyle/>
          <a:p>
            <a:r>
              <a:rPr lang="en-US" sz="1050" b="1" dirty="0">
                <a:latin typeface="Courier New" panose="02070309020205020404" pitchFamily="49" charset="0"/>
                <a:cs typeface="Courier New" panose="02070309020205020404" pitchFamily="49" charset="0"/>
              </a:rPr>
              <a:t>b</a:t>
            </a:r>
            <a:r>
              <a:rPr lang="en-US" sz="1050" b="1" dirty="0" smtClean="0">
                <a:latin typeface="Courier New" panose="02070309020205020404" pitchFamily="49" charset="0"/>
                <a:cs typeface="Courier New" panose="02070309020205020404" pitchFamily="49" charset="0"/>
              </a:rPr>
              <a:t>lade1+/dev/</a:t>
            </a:r>
            <a:r>
              <a:rPr lang="en-US" sz="1050" b="1" dirty="0" err="1" smtClean="0">
                <a:latin typeface="Courier New" panose="02070309020205020404" pitchFamily="49" charset="0"/>
                <a:cs typeface="Courier New" panose="02070309020205020404" pitchFamily="49" charset="0"/>
              </a:rPr>
              <a:t>sdy+owl</a:t>
            </a:r>
            <a:endParaRPr lang="en-US" sz="1050" b="1" dirty="0">
              <a:latin typeface="Courier New" panose="02070309020205020404" pitchFamily="49" charset="0"/>
              <a:cs typeface="Courier New" panose="02070309020205020404" pitchFamily="49" charset="0"/>
            </a:endParaRPr>
          </a:p>
        </p:txBody>
      </p:sp>
      <p:sp>
        <p:nvSpPr>
          <p:cNvPr id="183" name="TextBox 182"/>
          <p:cNvSpPr txBox="1"/>
          <p:nvPr/>
        </p:nvSpPr>
        <p:spPr>
          <a:xfrm>
            <a:off x="5455490" y="2540517"/>
            <a:ext cx="1566653" cy="161583"/>
          </a:xfrm>
          <a:prstGeom prst="rect">
            <a:avLst/>
          </a:prstGeom>
          <a:noFill/>
        </p:spPr>
        <p:txBody>
          <a:bodyPr wrap="square" lIns="0" tIns="0" rIns="0" bIns="0" rtlCol="0" anchor="ctr" anchorCtr="0">
            <a:spAutoFit/>
          </a:bodyPr>
          <a:lstStyle/>
          <a:p>
            <a:r>
              <a:rPr lang="en-US" sz="1050" b="1" dirty="0" smtClean="0">
                <a:latin typeface="Courier New" panose="02070309020205020404" pitchFamily="49" charset="0"/>
                <a:cs typeface="Courier New" panose="02070309020205020404" pitchFamily="49" charset="0"/>
              </a:rPr>
              <a:t>blade2+/dev/</a:t>
            </a:r>
            <a:r>
              <a:rPr lang="en-US" sz="1050" b="1" dirty="0" err="1" smtClean="0">
                <a:latin typeface="Courier New" panose="02070309020205020404" pitchFamily="49" charset="0"/>
                <a:cs typeface="Courier New" panose="02070309020205020404" pitchFamily="49" charset="0"/>
              </a:rPr>
              <a:t>sdx+owl</a:t>
            </a:r>
            <a:endParaRPr lang="en-US" sz="1050" b="1" dirty="0">
              <a:latin typeface="Courier New" panose="02070309020205020404" pitchFamily="49" charset="0"/>
              <a:cs typeface="Courier New" panose="02070309020205020404" pitchFamily="49" charset="0"/>
            </a:endParaRPr>
          </a:p>
        </p:txBody>
      </p:sp>
      <p:sp>
        <p:nvSpPr>
          <p:cNvPr id="184" name="TextBox 183"/>
          <p:cNvSpPr txBox="1"/>
          <p:nvPr/>
        </p:nvSpPr>
        <p:spPr>
          <a:xfrm>
            <a:off x="7277192" y="2540517"/>
            <a:ext cx="1566653" cy="161583"/>
          </a:xfrm>
          <a:prstGeom prst="rect">
            <a:avLst/>
          </a:prstGeom>
          <a:noFill/>
        </p:spPr>
        <p:txBody>
          <a:bodyPr wrap="square" lIns="0" tIns="0" rIns="0" bIns="0" rtlCol="0" anchor="ctr" anchorCtr="0">
            <a:spAutoFit/>
          </a:bodyPr>
          <a:lstStyle/>
          <a:p>
            <a:r>
              <a:rPr lang="en-US" sz="1050" b="1" dirty="0" smtClean="0">
                <a:latin typeface="Courier New" panose="02070309020205020404" pitchFamily="49" charset="0"/>
                <a:cs typeface="Courier New" panose="02070309020205020404" pitchFamily="49" charset="0"/>
              </a:rPr>
              <a:t>blade2+/dev/</a:t>
            </a:r>
            <a:r>
              <a:rPr lang="en-US" sz="1050" b="1" dirty="0" err="1" smtClean="0">
                <a:latin typeface="Courier New" panose="02070309020205020404" pitchFamily="49" charset="0"/>
                <a:cs typeface="Courier New" panose="02070309020205020404" pitchFamily="49" charset="0"/>
              </a:rPr>
              <a:t>sdy+owl</a:t>
            </a:r>
            <a:endParaRPr lang="en-US" sz="1050" b="1" dirty="0">
              <a:latin typeface="Courier New" panose="02070309020205020404" pitchFamily="49" charset="0"/>
              <a:cs typeface="Courier New" panose="02070309020205020404" pitchFamily="49" charset="0"/>
            </a:endParaRPr>
          </a:p>
        </p:txBody>
      </p:sp>
      <p:sp>
        <p:nvSpPr>
          <p:cNvPr id="187" name="TextBox 186"/>
          <p:cNvSpPr txBox="1"/>
          <p:nvPr/>
        </p:nvSpPr>
        <p:spPr>
          <a:xfrm>
            <a:off x="131619" y="2536663"/>
            <a:ext cx="1607126" cy="161583"/>
          </a:xfrm>
          <a:prstGeom prst="rect">
            <a:avLst/>
          </a:prstGeom>
          <a:noFill/>
        </p:spPr>
        <p:txBody>
          <a:bodyPr wrap="square" lIns="0" tIns="0" rIns="0" bIns="0" rtlCol="0" anchor="ctr" anchorCtr="1">
            <a:spAutoFit/>
          </a:bodyPr>
          <a:lstStyle/>
          <a:p>
            <a:r>
              <a:rPr lang="en-US" sz="1050" dirty="0" smtClean="0">
                <a:latin typeface="Courier New" panose="02070309020205020404" pitchFamily="49" charset="0"/>
                <a:cs typeface="Courier New" panose="02070309020205020404" pitchFamily="49" charset="0"/>
              </a:rPr>
              <a:t>workload </a:t>
            </a:r>
            <a:r>
              <a:rPr lang="en-US" sz="900" dirty="0" smtClean="0">
                <a:latin typeface="Courier New" panose="02070309020205020404" pitchFamily="49" charset="0"/>
                <a:cs typeface="Courier New" panose="02070309020205020404" pitchFamily="49" charset="0"/>
              </a:rPr>
              <a:t>ID =&gt;</a:t>
            </a:r>
          </a:p>
        </p:txBody>
      </p:sp>
      <p:sp>
        <p:nvSpPr>
          <p:cNvPr id="188" name="TextBox 187"/>
          <p:cNvSpPr txBox="1"/>
          <p:nvPr/>
        </p:nvSpPr>
        <p:spPr>
          <a:xfrm>
            <a:off x="2320636" y="2790635"/>
            <a:ext cx="735842" cy="161583"/>
          </a:xfrm>
          <a:prstGeom prst="rect">
            <a:avLst/>
          </a:prstGeom>
          <a:noFill/>
        </p:spPr>
        <p:txBody>
          <a:bodyPr wrap="square" lIns="0" tIns="0" rIns="0" bIns="0" rtlCol="0" anchor="ctr" anchorCtr="1">
            <a:spAutoFit/>
          </a:bodyPr>
          <a:lstStyle/>
          <a:p>
            <a:r>
              <a:rPr lang="en-US" sz="1050" dirty="0" smtClean="0">
                <a:cs typeface="Courier New" panose="02070309020205020404" pitchFamily="49" charset="0"/>
              </a:rPr>
              <a:t>1 of 4</a:t>
            </a:r>
            <a:endParaRPr lang="en-US" sz="900" dirty="0" smtClean="0">
              <a:cs typeface="Courier New" panose="02070309020205020404" pitchFamily="49" charset="0"/>
            </a:endParaRPr>
          </a:p>
        </p:txBody>
      </p:sp>
      <p:sp>
        <p:nvSpPr>
          <p:cNvPr id="189" name="TextBox 188"/>
          <p:cNvSpPr txBox="1"/>
          <p:nvPr/>
        </p:nvSpPr>
        <p:spPr>
          <a:xfrm>
            <a:off x="201231" y="2801501"/>
            <a:ext cx="2299514" cy="153888"/>
          </a:xfrm>
          <a:prstGeom prst="rect">
            <a:avLst/>
          </a:prstGeom>
          <a:noFill/>
        </p:spPr>
        <p:txBody>
          <a:bodyPr wrap="square" lIns="0" tIns="0" rIns="0" bIns="0" rtlCol="0" anchor="ctr" anchorCtr="0">
            <a:spAutoFit/>
          </a:bodyPr>
          <a:lstStyle/>
          <a:p>
            <a:r>
              <a:rPr lang="en-US" sz="1000" dirty="0">
                <a:cs typeface="Courier New" panose="02070309020205020404" pitchFamily="49" charset="0"/>
              </a:rPr>
              <a:t>t</a:t>
            </a:r>
            <a:r>
              <a:rPr lang="en-US" sz="1000" dirty="0" smtClean="0">
                <a:cs typeface="Courier New" panose="02070309020205020404" pitchFamily="49" charset="0"/>
              </a:rPr>
              <a:t>hread # within workload name </a:t>
            </a:r>
            <a:r>
              <a:rPr lang="en-US" sz="1000" dirty="0" smtClean="0">
                <a:latin typeface="Courier New" panose="02070309020205020404" pitchFamily="49" charset="0"/>
                <a:cs typeface="Courier New" panose="02070309020205020404" pitchFamily="49" charset="0"/>
              </a:rPr>
              <a:t>"owl"</a:t>
            </a:r>
            <a:endParaRPr lang="en-US" sz="800" dirty="0" smtClean="0">
              <a:latin typeface="Courier New" panose="02070309020205020404" pitchFamily="49" charset="0"/>
              <a:cs typeface="Courier New" panose="02070309020205020404" pitchFamily="49" charset="0"/>
            </a:endParaRPr>
          </a:p>
        </p:txBody>
      </p:sp>
      <p:sp>
        <p:nvSpPr>
          <p:cNvPr id="190" name="TextBox 189"/>
          <p:cNvSpPr txBox="1"/>
          <p:nvPr/>
        </p:nvSpPr>
        <p:spPr>
          <a:xfrm>
            <a:off x="4045465" y="2790641"/>
            <a:ext cx="735842" cy="161583"/>
          </a:xfrm>
          <a:prstGeom prst="rect">
            <a:avLst/>
          </a:prstGeom>
          <a:noFill/>
        </p:spPr>
        <p:txBody>
          <a:bodyPr wrap="square" lIns="0" tIns="0" rIns="0" bIns="0" rtlCol="0" anchor="ctr" anchorCtr="1">
            <a:spAutoFit/>
          </a:bodyPr>
          <a:lstStyle/>
          <a:p>
            <a:r>
              <a:rPr lang="en-US" sz="1050" dirty="0">
                <a:cs typeface="Courier New" panose="02070309020205020404" pitchFamily="49" charset="0"/>
              </a:rPr>
              <a:t>2</a:t>
            </a:r>
            <a:r>
              <a:rPr lang="en-US" sz="1050" dirty="0" smtClean="0">
                <a:cs typeface="Courier New" panose="02070309020205020404" pitchFamily="49" charset="0"/>
              </a:rPr>
              <a:t> of 4</a:t>
            </a:r>
            <a:endParaRPr lang="en-US" sz="900" dirty="0" smtClean="0">
              <a:cs typeface="Courier New" panose="02070309020205020404" pitchFamily="49" charset="0"/>
            </a:endParaRPr>
          </a:p>
        </p:txBody>
      </p:sp>
      <p:sp>
        <p:nvSpPr>
          <p:cNvPr id="191" name="TextBox 190"/>
          <p:cNvSpPr txBox="1"/>
          <p:nvPr/>
        </p:nvSpPr>
        <p:spPr>
          <a:xfrm>
            <a:off x="5770294" y="2790647"/>
            <a:ext cx="735842" cy="161583"/>
          </a:xfrm>
          <a:prstGeom prst="rect">
            <a:avLst/>
          </a:prstGeom>
          <a:noFill/>
        </p:spPr>
        <p:txBody>
          <a:bodyPr wrap="square" lIns="0" tIns="0" rIns="0" bIns="0" rtlCol="0" anchor="ctr" anchorCtr="1">
            <a:spAutoFit/>
          </a:bodyPr>
          <a:lstStyle/>
          <a:p>
            <a:r>
              <a:rPr lang="en-US" sz="1050" dirty="0">
                <a:cs typeface="Courier New" panose="02070309020205020404" pitchFamily="49" charset="0"/>
              </a:rPr>
              <a:t>3</a:t>
            </a:r>
            <a:r>
              <a:rPr lang="en-US" sz="1050" dirty="0" smtClean="0">
                <a:cs typeface="Courier New" panose="02070309020205020404" pitchFamily="49" charset="0"/>
              </a:rPr>
              <a:t> of 4</a:t>
            </a:r>
            <a:endParaRPr lang="en-US" sz="900" dirty="0" smtClean="0">
              <a:cs typeface="Courier New" panose="02070309020205020404" pitchFamily="49" charset="0"/>
            </a:endParaRPr>
          </a:p>
        </p:txBody>
      </p:sp>
      <p:sp>
        <p:nvSpPr>
          <p:cNvPr id="192" name="TextBox 191"/>
          <p:cNvSpPr txBox="1"/>
          <p:nvPr/>
        </p:nvSpPr>
        <p:spPr>
          <a:xfrm>
            <a:off x="7495123" y="2790653"/>
            <a:ext cx="735842" cy="161583"/>
          </a:xfrm>
          <a:prstGeom prst="rect">
            <a:avLst/>
          </a:prstGeom>
          <a:noFill/>
        </p:spPr>
        <p:txBody>
          <a:bodyPr wrap="square" lIns="0" tIns="0" rIns="0" bIns="0" rtlCol="0" anchor="ctr" anchorCtr="1">
            <a:spAutoFit/>
          </a:bodyPr>
          <a:lstStyle/>
          <a:p>
            <a:r>
              <a:rPr lang="en-US" sz="1050" dirty="0">
                <a:cs typeface="Courier New" panose="02070309020205020404" pitchFamily="49" charset="0"/>
              </a:rPr>
              <a:t>4</a:t>
            </a:r>
            <a:r>
              <a:rPr lang="en-US" sz="1050" dirty="0" smtClean="0">
                <a:cs typeface="Courier New" panose="02070309020205020404" pitchFamily="49" charset="0"/>
              </a:rPr>
              <a:t> of 4</a:t>
            </a:r>
            <a:endParaRPr lang="en-US" sz="900" dirty="0" smtClean="0">
              <a:cs typeface="Courier New" panose="02070309020205020404" pitchFamily="49" charset="0"/>
            </a:endParaRPr>
          </a:p>
        </p:txBody>
      </p:sp>
      <p:cxnSp>
        <p:nvCxnSpPr>
          <p:cNvPr id="197" name="Straight Connector 196"/>
          <p:cNvCxnSpPr/>
          <p:nvPr/>
        </p:nvCxnSpPr>
        <p:spPr>
          <a:xfrm flipV="1">
            <a:off x="131619" y="3082631"/>
            <a:ext cx="8783781" cy="1"/>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2028515" y="3546625"/>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#1, I/O #1 &gt;</a:t>
            </a:r>
            <a:br>
              <a:rPr lang="en-US" sz="1200" dirty="0" smtClean="0">
                <a:cs typeface="Courier New" panose="02070309020205020404" pitchFamily="49" charset="0"/>
              </a:rPr>
            </a:br>
            <a:r>
              <a:rPr lang="en-US" sz="1200" dirty="0" smtClean="0">
                <a:cs typeface="Courier New" panose="02070309020205020404" pitchFamily="49" charset="0"/>
              </a:rPr>
              <a:t>(Serpentine # 1)</a:t>
            </a:r>
          </a:p>
        </p:txBody>
      </p:sp>
      <p:sp>
        <p:nvSpPr>
          <p:cNvPr id="212" name="TextBox 211"/>
          <p:cNvSpPr txBox="1"/>
          <p:nvPr/>
        </p:nvSpPr>
        <p:spPr>
          <a:xfrm>
            <a:off x="264160" y="1223862"/>
            <a:ext cx="1696258" cy="1077218"/>
          </a:xfrm>
          <a:prstGeom prst="rect">
            <a:avLst/>
          </a:prstGeom>
          <a:noFill/>
        </p:spPr>
        <p:txBody>
          <a:bodyPr wrap="square" lIns="0" tIns="0" rIns="0" bIns="0" rtlCol="0" anchor="ctr" anchorCtr="1">
            <a:spAutoFit/>
          </a:bodyPr>
          <a:lstStyle/>
          <a:p>
            <a:r>
              <a:rPr lang="en-US" sz="1000" dirty="0" smtClean="0">
                <a:cs typeface="Courier New" panose="02070309020205020404" pitchFamily="49" charset="0"/>
              </a:rPr>
              <a:t>Workload name is </a:t>
            </a:r>
            <a:r>
              <a:rPr lang="en-US" sz="1000" dirty="0" smtClean="0">
                <a:latin typeface="Courier New" panose="02070309020205020404" pitchFamily="49" charset="0"/>
                <a:cs typeface="Courier New" panose="02070309020205020404" pitchFamily="49" charset="0"/>
              </a:rPr>
              <a:t>"owl"</a:t>
            </a:r>
            <a:r>
              <a:rPr lang="en-US" sz="1000" dirty="0" smtClean="0">
                <a:cs typeface="Courier New" panose="02070309020205020404" pitchFamily="49" charset="0"/>
              </a:rPr>
              <a:t/>
            </a:r>
            <a:br>
              <a:rPr lang="en-US" sz="1000" dirty="0" smtClean="0">
                <a:cs typeface="Courier New" panose="02070309020205020404" pitchFamily="49" charset="0"/>
              </a:rPr>
            </a:br>
            <a:r>
              <a:rPr lang="en-US" sz="1000" dirty="0" smtClean="0">
                <a:cs typeface="Courier New" panose="02070309020205020404" pitchFamily="49" charset="0"/>
              </a:rPr>
              <a:t>for all 4 workload threads.</a:t>
            </a:r>
          </a:p>
          <a:p>
            <a:endParaRPr lang="en-US" sz="1000" dirty="0" smtClean="0">
              <a:cs typeface="Courier New" panose="02070309020205020404" pitchFamily="49" charset="0"/>
            </a:endParaRPr>
          </a:p>
          <a:p>
            <a:endParaRPr lang="en-US" sz="1000" dirty="0">
              <a:cs typeface="Courier New" panose="02070309020205020404" pitchFamily="49" charset="0"/>
            </a:endParaRPr>
          </a:p>
          <a:p>
            <a:r>
              <a:rPr lang="en-US" sz="1000" dirty="0" smtClean="0">
                <a:cs typeface="Courier New" panose="02070309020205020404" pitchFamily="49" charset="0"/>
              </a:rPr>
              <a:t>The "workload thread ID" is hostname + LUN name + workload name</a:t>
            </a:r>
          </a:p>
        </p:txBody>
      </p:sp>
      <p:sp>
        <p:nvSpPr>
          <p:cNvPr id="4" name="Content Placeholder 3"/>
          <p:cNvSpPr>
            <a:spLocks noGrp="1"/>
          </p:cNvSpPr>
          <p:nvPr>
            <p:ph idx="1"/>
          </p:nvPr>
        </p:nvSpPr>
        <p:spPr>
          <a:xfrm>
            <a:off x="270007" y="3190355"/>
            <a:ext cx="8584006" cy="307777"/>
          </a:xfrm>
        </p:spPr>
        <p:txBody>
          <a:bodyPr/>
          <a:lstStyle/>
          <a:p>
            <a:r>
              <a:rPr lang="en-US" sz="1400" dirty="0" smtClean="0"/>
              <a:t>A "serpentine sequence" is the key to the ivy dedupe pattern generation concept</a:t>
            </a:r>
            <a:endParaRPr lang="en-US" sz="1400" dirty="0"/>
          </a:p>
        </p:txBody>
      </p:sp>
      <p:sp>
        <p:nvSpPr>
          <p:cNvPr id="60" name="TextBox 59"/>
          <p:cNvSpPr txBox="1"/>
          <p:nvPr/>
        </p:nvSpPr>
        <p:spPr>
          <a:xfrm>
            <a:off x="3732304" y="3546625"/>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#2, I/O #1 &gt;</a:t>
            </a:r>
            <a:br>
              <a:rPr lang="en-US" sz="1200" dirty="0" smtClean="0">
                <a:cs typeface="Courier New" panose="02070309020205020404" pitchFamily="49" charset="0"/>
              </a:rPr>
            </a:br>
            <a:r>
              <a:rPr lang="en-US" sz="1200" dirty="0" smtClean="0">
                <a:cs typeface="Courier New" panose="02070309020205020404" pitchFamily="49" charset="0"/>
              </a:rPr>
              <a:t>(Serpentine # 2)</a:t>
            </a:r>
          </a:p>
        </p:txBody>
      </p:sp>
      <p:sp>
        <p:nvSpPr>
          <p:cNvPr id="61" name="TextBox 60"/>
          <p:cNvSpPr txBox="1"/>
          <p:nvPr/>
        </p:nvSpPr>
        <p:spPr>
          <a:xfrm>
            <a:off x="5436093" y="3546625"/>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#3, I/O #1 &gt;</a:t>
            </a:r>
            <a:br>
              <a:rPr lang="en-US" sz="1200" dirty="0" smtClean="0">
                <a:cs typeface="Courier New" panose="02070309020205020404" pitchFamily="49" charset="0"/>
              </a:rPr>
            </a:br>
            <a:r>
              <a:rPr lang="en-US" sz="1200" dirty="0" smtClean="0">
                <a:cs typeface="Courier New" panose="02070309020205020404" pitchFamily="49" charset="0"/>
              </a:rPr>
              <a:t>(Serpentine # 3)</a:t>
            </a:r>
          </a:p>
        </p:txBody>
      </p:sp>
      <p:sp>
        <p:nvSpPr>
          <p:cNvPr id="62" name="TextBox 61"/>
          <p:cNvSpPr txBox="1"/>
          <p:nvPr/>
        </p:nvSpPr>
        <p:spPr>
          <a:xfrm>
            <a:off x="7139881" y="3546625"/>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#4, I/O #1 &gt;</a:t>
            </a:r>
            <a:br>
              <a:rPr lang="en-US" sz="1200" dirty="0" smtClean="0">
                <a:cs typeface="Courier New" panose="02070309020205020404" pitchFamily="49" charset="0"/>
              </a:rPr>
            </a:br>
            <a:r>
              <a:rPr lang="en-US" sz="1200" dirty="0" smtClean="0">
                <a:cs typeface="Courier New" panose="02070309020205020404" pitchFamily="49" charset="0"/>
              </a:rPr>
              <a:t>(Serpentine # 4)</a:t>
            </a:r>
          </a:p>
        </p:txBody>
      </p:sp>
      <p:sp>
        <p:nvSpPr>
          <p:cNvPr id="63" name="TextBox 62"/>
          <p:cNvSpPr txBox="1"/>
          <p:nvPr/>
        </p:nvSpPr>
        <p:spPr>
          <a:xfrm>
            <a:off x="2028521" y="4031521"/>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#1, I/O #2 &gt;</a:t>
            </a:r>
            <a:br>
              <a:rPr lang="en-US" sz="1200" dirty="0" smtClean="0">
                <a:cs typeface="Courier New" panose="02070309020205020404" pitchFamily="49" charset="0"/>
              </a:rPr>
            </a:br>
            <a:r>
              <a:rPr lang="en-US" sz="1200" dirty="0" smtClean="0">
                <a:cs typeface="Courier New" panose="02070309020205020404" pitchFamily="49" charset="0"/>
              </a:rPr>
              <a:t>(Serpentine # 5)</a:t>
            </a:r>
          </a:p>
        </p:txBody>
      </p:sp>
      <p:sp>
        <p:nvSpPr>
          <p:cNvPr id="64" name="TextBox 63"/>
          <p:cNvSpPr txBox="1"/>
          <p:nvPr/>
        </p:nvSpPr>
        <p:spPr>
          <a:xfrm>
            <a:off x="3732310" y="4031521"/>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#2, I/O #2 &gt;</a:t>
            </a:r>
            <a:br>
              <a:rPr lang="en-US" sz="1200" dirty="0" smtClean="0">
                <a:cs typeface="Courier New" panose="02070309020205020404" pitchFamily="49" charset="0"/>
              </a:rPr>
            </a:br>
            <a:r>
              <a:rPr lang="en-US" sz="1200" dirty="0" smtClean="0">
                <a:cs typeface="Courier New" panose="02070309020205020404" pitchFamily="49" charset="0"/>
              </a:rPr>
              <a:t>(Serpentine # 6)</a:t>
            </a:r>
          </a:p>
        </p:txBody>
      </p:sp>
      <p:sp>
        <p:nvSpPr>
          <p:cNvPr id="65" name="TextBox 64"/>
          <p:cNvSpPr txBox="1"/>
          <p:nvPr/>
        </p:nvSpPr>
        <p:spPr>
          <a:xfrm>
            <a:off x="5436099" y="4031521"/>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#3, I/O #2 &gt;</a:t>
            </a:r>
            <a:br>
              <a:rPr lang="en-US" sz="1200" dirty="0" smtClean="0">
                <a:cs typeface="Courier New" panose="02070309020205020404" pitchFamily="49" charset="0"/>
              </a:rPr>
            </a:br>
            <a:r>
              <a:rPr lang="en-US" sz="1200" dirty="0" smtClean="0">
                <a:cs typeface="Courier New" panose="02070309020205020404" pitchFamily="49" charset="0"/>
              </a:rPr>
              <a:t>(Serpentine # 7)</a:t>
            </a:r>
          </a:p>
        </p:txBody>
      </p:sp>
      <p:sp>
        <p:nvSpPr>
          <p:cNvPr id="66" name="TextBox 65"/>
          <p:cNvSpPr txBox="1"/>
          <p:nvPr/>
        </p:nvSpPr>
        <p:spPr>
          <a:xfrm>
            <a:off x="7139887" y="4031521"/>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#4, I/O #2 &gt;</a:t>
            </a:r>
            <a:br>
              <a:rPr lang="en-US" sz="1200" dirty="0" smtClean="0">
                <a:cs typeface="Courier New" panose="02070309020205020404" pitchFamily="49" charset="0"/>
              </a:rPr>
            </a:br>
            <a:r>
              <a:rPr lang="en-US" sz="1200" dirty="0" smtClean="0">
                <a:cs typeface="Courier New" panose="02070309020205020404" pitchFamily="49" charset="0"/>
              </a:rPr>
              <a:t>(Serpentine # 8)</a:t>
            </a:r>
          </a:p>
        </p:txBody>
      </p:sp>
      <p:sp>
        <p:nvSpPr>
          <p:cNvPr id="67" name="TextBox 66"/>
          <p:cNvSpPr txBox="1"/>
          <p:nvPr/>
        </p:nvSpPr>
        <p:spPr>
          <a:xfrm>
            <a:off x="2028527" y="4516417"/>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#1, I/O #3 &gt;</a:t>
            </a:r>
            <a:br>
              <a:rPr lang="en-US" sz="1200" dirty="0" smtClean="0">
                <a:cs typeface="Courier New" panose="02070309020205020404" pitchFamily="49" charset="0"/>
              </a:rPr>
            </a:br>
            <a:r>
              <a:rPr lang="en-US" sz="1200" dirty="0" smtClean="0">
                <a:cs typeface="Courier New" panose="02070309020205020404" pitchFamily="49" charset="0"/>
              </a:rPr>
              <a:t>(Serpentine # 9)</a:t>
            </a:r>
          </a:p>
        </p:txBody>
      </p:sp>
      <p:sp>
        <p:nvSpPr>
          <p:cNvPr id="68" name="TextBox 67"/>
          <p:cNvSpPr txBox="1"/>
          <p:nvPr/>
        </p:nvSpPr>
        <p:spPr>
          <a:xfrm>
            <a:off x="3732316" y="4516417"/>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#2, I/O #3 &gt;</a:t>
            </a:r>
            <a:br>
              <a:rPr lang="en-US" sz="1200" dirty="0" smtClean="0">
                <a:cs typeface="Courier New" panose="02070309020205020404" pitchFamily="49" charset="0"/>
              </a:rPr>
            </a:br>
            <a:r>
              <a:rPr lang="en-US" sz="1200" dirty="0" smtClean="0">
                <a:cs typeface="Courier New" panose="02070309020205020404" pitchFamily="49" charset="0"/>
              </a:rPr>
              <a:t>(Serpentine # 10)</a:t>
            </a:r>
          </a:p>
        </p:txBody>
      </p:sp>
      <p:sp>
        <p:nvSpPr>
          <p:cNvPr id="69" name="TextBox 68"/>
          <p:cNvSpPr txBox="1"/>
          <p:nvPr/>
        </p:nvSpPr>
        <p:spPr>
          <a:xfrm>
            <a:off x="5436105" y="4516417"/>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#3, I/O #3 &gt;</a:t>
            </a:r>
            <a:br>
              <a:rPr lang="en-US" sz="1200" dirty="0" smtClean="0">
                <a:cs typeface="Courier New" panose="02070309020205020404" pitchFamily="49" charset="0"/>
              </a:rPr>
            </a:br>
            <a:r>
              <a:rPr lang="en-US" sz="1200" dirty="0" smtClean="0">
                <a:cs typeface="Courier New" panose="02070309020205020404" pitchFamily="49" charset="0"/>
              </a:rPr>
              <a:t>(Serpentine # 11)</a:t>
            </a:r>
          </a:p>
        </p:txBody>
      </p:sp>
      <p:sp>
        <p:nvSpPr>
          <p:cNvPr id="70" name="TextBox 69"/>
          <p:cNvSpPr txBox="1"/>
          <p:nvPr/>
        </p:nvSpPr>
        <p:spPr>
          <a:xfrm>
            <a:off x="7139893" y="4516417"/>
            <a:ext cx="1566653" cy="369332"/>
          </a:xfrm>
          <a:prstGeom prst="rect">
            <a:avLst/>
          </a:prstGeom>
          <a:noFill/>
        </p:spPr>
        <p:txBody>
          <a:bodyPr wrap="square" lIns="0" tIns="0" rIns="0" bIns="0" rtlCol="0" anchor="ctr" anchorCtr="1">
            <a:spAutoFit/>
          </a:bodyPr>
          <a:lstStyle/>
          <a:p>
            <a:pPr algn="ctr"/>
            <a:r>
              <a:rPr lang="en-US" sz="1200" dirty="0" smtClean="0">
                <a:cs typeface="Courier New" panose="02070309020205020404" pitchFamily="49" charset="0"/>
              </a:rPr>
              <a:t>&lt; thread #4, I/O #3 &gt;</a:t>
            </a:r>
            <a:br>
              <a:rPr lang="en-US" sz="1200" dirty="0" smtClean="0">
                <a:cs typeface="Courier New" panose="02070309020205020404" pitchFamily="49" charset="0"/>
              </a:rPr>
            </a:br>
            <a:r>
              <a:rPr lang="en-US" sz="1200" dirty="0" smtClean="0">
                <a:cs typeface="Courier New" panose="02070309020205020404" pitchFamily="49" charset="0"/>
              </a:rPr>
              <a:t>(Serpentine # 12)</a:t>
            </a:r>
          </a:p>
        </p:txBody>
      </p:sp>
      <p:cxnSp>
        <p:nvCxnSpPr>
          <p:cNvPr id="6" name="Straight Arrow Connector 5"/>
          <p:cNvCxnSpPr/>
          <p:nvPr/>
        </p:nvCxnSpPr>
        <p:spPr>
          <a:xfrm>
            <a:off x="3447805" y="3830784"/>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135912" y="3830784"/>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824019" y="3830784"/>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3454738" y="4315680"/>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5142845" y="4315680"/>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830952" y="4315680"/>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454744" y="4786722"/>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142851" y="4786722"/>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830958" y="4786722"/>
            <a:ext cx="425005"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1776609" y="3823857"/>
            <a:ext cx="6958900" cy="498763"/>
          </a:xfrm>
          <a:custGeom>
            <a:avLst/>
            <a:gdLst>
              <a:gd name="connsiteX0" fmla="*/ 6927092 w 7660607"/>
              <a:gd name="connsiteY0" fmla="*/ 0 h 498763"/>
              <a:gd name="connsiteX1" fmla="*/ 7065637 w 7660607"/>
              <a:gd name="connsiteY1" fmla="*/ 96982 h 498763"/>
              <a:gd name="connsiteX2" fmla="*/ 429310 w 7660607"/>
              <a:gd name="connsiteY2" fmla="*/ 159327 h 498763"/>
              <a:gd name="connsiteX3" fmla="*/ 650983 w 7660607"/>
              <a:gd name="connsiteY3" fmla="*/ 498763 h 498763"/>
              <a:gd name="connsiteX0" fmla="*/ 7470649 w 7940507"/>
              <a:gd name="connsiteY0" fmla="*/ 0 h 498763"/>
              <a:gd name="connsiteX1" fmla="*/ 7065637 w 7940507"/>
              <a:gd name="connsiteY1" fmla="*/ 96982 h 498763"/>
              <a:gd name="connsiteX2" fmla="*/ 429310 w 7940507"/>
              <a:gd name="connsiteY2" fmla="*/ 159327 h 498763"/>
              <a:gd name="connsiteX3" fmla="*/ 650983 w 7940507"/>
              <a:gd name="connsiteY3" fmla="*/ 498763 h 498763"/>
              <a:gd name="connsiteX0" fmla="*/ 7407898 w 7633558"/>
              <a:gd name="connsiteY0" fmla="*/ 0 h 498763"/>
              <a:gd name="connsiteX1" fmla="*/ 6146597 w 7633558"/>
              <a:gd name="connsiteY1" fmla="*/ 138545 h 498763"/>
              <a:gd name="connsiteX2" fmla="*/ 366559 w 7633558"/>
              <a:gd name="connsiteY2" fmla="*/ 159327 h 498763"/>
              <a:gd name="connsiteX3" fmla="*/ 588232 w 7633558"/>
              <a:gd name="connsiteY3" fmla="*/ 498763 h 498763"/>
              <a:gd name="connsiteX0" fmla="*/ 7446619 w 7792671"/>
              <a:gd name="connsiteY0" fmla="*/ 0 h 498763"/>
              <a:gd name="connsiteX1" fmla="*/ 6713983 w 7792671"/>
              <a:gd name="connsiteY1" fmla="*/ 145472 h 498763"/>
              <a:gd name="connsiteX2" fmla="*/ 405280 w 7792671"/>
              <a:gd name="connsiteY2" fmla="*/ 159327 h 498763"/>
              <a:gd name="connsiteX3" fmla="*/ 626953 w 7792671"/>
              <a:gd name="connsiteY3" fmla="*/ 498763 h 498763"/>
              <a:gd name="connsiteX0" fmla="*/ 7259741 w 7595294"/>
              <a:gd name="connsiteY0" fmla="*/ 0 h 498763"/>
              <a:gd name="connsiteX1" fmla="*/ 6527105 w 7595294"/>
              <a:gd name="connsiteY1" fmla="*/ 145472 h 498763"/>
              <a:gd name="connsiteX2" fmla="*/ 464119 w 7595294"/>
              <a:gd name="connsiteY2" fmla="*/ 152400 h 498763"/>
              <a:gd name="connsiteX3" fmla="*/ 440075 w 7595294"/>
              <a:gd name="connsiteY3" fmla="*/ 498763 h 498763"/>
              <a:gd name="connsiteX0" fmla="*/ 7253127 w 7588681"/>
              <a:gd name="connsiteY0" fmla="*/ 0 h 498763"/>
              <a:gd name="connsiteX1" fmla="*/ 6520491 w 7588681"/>
              <a:gd name="connsiteY1" fmla="*/ 145472 h 498763"/>
              <a:gd name="connsiteX2" fmla="*/ 457505 w 7588681"/>
              <a:gd name="connsiteY2" fmla="*/ 152400 h 498763"/>
              <a:gd name="connsiteX3" fmla="*/ 433461 w 7588681"/>
              <a:gd name="connsiteY3" fmla="*/ 498763 h 498763"/>
              <a:gd name="connsiteX0" fmla="*/ 7256433 w 7591987"/>
              <a:gd name="connsiteY0" fmla="*/ 0 h 498763"/>
              <a:gd name="connsiteX1" fmla="*/ 6523797 w 7591987"/>
              <a:gd name="connsiteY1" fmla="*/ 145472 h 498763"/>
              <a:gd name="connsiteX2" fmla="*/ 460811 w 7591987"/>
              <a:gd name="connsiteY2" fmla="*/ 152400 h 498763"/>
              <a:gd name="connsiteX3" fmla="*/ 436767 w 7591987"/>
              <a:gd name="connsiteY3" fmla="*/ 498763 h 498763"/>
              <a:gd name="connsiteX0" fmla="*/ 6958330 w 7274441"/>
              <a:gd name="connsiteY0" fmla="*/ 0 h 498763"/>
              <a:gd name="connsiteX1" fmla="*/ 6225694 w 7274441"/>
              <a:gd name="connsiteY1" fmla="*/ 145472 h 498763"/>
              <a:gd name="connsiteX2" fmla="*/ 639251 w 7274441"/>
              <a:gd name="connsiteY2" fmla="*/ 152400 h 498763"/>
              <a:gd name="connsiteX3" fmla="*/ 138664 w 7274441"/>
              <a:gd name="connsiteY3" fmla="*/ 498763 h 498763"/>
              <a:gd name="connsiteX0" fmla="*/ 7373265 w 7689376"/>
              <a:gd name="connsiteY0" fmla="*/ 0 h 498763"/>
              <a:gd name="connsiteX1" fmla="*/ 6640629 w 7689376"/>
              <a:gd name="connsiteY1" fmla="*/ 145472 h 498763"/>
              <a:gd name="connsiteX2" fmla="*/ 1054186 w 7689376"/>
              <a:gd name="connsiteY2" fmla="*/ 152400 h 498763"/>
              <a:gd name="connsiteX3" fmla="*/ 553599 w 7689376"/>
              <a:gd name="connsiteY3" fmla="*/ 498763 h 498763"/>
              <a:gd name="connsiteX0" fmla="*/ 7373265 w 7608764"/>
              <a:gd name="connsiteY0" fmla="*/ 0 h 498763"/>
              <a:gd name="connsiteX1" fmla="*/ 7579227 w 7608764"/>
              <a:gd name="connsiteY1" fmla="*/ 90054 h 498763"/>
              <a:gd name="connsiteX2" fmla="*/ 6640629 w 7608764"/>
              <a:gd name="connsiteY2" fmla="*/ 145472 h 498763"/>
              <a:gd name="connsiteX3" fmla="*/ 1054186 w 7608764"/>
              <a:gd name="connsiteY3" fmla="*/ 152400 h 498763"/>
              <a:gd name="connsiteX4" fmla="*/ 553599 w 7608764"/>
              <a:gd name="connsiteY4" fmla="*/ 498763 h 498763"/>
              <a:gd name="connsiteX0" fmla="*/ 7373265 w 7692514"/>
              <a:gd name="connsiteY0" fmla="*/ 0 h 498763"/>
              <a:gd name="connsiteX1" fmla="*/ 7668579 w 7692514"/>
              <a:gd name="connsiteY1" fmla="*/ 83127 h 498763"/>
              <a:gd name="connsiteX2" fmla="*/ 6640629 w 7692514"/>
              <a:gd name="connsiteY2" fmla="*/ 145472 h 498763"/>
              <a:gd name="connsiteX3" fmla="*/ 1054186 w 7692514"/>
              <a:gd name="connsiteY3" fmla="*/ 152400 h 498763"/>
              <a:gd name="connsiteX4" fmla="*/ 553599 w 7692514"/>
              <a:gd name="connsiteY4" fmla="*/ 498763 h 498763"/>
              <a:gd name="connsiteX0" fmla="*/ 7373265 w 7668579"/>
              <a:gd name="connsiteY0" fmla="*/ 11270 h 510033"/>
              <a:gd name="connsiteX1" fmla="*/ 7668579 w 7668579"/>
              <a:gd name="connsiteY1" fmla="*/ 94397 h 510033"/>
              <a:gd name="connsiteX2" fmla="*/ 6640629 w 7668579"/>
              <a:gd name="connsiteY2" fmla="*/ 156742 h 510033"/>
              <a:gd name="connsiteX3" fmla="*/ 1054186 w 7668579"/>
              <a:gd name="connsiteY3" fmla="*/ 163670 h 510033"/>
              <a:gd name="connsiteX4" fmla="*/ 553599 w 7668579"/>
              <a:gd name="connsiteY4" fmla="*/ 510033 h 510033"/>
              <a:gd name="connsiteX0" fmla="*/ 7373265 w 7668579"/>
              <a:gd name="connsiteY0" fmla="*/ 11270 h 510033"/>
              <a:gd name="connsiteX1" fmla="*/ 7668579 w 7668579"/>
              <a:gd name="connsiteY1" fmla="*/ 94397 h 510033"/>
              <a:gd name="connsiteX2" fmla="*/ 6640629 w 7668579"/>
              <a:gd name="connsiteY2" fmla="*/ 156742 h 510033"/>
              <a:gd name="connsiteX3" fmla="*/ 1054186 w 7668579"/>
              <a:gd name="connsiteY3" fmla="*/ 163670 h 510033"/>
              <a:gd name="connsiteX4" fmla="*/ 553599 w 7668579"/>
              <a:gd name="connsiteY4" fmla="*/ 510033 h 510033"/>
              <a:gd name="connsiteX0" fmla="*/ 7373265 w 7668579"/>
              <a:gd name="connsiteY0" fmla="*/ 0 h 498763"/>
              <a:gd name="connsiteX1" fmla="*/ 7668579 w 7668579"/>
              <a:gd name="connsiteY1" fmla="*/ 83127 h 498763"/>
              <a:gd name="connsiteX2" fmla="*/ 6640629 w 7668579"/>
              <a:gd name="connsiteY2" fmla="*/ 145472 h 498763"/>
              <a:gd name="connsiteX3" fmla="*/ 1054186 w 7668579"/>
              <a:gd name="connsiteY3" fmla="*/ 152400 h 498763"/>
              <a:gd name="connsiteX4" fmla="*/ 553599 w 7668579"/>
              <a:gd name="connsiteY4" fmla="*/ 498763 h 498763"/>
              <a:gd name="connsiteX0" fmla="*/ 7382694 w 7678008"/>
              <a:gd name="connsiteY0" fmla="*/ 0 h 498763"/>
              <a:gd name="connsiteX1" fmla="*/ 7678008 w 7678008"/>
              <a:gd name="connsiteY1" fmla="*/ 83127 h 498763"/>
              <a:gd name="connsiteX2" fmla="*/ 6650058 w 7678008"/>
              <a:gd name="connsiteY2" fmla="*/ 145472 h 498763"/>
              <a:gd name="connsiteX3" fmla="*/ 1063615 w 7678008"/>
              <a:gd name="connsiteY3" fmla="*/ 152400 h 498763"/>
              <a:gd name="connsiteX4" fmla="*/ 8648 w 7678008"/>
              <a:gd name="connsiteY4" fmla="*/ 235527 h 498763"/>
              <a:gd name="connsiteX5" fmla="*/ 563028 w 7678008"/>
              <a:gd name="connsiteY5" fmla="*/ 498763 h 498763"/>
              <a:gd name="connsiteX0" fmla="*/ 7374459 w 7669773"/>
              <a:gd name="connsiteY0" fmla="*/ 0 h 498763"/>
              <a:gd name="connsiteX1" fmla="*/ 7669773 w 7669773"/>
              <a:gd name="connsiteY1" fmla="*/ 83127 h 498763"/>
              <a:gd name="connsiteX2" fmla="*/ 6641823 w 7669773"/>
              <a:gd name="connsiteY2" fmla="*/ 145472 h 498763"/>
              <a:gd name="connsiteX3" fmla="*/ 1055380 w 7669773"/>
              <a:gd name="connsiteY3" fmla="*/ 152400 h 498763"/>
              <a:gd name="connsiteX4" fmla="*/ 413 w 7669773"/>
              <a:gd name="connsiteY4" fmla="*/ 235527 h 498763"/>
              <a:gd name="connsiteX5" fmla="*/ 554793 w 7669773"/>
              <a:gd name="connsiteY5" fmla="*/ 498763 h 498763"/>
              <a:gd name="connsiteX0" fmla="*/ 7385174 w 7680488"/>
              <a:gd name="connsiteY0" fmla="*/ 0 h 498763"/>
              <a:gd name="connsiteX1" fmla="*/ 7680488 w 7680488"/>
              <a:gd name="connsiteY1" fmla="*/ 83127 h 498763"/>
              <a:gd name="connsiteX2" fmla="*/ 6652538 w 7680488"/>
              <a:gd name="connsiteY2" fmla="*/ 145472 h 498763"/>
              <a:gd name="connsiteX3" fmla="*/ 1066095 w 7680488"/>
              <a:gd name="connsiteY3" fmla="*/ 152400 h 498763"/>
              <a:gd name="connsiteX4" fmla="*/ 11128 w 7680488"/>
              <a:gd name="connsiteY4" fmla="*/ 235527 h 498763"/>
              <a:gd name="connsiteX5" fmla="*/ 565508 w 7680488"/>
              <a:gd name="connsiteY5" fmla="*/ 498763 h 498763"/>
              <a:gd name="connsiteX0" fmla="*/ 7309747 w 7605061"/>
              <a:gd name="connsiteY0" fmla="*/ 0 h 498763"/>
              <a:gd name="connsiteX1" fmla="*/ 7605061 w 7605061"/>
              <a:gd name="connsiteY1" fmla="*/ 83127 h 498763"/>
              <a:gd name="connsiteX2" fmla="*/ 6577111 w 7605061"/>
              <a:gd name="connsiteY2" fmla="*/ 145472 h 498763"/>
              <a:gd name="connsiteX3" fmla="*/ 990668 w 7605061"/>
              <a:gd name="connsiteY3" fmla="*/ 152400 h 498763"/>
              <a:gd name="connsiteX4" fmla="*/ 17607 w 7605061"/>
              <a:gd name="connsiteY4" fmla="*/ 297872 h 498763"/>
              <a:gd name="connsiteX5" fmla="*/ 490081 w 7605061"/>
              <a:gd name="connsiteY5" fmla="*/ 498763 h 498763"/>
              <a:gd name="connsiteX0" fmla="*/ 7292636 w 7587950"/>
              <a:gd name="connsiteY0" fmla="*/ 0 h 498763"/>
              <a:gd name="connsiteX1" fmla="*/ 7587950 w 7587950"/>
              <a:gd name="connsiteY1" fmla="*/ 83127 h 498763"/>
              <a:gd name="connsiteX2" fmla="*/ 6560000 w 7587950"/>
              <a:gd name="connsiteY2" fmla="*/ 145472 h 498763"/>
              <a:gd name="connsiteX3" fmla="*/ 973557 w 7587950"/>
              <a:gd name="connsiteY3" fmla="*/ 152400 h 498763"/>
              <a:gd name="connsiteX4" fmla="*/ 496 w 7587950"/>
              <a:gd name="connsiteY4" fmla="*/ 297872 h 498763"/>
              <a:gd name="connsiteX5" fmla="*/ 472970 w 7587950"/>
              <a:gd name="connsiteY5" fmla="*/ 498763 h 498763"/>
              <a:gd name="connsiteX0" fmla="*/ 7292140 w 7587454"/>
              <a:gd name="connsiteY0" fmla="*/ 0 h 498763"/>
              <a:gd name="connsiteX1" fmla="*/ 7587454 w 7587454"/>
              <a:gd name="connsiteY1" fmla="*/ 83127 h 498763"/>
              <a:gd name="connsiteX2" fmla="*/ 6559504 w 7587454"/>
              <a:gd name="connsiteY2" fmla="*/ 145472 h 498763"/>
              <a:gd name="connsiteX3" fmla="*/ 973061 w 7587454"/>
              <a:gd name="connsiteY3" fmla="*/ 152400 h 498763"/>
              <a:gd name="connsiteX4" fmla="*/ 0 w 7587454"/>
              <a:gd name="connsiteY4" fmla="*/ 297872 h 498763"/>
              <a:gd name="connsiteX5" fmla="*/ 472474 w 7587454"/>
              <a:gd name="connsiteY5" fmla="*/ 498763 h 498763"/>
              <a:gd name="connsiteX0" fmla="*/ 7292140 w 7817902"/>
              <a:gd name="connsiteY0" fmla="*/ 0 h 498763"/>
              <a:gd name="connsiteX1" fmla="*/ 7587454 w 7817902"/>
              <a:gd name="connsiteY1" fmla="*/ 83127 h 498763"/>
              <a:gd name="connsiteX2" fmla="*/ 7274319 w 7817902"/>
              <a:gd name="connsiteY2" fmla="*/ 145472 h 498763"/>
              <a:gd name="connsiteX3" fmla="*/ 973061 w 7817902"/>
              <a:gd name="connsiteY3" fmla="*/ 152400 h 498763"/>
              <a:gd name="connsiteX4" fmla="*/ 0 w 7817902"/>
              <a:gd name="connsiteY4" fmla="*/ 297872 h 498763"/>
              <a:gd name="connsiteX5" fmla="*/ 472474 w 7817902"/>
              <a:gd name="connsiteY5" fmla="*/ 498763 h 498763"/>
              <a:gd name="connsiteX0" fmla="*/ 7292140 w 7587454"/>
              <a:gd name="connsiteY0" fmla="*/ 0 h 498763"/>
              <a:gd name="connsiteX1" fmla="*/ 7587454 w 7587454"/>
              <a:gd name="connsiteY1" fmla="*/ 83127 h 498763"/>
              <a:gd name="connsiteX2" fmla="*/ 7274319 w 7587454"/>
              <a:gd name="connsiteY2" fmla="*/ 145472 h 498763"/>
              <a:gd name="connsiteX3" fmla="*/ 973061 w 7587454"/>
              <a:gd name="connsiteY3" fmla="*/ 152400 h 498763"/>
              <a:gd name="connsiteX4" fmla="*/ 0 w 7587454"/>
              <a:gd name="connsiteY4" fmla="*/ 297872 h 498763"/>
              <a:gd name="connsiteX5" fmla="*/ 472474 w 7587454"/>
              <a:gd name="connsiteY5" fmla="*/ 498763 h 498763"/>
              <a:gd name="connsiteX0" fmla="*/ 7292140 w 7587454"/>
              <a:gd name="connsiteY0" fmla="*/ 0 h 498763"/>
              <a:gd name="connsiteX1" fmla="*/ 7587454 w 7587454"/>
              <a:gd name="connsiteY1" fmla="*/ 83127 h 498763"/>
              <a:gd name="connsiteX2" fmla="*/ 7274319 w 7587454"/>
              <a:gd name="connsiteY2" fmla="*/ 145472 h 498763"/>
              <a:gd name="connsiteX3" fmla="*/ 973061 w 7587454"/>
              <a:gd name="connsiteY3" fmla="*/ 152400 h 498763"/>
              <a:gd name="connsiteX4" fmla="*/ 0 w 7587454"/>
              <a:gd name="connsiteY4" fmla="*/ 297872 h 498763"/>
              <a:gd name="connsiteX5" fmla="*/ 472474 w 7587454"/>
              <a:gd name="connsiteY5" fmla="*/ 498763 h 498763"/>
              <a:gd name="connsiteX0" fmla="*/ 7292178 w 7587492"/>
              <a:gd name="connsiteY0" fmla="*/ 0 h 498763"/>
              <a:gd name="connsiteX1" fmla="*/ 7587492 w 7587492"/>
              <a:gd name="connsiteY1" fmla="*/ 83127 h 498763"/>
              <a:gd name="connsiteX2" fmla="*/ 7274357 w 7587492"/>
              <a:gd name="connsiteY2" fmla="*/ 145472 h 498763"/>
              <a:gd name="connsiteX3" fmla="*/ 973099 w 7587492"/>
              <a:gd name="connsiteY3" fmla="*/ 152400 h 498763"/>
              <a:gd name="connsiteX4" fmla="*/ 38 w 7587492"/>
              <a:gd name="connsiteY4" fmla="*/ 297872 h 498763"/>
              <a:gd name="connsiteX5" fmla="*/ 472512 w 7587492"/>
              <a:gd name="connsiteY5" fmla="*/ 498763 h 498763"/>
              <a:gd name="connsiteX0" fmla="*/ 7292178 w 7587492"/>
              <a:gd name="connsiteY0" fmla="*/ 0 h 498763"/>
              <a:gd name="connsiteX1" fmla="*/ 7587492 w 7587492"/>
              <a:gd name="connsiteY1" fmla="*/ 83127 h 498763"/>
              <a:gd name="connsiteX2" fmla="*/ 7274357 w 7587492"/>
              <a:gd name="connsiteY2" fmla="*/ 145472 h 498763"/>
              <a:gd name="connsiteX3" fmla="*/ 973099 w 7587492"/>
              <a:gd name="connsiteY3" fmla="*/ 152400 h 498763"/>
              <a:gd name="connsiteX4" fmla="*/ 38 w 7587492"/>
              <a:gd name="connsiteY4" fmla="*/ 297872 h 498763"/>
              <a:gd name="connsiteX5" fmla="*/ 472512 w 7587492"/>
              <a:gd name="connsiteY5" fmla="*/ 498763 h 498763"/>
              <a:gd name="connsiteX0" fmla="*/ 7320184 w 7615498"/>
              <a:gd name="connsiteY0" fmla="*/ 0 h 498763"/>
              <a:gd name="connsiteX1" fmla="*/ 7615498 w 7615498"/>
              <a:gd name="connsiteY1" fmla="*/ 83127 h 498763"/>
              <a:gd name="connsiteX2" fmla="*/ 7302363 w 7615498"/>
              <a:gd name="connsiteY2" fmla="*/ 145472 h 498763"/>
              <a:gd name="connsiteX3" fmla="*/ 1001105 w 7615498"/>
              <a:gd name="connsiteY3" fmla="*/ 152400 h 498763"/>
              <a:gd name="connsiteX4" fmla="*/ 28044 w 7615498"/>
              <a:gd name="connsiteY4" fmla="*/ 297872 h 498763"/>
              <a:gd name="connsiteX5" fmla="*/ 283765 w 7615498"/>
              <a:gd name="connsiteY5" fmla="*/ 454602 h 498763"/>
              <a:gd name="connsiteX6" fmla="*/ 500518 w 7615498"/>
              <a:gd name="connsiteY6" fmla="*/ 498763 h 498763"/>
              <a:gd name="connsiteX0" fmla="*/ 7321536 w 7616850"/>
              <a:gd name="connsiteY0" fmla="*/ 0 h 514898"/>
              <a:gd name="connsiteX1" fmla="*/ 7616850 w 7616850"/>
              <a:gd name="connsiteY1" fmla="*/ 83127 h 514898"/>
              <a:gd name="connsiteX2" fmla="*/ 7303715 w 7616850"/>
              <a:gd name="connsiteY2" fmla="*/ 145472 h 514898"/>
              <a:gd name="connsiteX3" fmla="*/ 1002457 w 7616850"/>
              <a:gd name="connsiteY3" fmla="*/ 152400 h 514898"/>
              <a:gd name="connsiteX4" fmla="*/ 29396 w 7616850"/>
              <a:gd name="connsiteY4" fmla="*/ 297872 h 514898"/>
              <a:gd name="connsiteX5" fmla="*/ 267201 w 7616850"/>
              <a:gd name="connsiteY5" fmla="*/ 502227 h 514898"/>
              <a:gd name="connsiteX6" fmla="*/ 501870 w 7616850"/>
              <a:gd name="connsiteY6" fmla="*/ 498763 h 514898"/>
              <a:gd name="connsiteX0" fmla="*/ 7321536 w 7616850"/>
              <a:gd name="connsiteY0" fmla="*/ 0 h 504873"/>
              <a:gd name="connsiteX1" fmla="*/ 7616850 w 7616850"/>
              <a:gd name="connsiteY1" fmla="*/ 83127 h 504873"/>
              <a:gd name="connsiteX2" fmla="*/ 7303715 w 7616850"/>
              <a:gd name="connsiteY2" fmla="*/ 145472 h 504873"/>
              <a:gd name="connsiteX3" fmla="*/ 1002457 w 7616850"/>
              <a:gd name="connsiteY3" fmla="*/ 152400 h 504873"/>
              <a:gd name="connsiteX4" fmla="*/ 29396 w 7616850"/>
              <a:gd name="connsiteY4" fmla="*/ 297872 h 504873"/>
              <a:gd name="connsiteX5" fmla="*/ 267201 w 7616850"/>
              <a:gd name="connsiteY5" fmla="*/ 502227 h 504873"/>
              <a:gd name="connsiteX6" fmla="*/ 501870 w 7616850"/>
              <a:gd name="connsiteY6" fmla="*/ 498763 h 504873"/>
              <a:gd name="connsiteX0" fmla="*/ 7322914 w 7618228"/>
              <a:gd name="connsiteY0" fmla="*/ 0 h 504873"/>
              <a:gd name="connsiteX1" fmla="*/ 7618228 w 7618228"/>
              <a:gd name="connsiteY1" fmla="*/ 83127 h 504873"/>
              <a:gd name="connsiteX2" fmla="*/ 7305093 w 7618228"/>
              <a:gd name="connsiteY2" fmla="*/ 145472 h 504873"/>
              <a:gd name="connsiteX3" fmla="*/ 1003835 w 7618228"/>
              <a:gd name="connsiteY3" fmla="*/ 152400 h 504873"/>
              <a:gd name="connsiteX4" fmla="*/ 30774 w 7618228"/>
              <a:gd name="connsiteY4" fmla="*/ 297872 h 504873"/>
              <a:gd name="connsiteX5" fmla="*/ 268579 w 7618228"/>
              <a:gd name="connsiteY5" fmla="*/ 502227 h 504873"/>
              <a:gd name="connsiteX6" fmla="*/ 503248 w 7618228"/>
              <a:gd name="connsiteY6" fmla="*/ 498763 h 504873"/>
              <a:gd name="connsiteX0" fmla="*/ 7323588 w 7618902"/>
              <a:gd name="connsiteY0" fmla="*/ 0 h 498763"/>
              <a:gd name="connsiteX1" fmla="*/ 7618902 w 7618902"/>
              <a:gd name="connsiteY1" fmla="*/ 83127 h 498763"/>
              <a:gd name="connsiteX2" fmla="*/ 7305767 w 7618902"/>
              <a:gd name="connsiteY2" fmla="*/ 145472 h 498763"/>
              <a:gd name="connsiteX3" fmla="*/ 1004509 w 7618902"/>
              <a:gd name="connsiteY3" fmla="*/ 152400 h 498763"/>
              <a:gd name="connsiteX4" fmla="*/ 31448 w 7618902"/>
              <a:gd name="connsiteY4" fmla="*/ 297872 h 498763"/>
              <a:gd name="connsiteX5" fmla="*/ 261575 w 7618902"/>
              <a:gd name="connsiteY5" fmla="*/ 478415 h 498763"/>
              <a:gd name="connsiteX6" fmla="*/ 503922 w 7618902"/>
              <a:gd name="connsiteY6" fmla="*/ 498763 h 498763"/>
              <a:gd name="connsiteX0" fmla="*/ 7293599 w 7588913"/>
              <a:gd name="connsiteY0" fmla="*/ 0 h 498763"/>
              <a:gd name="connsiteX1" fmla="*/ 7588913 w 7588913"/>
              <a:gd name="connsiteY1" fmla="*/ 83127 h 498763"/>
              <a:gd name="connsiteX2" fmla="*/ 7275778 w 7588913"/>
              <a:gd name="connsiteY2" fmla="*/ 145472 h 498763"/>
              <a:gd name="connsiteX3" fmla="*/ 974520 w 7588913"/>
              <a:gd name="connsiteY3" fmla="*/ 152400 h 498763"/>
              <a:gd name="connsiteX4" fmla="*/ 34734 w 7588913"/>
              <a:gd name="connsiteY4" fmla="*/ 316922 h 498763"/>
              <a:gd name="connsiteX5" fmla="*/ 231586 w 7588913"/>
              <a:gd name="connsiteY5" fmla="*/ 478415 h 498763"/>
              <a:gd name="connsiteX6" fmla="*/ 473933 w 7588913"/>
              <a:gd name="connsiteY6" fmla="*/ 498763 h 498763"/>
              <a:gd name="connsiteX0" fmla="*/ 7293599 w 7588913"/>
              <a:gd name="connsiteY0" fmla="*/ 0 h 498763"/>
              <a:gd name="connsiteX1" fmla="*/ 7588913 w 7588913"/>
              <a:gd name="connsiteY1" fmla="*/ 83127 h 498763"/>
              <a:gd name="connsiteX2" fmla="*/ 7275778 w 7588913"/>
              <a:gd name="connsiteY2" fmla="*/ 145472 h 498763"/>
              <a:gd name="connsiteX3" fmla="*/ 974520 w 7588913"/>
              <a:gd name="connsiteY3" fmla="*/ 152400 h 498763"/>
              <a:gd name="connsiteX4" fmla="*/ 34734 w 7588913"/>
              <a:gd name="connsiteY4" fmla="*/ 316922 h 498763"/>
              <a:gd name="connsiteX5" fmla="*/ 231586 w 7588913"/>
              <a:gd name="connsiteY5" fmla="*/ 478415 h 498763"/>
              <a:gd name="connsiteX6" fmla="*/ 473933 w 7588913"/>
              <a:gd name="connsiteY6" fmla="*/ 498763 h 498763"/>
              <a:gd name="connsiteX0" fmla="*/ 7275277 w 7570591"/>
              <a:gd name="connsiteY0" fmla="*/ 0 h 498763"/>
              <a:gd name="connsiteX1" fmla="*/ 7570591 w 7570591"/>
              <a:gd name="connsiteY1" fmla="*/ 83127 h 498763"/>
              <a:gd name="connsiteX2" fmla="*/ 7257456 w 7570591"/>
              <a:gd name="connsiteY2" fmla="*/ 145472 h 498763"/>
              <a:gd name="connsiteX3" fmla="*/ 956198 w 7570591"/>
              <a:gd name="connsiteY3" fmla="*/ 152400 h 498763"/>
              <a:gd name="connsiteX4" fmla="*/ 16412 w 7570591"/>
              <a:gd name="connsiteY4" fmla="*/ 316922 h 498763"/>
              <a:gd name="connsiteX5" fmla="*/ 213264 w 7570591"/>
              <a:gd name="connsiteY5" fmla="*/ 478415 h 498763"/>
              <a:gd name="connsiteX6" fmla="*/ 455611 w 7570591"/>
              <a:gd name="connsiteY6" fmla="*/ 498763 h 498763"/>
              <a:gd name="connsiteX0" fmla="*/ 7266234 w 7561548"/>
              <a:gd name="connsiteY0" fmla="*/ 0 h 498763"/>
              <a:gd name="connsiteX1" fmla="*/ 7561548 w 7561548"/>
              <a:gd name="connsiteY1" fmla="*/ 83127 h 498763"/>
              <a:gd name="connsiteX2" fmla="*/ 7248413 w 7561548"/>
              <a:gd name="connsiteY2" fmla="*/ 145472 h 498763"/>
              <a:gd name="connsiteX3" fmla="*/ 947155 w 7561548"/>
              <a:gd name="connsiteY3" fmla="*/ 152400 h 498763"/>
              <a:gd name="connsiteX4" fmla="*/ 7369 w 7561548"/>
              <a:gd name="connsiteY4" fmla="*/ 316922 h 498763"/>
              <a:gd name="connsiteX5" fmla="*/ 204221 w 7561548"/>
              <a:gd name="connsiteY5" fmla="*/ 478415 h 498763"/>
              <a:gd name="connsiteX6" fmla="*/ 446568 w 7561548"/>
              <a:gd name="connsiteY6" fmla="*/ 498763 h 498763"/>
              <a:gd name="connsiteX0" fmla="*/ 7258889 w 7554203"/>
              <a:gd name="connsiteY0" fmla="*/ 0 h 498763"/>
              <a:gd name="connsiteX1" fmla="*/ 7554203 w 7554203"/>
              <a:gd name="connsiteY1" fmla="*/ 83127 h 498763"/>
              <a:gd name="connsiteX2" fmla="*/ 7241068 w 7554203"/>
              <a:gd name="connsiteY2" fmla="*/ 145472 h 498763"/>
              <a:gd name="connsiteX3" fmla="*/ 939810 w 7554203"/>
              <a:gd name="connsiteY3" fmla="*/ 152400 h 498763"/>
              <a:gd name="connsiteX4" fmla="*/ 24 w 7554203"/>
              <a:gd name="connsiteY4" fmla="*/ 316922 h 498763"/>
              <a:gd name="connsiteX5" fmla="*/ 196876 w 7554203"/>
              <a:gd name="connsiteY5" fmla="*/ 478415 h 498763"/>
              <a:gd name="connsiteX6" fmla="*/ 439223 w 7554203"/>
              <a:gd name="connsiteY6" fmla="*/ 498763 h 498763"/>
              <a:gd name="connsiteX0" fmla="*/ 7258889 w 7554203"/>
              <a:gd name="connsiteY0" fmla="*/ 0 h 498763"/>
              <a:gd name="connsiteX1" fmla="*/ 7554203 w 7554203"/>
              <a:gd name="connsiteY1" fmla="*/ 83127 h 498763"/>
              <a:gd name="connsiteX2" fmla="*/ 7241068 w 7554203"/>
              <a:gd name="connsiteY2" fmla="*/ 145472 h 498763"/>
              <a:gd name="connsiteX3" fmla="*/ 939810 w 7554203"/>
              <a:gd name="connsiteY3" fmla="*/ 152400 h 498763"/>
              <a:gd name="connsiteX4" fmla="*/ 24 w 7554203"/>
              <a:gd name="connsiteY4" fmla="*/ 316922 h 498763"/>
              <a:gd name="connsiteX5" fmla="*/ 196876 w 7554203"/>
              <a:gd name="connsiteY5" fmla="*/ 478415 h 498763"/>
              <a:gd name="connsiteX6" fmla="*/ 439223 w 7554203"/>
              <a:gd name="connsiteY6" fmla="*/ 498763 h 498763"/>
              <a:gd name="connsiteX0" fmla="*/ 7258889 w 7554203"/>
              <a:gd name="connsiteY0" fmla="*/ 0 h 498763"/>
              <a:gd name="connsiteX1" fmla="*/ 7554203 w 7554203"/>
              <a:gd name="connsiteY1" fmla="*/ 83127 h 498763"/>
              <a:gd name="connsiteX2" fmla="*/ 7241068 w 7554203"/>
              <a:gd name="connsiteY2" fmla="*/ 145472 h 498763"/>
              <a:gd name="connsiteX3" fmla="*/ 939810 w 7554203"/>
              <a:gd name="connsiteY3" fmla="*/ 152400 h 498763"/>
              <a:gd name="connsiteX4" fmla="*/ 24 w 7554203"/>
              <a:gd name="connsiteY4" fmla="*/ 316922 h 498763"/>
              <a:gd name="connsiteX5" fmla="*/ 196876 w 7554203"/>
              <a:gd name="connsiteY5" fmla="*/ 478415 h 498763"/>
              <a:gd name="connsiteX6" fmla="*/ 439223 w 7554203"/>
              <a:gd name="connsiteY6" fmla="*/ 498763 h 498763"/>
              <a:gd name="connsiteX0" fmla="*/ 7258889 w 7756073"/>
              <a:gd name="connsiteY0" fmla="*/ 1054 h 499817"/>
              <a:gd name="connsiteX1" fmla="*/ 7479976 w 7756073"/>
              <a:gd name="connsiteY1" fmla="*/ 79418 h 499817"/>
              <a:gd name="connsiteX2" fmla="*/ 7241068 w 7756073"/>
              <a:gd name="connsiteY2" fmla="*/ 146526 h 499817"/>
              <a:gd name="connsiteX3" fmla="*/ 939810 w 7756073"/>
              <a:gd name="connsiteY3" fmla="*/ 153454 h 499817"/>
              <a:gd name="connsiteX4" fmla="*/ 24 w 7756073"/>
              <a:gd name="connsiteY4" fmla="*/ 317976 h 499817"/>
              <a:gd name="connsiteX5" fmla="*/ 196876 w 7756073"/>
              <a:gd name="connsiteY5" fmla="*/ 479469 h 499817"/>
              <a:gd name="connsiteX6" fmla="*/ 439223 w 7756073"/>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0 h 498763"/>
              <a:gd name="connsiteX1" fmla="*/ 7479976 w 7479976"/>
              <a:gd name="connsiteY1" fmla="*/ 78364 h 498763"/>
              <a:gd name="connsiteX2" fmla="*/ 7241068 w 7479976"/>
              <a:gd name="connsiteY2" fmla="*/ 145472 h 498763"/>
              <a:gd name="connsiteX3" fmla="*/ 939810 w 7479976"/>
              <a:gd name="connsiteY3" fmla="*/ 152400 h 498763"/>
              <a:gd name="connsiteX4" fmla="*/ 24 w 7479976"/>
              <a:gd name="connsiteY4" fmla="*/ 316922 h 498763"/>
              <a:gd name="connsiteX5" fmla="*/ 196876 w 7479976"/>
              <a:gd name="connsiteY5" fmla="*/ 478415 h 498763"/>
              <a:gd name="connsiteX6" fmla="*/ 439223 w 7479976"/>
              <a:gd name="connsiteY6" fmla="*/ 498763 h 49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79976" h="498763">
                <a:moveTo>
                  <a:pt x="7258889" y="0"/>
                </a:moveTo>
                <a:cubicBezTo>
                  <a:pt x="7293216" y="15009"/>
                  <a:pt x="7478292" y="14288"/>
                  <a:pt x="7479976" y="78364"/>
                </a:cubicBezTo>
                <a:cubicBezTo>
                  <a:pt x="7476540" y="133565"/>
                  <a:pt x="7343106" y="142657"/>
                  <a:pt x="7241068" y="145472"/>
                </a:cubicBezTo>
                <a:cubicBezTo>
                  <a:pt x="7139030" y="148287"/>
                  <a:pt x="3040229" y="150091"/>
                  <a:pt x="939810" y="152400"/>
                </a:cubicBezTo>
                <a:cubicBezTo>
                  <a:pt x="564825" y="152400"/>
                  <a:pt x="-719" y="164161"/>
                  <a:pt x="24" y="316922"/>
                </a:cubicBezTo>
                <a:cubicBezTo>
                  <a:pt x="-1794" y="393483"/>
                  <a:pt x="100213" y="452077"/>
                  <a:pt x="196876" y="478415"/>
                </a:cubicBezTo>
                <a:cubicBezTo>
                  <a:pt x="285860" y="488085"/>
                  <a:pt x="403098" y="491403"/>
                  <a:pt x="439223" y="498763"/>
                </a:cubicBezTo>
              </a:path>
            </a:pathLst>
          </a:cu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Freeform 83"/>
          <p:cNvSpPr/>
          <p:nvPr/>
        </p:nvSpPr>
        <p:spPr>
          <a:xfrm>
            <a:off x="1783542" y="4308753"/>
            <a:ext cx="6958900" cy="498763"/>
          </a:xfrm>
          <a:custGeom>
            <a:avLst/>
            <a:gdLst>
              <a:gd name="connsiteX0" fmla="*/ 6927092 w 7660607"/>
              <a:gd name="connsiteY0" fmla="*/ 0 h 498763"/>
              <a:gd name="connsiteX1" fmla="*/ 7065637 w 7660607"/>
              <a:gd name="connsiteY1" fmla="*/ 96982 h 498763"/>
              <a:gd name="connsiteX2" fmla="*/ 429310 w 7660607"/>
              <a:gd name="connsiteY2" fmla="*/ 159327 h 498763"/>
              <a:gd name="connsiteX3" fmla="*/ 650983 w 7660607"/>
              <a:gd name="connsiteY3" fmla="*/ 498763 h 498763"/>
              <a:gd name="connsiteX0" fmla="*/ 7470649 w 7940507"/>
              <a:gd name="connsiteY0" fmla="*/ 0 h 498763"/>
              <a:gd name="connsiteX1" fmla="*/ 7065637 w 7940507"/>
              <a:gd name="connsiteY1" fmla="*/ 96982 h 498763"/>
              <a:gd name="connsiteX2" fmla="*/ 429310 w 7940507"/>
              <a:gd name="connsiteY2" fmla="*/ 159327 h 498763"/>
              <a:gd name="connsiteX3" fmla="*/ 650983 w 7940507"/>
              <a:gd name="connsiteY3" fmla="*/ 498763 h 498763"/>
              <a:gd name="connsiteX0" fmla="*/ 7407898 w 7633558"/>
              <a:gd name="connsiteY0" fmla="*/ 0 h 498763"/>
              <a:gd name="connsiteX1" fmla="*/ 6146597 w 7633558"/>
              <a:gd name="connsiteY1" fmla="*/ 138545 h 498763"/>
              <a:gd name="connsiteX2" fmla="*/ 366559 w 7633558"/>
              <a:gd name="connsiteY2" fmla="*/ 159327 h 498763"/>
              <a:gd name="connsiteX3" fmla="*/ 588232 w 7633558"/>
              <a:gd name="connsiteY3" fmla="*/ 498763 h 498763"/>
              <a:gd name="connsiteX0" fmla="*/ 7446619 w 7792671"/>
              <a:gd name="connsiteY0" fmla="*/ 0 h 498763"/>
              <a:gd name="connsiteX1" fmla="*/ 6713983 w 7792671"/>
              <a:gd name="connsiteY1" fmla="*/ 145472 h 498763"/>
              <a:gd name="connsiteX2" fmla="*/ 405280 w 7792671"/>
              <a:gd name="connsiteY2" fmla="*/ 159327 h 498763"/>
              <a:gd name="connsiteX3" fmla="*/ 626953 w 7792671"/>
              <a:gd name="connsiteY3" fmla="*/ 498763 h 498763"/>
              <a:gd name="connsiteX0" fmla="*/ 7259741 w 7595294"/>
              <a:gd name="connsiteY0" fmla="*/ 0 h 498763"/>
              <a:gd name="connsiteX1" fmla="*/ 6527105 w 7595294"/>
              <a:gd name="connsiteY1" fmla="*/ 145472 h 498763"/>
              <a:gd name="connsiteX2" fmla="*/ 464119 w 7595294"/>
              <a:gd name="connsiteY2" fmla="*/ 152400 h 498763"/>
              <a:gd name="connsiteX3" fmla="*/ 440075 w 7595294"/>
              <a:gd name="connsiteY3" fmla="*/ 498763 h 498763"/>
              <a:gd name="connsiteX0" fmla="*/ 7253127 w 7588681"/>
              <a:gd name="connsiteY0" fmla="*/ 0 h 498763"/>
              <a:gd name="connsiteX1" fmla="*/ 6520491 w 7588681"/>
              <a:gd name="connsiteY1" fmla="*/ 145472 h 498763"/>
              <a:gd name="connsiteX2" fmla="*/ 457505 w 7588681"/>
              <a:gd name="connsiteY2" fmla="*/ 152400 h 498763"/>
              <a:gd name="connsiteX3" fmla="*/ 433461 w 7588681"/>
              <a:gd name="connsiteY3" fmla="*/ 498763 h 498763"/>
              <a:gd name="connsiteX0" fmla="*/ 7256433 w 7591987"/>
              <a:gd name="connsiteY0" fmla="*/ 0 h 498763"/>
              <a:gd name="connsiteX1" fmla="*/ 6523797 w 7591987"/>
              <a:gd name="connsiteY1" fmla="*/ 145472 h 498763"/>
              <a:gd name="connsiteX2" fmla="*/ 460811 w 7591987"/>
              <a:gd name="connsiteY2" fmla="*/ 152400 h 498763"/>
              <a:gd name="connsiteX3" fmla="*/ 436767 w 7591987"/>
              <a:gd name="connsiteY3" fmla="*/ 498763 h 498763"/>
              <a:gd name="connsiteX0" fmla="*/ 6958330 w 7274441"/>
              <a:gd name="connsiteY0" fmla="*/ 0 h 498763"/>
              <a:gd name="connsiteX1" fmla="*/ 6225694 w 7274441"/>
              <a:gd name="connsiteY1" fmla="*/ 145472 h 498763"/>
              <a:gd name="connsiteX2" fmla="*/ 639251 w 7274441"/>
              <a:gd name="connsiteY2" fmla="*/ 152400 h 498763"/>
              <a:gd name="connsiteX3" fmla="*/ 138664 w 7274441"/>
              <a:gd name="connsiteY3" fmla="*/ 498763 h 498763"/>
              <a:gd name="connsiteX0" fmla="*/ 7373265 w 7689376"/>
              <a:gd name="connsiteY0" fmla="*/ 0 h 498763"/>
              <a:gd name="connsiteX1" fmla="*/ 6640629 w 7689376"/>
              <a:gd name="connsiteY1" fmla="*/ 145472 h 498763"/>
              <a:gd name="connsiteX2" fmla="*/ 1054186 w 7689376"/>
              <a:gd name="connsiteY2" fmla="*/ 152400 h 498763"/>
              <a:gd name="connsiteX3" fmla="*/ 553599 w 7689376"/>
              <a:gd name="connsiteY3" fmla="*/ 498763 h 498763"/>
              <a:gd name="connsiteX0" fmla="*/ 7373265 w 7608764"/>
              <a:gd name="connsiteY0" fmla="*/ 0 h 498763"/>
              <a:gd name="connsiteX1" fmla="*/ 7579227 w 7608764"/>
              <a:gd name="connsiteY1" fmla="*/ 90054 h 498763"/>
              <a:gd name="connsiteX2" fmla="*/ 6640629 w 7608764"/>
              <a:gd name="connsiteY2" fmla="*/ 145472 h 498763"/>
              <a:gd name="connsiteX3" fmla="*/ 1054186 w 7608764"/>
              <a:gd name="connsiteY3" fmla="*/ 152400 h 498763"/>
              <a:gd name="connsiteX4" fmla="*/ 553599 w 7608764"/>
              <a:gd name="connsiteY4" fmla="*/ 498763 h 498763"/>
              <a:gd name="connsiteX0" fmla="*/ 7373265 w 7692514"/>
              <a:gd name="connsiteY0" fmla="*/ 0 h 498763"/>
              <a:gd name="connsiteX1" fmla="*/ 7668579 w 7692514"/>
              <a:gd name="connsiteY1" fmla="*/ 83127 h 498763"/>
              <a:gd name="connsiteX2" fmla="*/ 6640629 w 7692514"/>
              <a:gd name="connsiteY2" fmla="*/ 145472 h 498763"/>
              <a:gd name="connsiteX3" fmla="*/ 1054186 w 7692514"/>
              <a:gd name="connsiteY3" fmla="*/ 152400 h 498763"/>
              <a:gd name="connsiteX4" fmla="*/ 553599 w 7692514"/>
              <a:gd name="connsiteY4" fmla="*/ 498763 h 498763"/>
              <a:gd name="connsiteX0" fmla="*/ 7373265 w 7668579"/>
              <a:gd name="connsiteY0" fmla="*/ 11270 h 510033"/>
              <a:gd name="connsiteX1" fmla="*/ 7668579 w 7668579"/>
              <a:gd name="connsiteY1" fmla="*/ 94397 h 510033"/>
              <a:gd name="connsiteX2" fmla="*/ 6640629 w 7668579"/>
              <a:gd name="connsiteY2" fmla="*/ 156742 h 510033"/>
              <a:gd name="connsiteX3" fmla="*/ 1054186 w 7668579"/>
              <a:gd name="connsiteY3" fmla="*/ 163670 h 510033"/>
              <a:gd name="connsiteX4" fmla="*/ 553599 w 7668579"/>
              <a:gd name="connsiteY4" fmla="*/ 510033 h 510033"/>
              <a:gd name="connsiteX0" fmla="*/ 7373265 w 7668579"/>
              <a:gd name="connsiteY0" fmla="*/ 11270 h 510033"/>
              <a:gd name="connsiteX1" fmla="*/ 7668579 w 7668579"/>
              <a:gd name="connsiteY1" fmla="*/ 94397 h 510033"/>
              <a:gd name="connsiteX2" fmla="*/ 6640629 w 7668579"/>
              <a:gd name="connsiteY2" fmla="*/ 156742 h 510033"/>
              <a:gd name="connsiteX3" fmla="*/ 1054186 w 7668579"/>
              <a:gd name="connsiteY3" fmla="*/ 163670 h 510033"/>
              <a:gd name="connsiteX4" fmla="*/ 553599 w 7668579"/>
              <a:gd name="connsiteY4" fmla="*/ 510033 h 510033"/>
              <a:gd name="connsiteX0" fmla="*/ 7373265 w 7668579"/>
              <a:gd name="connsiteY0" fmla="*/ 0 h 498763"/>
              <a:gd name="connsiteX1" fmla="*/ 7668579 w 7668579"/>
              <a:gd name="connsiteY1" fmla="*/ 83127 h 498763"/>
              <a:gd name="connsiteX2" fmla="*/ 6640629 w 7668579"/>
              <a:gd name="connsiteY2" fmla="*/ 145472 h 498763"/>
              <a:gd name="connsiteX3" fmla="*/ 1054186 w 7668579"/>
              <a:gd name="connsiteY3" fmla="*/ 152400 h 498763"/>
              <a:gd name="connsiteX4" fmla="*/ 553599 w 7668579"/>
              <a:gd name="connsiteY4" fmla="*/ 498763 h 498763"/>
              <a:gd name="connsiteX0" fmla="*/ 7382694 w 7678008"/>
              <a:gd name="connsiteY0" fmla="*/ 0 h 498763"/>
              <a:gd name="connsiteX1" fmla="*/ 7678008 w 7678008"/>
              <a:gd name="connsiteY1" fmla="*/ 83127 h 498763"/>
              <a:gd name="connsiteX2" fmla="*/ 6650058 w 7678008"/>
              <a:gd name="connsiteY2" fmla="*/ 145472 h 498763"/>
              <a:gd name="connsiteX3" fmla="*/ 1063615 w 7678008"/>
              <a:gd name="connsiteY3" fmla="*/ 152400 h 498763"/>
              <a:gd name="connsiteX4" fmla="*/ 8648 w 7678008"/>
              <a:gd name="connsiteY4" fmla="*/ 235527 h 498763"/>
              <a:gd name="connsiteX5" fmla="*/ 563028 w 7678008"/>
              <a:gd name="connsiteY5" fmla="*/ 498763 h 498763"/>
              <a:gd name="connsiteX0" fmla="*/ 7374459 w 7669773"/>
              <a:gd name="connsiteY0" fmla="*/ 0 h 498763"/>
              <a:gd name="connsiteX1" fmla="*/ 7669773 w 7669773"/>
              <a:gd name="connsiteY1" fmla="*/ 83127 h 498763"/>
              <a:gd name="connsiteX2" fmla="*/ 6641823 w 7669773"/>
              <a:gd name="connsiteY2" fmla="*/ 145472 h 498763"/>
              <a:gd name="connsiteX3" fmla="*/ 1055380 w 7669773"/>
              <a:gd name="connsiteY3" fmla="*/ 152400 h 498763"/>
              <a:gd name="connsiteX4" fmla="*/ 413 w 7669773"/>
              <a:gd name="connsiteY4" fmla="*/ 235527 h 498763"/>
              <a:gd name="connsiteX5" fmla="*/ 554793 w 7669773"/>
              <a:gd name="connsiteY5" fmla="*/ 498763 h 498763"/>
              <a:gd name="connsiteX0" fmla="*/ 7385174 w 7680488"/>
              <a:gd name="connsiteY0" fmla="*/ 0 h 498763"/>
              <a:gd name="connsiteX1" fmla="*/ 7680488 w 7680488"/>
              <a:gd name="connsiteY1" fmla="*/ 83127 h 498763"/>
              <a:gd name="connsiteX2" fmla="*/ 6652538 w 7680488"/>
              <a:gd name="connsiteY2" fmla="*/ 145472 h 498763"/>
              <a:gd name="connsiteX3" fmla="*/ 1066095 w 7680488"/>
              <a:gd name="connsiteY3" fmla="*/ 152400 h 498763"/>
              <a:gd name="connsiteX4" fmla="*/ 11128 w 7680488"/>
              <a:gd name="connsiteY4" fmla="*/ 235527 h 498763"/>
              <a:gd name="connsiteX5" fmla="*/ 565508 w 7680488"/>
              <a:gd name="connsiteY5" fmla="*/ 498763 h 498763"/>
              <a:gd name="connsiteX0" fmla="*/ 7309747 w 7605061"/>
              <a:gd name="connsiteY0" fmla="*/ 0 h 498763"/>
              <a:gd name="connsiteX1" fmla="*/ 7605061 w 7605061"/>
              <a:gd name="connsiteY1" fmla="*/ 83127 h 498763"/>
              <a:gd name="connsiteX2" fmla="*/ 6577111 w 7605061"/>
              <a:gd name="connsiteY2" fmla="*/ 145472 h 498763"/>
              <a:gd name="connsiteX3" fmla="*/ 990668 w 7605061"/>
              <a:gd name="connsiteY3" fmla="*/ 152400 h 498763"/>
              <a:gd name="connsiteX4" fmla="*/ 17607 w 7605061"/>
              <a:gd name="connsiteY4" fmla="*/ 297872 h 498763"/>
              <a:gd name="connsiteX5" fmla="*/ 490081 w 7605061"/>
              <a:gd name="connsiteY5" fmla="*/ 498763 h 498763"/>
              <a:gd name="connsiteX0" fmla="*/ 7292636 w 7587950"/>
              <a:gd name="connsiteY0" fmla="*/ 0 h 498763"/>
              <a:gd name="connsiteX1" fmla="*/ 7587950 w 7587950"/>
              <a:gd name="connsiteY1" fmla="*/ 83127 h 498763"/>
              <a:gd name="connsiteX2" fmla="*/ 6560000 w 7587950"/>
              <a:gd name="connsiteY2" fmla="*/ 145472 h 498763"/>
              <a:gd name="connsiteX3" fmla="*/ 973557 w 7587950"/>
              <a:gd name="connsiteY3" fmla="*/ 152400 h 498763"/>
              <a:gd name="connsiteX4" fmla="*/ 496 w 7587950"/>
              <a:gd name="connsiteY4" fmla="*/ 297872 h 498763"/>
              <a:gd name="connsiteX5" fmla="*/ 472970 w 7587950"/>
              <a:gd name="connsiteY5" fmla="*/ 498763 h 498763"/>
              <a:gd name="connsiteX0" fmla="*/ 7292140 w 7587454"/>
              <a:gd name="connsiteY0" fmla="*/ 0 h 498763"/>
              <a:gd name="connsiteX1" fmla="*/ 7587454 w 7587454"/>
              <a:gd name="connsiteY1" fmla="*/ 83127 h 498763"/>
              <a:gd name="connsiteX2" fmla="*/ 6559504 w 7587454"/>
              <a:gd name="connsiteY2" fmla="*/ 145472 h 498763"/>
              <a:gd name="connsiteX3" fmla="*/ 973061 w 7587454"/>
              <a:gd name="connsiteY3" fmla="*/ 152400 h 498763"/>
              <a:gd name="connsiteX4" fmla="*/ 0 w 7587454"/>
              <a:gd name="connsiteY4" fmla="*/ 297872 h 498763"/>
              <a:gd name="connsiteX5" fmla="*/ 472474 w 7587454"/>
              <a:gd name="connsiteY5" fmla="*/ 498763 h 498763"/>
              <a:gd name="connsiteX0" fmla="*/ 7292140 w 7817902"/>
              <a:gd name="connsiteY0" fmla="*/ 0 h 498763"/>
              <a:gd name="connsiteX1" fmla="*/ 7587454 w 7817902"/>
              <a:gd name="connsiteY1" fmla="*/ 83127 h 498763"/>
              <a:gd name="connsiteX2" fmla="*/ 7274319 w 7817902"/>
              <a:gd name="connsiteY2" fmla="*/ 145472 h 498763"/>
              <a:gd name="connsiteX3" fmla="*/ 973061 w 7817902"/>
              <a:gd name="connsiteY3" fmla="*/ 152400 h 498763"/>
              <a:gd name="connsiteX4" fmla="*/ 0 w 7817902"/>
              <a:gd name="connsiteY4" fmla="*/ 297872 h 498763"/>
              <a:gd name="connsiteX5" fmla="*/ 472474 w 7817902"/>
              <a:gd name="connsiteY5" fmla="*/ 498763 h 498763"/>
              <a:gd name="connsiteX0" fmla="*/ 7292140 w 7587454"/>
              <a:gd name="connsiteY0" fmla="*/ 0 h 498763"/>
              <a:gd name="connsiteX1" fmla="*/ 7587454 w 7587454"/>
              <a:gd name="connsiteY1" fmla="*/ 83127 h 498763"/>
              <a:gd name="connsiteX2" fmla="*/ 7274319 w 7587454"/>
              <a:gd name="connsiteY2" fmla="*/ 145472 h 498763"/>
              <a:gd name="connsiteX3" fmla="*/ 973061 w 7587454"/>
              <a:gd name="connsiteY3" fmla="*/ 152400 h 498763"/>
              <a:gd name="connsiteX4" fmla="*/ 0 w 7587454"/>
              <a:gd name="connsiteY4" fmla="*/ 297872 h 498763"/>
              <a:gd name="connsiteX5" fmla="*/ 472474 w 7587454"/>
              <a:gd name="connsiteY5" fmla="*/ 498763 h 498763"/>
              <a:gd name="connsiteX0" fmla="*/ 7292140 w 7587454"/>
              <a:gd name="connsiteY0" fmla="*/ 0 h 498763"/>
              <a:gd name="connsiteX1" fmla="*/ 7587454 w 7587454"/>
              <a:gd name="connsiteY1" fmla="*/ 83127 h 498763"/>
              <a:gd name="connsiteX2" fmla="*/ 7274319 w 7587454"/>
              <a:gd name="connsiteY2" fmla="*/ 145472 h 498763"/>
              <a:gd name="connsiteX3" fmla="*/ 973061 w 7587454"/>
              <a:gd name="connsiteY3" fmla="*/ 152400 h 498763"/>
              <a:gd name="connsiteX4" fmla="*/ 0 w 7587454"/>
              <a:gd name="connsiteY4" fmla="*/ 297872 h 498763"/>
              <a:gd name="connsiteX5" fmla="*/ 472474 w 7587454"/>
              <a:gd name="connsiteY5" fmla="*/ 498763 h 498763"/>
              <a:gd name="connsiteX0" fmla="*/ 7292178 w 7587492"/>
              <a:gd name="connsiteY0" fmla="*/ 0 h 498763"/>
              <a:gd name="connsiteX1" fmla="*/ 7587492 w 7587492"/>
              <a:gd name="connsiteY1" fmla="*/ 83127 h 498763"/>
              <a:gd name="connsiteX2" fmla="*/ 7274357 w 7587492"/>
              <a:gd name="connsiteY2" fmla="*/ 145472 h 498763"/>
              <a:gd name="connsiteX3" fmla="*/ 973099 w 7587492"/>
              <a:gd name="connsiteY3" fmla="*/ 152400 h 498763"/>
              <a:gd name="connsiteX4" fmla="*/ 38 w 7587492"/>
              <a:gd name="connsiteY4" fmla="*/ 297872 h 498763"/>
              <a:gd name="connsiteX5" fmla="*/ 472512 w 7587492"/>
              <a:gd name="connsiteY5" fmla="*/ 498763 h 498763"/>
              <a:gd name="connsiteX0" fmla="*/ 7292178 w 7587492"/>
              <a:gd name="connsiteY0" fmla="*/ 0 h 498763"/>
              <a:gd name="connsiteX1" fmla="*/ 7587492 w 7587492"/>
              <a:gd name="connsiteY1" fmla="*/ 83127 h 498763"/>
              <a:gd name="connsiteX2" fmla="*/ 7274357 w 7587492"/>
              <a:gd name="connsiteY2" fmla="*/ 145472 h 498763"/>
              <a:gd name="connsiteX3" fmla="*/ 973099 w 7587492"/>
              <a:gd name="connsiteY3" fmla="*/ 152400 h 498763"/>
              <a:gd name="connsiteX4" fmla="*/ 38 w 7587492"/>
              <a:gd name="connsiteY4" fmla="*/ 297872 h 498763"/>
              <a:gd name="connsiteX5" fmla="*/ 472512 w 7587492"/>
              <a:gd name="connsiteY5" fmla="*/ 498763 h 498763"/>
              <a:gd name="connsiteX0" fmla="*/ 7320184 w 7615498"/>
              <a:gd name="connsiteY0" fmla="*/ 0 h 498763"/>
              <a:gd name="connsiteX1" fmla="*/ 7615498 w 7615498"/>
              <a:gd name="connsiteY1" fmla="*/ 83127 h 498763"/>
              <a:gd name="connsiteX2" fmla="*/ 7302363 w 7615498"/>
              <a:gd name="connsiteY2" fmla="*/ 145472 h 498763"/>
              <a:gd name="connsiteX3" fmla="*/ 1001105 w 7615498"/>
              <a:gd name="connsiteY3" fmla="*/ 152400 h 498763"/>
              <a:gd name="connsiteX4" fmla="*/ 28044 w 7615498"/>
              <a:gd name="connsiteY4" fmla="*/ 297872 h 498763"/>
              <a:gd name="connsiteX5" fmla="*/ 283765 w 7615498"/>
              <a:gd name="connsiteY5" fmla="*/ 454602 h 498763"/>
              <a:gd name="connsiteX6" fmla="*/ 500518 w 7615498"/>
              <a:gd name="connsiteY6" fmla="*/ 498763 h 498763"/>
              <a:gd name="connsiteX0" fmla="*/ 7321536 w 7616850"/>
              <a:gd name="connsiteY0" fmla="*/ 0 h 514898"/>
              <a:gd name="connsiteX1" fmla="*/ 7616850 w 7616850"/>
              <a:gd name="connsiteY1" fmla="*/ 83127 h 514898"/>
              <a:gd name="connsiteX2" fmla="*/ 7303715 w 7616850"/>
              <a:gd name="connsiteY2" fmla="*/ 145472 h 514898"/>
              <a:gd name="connsiteX3" fmla="*/ 1002457 w 7616850"/>
              <a:gd name="connsiteY3" fmla="*/ 152400 h 514898"/>
              <a:gd name="connsiteX4" fmla="*/ 29396 w 7616850"/>
              <a:gd name="connsiteY4" fmla="*/ 297872 h 514898"/>
              <a:gd name="connsiteX5" fmla="*/ 267201 w 7616850"/>
              <a:gd name="connsiteY5" fmla="*/ 502227 h 514898"/>
              <a:gd name="connsiteX6" fmla="*/ 501870 w 7616850"/>
              <a:gd name="connsiteY6" fmla="*/ 498763 h 514898"/>
              <a:gd name="connsiteX0" fmla="*/ 7321536 w 7616850"/>
              <a:gd name="connsiteY0" fmla="*/ 0 h 504873"/>
              <a:gd name="connsiteX1" fmla="*/ 7616850 w 7616850"/>
              <a:gd name="connsiteY1" fmla="*/ 83127 h 504873"/>
              <a:gd name="connsiteX2" fmla="*/ 7303715 w 7616850"/>
              <a:gd name="connsiteY2" fmla="*/ 145472 h 504873"/>
              <a:gd name="connsiteX3" fmla="*/ 1002457 w 7616850"/>
              <a:gd name="connsiteY3" fmla="*/ 152400 h 504873"/>
              <a:gd name="connsiteX4" fmla="*/ 29396 w 7616850"/>
              <a:gd name="connsiteY4" fmla="*/ 297872 h 504873"/>
              <a:gd name="connsiteX5" fmla="*/ 267201 w 7616850"/>
              <a:gd name="connsiteY5" fmla="*/ 502227 h 504873"/>
              <a:gd name="connsiteX6" fmla="*/ 501870 w 7616850"/>
              <a:gd name="connsiteY6" fmla="*/ 498763 h 504873"/>
              <a:gd name="connsiteX0" fmla="*/ 7322914 w 7618228"/>
              <a:gd name="connsiteY0" fmla="*/ 0 h 504873"/>
              <a:gd name="connsiteX1" fmla="*/ 7618228 w 7618228"/>
              <a:gd name="connsiteY1" fmla="*/ 83127 h 504873"/>
              <a:gd name="connsiteX2" fmla="*/ 7305093 w 7618228"/>
              <a:gd name="connsiteY2" fmla="*/ 145472 h 504873"/>
              <a:gd name="connsiteX3" fmla="*/ 1003835 w 7618228"/>
              <a:gd name="connsiteY3" fmla="*/ 152400 h 504873"/>
              <a:gd name="connsiteX4" fmla="*/ 30774 w 7618228"/>
              <a:gd name="connsiteY4" fmla="*/ 297872 h 504873"/>
              <a:gd name="connsiteX5" fmla="*/ 268579 w 7618228"/>
              <a:gd name="connsiteY5" fmla="*/ 502227 h 504873"/>
              <a:gd name="connsiteX6" fmla="*/ 503248 w 7618228"/>
              <a:gd name="connsiteY6" fmla="*/ 498763 h 504873"/>
              <a:gd name="connsiteX0" fmla="*/ 7323588 w 7618902"/>
              <a:gd name="connsiteY0" fmla="*/ 0 h 498763"/>
              <a:gd name="connsiteX1" fmla="*/ 7618902 w 7618902"/>
              <a:gd name="connsiteY1" fmla="*/ 83127 h 498763"/>
              <a:gd name="connsiteX2" fmla="*/ 7305767 w 7618902"/>
              <a:gd name="connsiteY2" fmla="*/ 145472 h 498763"/>
              <a:gd name="connsiteX3" fmla="*/ 1004509 w 7618902"/>
              <a:gd name="connsiteY3" fmla="*/ 152400 h 498763"/>
              <a:gd name="connsiteX4" fmla="*/ 31448 w 7618902"/>
              <a:gd name="connsiteY4" fmla="*/ 297872 h 498763"/>
              <a:gd name="connsiteX5" fmla="*/ 261575 w 7618902"/>
              <a:gd name="connsiteY5" fmla="*/ 478415 h 498763"/>
              <a:gd name="connsiteX6" fmla="*/ 503922 w 7618902"/>
              <a:gd name="connsiteY6" fmla="*/ 498763 h 498763"/>
              <a:gd name="connsiteX0" fmla="*/ 7293599 w 7588913"/>
              <a:gd name="connsiteY0" fmla="*/ 0 h 498763"/>
              <a:gd name="connsiteX1" fmla="*/ 7588913 w 7588913"/>
              <a:gd name="connsiteY1" fmla="*/ 83127 h 498763"/>
              <a:gd name="connsiteX2" fmla="*/ 7275778 w 7588913"/>
              <a:gd name="connsiteY2" fmla="*/ 145472 h 498763"/>
              <a:gd name="connsiteX3" fmla="*/ 974520 w 7588913"/>
              <a:gd name="connsiteY3" fmla="*/ 152400 h 498763"/>
              <a:gd name="connsiteX4" fmla="*/ 34734 w 7588913"/>
              <a:gd name="connsiteY4" fmla="*/ 316922 h 498763"/>
              <a:gd name="connsiteX5" fmla="*/ 231586 w 7588913"/>
              <a:gd name="connsiteY5" fmla="*/ 478415 h 498763"/>
              <a:gd name="connsiteX6" fmla="*/ 473933 w 7588913"/>
              <a:gd name="connsiteY6" fmla="*/ 498763 h 498763"/>
              <a:gd name="connsiteX0" fmla="*/ 7293599 w 7588913"/>
              <a:gd name="connsiteY0" fmla="*/ 0 h 498763"/>
              <a:gd name="connsiteX1" fmla="*/ 7588913 w 7588913"/>
              <a:gd name="connsiteY1" fmla="*/ 83127 h 498763"/>
              <a:gd name="connsiteX2" fmla="*/ 7275778 w 7588913"/>
              <a:gd name="connsiteY2" fmla="*/ 145472 h 498763"/>
              <a:gd name="connsiteX3" fmla="*/ 974520 w 7588913"/>
              <a:gd name="connsiteY3" fmla="*/ 152400 h 498763"/>
              <a:gd name="connsiteX4" fmla="*/ 34734 w 7588913"/>
              <a:gd name="connsiteY4" fmla="*/ 316922 h 498763"/>
              <a:gd name="connsiteX5" fmla="*/ 231586 w 7588913"/>
              <a:gd name="connsiteY5" fmla="*/ 478415 h 498763"/>
              <a:gd name="connsiteX6" fmla="*/ 473933 w 7588913"/>
              <a:gd name="connsiteY6" fmla="*/ 498763 h 498763"/>
              <a:gd name="connsiteX0" fmla="*/ 7275277 w 7570591"/>
              <a:gd name="connsiteY0" fmla="*/ 0 h 498763"/>
              <a:gd name="connsiteX1" fmla="*/ 7570591 w 7570591"/>
              <a:gd name="connsiteY1" fmla="*/ 83127 h 498763"/>
              <a:gd name="connsiteX2" fmla="*/ 7257456 w 7570591"/>
              <a:gd name="connsiteY2" fmla="*/ 145472 h 498763"/>
              <a:gd name="connsiteX3" fmla="*/ 956198 w 7570591"/>
              <a:gd name="connsiteY3" fmla="*/ 152400 h 498763"/>
              <a:gd name="connsiteX4" fmla="*/ 16412 w 7570591"/>
              <a:gd name="connsiteY4" fmla="*/ 316922 h 498763"/>
              <a:gd name="connsiteX5" fmla="*/ 213264 w 7570591"/>
              <a:gd name="connsiteY5" fmla="*/ 478415 h 498763"/>
              <a:gd name="connsiteX6" fmla="*/ 455611 w 7570591"/>
              <a:gd name="connsiteY6" fmla="*/ 498763 h 498763"/>
              <a:gd name="connsiteX0" fmla="*/ 7266234 w 7561548"/>
              <a:gd name="connsiteY0" fmla="*/ 0 h 498763"/>
              <a:gd name="connsiteX1" fmla="*/ 7561548 w 7561548"/>
              <a:gd name="connsiteY1" fmla="*/ 83127 h 498763"/>
              <a:gd name="connsiteX2" fmla="*/ 7248413 w 7561548"/>
              <a:gd name="connsiteY2" fmla="*/ 145472 h 498763"/>
              <a:gd name="connsiteX3" fmla="*/ 947155 w 7561548"/>
              <a:gd name="connsiteY3" fmla="*/ 152400 h 498763"/>
              <a:gd name="connsiteX4" fmla="*/ 7369 w 7561548"/>
              <a:gd name="connsiteY4" fmla="*/ 316922 h 498763"/>
              <a:gd name="connsiteX5" fmla="*/ 204221 w 7561548"/>
              <a:gd name="connsiteY5" fmla="*/ 478415 h 498763"/>
              <a:gd name="connsiteX6" fmla="*/ 446568 w 7561548"/>
              <a:gd name="connsiteY6" fmla="*/ 498763 h 498763"/>
              <a:gd name="connsiteX0" fmla="*/ 7258889 w 7554203"/>
              <a:gd name="connsiteY0" fmla="*/ 0 h 498763"/>
              <a:gd name="connsiteX1" fmla="*/ 7554203 w 7554203"/>
              <a:gd name="connsiteY1" fmla="*/ 83127 h 498763"/>
              <a:gd name="connsiteX2" fmla="*/ 7241068 w 7554203"/>
              <a:gd name="connsiteY2" fmla="*/ 145472 h 498763"/>
              <a:gd name="connsiteX3" fmla="*/ 939810 w 7554203"/>
              <a:gd name="connsiteY3" fmla="*/ 152400 h 498763"/>
              <a:gd name="connsiteX4" fmla="*/ 24 w 7554203"/>
              <a:gd name="connsiteY4" fmla="*/ 316922 h 498763"/>
              <a:gd name="connsiteX5" fmla="*/ 196876 w 7554203"/>
              <a:gd name="connsiteY5" fmla="*/ 478415 h 498763"/>
              <a:gd name="connsiteX6" fmla="*/ 439223 w 7554203"/>
              <a:gd name="connsiteY6" fmla="*/ 498763 h 498763"/>
              <a:gd name="connsiteX0" fmla="*/ 7258889 w 7554203"/>
              <a:gd name="connsiteY0" fmla="*/ 0 h 498763"/>
              <a:gd name="connsiteX1" fmla="*/ 7554203 w 7554203"/>
              <a:gd name="connsiteY1" fmla="*/ 83127 h 498763"/>
              <a:gd name="connsiteX2" fmla="*/ 7241068 w 7554203"/>
              <a:gd name="connsiteY2" fmla="*/ 145472 h 498763"/>
              <a:gd name="connsiteX3" fmla="*/ 939810 w 7554203"/>
              <a:gd name="connsiteY3" fmla="*/ 152400 h 498763"/>
              <a:gd name="connsiteX4" fmla="*/ 24 w 7554203"/>
              <a:gd name="connsiteY4" fmla="*/ 316922 h 498763"/>
              <a:gd name="connsiteX5" fmla="*/ 196876 w 7554203"/>
              <a:gd name="connsiteY5" fmla="*/ 478415 h 498763"/>
              <a:gd name="connsiteX6" fmla="*/ 439223 w 7554203"/>
              <a:gd name="connsiteY6" fmla="*/ 498763 h 498763"/>
              <a:gd name="connsiteX0" fmla="*/ 7258889 w 7554203"/>
              <a:gd name="connsiteY0" fmla="*/ 0 h 498763"/>
              <a:gd name="connsiteX1" fmla="*/ 7554203 w 7554203"/>
              <a:gd name="connsiteY1" fmla="*/ 83127 h 498763"/>
              <a:gd name="connsiteX2" fmla="*/ 7241068 w 7554203"/>
              <a:gd name="connsiteY2" fmla="*/ 145472 h 498763"/>
              <a:gd name="connsiteX3" fmla="*/ 939810 w 7554203"/>
              <a:gd name="connsiteY3" fmla="*/ 152400 h 498763"/>
              <a:gd name="connsiteX4" fmla="*/ 24 w 7554203"/>
              <a:gd name="connsiteY4" fmla="*/ 316922 h 498763"/>
              <a:gd name="connsiteX5" fmla="*/ 196876 w 7554203"/>
              <a:gd name="connsiteY5" fmla="*/ 478415 h 498763"/>
              <a:gd name="connsiteX6" fmla="*/ 439223 w 7554203"/>
              <a:gd name="connsiteY6" fmla="*/ 498763 h 498763"/>
              <a:gd name="connsiteX0" fmla="*/ 7258889 w 7756073"/>
              <a:gd name="connsiteY0" fmla="*/ 1054 h 499817"/>
              <a:gd name="connsiteX1" fmla="*/ 7479976 w 7756073"/>
              <a:gd name="connsiteY1" fmla="*/ 79418 h 499817"/>
              <a:gd name="connsiteX2" fmla="*/ 7241068 w 7756073"/>
              <a:gd name="connsiteY2" fmla="*/ 146526 h 499817"/>
              <a:gd name="connsiteX3" fmla="*/ 939810 w 7756073"/>
              <a:gd name="connsiteY3" fmla="*/ 153454 h 499817"/>
              <a:gd name="connsiteX4" fmla="*/ 24 w 7756073"/>
              <a:gd name="connsiteY4" fmla="*/ 317976 h 499817"/>
              <a:gd name="connsiteX5" fmla="*/ 196876 w 7756073"/>
              <a:gd name="connsiteY5" fmla="*/ 479469 h 499817"/>
              <a:gd name="connsiteX6" fmla="*/ 439223 w 7756073"/>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1054 h 499817"/>
              <a:gd name="connsiteX1" fmla="*/ 7479976 w 7479976"/>
              <a:gd name="connsiteY1" fmla="*/ 79418 h 499817"/>
              <a:gd name="connsiteX2" fmla="*/ 7241068 w 7479976"/>
              <a:gd name="connsiteY2" fmla="*/ 146526 h 499817"/>
              <a:gd name="connsiteX3" fmla="*/ 939810 w 7479976"/>
              <a:gd name="connsiteY3" fmla="*/ 153454 h 499817"/>
              <a:gd name="connsiteX4" fmla="*/ 24 w 7479976"/>
              <a:gd name="connsiteY4" fmla="*/ 317976 h 499817"/>
              <a:gd name="connsiteX5" fmla="*/ 196876 w 7479976"/>
              <a:gd name="connsiteY5" fmla="*/ 479469 h 499817"/>
              <a:gd name="connsiteX6" fmla="*/ 439223 w 7479976"/>
              <a:gd name="connsiteY6" fmla="*/ 499817 h 499817"/>
              <a:gd name="connsiteX0" fmla="*/ 7258889 w 7479976"/>
              <a:gd name="connsiteY0" fmla="*/ 0 h 498763"/>
              <a:gd name="connsiteX1" fmla="*/ 7479976 w 7479976"/>
              <a:gd name="connsiteY1" fmla="*/ 78364 h 498763"/>
              <a:gd name="connsiteX2" fmla="*/ 7241068 w 7479976"/>
              <a:gd name="connsiteY2" fmla="*/ 145472 h 498763"/>
              <a:gd name="connsiteX3" fmla="*/ 939810 w 7479976"/>
              <a:gd name="connsiteY3" fmla="*/ 152400 h 498763"/>
              <a:gd name="connsiteX4" fmla="*/ 24 w 7479976"/>
              <a:gd name="connsiteY4" fmla="*/ 316922 h 498763"/>
              <a:gd name="connsiteX5" fmla="*/ 196876 w 7479976"/>
              <a:gd name="connsiteY5" fmla="*/ 478415 h 498763"/>
              <a:gd name="connsiteX6" fmla="*/ 439223 w 7479976"/>
              <a:gd name="connsiteY6" fmla="*/ 498763 h 49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79976" h="498763">
                <a:moveTo>
                  <a:pt x="7258889" y="0"/>
                </a:moveTo>
                <a:cubicBezTo>
                  <a:pt x="7293216" y="15009"/>
                  <a:pt x="7478292" y="14288"/>
                  <a:pt x="7479976" y="78364"/>
                </a:cubicBezTo>
                <a:cubicBezTo>
                  <a:pt x="7476540" y="133565"/>
                  <a:pt x="7343106" y="142657"/>
                  <a:pt x="7241068" y="145472"/>
                </a:cubicBezTo>
                <a:cubicBezTo>
                  <a:pt x="7139030" y="148287"/>
                  <a:pt x="3040229" y="150091"/>
                  <a:pt x="939810" y="152400"/>
                </a:cubicBezTo>
                <a:cubicBezTo>
                  <a:pt x="564825" y="152400"/>
                  <a:pt x="-719" y="164161"/>
                  <a:pt x="24" y="316922"/>
                </a:cubicBezTo>
                <a:cubicBezTo>
                  <a:pt x="-1794" y="393483"/>
                  <a:pt x="100213" y="452077"/>
                  <a:pt x="196876" y="478415"/>
                </a:cubicBezTo>
                <a:cubicBezTo>
                  <a:pt x="285860" y="488085"/>
                  <a:pt x="403098" y="491403"/>
                  <a:pt x="439223" y="498763"/>
                </a:cubicBezTo>
              </a:path>
            </a:pathLst>
          </a:cu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p:cNvCxnSpPr/>
          <p:nvPr/>
        </p:nvCxnSpPr>
        <p:spPr>
          <a:xfrm>
            <a:off x="1783542" y="1363940"/>
            <a:ext cx="635052" cy="63078"/>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421219" y="2211858"/>
            <a:ext cx="459933" cy="324805"/>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35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for 100% writes, </a:t>
            </a:r>
            <a:r>
              <a:rPr lang="en-US" dirty="0" err="1" smtClean="0"/>
              <a:t>dedupe_factor</a:t>
            </a:r>
            <a:r>
              <a:rPr lang="en-US" dirty="0" smtClean="0"/>
              <a:t> = 1.5</a:t>
            </a:r>
            <a:endParaRPr lang="en-US" dirty="0"/>
          </a:p>
        </p:txBody>
      </p:sp>
      <p:sp>
        <p:nvSpPr>
          <p:cNvPr id="4" name="Content Placeholder 3"/>
          <p:cNvSpPr>
            <a:spLocks noGrp="1"/>
          </p:cNvSpPr>
          <p:nvPr>
            <p:ph idx="1"/>
          </p:nvPr>
        </p:nvSpPr>
        <p:spPr>
          <a:xfrm>
            <a:off x="264160" y="987482"/>
            <a:ext cx="8584006" cy="912045"/>
          </a:xfrm>
        </p:spPr>
        <p:txBody>
          <a:bodyPr/>
          <a:lstStyle/>
          <a:p>
            <a:r>
              <a:rPr lang="en-US" sz="1400" dirty="0" smtClean="0"/>
              <a:t>Formula for data pattern number:   </a:t>
            </a:r>
          </a:p>
          <a:p>
            <a:pPr lvl="1"/>
            <a:r>
              <a:rPr lang="en-US" sz="1200" dirty="0" smtClean="0"/>
              <a:t>round up to next higher integer (serpentine number * write ratio / dedupe ratio)</a:t>
            </a:r>
          </a:p>
          <a:p>
            <a:pPr lvl="1"/>
            <a:r>
              <a:rPr lang="en-US" sz="1200" dirty="0"/>
              <a:t>r</a:t>
            </a:r>
            <a:r>
              <a:rPr lang="en-US" sz="1200" dirty="0" smtClean="0"/>
              <a:t>ound up to next higher integer (serpentine number * 100% / 1.5)</a:t>
            </a:r>
            <a:endParaRPr lang="en-US" sz="12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6261" y="1913660"/>
            <a:ext cx="3520024" cy="2923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070764" y="2891834"/>
            <a:ext cx="2708563" cy="492443"/>
          </a:xfrm>
          <a:prstGeom prst="rect">
            <a:avLst/>
          </a:prstGeom>
          <a:noFill/>
        </p:spPr>
        <p:txBody>
          <a:bodyPr wrap="square" lIns="0" tIns="0" rIns="0" bIns="0" rtlCol="0" anchor="ctr" anchorCtr="1">
            <a:spAutoFit/>
          </a:bodyPr>
          <a:lstStyle/>
          <a:p>
            <a:r>
              <a:rPr lang="en-US" sz="1600" dirty="0" smtClean="0">
                <a:cs typeface="Courier New" panose="02070309020205020404" pitchFamily="49" charset="0"/>
              </a:rPr>
              <a:t>Note that each data pattern is written on average 1.5 times </a:t>
            </a:r>
          </a:p>
        </p:txBody>
      </p:sp>
    </p:spTree>
    <p:extLst>
      <p:ext uri="{BB962C8B-B14F-4D97-AF65-F5344CB8AC3E}">
        <p14:creationId xmlns:p14="http://schemas.microsoft.com/office/powerpoint/2010/main" val="337493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for 50% writes, </a:t>
            </a:r>
            <a:r>
              <a:rPr lang="en-US" dirty="0" err="1" smtClean="0"/>
              <a:t>dedupe_factor</a:t>
            </a:r>
            <a:r>
              <a:rPr lang="en-US" dirty="0" smtClean="0"/>
              <a:t> = 1.5</a:t>
            </a:r>
            <a:endParaRPr lang="en-US" dirty="0"/>
          </a:p>
        </p:txBody>
      </p:sp>
      <p:sp>
        <p:nvSpPr>
          <p:cNvPr id="4" name="Content Placeholder 3"/>
          <p:cNvSpPr>
            <a:spLocks noGrp="1"/>
          </p:cNvSpPr>
          <p:nvPr>
            <p:ph idx="1"/>
          </p:nvPr>
        </p:nvSpPr>
        <p:spPr>
          <a:xfrm>
            <a:off x="264160" y="987482"/>
            <a:ext cx="8584006" cy="912045"/>
          </a:xfrm>
        </p:spPr>
        <p:txBody>
          <a:bodyPr/>
          <a:lstStyle/>
          <a:p>
            <a:r>
              <a:rPr lang="en-US" sz="1400" dirty="0" smtClean="0"/>
              <a:t>Formula for data pattern number:   </a:t>
            </a:r>
          </a:p>
          <a:p>
            <a:pPr lvl="1"/>
            <a:r>
              <a:rPr lang="en-US" sz="1200" dirty="0" smtClean="0"/>
              <a:t>round up to next higher integer (serpentine number * write ratio / dedupe ratio)</a:t>
            </a:r>
          </a:p>
          <a:p>
            <a:pPr lvl="1"/>
            <a:r>
              <a:rPr lang="en-US" sz="1200" dirty="0"/>
              <a:t>r</a:t>
            </a:r>
            <a:r>
              <a:rPr lang="en-US" sz="1200" dirty="0" smtClean="0"/>
              <a:t>ound up to next higher integer (serpentine number * 50% / 1.5)</a:t>
            </a:r>
            <a:endParaRPr lang="en-US" sz="1200" dirty="0"/>
          </a:p>
        </p:txBody>
      </p:sp>
      <p:sp>
        <p:nvSpPr>
          <p:cNvPr id="2" name="TextBox 1"/>
          <p:cNvSpPr txBox="1"/>
          <p:nvPr/>
        </p:nvSpPr>
        <p:spPr>
          <a:xfrm>
            <a:off x="4253346" y="1917045"/>
            <a:ext cx="4594820" cy="2954655"/>
          </a:xfrm>
          <a:prstGeom prst="rect">
            <a:avLst/>
          </a:prstGeom>
          <a:noFill/>
        </p:spPr>
        <p:txBody>
          <a:bodyPr wrap="square" lIns="0" tIns="0" rIns="0" bIns="0" rtlCol="0" anchor="ctr" anchorCtr="1">
            <a:spAutoFit/>
          </a:bodyPr>
          <a:lstStyle/>
          <a:p>
            <a:pPr marL="285750" indent="-285750">
              <a:buFont typeface="Arial" panose="020B0604020202020204" pitchFamily="34" charset="0"/>
              <a:buChar char="•"/>
            </a:pPr>
            <a:r>
              <a:rPr lang="en-US" sz="1600" dirty="0" smtClean="0">
                <a:cs typeface="Courier New" panose="02070309020205020404" pitchFamily="49" charset="0"/>
              </a:rPr>
              <a:t>With 50% writes, we still compute a pattern number for each I/O, whether it is a read or whether it is a write.</a:t>
            </a:r>
          </a:p>
          <a:p>
            <a:pPr marL="285750" indent="-285750">
              <a:buFont typeface="Arial" panose="020B0604020202020204" pitchFamily="34" charset="0"/>
              <a:buChar char="•"/>
            </a:pPr>
            <a:r>
              <a:rPr lang="en-US" sz="1600" dirty="0" smtClean="0">
                <a:cs typeface="Courier New" panose="02070309020205020404" pitchFamily="49" charset="0"/>
              </a:rPr>
              <a:t>Note that for 50% writes, each data pattern now occurs 3 times.</a:t>
            </a:r>
          </a:p>
          <a:p>
            <a:pPr marL="742950" lvl="1" indent="-285750">
              <a:buFont typeface="Arial" panose="020B0604020202020204" pitchFamily="34" charset="0"/>
              <a:buChar char="•"/>
            </a:pPr>
            <a:r>
              <a:rPr lang="en-US" sz="1600" dirty="0" smtClean="0">
                <a:cs typeface="Courier New" panose="02070309020205020404" pitchFamily="49" charset="0"/>
              </a:rPr>
              <a:t>This is deterministic</a:t>
            </a:r>
            <a:endParaRPr lang="en-US" sz="1600" dirty="0">
              <a:cs typeface="Courier New" panose="02070309020205020404" pitchFamily="49" charset="0"/>
            </a:endParaRPr>
          </a:p>
          <a:p>
            <a:pPr marL="285750" indent="-285750">
              <a:buFont typeface="Arial" panose="020B0604020202020204" pitchFamily="34" charset="0"/>
              <a:buChar char="•"/>
            </a:pPr>
            <a:r>
              <a:rPr lang="en-US" sz="1600" dirty="0" smtClean="0">
                <a:cs typeface="Courier New" panose="02070309020205020404" pitchFamily="49" charset="0"/>
              </a:rPr>
              <a:t>(For 50% writes, a random number between 0.0 and 1.0 is selected for each I/O, and if the number is below 0.5, the I/O will be a write.)</a:t>
            </a:r>
          </a:p>
          <a:p>
            <a:pPr marL="285750" indent="-285750">
              <a:buFont typeface="Arial" panose="020B0604020202020204" pitchFamily="34" charset="0"/>
              <a:buChar char="•"/>
            </a:pPr>
            <a:r>
              <a:rPr lang="en-US" sz="1600" dirty="0" smtClean="0">
                <a:cs typeface="Courier New" panose="02070309020205020404" pitchFamily="49" charset="0"/>
              </a:rPr>
              <a:t>On average, 50% of the patterns shown on the left will be written, so we will write on average 1.5 copies of each pattern</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322" y="1936477"/>
            <a:ext cx="3445174"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413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684838"/>
          </a:xfrm>
        </p:spPr>
        <p:txBody>
          <a:bodyPr/>
          <a:lstStyle/>
          <a:p>
            <a:r>
              <a:rPr lang="en-US" sz="1800" dirty="0" smtClean="0"/>
              <a:t>For the first I/O, the </a:t>
            </a:r>
            <a:r>
              <a:rPr lang="en-US" sz="1800" b="1" dirty="0" smtClean="0"/>
              <a:t>serpentine number</a:t>
            </a:r>
            <a:r>
              <a:rPr lang="en-US" sz="1800" dirty="0" smtClean="0"/>
              <a:t> for a workload thread is the number of the thread within the group of threads with the same workload name</a:t>
            </a:r>
          </a:p>
          <a:p>
            <a:pPr lvl="1"/>
            <a:r>
              <a:rPr lang="en-US" sz="1600" dirty="0" smtClean="0"/>
              <a:t>Thread #2 of 4 threads starts with serpentine number 2.</a:t>
            </a:r>
          </a:p>
          <a:p>
            <a:r>
              <a:rPr lang="en-US" sz="1800" dirty="0" smtClean="0"/>
              <a:t>For each successive I/O, the serpentine number is incremented by the number of threads with the same name.</a:t>
            </a:r>
          </a:p>
          <a:p>
            <a:r>
              <a:rPr lang="en-US" sz="1800" dirty="0" smtClean="0"/>
              <a:t>For each I/O, the I/O </a:t>
            </a:r>
            <a:r>
              <a:rPr lang="en-US" sz="1800" b="1" dirty="0" smtClean="0"/>
              <a:t>pattern number</a:t>
            </a:r>
            <a:r>
              <a:rPr lang="en-US" sz="1800" dirty="0" smtClean="0"/>
              <a:t> is calculated from the serpentine number </a:t>
            </a:r>
          </a:p>
          <a:p>
            <a:pPr lvl="1"/>
            <a:r>
              <a:rPr lang="en-US" sz="1600" dirty="0"/>
              <a:t>round up to next higher integer (serpentine number * write ratio / dedupe ratio</a:t>
            </a:r>
            <a:r>
              <a:rPr lang="en-US" sz="1600" dirty="0" smtClean="0"/>
              <a:t>)</a:t>
            </a:r>
          </a:p>
        </p:txBody>
      </p:sp>
      <p:sp>
        <p:nvSpPr>
          <p:cNvPr id="3" name="Title 2"/>
          <p:cNvSpPr>
            <a:spLocks noGrp="1"/>
          </p:cNvSpPr>
          <p:nvPr>
            <p:ph type="title"/>
          </p:nvPr>
        </p:nvSpPr>
        <p:spPr>
          <a:xfrm>
            <a:off x="264159" y="53113"/>
            <a:ext cx="7328131" cy="732441"/>
          </a:xfrm>
        </p:spPr>
        <p:txBody>
          <a:bodyPr/>
          <a:lstStyle/>
          <a:p>
            <a:r>
              <a:rPr lang="en-US" dirty="0" smtClean="0"/>
              <a:t>Simple arithmetic to calculate pattern number</a:t>
            </a:r>
            <a:endParaRPr lang="en-US" dirty="0"/>
          </a:p>
        </p:txBody>
      </p:sp>
    </p:spTree>
    <p:extLst>
      <p:ext uri="{BB962C8B-B14F-4D97-AF65-F5344CB8AC3E}">
        <p14:creationId xmlns:p14="http://schemas.microsoft.com/office/powerpoint/2010/main" val="365564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2514"/>
          </a:xfrm>
        </p:spPr>
        <p:txBody>
          <a:bodyPr/>
          <a:lstStyle/>
          <a:p>
            <a:r>
              <a:rPr lang="en-US" sz="2000" dirty="0"/>
              <a:t>For each workload name with a </a:t>
            </a:r>
            <a:r>
              <a:rPr lang="en-US" sz="2000" dirty="0" err="1">
                <a:latin typeface="Courier New" panose="02070309020205020404" pitchFamily="49" charset="0"/>
                <a:cs typeface="Courier New" panose="02070309020205020404" pitchFamily="49" charset="0"/>
              </a:rPr>
              <a:t>dedupe</a:t>
            </a:r>
            <a:r>
              <a:rPr lang="en-US" sz="2000" dirty="0"/>
              <a:t> setting greater than 1.0</a:t>
            </a:r>
          </a:p>
          <a:p>
            <a:pPr lvl="1"/>
            <a:r>
              <a:rPr lang="en-US" sz="1800" dirty="0"/>
              <a:t>The ivy master thread comes up with a 64-bit unsigned starting "pattern seed" value that gets sent out to all threads with the same workload name.</a:t>
            </a:r>
          </a:p>
          <a:p>
            <a:pPr lvl="1"/>
            <a:r>
              <a:rPr lang="en-US" sz="1800" dirty="0"/>
              <a:t>Along with sending out the pattern seed value that is common to all threads with the same workload name, each thread individually is told you are workload "x" of total "y" threads in a </a:t>
            </a:r>
            <a:r>
              <a:rPr lang="en-US" sz="1800" dirty="0" err="1"/>
              <a:t>dedupe</a:t>
            </a:r>
            <a:r>
              <a:rPr lang="en-US" sz="1800" dirty="0"/>
              <a:t> group.</a:t>
            </a:r>
          </a:p>
          <a:p>
            <a:pPr lvl="1"/>
            <a:r>
              <a:rPr lang="en-US" sz="1800" dirty="0"/>
              <a:t>This lets each thread calculate the pattern number for each of that thread's I/Os according to the serpentine method.</a:t>
            </a:r>
          </a:p>
          <a:p>
            <a:r>
              <a:rPr lang="en-US" sz="2000" dirty="0"/>
              <a:t>If </a:t>
            </a:r>
            <a:r>
              <a:rPr lang="en-US" sz="2000" dirty="0" err="1">
                <a:latin typeface="Courier New" pitchFamily="49" charset="0"/>
                <a:cs typeface="Courier New" pitchFamily="49" charset="0"/>
              </a:rPr>
              <a:t>dedupe</a:t>
            </a:r>
            <a:r>
              <a:rPr lang="en-US" sz="2000" dirty="0">
                <a:latin typeface="Courier New" pitchFamily="49" charset="0"/>
                <a:cs typeface="Courier New" pitchFamily="49" charset="0"/>
              </a:rPr>
              <a:t> </a:t>
            </a:r>
            <a:r>
              <a:rPr lang="en-US" sz="2000" dirty="0"/>
              <a:t>= 1.0, each individual workload thread is given a unique starting "pattern seed" and is told it is "1" of "1" in the </a:t>
            </a:r>
            <a:r>
              <a:rPr lang="en-US" sz="2000" dirty="0" err="1"/>
              <a:t>dedupe</a:t>
            </a:r>
            <a:r>
              <a:rPr lang="en-US" sz="2000" dirty="0"/>
              <a:t> group</a:t>
            </a:r>
            <a:endParaRPr lang="en-US" dirty="0" smtClean="0"/>
          </a:p>
        </p:txBody>
      </p:sp>
      <p:sp>
        <p:nvSpPr>
          <p:cNvPr id="3" name="Title 2"/>
          <p:cNvSpPr>
            <a:spLocks noGrp="1"/>
          </p:cNvSpPr>
          <p:nvPr>
            <p:ph type="title"/>
          </p:nvPr>
        </p:nvSpPr>
        <p:spPr/>
        <p:txBody>
          <a:bodyPr/>
          <a:lstStyle/>
          <a:p>
            <a:r>
              <a:rPr lang="en-US" dirty="0"/>
              <a:t>Starting "pattern seed" sent by ivy master</a:t>
            </a:r>
          </a:p>
        </p:txBody>
      </p:sp>
    </p:spTree>
    <p:extLst>
      <p:ext uri="{BB962C8B-B14F-4D97-AF65-F5344CB8AC3E}">
        <p14:creationId xmlns:p14="http://schemas.microsoft.com/office/powerpoint/2010/main" val="385598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037" y="967575"/>
            <a:ext cx="8776854" cy="3468129"/>
          </a:xfrm>
        </p:spPr>
        <p:txBody>
          <a:bodyPr/>
          <a:lstStyle/>
          <a:p>
            <a:r>
              <a:rPr lang="en-US" sz="2000" dirty="0" smtClean="0"/>
              <a:t>The I/O sequencer calculates the pattern number from the serpentine number.</a:t>
            </a:r>
          </a:p>
          <a:p>
            <a:pPr lvl="1"/>
            <a:r>
              <a:rPr lang="en-US" sz="1800" dirty="0" smtClean="0"/>
              <a:t>The pattern number may increment multiple times from one I/O to the next, or the pattern number may stay the same from one I/O to the next, depending on the </a:t>
            </a:r>
            <a:r>
              <a:rPr lang="en-US" sz="1800" dirty="0" err="1" smtClean="0">
                <a:latin typeface="Courier New" pitchFamily="49" charset="0"/>
                <a:cs typeface="Courier New" pitchFamily="49" charset="0"/>
              </a:rPr>
              <a:t>dedupe</a:t>
            </a:r>
            <a:r>
              <a:rPr lang="en-US" sz="1800" dirty="0" smtClean="0"/>
              <a:t> parameter value and the number of threads with the same workload name.</a:t>
            </a:r>
          </a:p>
          <a:p>
            <a:r>
              <a:rPr lang="en-US" sz="2000" dirty="0" smtClean="0"/>
              <a:t>Each time the pattern number increments, the next 64-bit "pattern seed" is generated using a simple non-cryptographic quality pseudo-random generator</a:t>
            </a:r>
          </a:p>
          <a:p>
            <a:pPr lvl="1"/>
            <a:r>
              <a:rPr lang="en-US" sz="1800" dirty="0" smtClean="0"/>
              <a:t>"xorshift64star" - see </a:t>
            </a:r>
            <a:r>
              <a:rPr lang="en-US" sz="1800" dirty="0" smtClean="0">
                <a:hlinkClick r:id="rId2"/>
              </a:rPr>
              <a:t>https</a:t>
            </a:r>
            <a:r>
              <a:rPr lang="en-US" sz="1800" dirty="0">
                <a:hlinkClick r:id="rId2"/>
              </a:rPr>
              <a:t>://</a:t>
            </a:r>
            <a:r>
              <a:rPr lang="en-US" sz="1800" dirty="0" smtClean="0">
                <a:hlinkClick r:id="rId2"/>
              </a:rPr>
              <a:t>en.wikipedia.org/wiki/Xorshift</a:t>
            </a:r>
            <a:r>
              <a:rPr lang="en-US" sz="1800" dirty="0" smtClean="0"/>
              <a:t>.</a:t>
            </a:r>
          </a:p>
        </p:txBody>
      </p:sp>
      <p:sp>
        <p:nvSpPr>
          <p:cNvPr id="3" name="Title 2"/>
          <p:cNvSpPr>
            <a:spLocks noGrp="1"/>
          </p:cNvSpPr>
          <p:nvPr>
            <p:ph type="title"/>
          </p:nvPr>
        </p:nvSpPr>
        <p:spPr>
          <a:xfrm>
            <a:off x="264160" y="53113"/>
            <a:ext cx="7321064" cy="732441"/>
          </a:xfrm>
        </p:spPr>
        <p:txBody>
          <a:bodyPr/>
          <a:lstStyle/>
          <a:p>
            <a:r>
              <a:rPr lang="en-US" dirty="0" smtClean="0"/>
              <a:t>"pattern seed" sequence</a:t>
            </a:r>
            <a:endParaRPr lang="en-US" dirty="0"/>
          </a:p>
        </p:txBody>
      </p:sp>
    </p:spTree>
    <p:extLst>
      <p:ext uri="{BB962C8B-B14F-4D97-AF65-F5344CB8AC3E}">
        <p14:creationId xmlns:p14="http://schemas.microsoft.com/office/powerpoint/2010/main" val="507163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7037" y="967575"/>
            <a:ext cx="8776854" cy="3441968"/>
          </a:xfrm>
        </p:spPr>
        <p:txBody>
          <a:bodyPr/>
          <a:lstStyle/>
          <a:p>
            <a:r>
              <a:rPr lang="en-US" dirty="0" smtClean="0"/>
              <a:t>In order that a unique but deterministic sequence of pseudo-random numbers is used to generate the contents of each block, a "block seed" is derived from the "pattern seed" by </a:t>
            </a:r>
            <a:r>
              <a:rPr lang="en-US" dirty="0" err="1" smtClean="0"/>
              <a:t>XORing</a:t>
            </a:r>
            <a:r>
              <a:rPr lang="en-US" dirty="0" smtClean="0"/>
              <a:t> the "pattern seed" with the 64-bit pattern number.</a:t>
            </a:r>
          </a:p>
          <a:p>
            <a:pPr lvl="1"/>
            <a:r>
              <a:rPr lang="en-US" dirty="0" smtClean="0"/>
              <a:t>This derived value is the seed for the sequence of numbers used to generate the contents of a block.</a:t>
            </a:r>
          </a:p>
          <a:p>
            <a:r>
              <a:rPr lang="en-US" dirty="0" smtClean="0"/>
              <a:t>This makes sure that the contents of any one block are not just shifted by one pseudo-random number compared to the contents of the block for the previous pattern number.</a:t>
            </a:r>
          </a:p>
        </p:txBody>
      </p:sp>
      <p:sp>
        <p:nvSpPr>
          <p:cNvPr id="3" name="Title 2"/>
          <p:cNvSpPr>
            <a:spLocks noGrp="1"/>
          </p:cNvSpPr>
          <p:nvPr>
            <p:ph type="title"/>
          </p:nvPr>
        </p:nvSpPr>
        <p:spPr/>
        <p:txBody>
          <a:bodyPr/>
          <a:lstStyle/>
          <a:p>
            <a:r>
              <a:rPr lang="en-US" dirty="0" smtClean="0"/>
              <a:t>"block seed" derived from "pattern seed"</a:t>
            </a:r>
            <a:endParaRPr lang="en-US" dirty="0"/>
          </a:p>
        </p:txBody>
      </p:sp>
    </p:spTree>
    <p:extLst>
      <p:ext uri="{BB962C8B-B14F-4D97-AF65-F5344CB8AC3E}">
        <p14:creationId xmlns:p14="http://schemas.microsoft.com/office/powerpoint/2010/main" val="507163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3829766"/>
          </a:xfrm>
        </p:spPr>
        <p:txBody>
          <a:bodyPr/>
          <a:lstStyle/>
          <a:p>
            <a:r>
              <a:rPr lang="en-US" sz="1600" dirty="0" smtClean="0"/>
              <a:t>In ivy, you can layer multiple named “workload” I/O generator threads on LUNs</a:t>
            </a:r>
          </a:p>
          <a:p>
            <a:r>
              <a:rPr lang="en-US" sz="1400" dirty="0" smtClean="0"/>
              <a:t>A "workload name" is unique on each host LUN.</a:t>
            </a:r>
          </a:p>
          <a:p>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CreateWorkload</a:t>
            </a:r>
            <a:r>
              <a:rPr lang="en-US" sz="1200" dirty="0" smtClean="0">
                <a:latin typeface="Courier New" panose="02070309020205020404" pitchFamily="49" charset="0"/>
                <a:cs typeface="Courier New" panose="02070309020205020404" pitchFamily="49" charset="0"/>
              </a:rPr>
              <a:t>]     "owl" </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[select]      "port" is </a:t>
            </a:r>
            <a:r>
              <a:rPr lang="en-US" sz="12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1A</a:t>
            </a:r>
            <a:r>
              <a:rPr lang="en-US" sz="1200" dirty="0" smtClean="0">
                <a:latin typeface="Courier New" panose="02070309020205020404" pitchFamily="49" charset="0"/>
                <a:cs typeface="Courier New" panose="02070309020205020404" pitchFamily="49" charset="0"/>
              </a:rPr>
              <a:t>", "2A" }</a:t>
            </a:r>
            <a:r>
              <a:rPr lang="en-US" sz="1200" dirty="0" smtClean="0">
                <a:latin typeface="Courier New" panose="02070309020205020404" pitchFamily="49" charset="0"/>
                <a:cs typeface="Courier New" panose="02070309020205020404" pitchFamily="49" charset="0"/>
              </a:rPr>
              <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iogenerator</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random_steady</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[parameters]  "IOPS=max,</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fraction_read</a:t>
            </a:r>
            <a:r>
              <a:rPr lang="en-US" sz="1200" dirty="0" smtClean="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5</a:t>
            </a:r>
            <a:r>
              <a:rPr lang="en-US" sz="1200" dirty="0" smtClean="0">
                <a:latin typeface="Courier New" panose="02070309020205020404" pitchFamily="49" charset="0"/>
                <a:cs typeface="Courier New" panose="02070309020205020404" pitchFamily="49" charset="0"/>
              </a:rPr>
              <a:t>0%\",</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blocksize </a:t>
            </a:r>
            <a:r>
              <a:rPr lang="en-US" sz="1200" dirty="0" smtClean="0">
                <a:latin typeface="Courier New" panose="02070309020205020404" pitchFamily="49" charset="0"/>
                <a:cs typeface="Courier New" panose="02070309020205020404" pitchFamily="49" charset="0"/>
              </a:rPr>
              <a:t>= \"4KiB\" ";</a:t>
            </a:r>
          </a:p>
          <a:p>
            <a:pPr lvl="1"/>
            <a:r>
              <a:rPr lang="en-US" sz="1200" dirty="0" smtClean="0"/>
              <a:t>This creates a workload thread called "owl" on each host LUN that is mapped to port </a:t>
            </a:r>
            <a:r>
              <a:rPr lang="en-US" sz="1200" dirty="0" smtClean="0"/>
              <a:t>1A or port 2A.</a:t>
            </a:r>
            <a:endParaRPr lang="en-US" sz="1200" dirty="0" smtClean="0"/>
          </a:p>
          <a:p>
            <a:r>
              <a:rPr lang="en-US" sz="1600" dirty="0" smtClean="0"/>
              <a:t>Each workload thread uses </a:t>
            </a:r>
            <a:r>
              <a:rPr lang="en-US" sz="1600" dirty="0"/>
              <a:t>an </a:t>
            </a:r>
            <a:r>
              <a:rPr lang="en-US" sz="1600" dirty="0" smtClean="0"/>
              <a:t>I/O </a:t>
            </a:r>
            <a:r>
              <a:rPr lang="en-US" sz="1600" dirty="0"/>
              <a:t>sequencer </a:t>
            </a:r>
            <a:r>
              <a:rPr lang="en-US" sz="1600" dirty="0" smtClean="0"/>
              <a:t>plug-in </a:t>
            </a:r>
            <a:r>
              <a:rPr lang="en-US" sz="1600" dirty="0"/>
              <a:t>that </a:t>
            </a:r>
            <a:r>
              <a:rPr lang="en-US" sz="1600" dirty="0" smtClean="0"/>
              <a:t>generates I/Os in scheduled I/O start time sequence.</a:t>
            </a:r>
          </a:p>
        </p:txBody>
      </p:sp>
      <p:sp>
        <p:nvSpPr>
          <p:cNvPr id="3" name="Title 2"/>
          <p:cNvSpPr>
            <a:spLocks noGrp="1"/>
          </p:cNvSpPr>
          <p:nvPr>
            <p:ph type="title"/>
          </p:nvPr>
        </p:nvSpPr>
        <p:spPr/>
        <p:txBody>
          <a:bodyPr>
            <a:normAutofit/>
          </a:bodyPr>
          <a:lstStyle/>
          <a:p>
            <a:r>
              <a:rPr lang="en-US" dirty="0" smtClean="0"/>
              <a:t>Review</a:t>
            </a:r>
            <a:endParaRPr lang="en-US" dirty="0"/>
          </a:p>
        </p:txBody>
      </p:sp>
      <p:sp>
        <p:nvSpPr>
          <p:cNvPr id="62" name="Rectangle 61"/>
          <p:cNvSpPr/>
          <p:nvPr/>
        </p:nvSpPr>
        <p:spPr>
          <a:xfrm>
            <a:off x="865597" y="243911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a:t>
            </a:r>
            <a:r>
              <a:rPr lang="en-US" sz="800" dirty="0" smtClean="0">
                <a:solidFill>
                  <a:schemeClr val="tx1"/>
                </a:solidFill>
                <a:latin typeface="+mj-lt"/>
              </a:rPr>
              <a:t>y-host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63" name="Rectangle 62"/>
          <p:cNvSpPr/>
          <p:nvPr/>
        </p:nvSpPr>
        <p:spPr>
          <a:xfrm>
            <a:off x="1188482" y="2111133"/>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109" name="Rectangle 108"/>
          <p:cNvSpPr/>
          <p:nvPr/>
        </p:nvSpPr>
        <p:spPr>
          <a:xfrm>
            <a:off x="865597" y="3170706"/>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0" name="Rectangle 109"/>
          <p:cNvSpPr/>
          <p:nvPr/>
        </p:nvSpPr>
        <p:spPr>
          <a:xfrm>
            <a:off x="865597" y="390229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1" name="Rectangle 110"/>
          <p:cNvSpPr/>
          <p:nvPr/>
        </p:nvSpPr>
        <p:spPr>
          <a:xfrm>
            <a:off x="797879" y="4222371"/>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mj-lt"/>
            </a:endParaRPr>
          </a:p>
        </p:txBody>
      </p:sp>
      <p:sp>
        <p:nvSpPr>
          <p:cNvPr id="60" name="Rectangle 59"/>
          <p:cNvSpPr/>
          <p:nvPr/>
        </p:nvSpPr>
        <p:spPr>
          <a:xfrm>
            <a:off x="122830" y="1819223"/>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ivy master host</a:t>
            </a:r>
          </a:p>
        </p:txBody>
      </p:sp>
      <p:sp>
        <p:nvSpPr>
          <p:cNvPr id="112" name="Rectangle 111"/>
          <p:cNvSpPr/>
          <p:nvPr/>
        </p:nvSpPr>
        <p:spPr>
          <a:xfrm>
            <a:off x="202641" y="2865532"/>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Ivy</a:t>
            </a:r>
            <a:br>
              <a:rPr lang="en-US" sz="800" dirty="0" smtClean="0">
                <a:solidFill>
                  <a:schemeClr val="tx1"/>
                </a:solidFill>
                <a:latin typeface="+mj-lt"/>
              </a:rPr>
            </a:br>
            <a:r>
              <a:rPr lang="en-US" sz="800" dirty="0" smtClean="0">
                <a:solidFill>
                  <a:schemeClr val="tx1"/>
                </a:solidFill>
                <a:latin typeface="+mj-lt"/>
              </a:rPr>
              <a:t>main</a:t>
            </a:r>
            <a:br>
              <a:rPr lang="en-US" sz="800" dirty="0" smtClean="0">
                <a:solidFill>
                  <a:schemeClr val="tx1"/>
                </a:solidFill>
                <a:latin typeface="+mj-lt"/>
              </a:rPr>
            </a:br>
            <a:r>
              <a:rPr lang="en-US" sz="800" dirty="0" smtClean="0">
                <a:solidFill>
                  <a:schemeClr val="tx1"/>
                </a:solidFill>
                <a:latin typeface="+mj-lt"/>
              </a:rPr>
              <a:t>thread</a:t>
            </a:r>
          </a:p>
        </p:txBody>
      </p:sp>
      <p:cxnSp>
        <p:nvCxnSpPr>
          <p:cNvPr id="114" name="Straight Connector 113"/>
          <p:cNvCxnSpPr>
            <a:stCxn id="62" idx="3"/>
            <a:endCxn id="27" idx="0"/>
          </p:cNvCxnSpPr>
          <p:nvPr/>
        </p:nvCxnSpPr>
        <p:spPr>
          <a:xfrm flipV="1">
            <a:off x="1426173" y="2392019"/>
            <a:ext cx="383292" cy="32861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426173" y="3452225"/>
            <a:ext cx="383292" cy="130508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763217" y="2720634"/>
            <a:ext cx="102380" cy="42641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763217" y="3147051"/>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763217" y="3147051"/>
            <a:ext cx="102380" cy="103676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712795" y="973220"/>
            <a:ext cx="1567685" cy="3899064"/>
            <a:chOff x="1712795" y="1111760"/>
            <a:chExt cx="1567685" cy="3899064"/>
          </a:xfrm>
        </p:grpSpPr>
        <p:grpSp>
          <p:nvGrpSpPr>
            <p:cNvPr id="4" name="Group 63"/>
            <p:cNvGrpSpPr/>
            <p:nvPr/>
          </p:nvGrpSpPr>
          <p:grpSpPr>
            <a:xfrm>
              <a:off x="1712795" y="1111760"/>
              <a:ext cx="1555860" cy="2552378"/>
              <a:chOff x="1712795" y="1111760"/>
              <a:chExt cx="1555860" cy="2552378"/>
            </a:xfrm>
          </p:grpSpPr>
          <p:sp>
            <p:nvSpPr>
              <p:cNvPr id="7" name="Rectangle 6"/>
              <p:cNvSpPr/>
              <p:nvPr/>
            </p:nvSpPr>
            <p:spPr>
              <a:xfrm>
                <a:off x="1712795" y="1111760"/>
                <a:ext cx="1555860"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testhost1</a:t>
                </a:r>
              </a:p>
            </p:txBody>
          </p:sp>
          <p:sp>
            <p:nvSpPr>
              <p:cNvPr id="8" name="Rectangle 7"/>
              <p:cNvSpPr/>
              <p:nvPr/>
            </p:nvSpPr>
            <p:spPr>
              <a:xfrm>
                <a:off x="2837187" y="1111760"/>
                <a:ext cx="431467"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9" name="Flowchart: Magnetic Disk 8"/>
              <p:cNvSpPr/>
              <p:nvPr/>
            </p:nvSpPr>
            <p:spPr>
              <a:xfrm>
                <a:off x="2881258" y="1416237"/>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1" name="Rectangle 10"/>
              <p:cNvSpPr/>
              <p:nvPr/>
            </p:nvSpPr>
            <p:spPr>
              <a:xfrm>
                <a:off x="2927659" y="1778188"/>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12" name="Flowchart: Magnetic Disk 11"/>
              <p:cNvSpPr/>
              <p:nvPr/>
            </p:nvSpPr>
            <p:spPr>
              <a:xfrm>
                <a:off x="2881258" y="2102036"/>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14" name="Straight Connector 13"/>
              <p:cNvCxnSpPr>
                <a:stCxn id="9" idx="3"/>
                <a:endCxn id="11" idx="0"/>
              </p:cNvCxnSpPr>
              <p:nvPr/>
            </p:nvCxnSpPr>
            <p:spPr>
              <a:xfrm>
                <a:off x="3002702" y="1711512"/>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002702" y="2034581"/>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2881274" y="2530561"/>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9" name="Rectangle 18"/>
              <p:cNvSpPr/>
              <p:nvPr/>
            </p:nvSpPr>
            <p:spPr>
              <a:xfrm>
                <a:off x="2927675" y="2892512"/>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20" name="Flowchart: Magnetic Disk 19"/>
              <p:cNvSpPr/>
              <p:nvPr/>
            </p:nvSpPr>
            <p:spPr>
              <a:xfrm>
                <a:off x="2881274" y="3216360"/>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21" name="Straight Connector 20"/>
              <p:cNvCxnSpPr>
                <a:stCxn id="18" idx="3"/>
                <a:endCxn id="19" idx="0"/>
              </p:cNvCxnSpPr>
              <p:nvPr/>
            </p:nvCxnSpPr>
            <p:spPr>
              <a:xfrm>
                <a:off x="3002718" y="2825836"/>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002718" y="3148905"/>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295045" y="2456741"/>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smtClean="0">
                    <a:solidFill>
                      <a:schemeClr val="tx1"/>
                    </a:solidFill>
                    <a:latin typeface="+mj-lt"/>
                  </a:rPr>
                  <a:t>Ivyslave</a:t>
                </a:r>
                <a:r>
                  <a:rPr lang="en-US" sz="800" dirty="0" smtClean="0">
                    <a:solidFill>
                      <a:schemeClr val="tx1"/>
                    </a:solidFill>
                    <a:latin typeface="+mj-lt"/>
                  </a:rPr>
                  <a:t> main thread</a:t>
                </a:r>
              </a:p>
            </p:txBody>
          </p:sp>
          <p:cxnSp>
            <p:nvCxnSpPr>
              <p:cNvPr id="28" name="Straight Connector 27"/>
              <p:cNvCxnSpPr>
                <a:stCxn id="9" idx="2"/>
                <a:endCxn id="23" idx="3"/>
              </p:cNvCxnSpPr>
              <p:nvPr/>
            </p:nvCxnSpPr>
            <p:spPr>
              <a:xfrm flipH="1" flipV="1">
                <a:off x="2794326" y="1490056"/>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5" idx="3"/>
                <a:endCxn id="9" idx="2"/>
              </p:cNvCxnSpPr>
              <p:nvPr/>
            </p:nvCxnSpPr>
            <p:spPr>
              <a:xfrm>
                <a:off x="2741917" y="1556722"/>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9" idx="2"/>
              </p:cNvCxnSpPr>
              <p:nvPr/>
            </p:nvCxnSpPr>
            <p:spPr>
              <a:xfrm flipV="1">
                <a:off x="2689508" y="1563875"/>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301495" y="212341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39" name="Rectangle 38"/>
              <p:cNvSpPr/>
              <p:nvPr/>
            </p:nvSpPr>
            <p:spPr>
              <a:xfrm>
                <a:off x="2249086" y="2190076"/>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0" name="Rectangle 39"/>
              <p:cNvSpPr/>
              <p:nvPr/>
            </p:nvSpPr>
            <p:spPr>
              <a:xfrm>
                <a:off x="2196677" y="2256742"/>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1" name="Straight Connector 40"/>
              <p:cNvCxnSpPr>
                <a:endCxn id="38" idx="3"/>
              </p:cNvCxnSpPr>
              <p:nvPr/>
            </p:nvCxnSpPr>
            <p:spPr>
              <a:xfrm flipH="1" flipV="1">
                <a:off x="2796723" y="2197229"/>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9" idx="3"/>
              </p:cNvCxnSpPr>
              <p:nvPr/>
            </p:nvCxnSpPr>
            <p:spPr>
              <a:xfrm>
                <a:off x="2744314" y="2263895"/>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691905" y="2271048"/>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301370" y="2545751"/>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5" name="Rectangle 44"/>
              <p:cNvSpPr/>
              <p:nvPr/>
            </p:nvSpPr>
            <p:spPr>
              <a:xfrm>
                <a:off x="2248961" y="2612417"/>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6" name="Rectangle 45"/>
              <p:cNvSpPr/>
              <p:nvPr/>
            </p:nvSpPr>
            <p:spPr>
              <a:xfrm>
                <a:off x="2196552" y="267908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7" name="Straight Connector 46"/>
              <p:cNvCxnSpPr>
                <a:endCxn id="44" idx="3"/>
              </p:cNvCxnSpPr>
              <p:nvPr/>
            </p:nvCxnSpPr>
            <p:spPr>
              <a:xfrm flipH="1" flipV="1">
                <a:off x="2796598" y="2619570"/>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5" idx="3"/>
              </p:cNvCxnSpPr>
              <p:nvPr/>
            </p:nvCxnSpPr>
            <p:spPr>
              <a:xfrm>
                <a:off x="2744189" y="2686236"/>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691780" y="2693389"/>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303767" y="3252924"/>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1" name="Rectangle 50"/>
              <p:cNvSpPr/>
              <p:nvPr/>
            </p:nvSpPr>
            <p:spPr>
              <a:xfrm>
                <a:off x="2251358" y="331959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2" name="Rectangle 51"/>
              <p:cNvSpPr/>
              <p:nvPr/>
            </p:nvSpPr>
            <p:spPr>
              <a:xfrm>
                <a:off x="2198949" y="3386256"/>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53" name="Straight Connector 52"/>
              <p:cNvCxnSpPr>
                <a:endCxn id="50" idx="3"/>
              </p:cNvCxnSpPr>
              <p:nvPr/>
            </p:nvCxnSpPr>
            <p:spPr>
              <a:xfrm flipH="1" flipV="1">
                <a:off x="2798995" y="3326743"/>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1" idx="3"/>
              </p:cNvCxnSpPr>
              <p:nvPr/>
            </p:nvCxnSpPr>
            <p:spPr>
              <a:xfrm>
                <a:off x="2746586" y="3393409"/>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694177" y="3400562"/>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712795" y="3265119"/>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23" name="Rectangle 22"/>
              <p:cNvSpPr/>
              <p:nvPr/>
            </p:nvSpPr>
            <p:spPr>
              <a:xfrm>
                <a:off x="2299098" y="1416237"/>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5" name="Rectangle 24"/>
              <p:cNvSpPr/>
              <p:nvPr/>
            </p:nvSpPr>
            <p:spPr>
              <a:xfrm>
                <a:off x="2246689" y="14829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6" name="Rectangle 25"/>
              <p:cNvSpPr/>
              <p:nvPr/>
            </p:nvSpPr>
            <p:spPr>
              <a:xfrm>
                <a:off x="2194280" y="15495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grpSp>
        <p:sp>
          <p:nvSpPr>
            <p:cNvPr id="66" name="Rectangle 65"/>
            <p:cNvSpPr/>
            <p:nvPr/>
          </p:nvSpPr>
          <p:spPr>
            <a:xfrm>
              <a:off x="1724620" y="4020549"/>
              <a:ext cx="1555860"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testhost2</a:t>
              </a:r>
            </a:p>
          </p:txBody>
        </p:sp>
        <p:sp>
          <p:nvSpPr>
            <p:cNvPr id="67" name="Rectangle 66"/>
            <p:cNvSpPr/>
            <p:nvPr/>
          </p:nvSpPr>
          <p:spPr>
            <a:xfrm>
              <a:off x="2849012" y="4020549"/>
              <a:ext cx="431467"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68" name="Flowchart: Magnetic Disk 67"/>
            <p:cNvSpPr/>
            <p:nvPr/>
          </p:nvSpPr>
          <p:spPr>
            <a:xfrm>
              <a:off x="2893083" y="4325026"/>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69" name="Rectangle 68"/>
            <p:cNvSpPr/>
            <p:nvPr/>
          </p:nvSpPr>
          <p:spPr>
            <a:xfrm>
              <a:off x="2939484" y="4686977"/>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cxnSp>
          <p:nvCxnSpPr>
            <p:cNvPr id="71" name="Straight Connector 70"/>
            <p:cNvCxnSpPr>
              <a:stCxn id="68" idx="3"/>
              <a:endCxn id="69" idx="0"/>
            </p:cNvCxnSpPr>
            <p:nvPr/>
          </p:nvCxnSpPr>
          <p:spPr>
            <a:xfrm>
              <a:off x="3014527" y="4620301"/>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310923" y="4325026"/>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79" name="Rectangle 78"/>
            <p:cNvSpPr/>
            <p:nvPr/>
          </p:nvSpPr>
          <p:spPr>
            <a:xfrm>
              <a:off x="2258514" y="4391692"/>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0" name="Rectangle 79"/>
            <p:cNvSpPr/>
            <p:nvPr/>
          </p:nvSpPr>
          <p:spPr>
            <a:xfrm>
              <a:off x="2206105" y="4458358"/>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1" name="Rectangle 80"/>
            <p:cNvSpPr/>
            <p:nvPr/>
          </p:nvSpPr>
          <p:spPr>
            <a:xfrm rot="16200000">
              <a:off x="1815251" y="4857148"/>
              <a:ext cx="159715"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smtClean="0">
                <a:solidFill>
                  <a:schemeClr val="tx1"/>
                </a:solidFill>
                <a:latin typeface="+mj-lt"/>
              </a:endParaRPr>
            </a:p>
          </p:txBody>
        </p:sp>
        <p:cxnSp>
          <p:nvCxnSpPr>
            <p:cNvPr id="82" name="Straight Connector 81"/>
            <p:cNvCxnSpPr>
              <a:stCxn id="68" idx="2"/>
              <a:endCxn id="78" idx="3"/>
            </p:cNvCxnSpPr>
            <p:nvPr/>
          </p:nvCxnSpPr>
          <p:spPr>
            <a:xfrm flipH="1" flipV="1">
              <a:off x="2806151" y="4398845"/>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68" idx="2"/>
            </p:cNvCxnSpPr>
            <p:nvPr/>
          </p:nvCxnSpPr>
          <p:spPr>
            <a:xfrm>
              <a:off x="2753742" y="4465511"/>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68" idx="2"/>
            </p:cNvCxnSpPr>
            <p:nvPr/>
          </p:nvCxnSpPr>
          <p:spPr>
            <a:xfrm flipV="1">
              <a:off x="2701333" y="4472664"/>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26" idx="1"/>
              <a:endCxn id="27" idx="2"/>
            </p:cNvCxnSpPr>
            <p:nvPr/>
          </p:nvCxnSpPr>
          <p:spPr>
            <a:xfrm flipH="1">
              <a:off x="1957102" y="1623388"/>
              <a:ext cx="237178" cy="90717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25" idx="1"/>
              <a:endCxn id="27" idx="2"/>
            </p:cNvCxnSpPr>
            <p:nvPr/>
          </p:nvCxnSpPr>
          <p:spPr>
            <a:xfrm flipH="1">
              <a:off x="1957102" y="1556722"/>
              <a:ext cx="289587" cy="97383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23" idx="1"/>
              <a:endCxn id="27" idx="2"/>
            </p:cNvCxnSpPr>
            <p:nvPr/>
          </p:nvCxnSpPr>
          <p:spPr>
            <a:xfrm flipH="1">
              <a:off x="1957102" y="1490056"/>
              <a:ext cx="341996" cy="1040503"/>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38" idx="1"/>
              <a:endCxn id="27" idx="2"/>
            </p:cNvCxnSpPr>
            <p:nvPr/>
          </p:nvCxnSpPr>
          <p:spPr>
            <a:xfrm flipH="1">
              <a:off x="1957102" y="2197229"/>
              <a:ext cx="344393" cy="33333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40" idx="1"/>
              <a:endCxn id="27" idx="2"/>
            </p:cNvCxnSpPr>
            <p:nvPr/>
          </p:nvCxnSpPr>
          <p:spPr>
            <a:xfrm flipH="1">
              <a:off x="1957102" y="2330561"/>
              <a:ext cx="239575" cy="199998"/>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44" idx="1"/>
              <a:endCxn id="27" idx="2"/>
            </p:cNvCxnSpPr>
            <p:nvPr/>
          </p:nvCxnSpPr>
          <p:spPr>
            <a:xfrm flipH="1" flipV="1">
              <a:off x="1957102" y="2530559"/>
              <a:ext cx="344268" cy="890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45" idx="1"/>
              <a:endCxn id="27" idx="2"/>
            </p:cNvCxnSpPr>
            <p:nvPr/>
          </p:nvCxnSpPr>
          <p:spPr>
            <a:xfrm flipH="1" flipV="1">
              <a:off x="1957102" y="2530559"/>
              <a:ext cx="291859" cy="15567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46" idx="1"/>
            </p:cNvCxnSpPr>
            <p:nvPr/>
          </p:nvCxnSpPr>
          <p:spPr>
            <a:xfrm flipH="1" flipV="1">
              <a:off x="1957103" y="2530560"/>
              <a:ext cx="239449" cy="22234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50" idx="1"/>
            </p:cNvCxnSpPr>
            <p:nvPr/>
          </p:nvCxnSpPr>
          <p:spPr>
            <a:xfrm flipH="1" flipV="1">
              <a:off x="1957105" y="2530561"/>
              <a:ext cx="346662" cy="79618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51" idx="1"/>
            </p:cNvCxnSpPr>
            <p:nvPr/>
          </p:nvCxnSpPr>
          <p:spPr>
            <a:xfrm flipH="1" flipV="1">
              <a:off x="1957107" y="2530562"/>
              <a:ext cx="294251" cy="86284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52" idx="1"/>
            </p:cNvCxnSpPr>
            <p:nvPr/>
          </p:nvCxnSpPr>
          <p:spPr>
            <a:xfrm flipH="1" flipV="1">
              <a:off x="1957110" y="2530564"/>
              <a:ext cx="241839" cy="9295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useBgFill="1">
        <p:nvSpPr>
          <p:cNvPr id="5" name="Rounded Rectangular Callout 4"/>
          <p:cNvSpPr/>
          <p:nvPr/>
        </p:nvSpPr>
        <p:spPr>
          <a:xfrm>
            <a:off x="65680" y="4114799"/>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latin typeface="Courier New" panose="02070309020205020404" pitchFamily="49" charset="0"/>
                <a:cs typeface="Courier New" panose="02070309020205020404" pitchFamily="49" charset="0"/>
              </a:rPr>
              <a:t>[hosts] </a:t>
            </a:r>
            <a:r>
              <a:rPr lang="en-US" sz="900" dirty="0" smtClean="0">
                <a:solidFill>
                  <a:schemeClr val="tx1"/>
                </a:solidFill>
                <a:cs typeface="Courier New" panose="02070309020205020404" pitchFamily="49" charset="0"/>
              </a:rPr>
              <a:t>statement</a:t>
            </a:r>
            <a:endParaRPr lang="en-US" sz="900" dirty="0" smtClean="0">
              <a:solidFill>
                <a:schemeClr val="tx1"/>
              </a:solidFill>
              <a:latin typeface="Courier New" panose="02070309020205020404" pitchFamily="49" charset="0"/>
              <a:cs typeface="Courier New" panose="02070309020205020404" pitchFamily="49" charset="0"/>
            </a:endParaRPr>
          </a:p>
        </p:txBody>
      </p:sp>
      <p:sp useBgFill="1">
        <p:nvSpPr>
          <p:cNvPr id="85" name="Rounded Rectangular Callout 84"/>
          <p:cNvSpPr/>
          <p:nvPr/>
        </p:nvSpPr>
        <p:spPr>
          <a:xfrm>
            <a:off x="706067" y="4548437"/>
            <a:ext cx="1151308" cy="370001"/>
          </a:xfrm>
          <a:prstGeom prst="wedgeRoundRectCallout">
            <a:avLst>
              <a:gd name="adj1" fmla="val 83474"/>
              <a:gd name="adj2" fmla="val -75980"/>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latin typeface="Courier New" panose="02070309020205020404" pitchFamily="49" charset="0"/>
                <a:cs typeface="Courier New" panose="02070309020205020404" pitchFamily="49" charset="0"/>
              </a:rPr>
              <a:t>[</a:t>
            </a:r>
            <a:r>
              <a:rPr lang="en-US" sz="900" dirty="0" err="1" smtClean="0">
                <a:solidFill>
                  <a:schemeClr val="tx1"/>
                </a:solidFill>
                <a:latin typeface="Courier New" panose="02070309020205020404" pitchFamily="49" charset="0"/>
                <a:cs typeface="Courier New" panose="02070309020205020404" pitchFamily="49" charset="0"/>
              </a:rPr>
              <a:t>CreateWorkload</a:t>
            </a:r>
            <a:r>
              <a:rPr lang="en-US" sz="900" dirty="0" smtClean="0">
                <a:solidFill>
                  <a:schemeClr val="tx1"/>
                </a:solidFill>
                <a:latin typeface="Courier New" panose="02070309020205020404" pitchFamily="49" charset="0"/>
                <a:cs typeface="Courier New" panose="02070309020205020404" pitchFamily="49" charset="0"/>
              </a:rPr>
              <a:t>]</a:t>
            </a:r>
            <a:br>
              <a:rPr lang="en-US" sz="900" dirty="0" smtClean="0">
                <a:solidFill>
                  <a:schemeClr val="tx1"/>
                </a:solidFill>
                <a:latin typeface="Courier New" panose="02070309020205020404" pitchFamily="49" charset="0"/>
                <a:cs typeface="Courier New" panose="02070309020205020404" pitchFamily="49" charset="0"/>
              </a:rPr>
            </a:br>
            <a:r>
              <a:rPr lang="en-US" sz="900" dirty="0" smtClean="0">
                <a:solidFill>
                  <a:schemeClr val="tx1"/>
                </a:solidFill>
                <a:cs typeface="Courier New" panose="02070309020205020404" pitchFamily="49" charset="0"/>
              </a:rPr>
              <a:t>statement</a:t>
            </a:r>
            <a:endParaRPr lang="en-US" sz="900" dirty="0" smtClean="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532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4151"/>
          </a:xfrm>
        </p:spPr>
        <p:txBody>
          <a:bodyPr/>
          <a:lstStyle/>
          <a:p>
            <a:r>
              <a:rPr lang="en-US" sz="1800" dirty="0" smtClean="0"/>
              <a:t>Works for either random or sequential I/O generators</a:t>
            </a:r>
          </a:p>
          <a:p>
            <a:pPr lvl="1"/>
            <a:r>
              <a:rPr lang="en-US" sz="1600" dirty="0" smtClean="0"/>
              <a:t>Sequential I/O sequences are either all reads, or all writes</a:t>
            </a:r>
          </a:p>
          <a:p>
            <a:r>
              <a:rPr lang="en-US" sz="1800" dirty="0" smtClean="0"/>
              <a:t>Multiple instances of a particular data pattern are written at roughly the same time.</a:t>
            </a:r>
          </a:p>
          <a:p>
            <a:r>
              <a:rPr lang="en-US" sz="1800" dirty="0" smtClean="0"/>
              <a:t>With </a:t>
            </a:r>
            <a:r>
              <a:rPr lang="en-US" sz="1800" dirty="0" err="1" smtClean="0">
                <a:latin typeface="Courier New" pitchFamily="49" charset="0"/>
                <a:cs typeface="Courier New" pitchFamily="49" charset="0"/>
              </a:rPr>
              <a:t>dedupe</a:t>
            </a:r>
            <a:r>
              <a:rPr lang="en-US" sz="1800" dirty="0" smtClean="0">
                <a:latin typeface="Courier New" pitchFamily="49" charset="0"/>
                <a:cs typeface="Courier New" pitchFamily="49" charset="0"/>
              </a:rPr>
              <a:t>=3</a:t>
            </a:r>
            <a:r>
              <a:rPr lang="en-US" sz="1800" dirty="0" smtClean="0"/>
              <a:t> and writes to random locations, there will be 3 copies of the most recently-written data.  </a:t>
            </a:r>
          </a:p>
          <a:p>
            <a:pPr lvl="1"/>
            <a:r>
              <a:rPr lang="en-US" sz="1600" dirty="0" smtClean="0"/>
              <a:t>Over time, like the math for radioactive decay, any one older block will have an increasing probability of having been over-written with a newer value.  </a:t>
            </a:r>
          </a:p>
          <a:p>
            <a:pPr lvl="1"/>
            <a:r>
              <a:rPr lang="en-US" sz="1600" dirty="0" smtClean="0"/>
              <a:t>The older the data, the fewer the copies that will remain.</a:t>
            </a:r>
          </a:p>
          <a:p>
            <a:pPr lvl="1"/>
            <a:r>
              <a:rPr lang="en-US" sz="1600" dirty="0" smtClean="0"/>
              <a:t>A long-term "steady state" random </a:t>
            </a:r>
            <a:r>
              <a:rPr lang="en-US" sz="1600" dirty="0" err="1" smtClean="0"/>
              <a:t>dedupe</a:t>
            </a:r>
            <a:r>
              <a:rPr lang="en-US" sz="1600" dirty="0" smtClean="0"/>
              <a:t> will stabilize on fewer copies than the </a:t>
            </a:r>
            <a:r>
              <a:rPr lang="en-US" sz="1600" dirty="0" err="1" smtClean="0">
                <a:latin typeface="Courier New" pitchFamily="49" charset="0"/>
                <a:cs typeface="Courier New" pitchFamily="49" charset="0"/>
              </a:rPr>
              <a:t>dedupe</a:t>
            </a:r>
            <a:r>
              <a:rPr lang="en-US" sz="1600" dirty="0" smtClean="0"/>
              <a:t> parameter value.  (Haven't done the math on a long term correction factor.)</a:t>
            </a:r>
            <a:endParaRPr lang="en-US" sz="1600" dirty="0"/>
          </a:p>
        </p:txBody>
      </p:sp>
      <p:sp>
        <p:nvSpPr>
          <p:cNvPr id="3" name="Title 2"/>
          <p:cNvSpPr>
            <a:spLocks noGrp="1"/>
          </p:cNvSpPr>
          <p:nvPr>
            <p:ph type="title"/>
          </p:nvPr>
        </p:nvSpPr>
        <p:spPr/>
        <p:txBody>
          <a:bodyPr/>
          <a:lstStyle/>
          <a:p>
            <a:r>
              <a:rPr lang="en-US" dirty="0" smtClean="0"/>
              <a:t>Implications of selecting this design</a:t>
            </a:r>
            <a:endParaRPr lang="en-US" dirty="0"/>
          </a:p>
        </p:txBody>
      </p:sp>
    </p:spTree>
    <p:extLst>
      <p:ext uri="{BB962C8B-B14F-4D97-AF65-F5344CB8AC3E}">
        <p14:creationId xmlns:p14="http://schemas.microsoft.com/office/powerpoint/2010/main" val="228697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Compressibility of data patterns</a:t>
            </a:r>
            <a:endParaRPr lang="en-US" dirty="0"/>
          </a:p>
        </p:txBody>
      </p:sp>
    </p:spTree>
    <p:extLst>
      <p:ext uri="{BB962C8B-B14F-4D97-AF65-F5344CB8AC3E}">
        <p14:creationId xmlns:p14="http://schemas.microsoft.com/office/powerpoint/2010/main" val="100290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3672800"/>
          </a:xfrm>
        </p:spPr>
        <p:txBody>
          <a:bodyPr/>
          <a:lstStyle/>
          <a:p>
            <a:r>
              <a:rPr lang="en-US" dirty="0" smtClean="0"/>
              <a:t>ivy offers several simplistic workload patterns to exercise storage compression features.</a:t>
            </a:r>
          </a:p>
          <a:p>
            <a:pPr lvl="1"/>
            <a:r>
              <a:rPr lang="en-US" dirty="0" smtClean="0"/>
              <a:t>It is relatively easy to generate a pattern that compresses a pre-defined amount</a:t>
            </a:r>
          </a:p>
          <a:p>
            <a:r>
              <a:rPr lang="en-US" dirty="0"/>
              <a:t>Real life workloads may be more complex</a:t>
            </a:r>
            <a:endParaRPr lang="en-US" dirty="0" smtClean="0"/>
          </a:p>
          <a:p>
            <a:r>
              <a:rPr lang="en-US" dirty="0" smtClean="0"/>
              <a:t>Longer term, some advanced methods may be needed to not only to generate patterns that compress to a specified amount, but to also required the same amount of CPU resource to perform the compression.</a:t>
            </a:r>
            <a:endParaRPr lang="en-US" dirty="0"/>
          </a:p>
        </p:txBody>
      </p:sp>
      <p:sp>
        <p:nvSpPr>
          <p:cNvPr id="3" name="Title 2"/>
          <p:cNvSpPr>
            <a:spLocks noGrp="1"/>
          </p:cNvSpPr>
          <p:nvPr>
            <p:ph type="title"/>
          </p:nvPr>
        </p:nvSpPr>
        <p:spPr/>
        <p:txBody>
          <a:bodyPr/>
          <a:lstStyle/>
          <a:p>
            <a:r>
              <a:rPr lang="en-US" dirty="0" smtClean="0"/>
              <a:t>Compressibility is a "difficult" subject</a:t>
            </a:r>
            <a:endParaRPr lang="en-US" dirty="0"/>
          </a:p>
        </p:txBody>
      </p:sp>
    </p:spTree>
    <p:extLst>
      <p:ext uri="{BB962C8B-B14F-4D97-AF65-F5344CB8AC3E}">
        <p14:creationId xmlns:p14="http://schemas.microsoft.com/office/powerpoint/2010/main" val="213707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ctrTitle"/>
          </p:nvPr>
        </p:nvSpPr>
        <p:spPr/>
        <p:txBody>
          <a:bodyPr/>
          <a:lstStyle/>
          <a:p>
            <a:r>
              <a:rPr lang="en-US" dirty="0"/>
              <a:t>Questions and Discussion</a:t>
            </a:r>
          </a:p>
        </p:txBody>
      </p:sp>
    </p:spTree>
    <p:extLst>
      <p:ext uri="{BB962C8B-B14F-4D97-AF65-F5344CB8AC3E}">
        <p14:creationId xmlns:p14="http://schemas.microsoft.com/office/powerpoint/2010/main" val="405440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72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dedupe = 1.5</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smtClean="0">
                <a:latin typeface="Courier New" panose="02070309020205020404" pitchFamily="49" charset="0"/>
                <a:cs typeface="Courier New" panose="02070309020205020404" pitchFamily="49" charset="0"/>
              </a:rPr>
              <a:t>dedupe</a:t>
            </a:r>
            <a:r>
              <a:rPr lang="en-US" sz="1400" dirty="0" smtClean="0"/>
              <a:t> must set to a value greater than or equal to 1.0</a:t>
            </a:r>
          </a:p>
          <a:p>
            <a:pPr lvl="1"/>
            <a:r>
              <a:rPr lang="en-US" sz="1400" dirty="0" smtClean="0"/>
              <a:t>It is an error if some workload threads are set to a different </a:t>
            </a:r>
            <a:r>
              <a:rPr lang="en-US" sz="1400" dirty="0" smtClean="0">
                <a:latin typeface="Courier New" panose="02070309020205020404" pitchFamily="49" charset="0"/>
                <a:cs typeface="Courier New" panose="02070309020205020404" pitchFamily="49" charset="0"/>
              </a:rPr>
              <a:t>dedupe</a:t>
            </a:r>
            <a:r>
              <a:rPr lang="en-US" sz="1400" dirty="0" smtClean="0"/>
              <a:t> value than other workload threads with the same name.</a:t>
            </a:r>
          </a:p>
          <a:p>
            <a:pPr lvl="1"/>
            <a:r>
              <a:rPr lang="en-US" sz="1400" dirty="0" smtClean="0"/>
              <a:t>The </a:t>
            </a:r>
            <a:r>
              <a:rPr lang="en-US" sz="1400" dirty="0" smtClean="0">
                <a:latin typeface="Courier New" panose="02070309020205020404" pitchFamily="49" charset="0"/>
                <a:cs typeface="Courier New" panose="02070309020205020404" pitchFamily="49" charset="0"/>
              </a:rPr>
              <a:t>dedupe</a:t>
            </a:r>
            <a:r>
              <a:rPr lang="en-US" sz="1400" dirty="0" smtClean="0"/>
              <a:t> parameter is ignored for </a:t>
            </a:r>
            <a:r>
              <a:rPr lang="en-US" sz="1400" dirty="0" err="1" smtClean="0">
                <a:latin typeface="Courier New" panose="02070309020205020404" pitchFamily="49" charset="0"/>
                <a:cs typeface="Courier New" panose="02070309020205020404" pitchFamily="49" charset="0"/>
              </a:rPr>
              <a:t>fraction_read</a:t>
            </a:r>
            <a:r>
              <a:rPr lang="en-US" sz="1400" dirty="0" smtClean="0">
                <a:latin typeface="Courier New" panose="02070309020205020404" pitchFamily="49" charset="0"/>
                <a:cs typeface="Courier New" panose="02070309020205020404" pitchFamily="49" charset="0"/>
              </a:rPr>
              <a:t> = 100%</a:t>
            </a:r>
            <a:r>
              <a:rPr lang="en-US" sz="1400" dirty="0" smtClean="0"/>
              <a:t>.</a:t>
            </a:r>
            <a:endParaRPr lang="en-US" sz="1400" dirty="0" smtClean="0"/>
          </a:p>
        </p:txBody>
      </p:sp>
      <p:sp>
        <p:nvSpPr>
          <p:cNvPr id="4" name="Title 3"/>
          <p:cNvSpPr>
            <a:spLocks noGrp="1"/>
          </p:cNvSpPr>
          <p:nvPr>
            <p:ph type="title"/>
          </p:nvPr>
        </p:nvSpPr>
        <p:spPr/>
        <p:txBody>
          <a:bodyPr>
            <a:normAutofit/>
          </a:bodyPr>
          <a:lstStyle/>
          <a:p>
            <a:r>
              <a:rPr lang="en-US" dirty="0" smtClean="0"/>
              <a:t>.ivyscript </a:t>
            </a:r>
            <a:r>
              <a:rPr lang="en-US" dirty="0" smtClean="0">
                <a:latin typeface="Courier New" panose="02070309020205020404" pitchFamily="49" charset="0"/>
                <a:cs typeface="Courier New" panose="02070309020205020404" pitchFamily="49" charset="0"/>
              </a:rPr>
              <a:t>dedupe</a:t>
            </a:r>
            <a:r>
              <a:rPr lang="en-US" dirty="0" smtClean="0"/>
              <a:t> syntax</a:t>
            </a:r>
            <a:endParaRPr lang="en-US" sz="2400" dirty="0"/>
          </a:p>
        </p:txBody>
      </p:sp>
    </p:spTree>
    <p:extLst>
      <p:ext uri="{BB962C8B-B14F-4D97-AF65-F5344CB8AC3E}">
        <p14:creationId xmlns:p14="http://schemas.microsoft.com/office/powerpoint/2010/main" val="175857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iogenerator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pattern</a:t>
            </a:r>
            <a:r>
              <a:rPr lang="en-US"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random</a:t>
            </a:r>
            <a:r>
              <a:rPr lang="en-US" sz="1600" dirty="0" smtClean="0">
                <a:latin typeface="Courier New" panose="02070309020205020404" pitchFamily="49" charset="0"/>
                <a:cs typeface="Courier New" panose="02070309020205020404" pitchFamily="49" charset="0"/>
              </a:rPr>
              <a:t> ";</a:t>
            </a:r>
          </a:p>
          <a:p>
            <a:r>
              <a:rPr lang="en-US" sz="1600" dirty="0" smtClean="0">
                <a:cs typeface="Courier New" panose="02070309020205020404" pitchFamily="49" charset="0"/>
              </a:rPr>
              <a:t>The </a:t>
            </a:r>
            <a:r>
              <a:rPr lang="en-US" sz="1600" dirty="0" smtClean="0">
                <a:latin typeface="Courier New" panose="02070309020205020404" pitchFamily="49" charset="0"/>
                <a:cs typeface="Courier New" panose="02070309020205020404" pitchFamily="49" charset="0"/>
              </a:rPr>
              <a:t>pattern</a:t>
            </a:r>
            <a:r>
              <a:rPr lang="en-US" sz="1600" dirty="0" smtClean="0">
                <a:cs typeface="Courier New" panose="02070309020205020404" pitchFamily="49" charset="0"/>
              </a:rPr>
              <a:t> parameter selects a pattern generator to fill the contents of a block before it is written to the LUN.</a:t>
            </a:r>
          </a:p>
          <a:p>
            <a:r>
              <a:rPr lang="en-US" sz="1600" dirty="0" smtClean="0">
                <a:cs typeface="Courier New" panose="02070309020205020404" pitchFamily="49" charset="0"/>
              </a:rPr>
              <a:t>The default is </a:t>
            </a:r>
            <a:r>
              <a:rPr lang="en-US" sz="1600" dirty="0" smtClean="0">
                <a:latin typeface="Courier New" panose="02070309020205020404" pitchFamily="49" charset="0"/>
                <a:cs typeface="Courier New" panose="02070309020205020404" pitchFamily="49" charset="0"/>
              </a:rPr>
              <a:t>pattern = random</a:t>
            </a:r>
            <a:r>
              <a:rPr lang="en-US" sz="1600" dirty="0" smtClean="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smtClean="0"/>
              <a:t>.</a:t>
            </a:r>
            <a:r>
              <a:rPr lang="en-US" dirty="0" smtClean="0"/>
              <a:t>ivyscript compressibility syntax</a:t>
            </a:r>
            <a:endParaRPr lang="en-US" sz="2400" dirty="0"/>
          </a:p>
        </p:txBody>
      </p:sp>
    </p:spTree>
    <p:extLst>
      <p:ext uri="{BB962C8B-B14F-4D97-AF65-F5344CB8AC3E}">
        <p14:creationId xmlns:p14="http://schemas.microsoft.com/office/powerpoint/2010/main" val="301792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attern = random</a:t>
            </a:r>
          </a:p>
          <a:p>
            <a:pPr lvl="2"/>
            <a:r>
              <a:rPr lang="en-US" sz="1600" dirty="0" smtClean="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pattern = </a:t>
            </a:r>
            <a:r>
              <a:rPr lang="en-US" sz="2000" dirty="0" err="1" smtClean="0">
                <a:latin typeface="Courier New" panose="02070309020205020404" pitchFamily="49" charset="0"/>
                <a:cs typeface="Courier New" panose="02070309020205020404" pitchFamily="49" charset="0"/>
              </a:rPr>
              <a:t>ascii</a:t>
            </a:r>
            <a:endParaRPr lang="en-US" sz="2000" dirty="0" smtClean="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t>
            </a:r>
            <a:r>
              <a:rPr lang="en-US" sz="1600" dirty="0" smtClean="0">
                <a:cs typeface="Courier New" panose="02070309020205020404" pitchFamily="49" charset="0"/>
              </a:rPr>
              <a:t>andom </a:t>
            </a:r>
            <a:r>
              <a:rPr lang="en-US" sz="1600" dirty="0" err="1" smtClean="0">
                <a:cs typeface="Courier New" panose="02070309020205020404" pitchFamily="49" charset="0"/>
              </a:rPr>
              <a:t>ascii</a:t>
            </a:r>
            <a:r>
              <a:rPr lang="en-US" sz="1600" dirty="0" smtClean="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smtClean="0">
                <a:cs typeface="Courier New" panose="02070309020205020404" pitchFamily="49" charset="0"/>
              </a:rPr>
              <a:t>Pseudo-English </a:t>
            </a:r>
            <a:r>
              <a:rPr lang="en-US" sz="1600" dirty="0">
                <a:cs typeface="Courier New" panose="02070309020205020404" pitchFamily="49" charset="0"/>
              </a:rPr>
              <a:t>text generated by randomly selecting words from a dictionary.</a:t>
            </a:r>
          </a:p>
          <a:p>
            <a:pPr lvl="2"/>
            <a:r>
              <a:rPr lang="en-US" sz="1600" dirty="0">
                <a:cs typeface="Courier New" panose="02070309020205020404" pitchFamily="49" charset="0"/>
              </a:rPr>
              <a:t>Fixed degree of compressibility.</a:t>
            </a:r>
            <a:endParaRPr lang="en-US" dirty="0" smtClean="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.ivyscript </a:t>
            </a:r>
            <a:r>
              <a:rPr lang="en-US" dirty="0" smtClean="0">
                <a:latin typeface="Courier New" panose="02070309020205020404" pitchFamily="49" charset="0"/>
                <a:cs typeface="Courier New" panose="02070309020205020404" pitchFamily="49" charset="0"/>
              </a:rPr>
              <a:t>pattern </a:t>
            </a:r>
            <a:r>
              <a:rPr lang="en-US" dirty="0" smtClean="0"/>
              <a:t>parameter</a:t>
            </a:r>
            <a:endParaRPr lang="en-US" dirty="0"/>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Using the first 32 </a:t>
            </a:r>
            <a:r>
              <a:rPr lang="en-US" sz="800" dirty="0" err="1" smtClean="0">
                <a:solidFill>
                  <a:schemeClr val="tx1"/>
                </a:solidFill>
                <a:latin typeface="+mj-lt"/>
              </a:rPr>
              <a:t>Ki</a:t>
            </a:r>
            <a:r>
              <a:rPr lang="en-US" sz="800" dirty="0" smtClean="0">
                <a:solidFill>
                  <a:schemeClr val="tx1"/>
                </a:solidFill>
                <a:latin typeface="+mj-lt"/>
              </a:rPr>
              <a:t> Words appearing in the 1913 public domain edition of Webster's dictionary.</a:t>
            </a:r>
            <a:endParaRPr lang="en-US" sz="800" dirty="0">
              <a:solidFill>
                <a:schemeClr val="tx1"/>
              </a:solidFill>
              <a:latin typeface="+mj-lt"/>
            </a:endParaRPr>
          </a:p>
        </p:txBody>
      </p:sp>
    </p:spTree>
    <p:extLst>
      <p:ext uri="{BB962C8B-B14F-4D97-AF65-F5344CB8AC3E}">
        <p14:creationId xmlns:p14="http://schemas.microsoft.com/office/powerpoint/2010/main" val="68910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attern=random</a:t>
            </a:r>
            <a:endParaRPr lang="en-US" dirty="0">
              <a:latin typeface="Courier New" pitchFamily="49" charset="0"/>
              <a:cs typeface="Courier New" pitchFamily="49" charset="0"/>
            </a:endParaRP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Tree>
    <p:extLst>
      <p:ext uri="{BB962C8B-B14F-4D97-AF65-F5344CB8AC3E}">
        <p14:creationId xmlns:p14="http://schemas.microsoft.com/office/powerpoint/2010/main" val="170601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smtClean="0">
                <a:latin typeface="Courier New" pitchFamily="49" charset="0"/>
                <a:cs typeface="Courier New" pitchFamily="49" charset="0"/>
              </a:rPr>
              <a:t>pattern=</a:t>
            </a:r>
            <a:r>
              <a:rPr lang="en-US" sz="2200" dirty="0" err="1" smtClean="0">
                <a:latin typeface="Courier New" pitchFamily="49" charset="0"/>
                <a:cs typeface="Courier New" pitchFamily="49" charset="0"/>
              </a:rPr>
              <a:t>trailing_zeros,compressibility</a:t>
            </a:r>
            <a:r>
              <a:rPr lang="en-US" sz="2200" dirty="0" smtClean="0">
                <a:latin typeface="Courier New" pitchFamily="49" charset="0"/>
                <a:cs typeface="Courier New" pitchFamily="49" charset="0"/>
              </a:rPr>
              <a:t>=50%</a:t>
            </a:r>
            <a:endParaRPr lang="en-US" sz="2200"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Leading part of block is 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compressibility = 50% means 50% trailing binary zeros</a:t>
            </a:r>
          </a:p>
        </p:txBody>
      </p:sp>
    </p:spTree>
    <p:extLst>
      <p:ext uri="{BB962C8B-B14F-4D97-AF65-F5344CB8AC3E}">
        <p14:creationId xmlns:p14="http://schemas.microsoft.com/office/powerpoint/2010/main" val="18091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pattern=</a:t>
            </a:r>
            <a:r>
              <a:rPr lang="en-US" dirty="0" err="1" smtClean="0">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printable ASCII characters</a:t>
            </a:r>
          </a:p>
          <a:p>
            <a:pPr algn="ctr"/>
            <a:r>
              <a:rPr lang="en-US" sz="1600" dirty="0" smtClean="0">
                <a:solidFill>
                  <a:schemeClr val="tx1"/>
                </a:solidFill>
                <a:latin typeface="+mj-lt"/>
              </a:rPr>
              <a:t>(fixed degree of compressibility)</a:t>
            </a:r>
          </a:p>
        </p:txBody>
      </p:sp>
    </p:spTree>
    <p:extLst>
      <p:ext uri="{BB962C8B-B14F-4D97-AF65-F5344CB8AC3E}">
        <p14:creationId xmlns:p14="http://schemas.microsoft.com/office/powerpoint/2010/main" val="180440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a:t>
            </a:r>
            <a:r>
              <a:rPr lang="en-US" dirty="0" err="1" smtClean="0">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words from Webster's 1913 dictionary.</a:t>
            </a:r>
          </a:p>
          <a:p>
            <a:pPr algn="ctr"/>
            <a:r>
              <a:rPr lang="en-US" sz="1600" dirty="0" smtClean="0">
                <a:solidFill>
                  <a:schemeClr val="tx1"/>
                </a:solidFill>
              </a:rPr>
              <a:t>(fixed degree of compressibility)</a:t>
            </a:r>
            <a:endParaRPr lang="en-US" sz="1600" dirty="0" smtClean="0">
              <a:solidFill>
                <a:schemeClr val="tx1"/>
              </a:solidFill>
              <a:latin typeface="+mj-lt"/>
            </a:endParaRPr>
          </a:p>
        </p:txBody>
      </p:sp>
    </p:spTree>
    <p:extLst>
      <p:ext uri="{BB962C8B-B14F-4D97-AF65-F5344CB8AC3E}">
        <p14:creationId xmlns:p14="http://schemas.microsoft.com/office/powerpoint/2010/main" val="268593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Blank">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ot="0" spcFirstLastPara="0" vertOverflow="overflow" horzOverflow="overflow" vert="horz" wrap="square" lIns="0" tIns="0" rIns="0" bIns="0" numCol="1" spcCol="0" rtlCol="0" fromWordArt="0" anchor="ctr" anchorCtr="1" forceAA="0" compatLnSpc="1">
        <a:prstTxWarp prst="textNoShape">
          <a:avLst/>
        </a:prstTxWarp>
        <a:noAutofit/>
      </a:bodyPr>
      <a:lstStyle>
        <a:defPPr algn="ctr">
          <a:defRPr sz="800" dirty="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ctr" anchorCtr="1">
        <a:spAutoFit/>
      </a:bodyPr>
      <a:lstStyle>
        <a:defPPr>
          <a:defRPr sz="900" dirty="0" smtClean="0">
            <a:latin typeface="Courier New" panose="02070309020205020404" pitchFamily="49" charset="0"/>
            <a:cs typeface="Courier New" panose="02070309020205020404" pitchFamily="49" charset="0"/>
          </a:defRPr>
        </a:defPPr>
      </a:lstStyle>
    </a:txDef>
  </a:objectDefaults>
  <a:extraClrSchemeLst/>
  <a:extLst>
    <a:ext uri="{05A4C25C-085E-4340-85A3-A5531E510DB2}">
      <thm15:themeFamily xmlns="" xmlns:thm15="http://schemas.microsoft.com/office/thememl/2012/main" name="HDS_Corporate_PowerPoint_Template_2016 (1).pptx" id="{33BB0B5D-0DBF-40D8-8BAA-044A16F3E511}" vid="{E717B3E8-6843-487F-B577-1480382C5D6B}"/>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1541</Words>
  <Application>Microsoft Office PowerPoint</Application>
  <PresentationFormat>On-screen Show (16:9)</PresentationFormat>
  <Paragraphs>192</Paragraphs>
  <Slides>24</Slides>
  <Notes>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Blank</vt:lpstr>
      <vt:lpstr>ivy dedupe / compression support</vt:lpstr>
      <vt:lpstr>Review</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dedupe mechanism</vt:lpstr>
      <vt:lpstr>Goal for ivy dedupe design</vt:lpstr>
      <vt:lpstr>Method</vt:lpstr>
      <vt:lpstr>Scope of dedupe is across a "workload name"</vt:lpstr>
      <vt:lpstr>Example for 100% writes, dedupe_factor = 1.5</vt:lpstr>
      <vt:lpstr>Example for 50% writes, dedupe_factor = 1.5</vt:lpstr>
      <vt:lpstr>Simple arithmetic to calculate pattern number</vt:lpstr>
      <vt:lpstr>Starting "pattern seed" sent by ivy master</vt:lpstr>
      <vt:lpstr>"pattern seed" sequence</vt:lpstr>
      <vt:lpstr>"block seed" derived from "pattern seed"</vt:lpstr>
      <vt:lpstr>Implications of selecting this design</vt:lpstr>
      <vt:lpstr>Compressibility of data patterns</vt:lpstr>
      <vt:lpstr>Compressibility is a "difficult" subject</vt:lpstr>
      <vt:lpstr>Questions and Discussion</vt:lpstr>
      <vt:lpstr>PowerPoint Presentation</vt:lpstr>
    </vt:vector>
  </TitlesOfParts>
  <Company>Hitachi Data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28pt Arial Bold</dc:title>
  <dc:creator>Hitachi Data Systems</dc:creator>
  <cp:lastModifiedBy>Hitachi Data Systems</cp:lastModifiedBy>
  <cp:revision>50</cp:revision>
  <dcterms:created xsi:type="dcterms:W3CDTF">2016-05-11T22:42:03Z</dcterms:created>
  <dcterms:modified xsi:type="dcterms:W3CDTF">2016-06-17T17:53:57Z</dcterms:modified>
</cp:coreProperties>
</file>