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45" r:id="rId2"/>
    <p:sldId id="357" r:id="rId3"/>
    <p:sldId id="354" r:id="rId4"/>
    <p:sldId id="349" r:id="rId5"/>
    <p:sldId id="348" r:id="rId6"/>
    <p:sldId id="350" r:id="rId7"/>
    <p:sldId id="351" r:id="rId8"/>
    <p:sldId id="358" r:id="rId9"/>
    <p:sldId id="356" r:id="rId10"/>
    <p:sldId id="360" r:id="rId11"/>
    <p:sldId id="359" r:id="rId12"/>
    <p:sldId id="353" r:id="rId13"/>
    <p:sldId id="361" r:id="rId14"/>
    <p:sldId id="352" r:id="rId15"/>
    <p:sldId id="363" r:id="rId16"/>
    <p:sldId id="362" r:id="rId17"/>
    <p:sldId id="364" r:id="rId18"/>
    <p:sldId id="366" r:id="rId19"/>
    <p:sldId id="367" r:id="rId20"/>
    <p:sldId id="369" r:id="rId21"/>
    <p:sldId id="368" r:id="rId22"/>
    <p:sldId id="281" r:id="rId23"/>
    <p:sldId id="306" r:id="rId24"/>
    <p:sldId id="346" r:id="rId25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032F46"/>
    <a:srgbClr val="06252F"/>
    <a:srgbClr val="0B3F4E"/>
    <a:srgbClr val="0A2F3B"/>
    <a:srgbClr val="155E74"/>
    <a:srgbClr val="0D143C"/>
    <a:srgbClr val="A4CE4E"/>
    <a:srgbClr val="4141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1" autoAdjust="0"/>
    <p:restoredTop sz="93872" autoAdjust="0"/>
  </p:normalViewPr>
  <p:slideViewPr>
    <p:cSldViewPr snapToGrid="0" snapToObjects="1" showGuides="1">
      <p:cViewPr>
        <p:scale>
          <a:sx n="97" d="100"/>
          <a:sy n="97" d="100"/>
        </p:scale>
        <p:origin x="-96" y="-78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1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1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an.vogelesang@hd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1232939" y="2408350"/>
            <a:ext cx="7653702" cy="739516"/>
          </a:xfrm>
        </p:spPr>
        <p:txBody>
          <a:bodyPr/>
          <a:lstStyle/>
          <a:p>
            <a:r>
              <a:rPr lang="en-US" dirty="0" smtClean="0"/>
              <a:t>ivy output csv files</a:t>
            </a:r>
            <a:br>
              <a:rPr lang="en-US" dirty="0" smtClean="0"/>
            </a:br>
            <a:r>
              <a:rPr lang="en-US" sz="1800" dirty="0" smtClean="0"/>
              <a:t>and the ivy output csv file loader Excel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2016-03-30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7861" y="4130729"/>
            <a:ext cx="4929603" cy="461665"/>
          </a:xfrm>
        </p:spPr>
        <p:txBody>
          <a:bodyPr/>
          <a:lstStyle/>
          <a:p>
            <a:r>
              <a:rPr lang="en-US" dirty="0" smtClean="0"/>
              <a:t>Allart Ian Vogelesang    </a:t>
            </a:r>
            <a:r>
              <a:rPr lang="en-US" dirty="0" smtClean="0">
                <a:hlinkClick r:id="rId2"/>
              </a:rPr>
              <a:t>ian.vogelesang@hds.com</a:t>
            </a:r>
            <a:r>
              <a:rPr lang="en-US" dirty="0" smtClean="0"/>
              <a:t>    +1 408 396 6511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59491"/>
          </a:xfrm>
        </p:spPr>
        <p:txBody>
          <a:bodyPr/>
          <a:lstStyle/>
          <a:p>
            <a:r>
              <a:rPr lang="en-US" dirty="0" smtClean="0"/>
              <a:t>You get a csv line in each csv file within the test step subfolder</a:t>
            </a:r>
          </a:p>
          <a:p>
            <a:r>
              <a:rPr lang="en-US" dirty="0" smtClean="0"/>
              <a:t>Within the test step subfolder</a:t>
            </a:r>
          </a:p>
          <a:p>
            <a:pPr lvl="1"/>
            <a:r>
              <a:rPr lang="en-US" dirty="0" smtClean="0"/>
              <a:t>There is a subfolder for each rollup with a csv file for each rollup instance.</a:t>
            </a:r>
          </a:p>
          <a:p>
            <a:pPr lvl="2"/>
            <a:r>
              <a:rPr lang="en-US" dirty="0" smtClean="0"/>
              <a:t>For example, for a rollup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dirty="0" smtClean="0"/>
              <a:t>, you might have csv files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testhost1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testhost2</a:t>
            </a:r>
            <a:r>
              <a:rPr lang="en-US" dirty="0" smtClean="0"/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testhost3</a:t>
            </a:r>
            <a:r>
              <a:rPr lang="en-US" dirty="0" smtClean="0"/>
              <a:t>,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dirty="0" smtClean="0"/>
              <a:t> subfolder.</a:t>
            </a:r>
          </a:p>
          <a:p>
            <a:pPr lvl="1"/>
            <a:r>
              <a:rPr lang="en-US" dirty="0" smtClean="0"/>
              <a:t>There is a subfolder for each subsystem we have a command device for, and within that there is a subfolder for each type of command device resource type for which we collect data.</a:t>
            </a:r>
          </a:p>
          <a:p>
            <a:pPr lvl="2"/>
            <a:r>
              <a:rPr lang="en-US" dirty="0" smtClean="0"/>
              <a:t>E.g., a csv file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00:00</a:t>
            </a:r>
            <a:r>
              <a:rPr lang="en-US" dirty="0" smtClean="0"/>
              <a:t>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LDEV</a:t>
            </a:r>
            <a:r>
              <a:rPr lang="en-US" dirty="0" smtClean="0"/>
              <a:t> folder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410034</a:t>
            </a:r>
            <a:r>
              <a:rPr lang="en-US" dirty="0" smtClean="0"/>
              <a:t> subfolder.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subinterval within a test step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4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17996"/>
          </a:xfrm>
        </p:spPr>
        <p:txBody>
          <a:bodyPr/>
          <a:lstStyle/>
          <a:p>
            <a:r>
              <a:rPr lang="en-US" sz="1800" dirty="0" smtClean="0"/>
              <a:t>A test step may run for a fixed number of 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warmup_seconds</a:t>
            </a:r>
            <a:r>
              <a:rPr lang="en-US" sz="1800" dirty="0" smtClean="0"/>
              <a:t>" and 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measure_seconds</a:t>
            </a:r>
            <a:r>
              <a:rPr lang="en-US" sz="1800" dirty="0" smtClean="0"/>
              <a:t>", in which case the test step is always a "success".</a:t>
            </a:r>
          </a:p>
          <a:p>
            <a:r>
              <a:rPr lang="en-US" sz="1800" dirty="0" smtClean="0"/>
              <a:t>However, if 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measure=on</a:t>
            </a:r>
            <a:r>
              <a:rPr lang="en-US" sz="1800" dirty="0" smtClean="0"/>
              <a:t>" is specified on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1800" dirty="0" smtClean="0"/>
              <a:t> statement,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warmup_seconds</a:t>
            </a:r>
            <a:r>
              <a:rPr lang="en-US" sz="1800" dirty="0" smtClean="0"/>
              <a:t>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measure_seconds</a:t>
            </a:r>
            <a:r>
              <a:rPr lang="en-US" sz="1800" dirty="0" smtClean="0"/>
              <a:t> specify minimum times.  After that, ivy keeps running more subintervals until it has "seen enough" to make a statistically valid measurement to the required accuracy (success), or until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timeout_seconds</a:t>
            </a:r>
            <a:r>
              <a:rPr lang="en-US" sz="1800" dirty="0" smtClean="0"/>
              <a:t> have been reached (failure). </a:t>
            </a:r>
          </a:p>
          <a:p>
            <a:r>
              <a:rPr lang="en-US" sz="1800" dirty="0" smtClean="0"/>
              <a:t>If the test </a:t>
            </a:r>
            <a:r>
              <a:rPr lang="en-US" sz="1800" dirty="0"/>
              <a:t>step is </a:t>
            </a:r>
            <a:r>
              <a:rPr lang="en-US" sz="1800" dirty="0" smtClean="0"/>
              <a:t>a "success", a </a:t>
            </a:r>
            <a:r>
              <a:rPr lang="en-US" sz="1800" dirty="0"/>
              <a:t>summary csv result </a:t>
            </a:r>
            <a:r>
              <a:rPr lang="en-US" sz="1800" dirty="0" smtClean="0"/>
              <a:t>line </a:t>
            </a:r>
            <a:r>
              <a:rPr lang="en-US" sz="1800" dirty="0"/>
              <a:t>is written describing the rollup over the measurement </a:t>
            </a:r>
            <a:r>
              <a:rPr lang="en-US" sz="1800" dirty="0" smtClean="0"/>
              <a:t>subintervals, otherwise an error message line is written to the summary csv files.</a:t>
            </a:r>
            <a:endParaRPr lang="en-US" sz="1800" dirty="0"/>
          </a:p>
          <a:p>
            <a:pPr lvl="1"/>
            <a:r>
              <a:rPr lang="en-US" sz="1600" dirty="0" smtClean="0"/>
              <a:t>Note: Even if a statistically valid measurement was observed, the test step may still be marked a failure if other test configuration validity criteria are not met.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step "success" vs. "failure"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016" y="2376768"/>
            <a:ext cx="8584006" cy="2628925"/>
          </a:xfrm>
        </p:spPr>
        <p:txBody>
          <a:bodyPr/>
          <a:lstStyle/>
          <a:p>
            <a:r>
              <a:rPr lang="en-US" sz="1600" dirty="0" smtClean="0"/>
              <a:t>For each test step, there is one "measurement" csv line in the "summary" csv files.</a:t>
            </a:r>
          </a:p>
          <a:p>
            <a:r>
              <a:rPr lang="en-US" sz="1600" dirty="0" smtClean="0"/>
              <a:t>For each rollup, there is a "summary" subfolder in the root test output folder containing a csv file for each rollup instance.</a:t>
            </a:r>
          </a:p>
          <a:p>
            <a:pPr lvl="1"/>
            <a:r>
              <a:rPr lang="en-US" sz="1400" dirty="0" smtClean="0"/>
              <a:t>The equivalent of the summary.html file in </a:t>
            </a:r>
            <a:r>
              <a:rPr lang="en-US" sz="1400" dirty="0" err="1" smtClean="0"/>
              <a:t>vdbench</a:t>
            </a:r>
            <a:r>
              <a:rPr lang="en-US" sz="1400" dirty="0" smtClean="0"/>
              <a:t> is the 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all=all</a:t>
            </a:r>
            <a:r>
              <a:rPr lang="en-US" sz="1400" dirty="0" smtClean="0"/>
              <a:t>" csv file in the 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400" dirty="0" smtClean="0"/>
              <a:t>" rollup subfolder.</a:t>
            </a:r>
          </a:p>
          <a:p>
            <a:pPr lvl="2"/>
            <a:r>
              <a:rPr lang="en-US" sz="1200" dirty="0" smtClean="0"/>
              <a:t>There is always an 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200" dirty="0" smtClean="0"/>
              <a:t>" rollup that has one instance 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200" dirty="0" smtClean="0"/>
              <a:t>" covering all workload threads.</a:t>
            </a:r>
          </a:p>
          <a:p>
            <a:pPr lvl="1"/>
            <a:r>
              <a:rPr lang="en-US" sz="1400" dirty="0" smtClean="0"/>
              <a:t>With a command device, there are no measurement summary csv files for RMLIB API data like there are for by-subinterval RMLIB API data within a test step subfolder, but some RMLIB API data is filtered by rollup instance, and there are filtered RMLIB API columns within workload csv files.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= </a:t>
            </a:r>
            <a:r>
              <a:rPr lang="en-US" dirty="0" err="1" smtClean="0"/>
              <a:t>warmup</a:t>
            </a:r>
            <a:r>
              <a:rPr lang="en-US" dirty="0" smtClean="0"/>
              <a:t>, measure, </a:t>
            </a:r>
            <a:r>
              <a:rPr lang="en-US" dirty="0" err="1" smtClean="0"/>
              <a:t>cooldown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726" y="1390668"/>
            <a:ext cx="1547812" cy="2809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Subinterval 0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4685" y="1390652"/>
            <a:ext cx="1547812" cy="2809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Subinterval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2644" y="1390636"/>
            <a:ext cx="1547812" cy="28098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+mj-lt"/>
              </a:rPr>
              <a:t>Subinterval 2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0603" y="1390620"/>
            <a:ext cx="1547812" cy="28098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+mj-lt"/>
              </a:rPr>
              <a:t>Subinterval 3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8562" y="1390604"/>
            <a:ext cx="1547812" cy="28098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+mj-lt"/>
              </a:rPr>
              <a:t>Subinterval 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66726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62497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8268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06374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2453" y="949890"/>
            <a:ext cx="10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warmup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4601" y="1136276"/>
            <a:ext cx="97827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045" y="1136276"/>
            <a:ext cx="93940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9612" y="952720"/>
            <a:ext cx="18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41091" y="1136276"/>
            <a:ext cx="549295" cy="11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30557" y="1136276"/>
            <a:ext cx="578372" cy="11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74809" y="951947"/>
            <a:ext cx="115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cooldown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014538" y="1920128"/>
            <a:ext cx="2883553" cy="299197"/>
          </a:xfrm>
          <a:prstGeom prst="wedgeRoundRectCallout">
            <a:avLst>
              <a:gd name="adj1" fmla="val 34003"/>
              <a:gd name="adj2" fmla="val -13244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First measurement subinterval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433032" y="1920128"/>
            <a:ext cx="2883553" cy="299197"/>
          </a:xfrm>
          <a:prstGeom prst="wedgeRoundRectCallout">
            <a:avLst>
              <a:gd name="adj1" fmla="val -34898"/>
              <a:gd name="adj2" fmla="val -13244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Last measurement subinterval</a:t>
            </a:r>
          </a:p>
        </p:txBody>
      </p:sp>
    </p:spTree>
    <p:extLst>
      <p:ext uri="{BB962C8B-B14F-4D97-AF65-F5344CB8AC3E}">
        <p14:creationId xmlns:p14="http://schemas.microsoft.com/office/powerpoint/2010/main" val="5780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we are ready to look at ivy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output folder structure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221" y="967575"/>
            <a:ext cx="55626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6272980" y="1140542"/>
            <a:ext cx="2698955" cy="3283973"/>
          </a:xfrm>
          <a:prstGeom prst="wedgeRoundRectCallout">
            <a:avLst>
              <a:gd name="adj1" fmla="val -194324"/>
              <a:gd name="adj2" fmla="val -5255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The test output folder name is the ivyscript filename with "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.ivyscript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" </a:t>
            </a:r>
            <a:r>
              <a:rPr lang="en-US" sz="1400" dirty="0" smtClean="0">
                <a:solidFill>
                  <a:schemeClr val="tx1"/>
                </a:solidFill>
              </a:rPr>
              <a:t>removed. 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is also called the "test name", and can be retrieved using the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testName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ivyscript</a:t>
            </a:r>
            <a:r>
              <a:rPr lang="en-US" sz="1400" dirty="0" smtClean="0">
                <a:solidFill>
                  <a:schemeClr val="tx1"/>
                </a:solidFill>
              </a:rPr>
              <a:t> library function.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This test folder is a subfolder of the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utputFolderRoot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folder, which defaults to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/scripts/ivy/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ivyoutput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in the test output folder itself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221" y="967575"/>
            <a:ext cx="55626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5842604" y="981422"/>
            <a:ext cx="1779705" cy="428606"/>
          </a:xfrm>
          <a:prstGeom prst="wedgeRoundRectCallout">
            <a:avLst>
              <a:gd name="adj1" fmla="val -102240"/>
              <a:gd name="adj2" fmla="val 42716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All discovered LUNs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617109" y="1493141"/>
            <a:ext cx="1779705" cy="856326"/>
          </a:xfrm>
          <a:prstGeom prst="wedgeRoundRectCallout">
            <a:avLst>
              <a:gd name="adj1" fmla="val -128759"/>
              <a:gd name="adj2" fmla="val 14586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Particularly with a command device, a concise summary of available test LUNS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55244" y="2516155"/>
            <a:ext cx="1779705" cy="428606"/>
          </a:xfrm>
          <a:prstGeom prst="wedgeRoundRectCallout">
            <a:avLst>
              <a:gd name="adj1" fmla="val -163011"/>
              <a:gd name="adj2" fmla="val 15187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Available test LUNs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916992" y="3172390"/>
            <a:ext cx="2017957" cy="583534"/>
          </a:xfrm>
          <a:prstGeom prst="wedgeRoundRectCallout">
            <a:avLst>
              <a:gd name="adj1" fmla="val -97790"/>
              <a:gd name="adj2" fmla="val 1787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 copy of the source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.ivyscript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program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073630" y="3988453"/>
            <a:ext cx="2861319" cy="585922"/>
          </a:xfrm>
          <a:prstGeom prst="wedgeRoundRectCallout">
            <a:avLst>
              <a:gd name="adj1" fmla="val -55112"/>
              <a:gd name="adj2" fmla="val -9479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 file to help visualize DFC=PID dynamic feedback control</a:t>
            </a:r>
          </a:p>
        </p:txBody>
      </p:sp>
    </p:spTree>
    <p:extLst>
      <p:ext uri="{BB962C8B-B14F-4D97-AF65-F5344CB8AC3E}">
        <p14:creationId xmlns:p14="http://schemas.microsoft.com/office/powerpoint/2010/main" val="118762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Subfolders of the ivy test output folder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88" y="967575"/>
            <a:ext cx="55626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329085" y="967575"/>
            <a:ext cx="3549444" cy="644915"/>
          </a:xfrm>
          <a:prstGeom prst="wedgeRoundRectCallout">
            <a:avLst>
              <a:gd name="adj1" fmla="val -161412"/>
              <a:gd name="adj2" fmla="val -1212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If a command device is discovered, a folder containing detailed set of command device configuration csv files is put here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282813" y="1777181"/>
            <a:ext cx="2595716" cy="663677"/>
          </a:xfrm>
          <a:prstGeom prst="wedgeRoundRectCallout">
            <a:avLst>
              <a:gd name="adj1" fmla="val -258034"/>
              <a:gd name="adj2" fmla="val -10709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This is a measurement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summary csv folder for the "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" rollup with one summary line for each test step.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860027" y="2551470"/>
            <a:ext cx="3018502" cy="830827"/>
          </a:xfrm>
          <a:prstGeom prst="wedgeRoundRectCallout">
            <a:avLst>
              <a:gd name="adj1" fmla="val -213335"/>
              <a:gd name="adj2" fmla="val -16858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Each ivy process thread on both the master host and the test hosts has its own log file.  Use the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-log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command line option to turn on logging of routine events.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063615" y="3588608"/>
            <a:ext cx="3392128" cy="663677"/>
          </a:xfrm>
          <a:prstGeom prst="wedgeRoundRectCallout">
            <a:avLst>
              <a:gd name="adj1" fmla="val -170280"/>
              <a:gd name="adj2" fmla="val -32932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This is a measurement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summary csv folder for the "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MPU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" rollup with one csv file for each MPU containing a summary line for each test step.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854246" y="4394687"/>
            <a:ext cx="5102941" cy="373958"/>
          </a:xfrm>
          <a:prstGeom prst="wedgeRoundRectCallout">
            <a:avLst>
              <a:gd name="adj1" fmla="val -81025"/>
              <a:gd name="adj2" fmla="val -11676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There is a subfolder for each test step containing by-subinterval csv files</a:t>
            </a:r>
          </a:p>
        </p:txBody>
      </p:sp>
    </p:spTree>
    <p:extLst>
      <p:ext uri="{BB962C8B-B14F-4D97-AF65-F5344CB8AC3E}">
        <p14:creationId xmlns:p14="http://schemas.microsoft.com/office/powerpoint/2010/main" val="98256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3696920"/>
            <a:ext cx="8584006" cy="868154"/>
          </a:xfrm>
        </p:spPr>
        <p:txBody>
          <a:bodyPr/>
          <a:lstStyle/>
          <a:p>
            <a:r>
              <a:rPr lang="en-US" dirty="0" smtClean="0"/>
              <a:t>… if there is a command device present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records the subsystem configuration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245779"/>
            <a:ext cx="64198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records subsystem performance data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92917"/>
            <a:ext cx="88868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4744" y="2541561"/>
            <a:ext cx="4726439" cy="1323439"/>
          </a:xfrm>
        </p:spPr>
        <p:txBody>
          <a:bodyPr/>
          <a:lstStyle/>
          <a:p>
            <a:r>
              <a:rPr lang="en-US" sz="2000" dirty="0" smtClean="0"/>
              <a:t>With a command device, data for the entire subsystem is recorded synchronized with test step subintervals.</a:t>
            </a:r>
          </a:p>
        </p:txBody>
      </p:sp>
    </p:spTree>
    <p:extLst>
      <p:ext uri="{BB962C8B-B14F-4D97-AF65-F5344CB8AC3E}">
        <p14:creationId xmlns:p14="http://schemas.microsoft.com/office/powerpoint/2010/main" val="63190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thumbnails for each rollup instance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17951"/>
            <a:ext cx="89535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836170" y="3012006"/>
            <a:ext cx="5319251" cy="2017192"/>
          </a:xfrm>
          <a:prstGeom prst="wedgeRoundRectCallout">
            <a:avLst>
              <a:gd name="adj1" fmla="val 83899"/>
              <a:gd name="adj2" fmla="val -7288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26" y="2981354"/>
            <a:ext cx="4567556" cy="199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396321" y="3733800"/>
            <a:ext cx="1837757" cy="749503"/>
          </a:xfrm>
          <a:prstGeom prst="wedgeRoundRectCallout">
            <a:avLst>
              <a:gd name="adj1" fmla="val -100802"/>
              <a:gd name="adj2" fmla="val 5835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(Drive counts only available with a command device)</a:t>
            </a:r>
          </a:p>
        </p:txBody>
      </p:sp>
    </p:spTree>
    <p:extLst>
      <p:ext uri="{BB962C8B-B14F-4D97-AF65-F5344CB8AC3E}">
        <p14:creationId xmlns:p14="http://schemas.microsoft.com/office/powerpoint/2010/main" val="295168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21798"/>
          </a:xfrm>
        </p:spPr>
        <p:txBody>
          <a:bodyPr/>
          <a:lstStyle/>
          <a:p>
            <a:r>
              <a:rPr lang="en-US" sz="2000" dirty="0" smtClean="0"/>
              <a:t>Prerequisite</a:t>
            </a:r>
          </a:p>
          <a:p>
            <a:pPr lvl="1"/>
            <a:r>
              <a:rPr lang="en-US" sz="1800" dirty="0" smtClean="0"/>
              <a:t>"introduction to ivy" PowerPoint material.</a:t>
            </a:r>
          </a:p>
          <a:p>
            <a:r>
              <a:rPr lang="en-US" sz="2000" dirty="0" smtClean="0"/>
              <a:t>Please go over this presentation to learn how to explore the ivy demo output.</a:t>
            </a:r>
            <a:endParaRPr lang="en-US" sz="1800" dirty="0" smtClean="0">
              <a:cs typeface="Courier New" panose="02070309020205020404" pitchFamily="49" charset="0"/>
            </a:endParaRPr>
          </a:p>
          <a:p>
            <a:r>
              <a:rPr lang="en-US" sz="2000" dirty="0" smtClean="0"/>
              <a:t>The "programming ivy reference" presentation has full details and can actually be read standalone, but it's recommended to go through this presentation and review the demo video series first.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There's a tool to automatically load ivy output csv files into an Excel spreadsheet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71405"/>
              </p:ext>
            </p:extLst>
          </p:nvPr>
        </p:nvGraphicFramePr>
        <p:xfrm>
          <a:off x="3957483" y="378864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7483" y="378864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7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73436" y="1507903"/>
            <a:ext cx="3283527" cy="2215991"/>
          </a:xfrm>
        </p:spPr>
        <p:txBody>
          <a:bodyPr/>
          <a:lstStyle/>
          <a:p>
            <a:r>
              <a:rPr lang="en-US" sz="1800" dirty="0" smtClean="0"/>
              <a:t>Makes it easy to look at the data you want to see</a:t>
            </a:r>
          </a:p>
          <a:p>
            <a:r>
              <a:rPr lang="en-US" sz="1800" dirty="0" smtClean="0"/>
              <a:t>Loads both .txt as well as .csv files.</a:t>
            </a:r>
          </a:p>
          <a:p>
            <a:r>
              <a:rPr lang="en-US" sz="1800" dirty="0" smtClean="0"/>
              <a:t>Use this to explore the ivy demo output.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load_ivy_output.xlsm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5" y="918373"/>
            <a:ext cx="5666380" cy="401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2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837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47043"/>
          </a:xfrm>
        </p:spPr>
        <p:txBody>
          <a:bodyPr/>
          <a:lstStyle/>
          <a:p>
            <a:r>
              <a:rPr lang="en-US" sz="2000" dirty="0" smtClean="0">
                <a:cs typeface="Courier New" panose="02070309020205020404" pitchFamily="49" charset="0"/>
              </a:rPr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sz="2000" dirty="0" smtClean="0"/>
              <a:t> statement specifies the test hosts (I/O driver hosts) to use, and 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[select]</a:t>
            </a:r>
            <a:r>
              <a:rPr lang="en-US" sz="2000" dirty="0" smtClean="0"/>
              <a:t> clause in that statement is used to filter "all discovered LUNs" to arrive at "available test LUNs".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CreateWorkload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 smtClean="0"/>
              <a:t> sets up I/O driver threads on test LUNs.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CreateRollup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 smtClean="0"/>
              <a:t> statement sets up two-way structures used to centrally roll up detail data from test host workloads, and to send out I/O driver parameter updates to those workloads.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2000" dirty="0" smtClean="0"/>
              <a:t> statement runs a subinterval sequence.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engine control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73050" y="2336800"/>
            <a:ext cx="2193290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master host</a:t>
            </a:r>
          </a:p>
        </p:txBody>
      </p:sp>
      <p:cxnSp>
        <p:nvCxnSpPr>
          <p:cNvPr id="25" name="Straight Arrow Connector 24"/>
          <p:cNvCxnSpPr>
            <a:stCxn id="6" idx="3"/>
            <a:endCxn id="19" idx="1"/>
          </p:cNvCxnSpPr>
          <p:nvPr/>
        </p:nvCxnSpPr>
        <p:spPr>
          <a:xfrm flipV="1">
            <a:off x="2146300" y="2616200"/>
            <a:ext cx="1732915" cy="457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10" idx="1"/>
          </p:cNvCxnSpPr>
          <p:nvPr/>
        </p:nvCxnSpPr>
        <p:spPr>
          <a:xfrm flipV="1">
            <a:off x="2146300" y="2254250"/>
            <a:ext cx="2052955" cy="8191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/>
          <p:cNvSpPr/>
          <p:nvPr/>
        </p:nvSpPr>
        <p:spPr>
          <a:xfrm>
            <a:off x="3964304" y="1517650"/>
            <a:ext cx="4011295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testhost3</a:t>
            </a:r>
          </a:p>
        </p:txBody>
      </p:sp>
      <p:sp useBgFill="1">
        <p:nvSpPr>
          <p:cNvPr id="10" name="Rectangle 9"/>
          <p:cNvSpPr/>
          <p:nvPr/>
        </p:nvSpPr>
        <p:spPr>
          <a:xfrm>
            <a:off x="4199255" y="1885950"/>
            <a:ext cx="1638300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ivyslave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 useBgFill="1">
        <p:nvSpPr>
          <p:cNvPr id="18" name="Rectangle 17"/>
          <p:cNvSpPr/>
          <p:nvPr/>
        </p:nvSpPr>
        <p:spPr>
          <a:xfrm>
            <a:off x="3644264" y="1879600"/>
            <a:ext cx="3982085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testhost2</a:t>
            </a:r>
          </a:p>
        </p:txBody>
      </p:sp>
      <p:sp useBgFill="1">
        <p:nvSpPr>
          <p:cNvPr id="19" name="Rectangle 18"/>
          <p:cNvSpPr/>
          <p:nvPr/>
        </p:nvSpPr>
        <p:spPr>
          <a:xfrm>
            <a:off x="3879215" y="2247900"/>
            <a:ext cx="1638300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ivyslave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/>
              <a:t>c</a:t>
            </a:r>
            <a:r>
              <a:rPr lang="en-US" sz="1600" dirty="0" smtClean="0"/>
              <a:t>ommand line: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ivy test2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dirty="0" smtClean="0"/>
              <a:t> statement – configuration discovery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273050" y="1686927"/>
            <a:ext cx="2705100" cy="455344"/>
          </a:xfrm>
          <a:prstGeom prst="flowChartDocumen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[hosts] "testhost1" </a:t>
            </a:r>
            <a:b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to "testhost3"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050" y="1348373"/>
            <a:ext cx="270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test2.ivyscript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508000" y="2705100"/>
            <a:ext cx="1638300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 useBgFill="1">
        <p:nvSpPr>
          <p:cNvPr id="9" name="Right Arrow 8"/>
          <p:cNvSpPr/>
          <p:nvPr/>
        </p:nvSpPr>
        <p:spPr>
          <a:xfrm rot="4755530">
            <a:off x="418560" y="2318298"/>
            <a:ext cx="510832" cy="18415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3324224" y="2241550"/>
            <a:ext cx="3971926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</a:t>
            </a:r>
          </a:p>
        </p:txBody>
      </p:sp>
      <p:sp useBgFill="1">
        <p:nvSpPr>
          <p:cNvPr id="22" name="Rectangle 21"/>
          <p:cNvSpPr/>
          <p:nvPr/>
        </p:nvSpPr>
        <p:spPr>
          <a:xfrm>
            <a:off x="3559175" y="2609850"/>
            <a:ext cx="1349375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ivyslave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cxnSp>
        <p:nvCxnSpPr>
          <p:cNvPr id="24" name="Straight Arrow Connector 23"/>
          <p:cNvCxnSpPr>
            <a:stCxn id="6" idx="3"/>
            <a:endCxn id="22" idx="1"/>
          </p:cNvCxnSpPr>
          <p:nvPr/>
        </p:nvCxnSpPr>
        <p:spPr>
          <a:xfrm flipV="1">
            <a:off x="2146300" y="2978150"/>
            <a:ext cx="1412875" cy="952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/>
          <p:cNvSpPr/>
          <p:nvPr/>
        </p:nvSpPr>
        <p:spPr>
          <a:xfrm>
            <a:off x="5330507" y="2609850"/>
            <a:ext cx="1654175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showluns.sh</a:t>
            </a:r>
            <a:b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 useBgFill="1">
        <p:nvSpPr>
          <p:cNvPr id="35" name="Flowchart: Document 34"/>
          <p:cNvSpPr/>
          <p:nvPr/>
        </p:nvSpPr>
        <p:spPr>
          <a:xfrm>
            <a:off x="4591051" y="4108390"/>
            <a:ext cx="3746500" cy="723960"/>
          </a:xfrm>
          <a:prstGeom prst="flowChartDocumen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Host,LUN,HDS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Product,LDEV,PG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testhost1,/dev/sdxy,VSP,00:00,1-1</a:t>
            </a:r>
          </a:p>
        </p:txBody>
      </p:sp>
      <p:sp useBgFill="1">
        <p:nvSpPr>
          <p:cNvPr id="39" name="Down Arrow 38"/>
          <p:cNvSpPr/>
          <p:nvPr/>
        </p:nvSpPr>
        <p:spPr>
          <a:xfrm rot="1640606">
            <a:off x="5349241" y="3381851"/>
            <a:ext cx="336550" cy="749845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0" name="Down Arrow 39"/>
          <p:cNvSpPr/>
          <p:nvPr/>
        </p:nvSpPr>
        <p:spPr>
          <a:xfrm rot="19959394" flipV="1">
            <a:off x="4591047" y="3349580"/>
            <a:ext cx="336550" cy="749845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1" name="Flowchart: Document 40"/>
          <p:cNvSpPr/>
          <p:nvPr/>
        </p:nvSpPr>
        <p:spPr>
          <a:xfrm>
            <a:off x="237111" y="3797300"/>
            <a:ext cx="3727193" cy="1130756"/>
          </a:xfrm>
          <a:prstGeom prst="flowChartDocumen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 anchorCtr="0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Host,LUN,HDS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Product,LDEV,PG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testhost1,/dev/sdxy,VSP,00:00,1-1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testhost2,/dev/sdxy,VSP,00:01,1-2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testhost3,/dev/sdxy,VSP,00:02,1-3</a:t>
            </a:r>
          </a:p>
          <a:p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2" name="Straight Arrow Connector 41"/>
          <p:cNvCxnSpPr>
            <a:stCxn id="22" idx="3"/>
            <a:endCxn id="34" idx="1"/>
          </p:cNvCxnSpPr>
          <p:nvPr/>
        </p:nvCxnSpPr>
        <p:spPr>
          <a:xfrm>
            <a:off x="4908550" y="2978150"/>
            <a:ext cx="42195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Down Arrow 44"/>
          <p:cNvSpPr/>
          <p:nvPr/>
        </p:nvSpPr>
        <p:spPr>
          <a:xfrm rot="15838465" flipV="1">
            <a:off x="2685275" y="2531218"/>
            <a:ext cx="336550" cy="1386834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6" name="Down Arrow 45"/>
          <p:cNvSpPr/>
          <p:nvPr/>
        </p:nvSpPr>
        <p:spPr>
          <a:xfrm>
            <a:off x="965450" y="3381793"/>
            <a:ext cx="336550" cy="415508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8" name="Rounded Rectangular Callout 47"/>
          <p:cNvSpPr/>
          <p:nvPr/>
        </p:nvSpPr>
        <p:spPr>
          <a:xfrm>
            <a:off x="6203950" y="3314178"/>
            <a:ext cx="2673350" cy="582712"/>
          </a:xfrm>
          <a:prstGeom prst="wedgeRoundRectCallout">
            <a:avLst>
              <a:gd name="adj1" fmla="val -47497"/>
              <a:gd name="adj2" fmla="val 105789"/>
              <a:gd name="adj3" fmla="val 16667"/>
            </a:avLst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csv column headings become selectable in ivy</a:t>
            </a:r>
          </a:p>
        </p:txBody>
      </p:sp>
      <p:sp useBgFill="1">
        <p:nvSpPr>
          <p:cNvPr id="49" name="Rounded Rectangular Callout 48"/>
          <p:cNvSpPr/>
          <p:nvPr/>
        </p:nvSpPr>
        <p:spPr>
          <a:xfrm>
            <a:off x="5683251" y="1149667"/>
            <a:ext cx="3194050" cy="1187133"/>
          </a:xfrm>
          <a:prstGeom prst="wedgeRoundRectCallout">
            <a:avLst>
              <a:gd name="adj1" fmla="val -38552"/>
              <a:gd name="adj2" fmla="val 83361"/>
              <a:gd name="adj3" fmla="val 16667"/>
            </a:avLst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vendor-proprietary SCSI Inquiry tool outputs csv file decoding LUN attribute names &amp; values</a:t>
            </a:r>
          </a:p>
        </p:txBody>
      </p:sp>
    </p:spTree>
    <p:extLst>
      <p:ext uri="{BB962C8B-B14F-4D97-AF65-F5344CB8AC3E}">
        <p14:creationId xmlns:p14="http://schemas.microsoft.com/office/powerpoint/2010/main" val="25309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2228339"/>
            <a:ext cx="8584006" cy="1961306"/>
          </a:xfrm>
        </p:spPr>
        <p:txBody>
          <a:bodyPr/>
          <a:lstStyle/>
          <a:p>
            <a:r>
              <a:rPr lang="en-US" sz="1600" dirty="0" smtClean="0"/>
              <a:t>The "showluns.sh" csv files from all the test hosts are combined</a:t>
            </a:r>
          </a:p>
          <a:p>
            <a:r>
              <a:rPr lang="en-US" sz="1600" dirty="0" smtClean="0"/>
              <a:t>Each data line is loaded into a "LUN" object where for each column in the csv file, we file the data value into the LUN under the attribute name taken from the corresponding header line column.</a:t>
            </a:r>
          </a:p>
          <a:p>
            <a:r>
              <a:rPr lang="en-US" sz="1600" dirty="0" smtClean="0"/>
              <a:t>Later on, if we find out more information about this LUN, using a command device, we may fill in more attribute values.</a:t>
            </a:r>
            <a:endParaRPr lang="en-US" sz="14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KEY ivy CONCEPT:</a:t>
            </a:r>
            <a:r>
              <a:rPr lang="en-US" sz="1600" dirty="0" smtClean="0"/>
              <a:t>  </a:t>
            </a:r>
            <a:r>
              <a:rPr lang="en-US" sz="1600" b="1" dirty="0" smtClean="0"/>
              <a:t>ivyscript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[select]</a:t>
            </a:r>
            <a:r>
              <a:rPr lang="en-US" sz="1600" b="1" dirty="0" smtClean="0"/>
              <a:t> clauses operate on LUN attributes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"All discovered LUNS"</a:t>
            </a:r>
            <a:endParaRPr lang="en-US" dirty="0"/>
          </a:p>
        </p:txBody>
      </p:sp>
      <p:sp useBgFill="1">
        <p:nvSpPr>
          <p:cNvPr id="4" name="Flowchart: Document 3"/>
          <p:cNvSpPr/>
          <p:nvPr/>
        </p:nvSpPr>
        <p:spPr>
          <a:xfrm>
            <a:off x="566901" y="1037968"/>
            <a:ext cx="3727193" cy="1130756"/>
          </a:xfrm>
          <a:prstGeom prst="flowChartDocumen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 anchorCtr="0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Host,LUN,HDS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Product,LDEV,PG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testhost1,/dev/sdxy,VSP,00:00,1-1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testhost2,/dev/sdxy,VSP,00:01,1-2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testhost3,/dev/sdxy,VSP,00:02,1-3</a:t>
            </a:r>
          </a:p>
          <a:p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89218" y="2458715"/>
            <a:ext cx="5149002" cy="2365076"/>
          </a:xfrm>
        </p:spPr>
        <p:txBody>
          <a:bodyPr/>
          <a:lstStyle/>
          <a:p>
            <a:r>
              <a:rPr lang="en-US" sz="1600" dirty="0" smtClean="0"/>
              <a:t>Since "all discovered LUNs" contains every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050" dirty="0" err="1" smtClean="0"/>
              <a:t>xx</a:t>
            </a:r>
            <a:r>
              <a:rPr lang="en-US" sz="1600" dirty="0" smtClean="0"/>
              <a:t> entry, including test host boot drives, for safety 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[hosts]</a:t>
            </a:r>
            <a:r>
              <a:rPr lang="en-US" sz="1600" dirty="0" smtClean="0"/>
              <a:t> statement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[select]</a:t>
            </a:r>
            <a:r>
              <a:rPr lang="en-US" sz="1600" dirty="0" smtClean="0"/>
              <a:t> clause must specify a value for at least one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serial_number</a:t>
            </a:r>
            <a:r>
              <a:rPr lang="en-US" sz="1600" dirty="0" smtClean="0"/>
              <a:t> 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vendor</a:t>
            </a:r>
            <a:r>
              <a:rPr lang="en-US" sz="1600" dirty="0" smtClean="0"/>
              <a:t>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[select]</a:t>
            </a:r>
            <a:r>
              <a:rPr lang="en-US" sz="1600" dirty="0" smtClean="0"/>
              <a:t> clauses for other ivyscript statements apply to "available test LUNs" and the default is to select all available test LUNs.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test LUNs</a:t>
            </a:r>
            <a:endParaRPr lang="en-US" dirty="0"/>
          </a:p>
        </p:txBody>
      </p:sp>
      <p:sp useBgFill="1">
        <p:nvSpPr>
          <p:cNvPr id="4" name="Flowchart: Multidocument 3"/>
          <p:cNvSpPr/>
          <p:nvPr/>
        </p:nvSpPr>
        <p:spPr>
          <a:xfrm>
            <a:off x="708991" y="967575"/>
            <a:ext cx="2849218" cy="582929"/>
          </a:xfrm>
          <a:prstGeom prst="flowChartMulti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All discovered LUNs </a:t>
            </a:r>
          </a:p>
        </p:txBody>
      </p:sp>
      <p:sp>
        <p:nvSpPr>
          <p:cNvPr id="5" name="Down Arrow 4"/>
          <p:cNvSpPr/>
          <p:nvPr/>
        </p:nvSpPr>
        <p:spPr>
          <a:xfrm>
            <a:off x="1888435" y="2623930"/>
            <a:ext cx="185530" cy="24516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1361659" y="1861932"/>
            <a:ext cx="1249018" cy="71561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Cmd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dev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1268894" y="2935355"/>
            <a:ext cx="1441175" cy="86139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+mj-lt"/>
              </a:rPr>
              <a:t>matches</a:t>
            </a:r>
            <a:br>
              <a:rPr lang="en-US" sz="1050" dirty="0" smtClean="0">
                <a:solidFill>
                  <a:schemeClr val="tx1"/>
                </a:solidFill>
                <a:latin typeface="+mj-lt"/>
              </a:rPr>
            </a:br>
            <a:r>
              <a:rPr lang="en-US" sz="1050" dirty="0" smtClean="0">
                <a:solidFill>
                  <a:schemeClr val="tx1"/>
                </a:solidFill>
                <a:latin typeface="+mj-lt"/>
              </a:rPr>
              <a:t>[hosts] statement</a:t>
            </a:r>
            <a:br>
              <a:rPr lang="en-US" sz="1050" dirty="0" smtClean="0">
                <a:solidFill>
                  <a:schemeClr val="tx1"/>
                </a:solidFill>
                <a:latin typeface="+mj-lt"/>
              </a:rPr>
            </a:br>
            <a:r>
              <a:rPr lang="en-US" sz="1050" dirty="0" smtClean="0">
                <a:solidFill>
                  <a:schemeClr val="tx1"/>
                </a:solidFill>
                <a:latin typeface="+mj-lt"/>
              </a:rPr>
              <a:t>[select]</a:t>
            </a:r>
            <a:br>
              <a:rPr lang="en-US" sz="1050" dirty="0" smtClean="0">
                <a:solidFill>
                  <a:schemeClr val="tx1"/>
                </a:solidFill>
                <a:latin typeface="+mj-lt"/>
              </a:rPr>
            </a:br>
            <a:r>
              <a:rPr lang="en-US" sz="105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 useBgFill="1">
        <p:nvSpPr>
          <p:cNvPr id="8" name="Flowchart: Multidocument 7"/>
          <p:cNvSpPr/>
          <p:nvPr/>
        </p:nvSpPr>
        <p:spPr>
          <a:xfrm>
            <a:off x="708991" y="4154557"/>
            <a:ext cx="2849218" cy="669234"/>
          </a:xfrm>
          <a:prstGeom prst="flowChartMulti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Available test LUNs </a:t>
            </a:r>
          </a:p>
        </p:txBody>
      </p:sp>
      <p:sp>
        <p:nvSpPr>
          <p:cNvPr id="9" name="Down Arrow 8"/>
          <p:cNvSpPr/>
          <p:nvPr/>
        </p:nvSpPr>
        <p:spPr>
          <a:xfrm>
            <a:off x="1888435" y="1570193"/>
            <a:ext cx="185530" cy="24516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888435" y="3859696"/>
            <a:ext cx="185530" cy="24516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2710072" y="2093844"/>
            <a:ext cx="185530" cy="24516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 useBgFill="1">
        <p:nvSpPr>
          <p:cNvPr id="12" name="Flowchart: Multidocument 11"/>
          <p:cNvSpPr/>
          <p:nvPr/>
        </p:nvSpPr>
        <p:spPr>
          <a:xfrm>
            <a:off x="3008244" y="1861932"/>
            <a:ext cx="2849218" cy="582929"/>
          </a:xfrm>
          <a:prstGeom prst="flowChartMulti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Command devices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06656"/>
          </a:xfrm>
        </p:spPr>
        <p:txBody>
          <a:bodyPr/>
          <a:lstStyle/>
          <a:p>
            <a:r>
              <a:rPr lang="en-US" sz="1800" dirty="0" smtClean="0"/>
              <a:t>For every Available Test LUN that is mapped to a Hitachi RAID subsystem LDEV for which we have a command device: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We augment the Available Test LUN SCSI Inquiry attributes with the RMLIB API attributes of the underlying LDEV</a:t>
            </a:r>
          </a:p>
          <a:p>
            <a:pPr marL="750887" lvl="1" indent="-457200"/>
            <a:r>
              <a:rPr lang="en-US" sz="1600" dirty="0" smtClean="0"/>
              <a:t>Enables things like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[select] 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drive_type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\"NFH1B-P3R2SS\""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Using the RMLIB API configuration data and using static tables of relationships for the specific subsystem model, we further augment the LUN with "indirect" attributes.</a:t>
            </a:r>
          </a:p>
          <a:p>
            <a:pPr marL="750887" lvl="1" indent="-457200"/>
            <a:r>
              <a:rPr lang="en-US" sz="1600" dirty="0" smtClean="0"/>
              <a:t>Tagging the LUN with the names of the associated subsystem configuration elements of different types enables us to filter real-time RMLIB API performance data by the workload LUNs which comprise a rollup instance.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Augmenting SCSI Inquiry data using cmd. dev.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216236" y="2346090"/>
            <a:ext cx="3749693" cy="1961306"/>
          </a:xfrm>
        </p:spPr>
        <p:txBody>
          <a:bodyPr/>
          <a:lstStyle/>
          <a:p>
            <a:r>
              <a:rPr lang="en-US" sz="1800" dirty="0" smtClean="0"/>
              <a:t>Each workload thread can issue multiple I/</a:t>
            </a:r>
            <a:r>
              <a:rPr lang="en-US" sz="1800" dirty="0" err="1" smtClean="0"/>
              <a:t>Os</a:t>
            </a:r>
            <a:r>
              <a:rPr lang="en-US" sz="1800" dirty="0" smtClean="0"/>
              <a:t> in parallel up to the specified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maxTags</a:t>
            </a:r>
            <a:r>
              <a:rPr lang="en-US" sz="1800" dirty="0" smtClean="0"/>
              <a:t> workload parameter.</a:t>
            </a:r>
          </a:p>
          <a:p>
            <a:r>
              <a:rPr lang="en-US" sz="1800" dirty="0" smtClean="0"/>
              <a:t>Each workload thread is attached to an available workload LUN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 test host workload threads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63094" y="1111760"/>
            <a:ext cx="3157650" cy="3899064"/>
            <a:chOff x="2266206" y="1111760"/>
            <a:chExt cx="3157650" cy="3899064"/>
          </a:xfrm>
        </p:grpSpPr>
        <p:grpSp>
          <p:nvGrpSpPr>
            <p:cNvPr id="4" name="Group 63"/>
            <p:cNvGrpSpPr/>
            <p:nvPr/>
          </p:nvGrpSpPr>
          <p:grpSpPr>
            <a:xfrm>
              <a:off x="3856171" y="1111760"/>
              <a:ext cx="1555860" cy="2552378"/>
              <a:chOff x="1712795" y="1111760"/>
              <a:chExt cx="1555860" cy="255237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12795" y="1111760"/>
                <a:ext cx="1555860" cy="25523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+mj-lt"/>
                  </a:rPr>
                  <a:t>t</a:t>
                </a:r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est host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37187" y="1111760"/>
                <a:ext cx="431467" cy="25523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OS</a:t>
                </a:r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2881258" y="1416237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27659" y="1778188"/>
                <a:ext cx="340979" cy="2563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+mj-lt"/>
                  </a:rPr>
                  <a:t>HBA</a:t>
                </a:r>
              </a:p>
            </p:txBody>
          </p:sp>
          <p:sp>
            <p:nvSpPr>
              <p:cNvPr id="12" name="Flowchart: Magnetic Disk 11"/>
              <p:cNvSpPr/>
              <p:nvPr/>
            </p:nvSpPr>
            <p:spPr>
              <a:xfrm>
                <a:off x="2881258" y="2102036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cxnSp>
            <p:nvCxnSpPr>
              <p:cNvPr id="14" name="Straight Connector 13"/>
              <p:cNvCxnSpPr>
                <a:stCxn id="9" idx="3"/>
                <a:endCxn id="11" idx="0"/>
              </p:cNvCxnSpPr>
              <p:nvPr/>
            </p:nvCxnSpPr>
            <p:spPr>
              <a:xfrm>
                <a:off x="3002702" y="1711512"/>
                <a:ext cx="95447" cy="66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1" idx="2"/>
                <a:endCxn id="12" idx="1"/>
              </p:cNvCxnSpPr>
              <p:nvPr/>
            </p:nvCxnSpPr>
            <p:spPr>
              <a:xfrm flipH="1">
                <a:off x="3002702" y="2034581"/>
                <a:ext cx="95447" cy="674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lowchart: Magnetic Disk 17"/>
              <p:cNvSpPr/>
              <p:nvPr/>
            </p:nvSpPr>
            <p:spPr>
              <a:xfrm>
                <a:off x="2881274" y="2530561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27675" y="2892512"/>
                <a:ext cx="340979" cy="2563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+mj-lt"/>
                  </a:rPr>
                  <a:t>HBA</a:t>
                </a:r>
              </a:p>
            </p:txBody>
          </p:sp>
          <p:sp>
            <p:nvSpPr>
              <p:cNvPr id="20" name="Flowchart: Magnetic Disk 19"/>
              <p:cNvSpPr/>
              <p:nvPr/>
            </p:nvSpPr>
            <p:spPr>
              <a:xfrm>
                <a:off x="2881274" y="3216360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cxnSp>
            <p:nvCxnSpPr>
              <p:cNvPr id="21" name="Straight Connector 20"/>
              <p:cNvCxnSpPr>
                <a:stCxn id="18" idx="3"/>
                <a:endCxn id="19" idx="0"/>
              </p:cNvCxnSpPr>
              <p:nvPr/>
            </p:nvCxnSpPr>
            <p:spPr>
              <a:xfrm>
                <a:off x="3002718" y="2825836"/>
                <a:ext cx="95447" cy="66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9" idx="2"/>
                <a:endCxn id="20" idx="1"/>
              </p:cNvCxnSpPr>
              <p:nvPr/>
            </p:nvCxnSpPr>
            <p:spPr>
              <a:xfrm flipH="1">
                <a:off x="3002718" y="3148905"/>
                <a:ext cx="95447" cy="674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 rot="16200000">
                <a:off x="1295045" y="2456741"/>
                <a:ext cx="1176477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  <a:latin typeface="+mj-lt"/>
                  </a:rPr>
                  <a:t>Ivyslave</a:t>
                </a:r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 main thread</a:t>
                </a:r>
              </a:p>
            </p:txBody>
          </p:sp>
          <p:cxnSp>
            <p:nvCxnSpPr>
              <p:cNvPr id="28" name="Straight Connector 27"/>
              <p:cNvCxnSpPr>
                <a:stCxn id="9" idx="2"/>
                <a:endCxn id="23" idx="3"/>
              </p:cNvCxnSpPr>
              <p:nvPr/>
            </p:nvCxnSpPr>
            <p:spPr>
              <a:xfrm flipH="1" flipV="1">
                <a:off x="2794326" y="1490056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5" idx="3"/>
                <a:endCxn id="9" idx="2"/>
              </p:cNvCxnSpPr>
              <p:nvPr/>
            </p:nvCxnSpPr>
            <p:spPr>
              <a:xfrm>
                <a:off x="2741917" y="1556722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9" idx="2"/>
              </p:cNvCxnSpPr>
              <p:nvPr/>
            </p:nvCxnSpPr>
            <p:spPr>
              <a:xfrm flipV="1">
                <a:off x="2689508" y="1563875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2301495" y="2123410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249086" y="2190076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96677" y="2256742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41" name="Straight Connector 40"/>
              <p:cNvCxnSpPr>
                <a:endCxn id="38" idx="3"/>
              </p:cNvCxnSpPr>
              <p:nvPr/>
            </p:nvCxnSpPr>
            <p:spPr>
              <a:xfrm flipH="1" flipV="1">
                <a:off x="2796723" y="2197229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</p:cNvCxnSpPr>
              <p:nvPr/>
            </p:nvCxnSpPr>
            <p:spPr>
              <a:xfrm>
                <a:off x="2744314" y="2263895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691905" y="2271048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301370" y="2545751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248961" y="2612417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96552" y="2679083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47" name="Straight Connector 46"/>
              <p:cNvCxnSpPr>
                <a:endCxn id="44" idx="3"/>
              </p:cNvCxnSpPr>
              <p:nvPr/>
            </p:nvCxnSpPr>
            <p:spPr>
              <a:xfrm flipH="1" flipV="1">
                <a:off x="2796598" y="2619570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5" idx="3"/>
              </p:cNvCxnSpPr>
              <p:nvPr/>
            </p:nvCxnSpPr>
            <p:spPr>
              <a:xfrm>
                <a:off x="2744189" y="2686236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91780" y="2693389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303767" y="3252924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51358" y="3319590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98949" y="3386256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53" name="Straight Connector 52"/>
              <p:cNvCxnSpPr>
                <a:endCxn id="50" idx="3"/>
              </p:cNvCxnSpPr>
              <p:nvPr/>
            </p:nvCxnSpPr>
            <p:spPr>
              <a:xfrm flipH="1" flipV="1">
                <a:off x="2798995" y="3326743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1" idx="3"/>
              </p:cNvCxnSpPr>
              <p:nvPr/>
            </p:nvCxnSpPr>
            <p:spPr>
              <a:xfrm>
                <a:off x="2746586" y="3393409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2694177" y="3400562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1712795" y="3265119"/>
                <a:ext cx="340979" cy="2563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+mj-lt"/>
                  </a:rPr>
                  <a:t>NIC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99098" y="1416237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46689" y="1482903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94280" y="1549569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008973" y="2577655"/>
              <a:ext cx="560576" cy="563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b</a:t>
              </a:r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y-host </a:t>
              </a:r>
              <a:r>
                <a:rPr lang="en-US" sz="800" dirty="0" err="1" smtClean="0">
                  <a:solidFill>
                    <a:schemeClr val="tx1"/>
                  </a:solidFill>
                  <a:latin typeface="+mj-lt"/>
                </a:rPr>
                <a:t>subthread</a:t>
              </a:r>
              <a:endParaRPr lang="en-US" sz="8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31858" y="2249673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+mj-lt"/>
                </a:rPr>
                <a:t>NIC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67996" y="4020549"/>
              <a:ext cx="1555860" cy="990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test host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92388" y="4020549"/>
              <a:ext cx="431467" cy="990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OS</a:t>
              </a:r>
            </a:p>
          </p:txBody>
        </p:sp>
        <p:sp>
          <p:nvSpPr>
            <p:cNvPr id="68" name="Flowchart: Magnetic Disk 67"/>
            <p:cNvSpPr/>
            <p:nvPr/>
          </p:nvSpPr>
          <p:spPr>
            <a:xfrm>
              <a:off x="5036459" y="4325026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82860" y="4686977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+mj-lt"/>
                </a:rPr>
                <a:t>HBA</a:t>
              </a:r>
            </a:p>
          </p:txBody>
        </p:sp>
        <p:cxnSp>
          <p:nvCxnSpPr>
            <p:cNvPr id="71" name="Straight Connector 70"/>
            <p:cNvCxnSpPr>
              <a:stCxn id="68" idx="3"/>
              <a:endCxn id="69" idx="0"/>
            </p:cNvCxnSpPr>
            <p:nvPr/>
          </p:nvCxnSpPr>
          <p:spPr>
            <a:xfrm>
              <a:off x="5157903" y="4620301"/>
              <a:ext cx="95447" cy="66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4454299" y="4325026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01890" y="4391692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49481" y="4458358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3958627" y="4857148"/>
              <a:ext cx="159715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2" name="Straight Connector 81"/>
            <p:cNvCxnSpPr>
              <a:stCxn id="68" idx="2"/>
              <a:endCxn id="78" idx="3"/>
            </p:cNvCxnSpPr>
            <p:nvPr/>
          </p:nvCxnSpPr>
          <p:spPr>
            <a:xfrm flipH="1" flipV="1">
              <a:off x="4949527" y="4398845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9" idx="3"/>
              <a:endCxn id="68" idx="2"/>
            </p:cNvCxnSpPr>
            <p:nvPr/>
          </p:nvCxnSpPr>
          <p:spPr>
            <a:xfrm>
              <a:off x="4897118" y="4465511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68" idx="2"/>
            </p:cNvCxnSpPr>
            <p:nvPr/>
          </p:nvCxnSpPr>
          <p:spPr>
            <a:xfrm flipV="1">
              <a:off x="4844709" y="4472664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3008973" y="3309246"/>
              <a:ext cx="560576" cy="563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by host </a:t>
              </a:r>
              <a:r>
                <a:rPr lang="en-US" sz="800" dirty="0" err="1" smtClean="0">
                  <a:solidFill>
                    <a:schemeClr val="tx1"/>
                  </a:solidFill>
                  <a:latin typeface="+mj-lt"/>
                </a:rPr>
                <a:t>subthread</a:t>
              </a:r>
              <a:endParaRPr lang="en-US" sz="8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008973" y="4040837"/>
              <a:ext cx="560576" cy="563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by host </a:t>
              </a:r>
              <a:r>
                <a:rPr lang="en-US" sz="800" dirty="0" err="1" smtClean="0">
                  <a:solidFill>
                    <a:schemeClr val="tx1"/>
                  </a:solidFill>
                  <a:latin typeface="+mj-lt"/>
                </a:rPr>
                <a:t>subthread</a:t>
              </a:r>
              <a:endParaRPr lang="en-US" sz="8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941255" y="4360911"/>
              <a:ext cx="696012" cy="3825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66206" y="1957763"/>
              <a:ext cx="1406631" cy="2594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ivy master host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46017" y="3004072"/>
              <a:ext cx="560576" cy="563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Ivy</a:t>
              </a:r>
              <a:br>
                <a:rPr lang="en-US" sz="8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main</a:t>
              </a:r>
              <a:br>
                <a:rPr lang="en-US" sz="8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thread</a:t>
              </a:r>
            </a:p>
          </p:txBody>
        </p:sp>
        <p:cxnSp>
          <p:nvCxnSpPr>
            <p:cNvPr id="114" name="Straight Connector 113"/>
            <p:cNvCxnSpPr>
              <a:stCxn id="62" idx="3"/>
              <a:endCxn id="27" idx="0"/>
            </p:cNvCxnSpPr>
            <p:nvPr/>
          </p:nvCxnSpPr>
          <p:spPr>
            <a:xfrm flipV="1">
              <a:off x="3569549" y="2530559"/>
              <a:ext cx="383292" cy="32861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9" idx="3"/>
            </p:cNvCxnSpPr>
            <p:nvPr/>
          </p:nvCxnSpPr>
          <p:spPr>
            <a:xfrm>
              <a:off x="3569549" y="3590765"/>
              <a:ext cx="383292" cy="130508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2" idx="3"/>
              <a:endCxn id="62" idx="1"/>
            </p:cNvCxnSpPr>
            <p:nvPr/>
          </p:nvCxnSpPr>
          <p:spPr>
            <a:xfrm flipV="1">
              <a:off x="2906593" y="2859174"/>
              <a:ext cx="102380" cy="4264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1"/>
              <a:endCxn id="112" idx="3"/>
            </p:cNvCxnSpPr>
            <p:nvPr/>
          </p:nvCxnSpPr>
          <p:spPr>
            <a:xfrm flipH="1" flipV="1">
              <a:off x="2906593" y="3285591"/>
              <a:ext cx="102380" cy="30517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0" idx="1"/>
              <a:endCxn id="112" idx="3"/>
            </p:cNvCxnSpPr>
            <p:nvPr/>
          </p:nvCxnSpPr>
          <p:spPr>
            <a:xfrm flipH="1" flipV="1">
              <a:off x="2906593" y="3285591"/>
              <a:ext cx="102380" cy="103676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26" idx="1"/>
              <a:endCxn id="27" idx="2"/>
            </p:cNvCxnSpPr>
            <p:nvPr/>
          </p:nvCxnSpPr>
          <p:spPr>
            <a:xfrm flipH="1">
              <a:off x="4100478" y="1623388"/>
              <a:ext cx="237178" cy="90717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25" idx="1"/>
              <a:endCxn id="27" idx="2"/>
            </p:cNvCxnSpPr>
            <p:nvPr/>
          </p:nvCxnSpPr>
          <p:spPr>
            <a:xfrm flipH="1">
              <a:off x="4100478" y="1556722"/>
              <a:ext cx="289587" cy="9738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23" idx="1"/>
              <a:endCxn id="27" idx="2"/>
            </p:cNvCxnSpPr>
            <p:nvPr/>
          </p:nvCxnSpPr>
          <p:spPr>
            <a:xfrm flipH="1">
              <a:off x="4100478" y="1490056"/>
              <a:ext cx="341996" cy="104050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38" idx="1"/>
              <a:endCxn id="27" idx="2"/>
            </p:cNvCxnSpPr>
            <p:nvPr/>
          </p:nvCxnSpPr>
          <p:spPr>
            <a:xfrm flipH="1">
              <a:off x="4100478" y="2197229"/>
              <a:ext cx="344393" cy="33333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40" idx="1"/>
              <a:endCxn id="27" idx="2"/>
            </p:cNvCxnSpPr>
            <p:nvPr/>
          </p:nvCxnSpPr>
          <p:spPr>
            <a:xfrm flipH="1">
              <a:off x="4100478" y="2330561"/>
              <a:ext cx="239575" cy="19999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44" idx="1"/>
              <a:endCxn id="27" idx="2"/>
            </p:cNvCxnSpPr>
            <p:nvPr/>
          </p:nvCxnSpPr>
          <p:spPr>
            <a:xfrm flipH="1" flipV="1">
              <a:off x="4100478" y="2530559"/>
              <a:ext cx="344268" cy="8901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45" idx="1"/>
              <a:endCxn id="27" idx="2"/>
            </p:cNvCxnSpPr>
            <p:nvPr/>
          </p:nvCxnSpPr>
          <p:spPr>
            <a:xfrm flipH="1" flipV="1">
              <a:off x="4100478" y="2530559"/>
              <a:ext cx="291859" cy="15567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46" idx="1"/>
            </p:cNvCxnSpPr>
            <p:nvPr/>
          </p:nvCxnSpPr>
          <p:spPr>
            <a:xfrm flipH="1" flipV="1">
              <a:off x="4100479" y="2530560"/>
              <a:ext cx="239449" cy="22234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50" idx="1"/>
            </p:cNvCxnSpPr>
            <p:nvPr/>
          </p:nvCxnSpPr>
          <p:spPr>
            <a:xfrm flipH="1" flipV="1">
              <a:off x="4100481" y="2530561"/>
              <a:ext cx="346662" cy="79618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51" idx="1"/>
            </p:cNvCxnSpPr>
            <p:nvPr/>
          </p:nvCxnSpPr>
          <p:spPr>
            <a:xfrm flipH="1" flipV="1">
              <a:off x="4100483" y="2530562"/>
              <a:ext cx="294251" cy="86284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52" idx="1"/>
            </p:cNvCxnSpPr>
            <p:nvPr/>
          </p:nvCxnSpPr>
          <p:spPr>
            <a:xfrm flipH="1" flipV="1">
              <a:off x="4100486" y="2530564"/>
              <a:ext cx="241839" cy="92951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ular Callout 12"/>
          <p:cNvSpPr/>
          <p:nvPr/>
        </p:nvSpPr>
        <p:spPr>
          <a:xfrm>
            <a:off x="265482" y="1111760"/>
            <a:ext cx="1288025" cy="585446"/>
          </a:xfrm>
          <a:prstGeom prst="wedgeRoundRectCallout">
            <a:avLst>
              <a:gd name="adj1" fmla="val 143289"/>
              <a:gd name="adj2" fmla="val 22204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statement</a:t>
            </a:r>
          </a:p>
        </p:txBody>
      </p:sp>
      <p:sp>
        <p:nvSpPr>
          <p:cNvPr id="85" name="Rounded Rectangular Callout 84"/>
          <p:cNvSpPr/>
          <p:nvPr/>
        </p:nvSpPr>
        <p:spPr>
          <a:xfrm>
            <a:off x="260570" y="1116680"/>
            <a:ext cx="1288025" cy="585446"/>
          </a:xfrm>
          <a:prstGeom prst="wedgeRoundRectCallout">
            <a:avLst>
              <a:gd name="adj1" fmla="val 210465"/>
              <a:gd name="adj2" fmla="val 10280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statement</a:t>
            </a:r>
          </a:p>
        </p:txBody>
      </p:sp>
      <p:sp>
        <p:nvSpPr>
          <p:cNvPr id="86" name="Rounded Rectangular Callout 85"/>
          <p:cNvSpPr/>
          <p:nvPr/>
        </p:nvSpPr>
        <p:spPr>
          <a:xfrm>
            <a:off x="6066515" y="1058768"/>
            <a:ext cx="1868128" cy="848269"/>
          </a:xfrm>
          <a:prstGeom prst="wedgeRoundRectCallout">
            <a:avLst>
              <a:gd name="adj1" fmla="val -139535"/>
              <a:gd name="adj2" fmla="val 1703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CreateWorkload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4903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42939"/>
          </a:xfrm>
        </p:spPr>
        <p:txBody>
          <a:bodyPr/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2000" dirty="0" smtClean="0"/>
              <a:t> starts the workload threads running a series of "subintervals", typically each 5 seconds long.</a:t>
            </a:r>
          </a:p>
          <a:p>
            <a:r>
              <a:rPr lang="en-US" sz="2000" dirty="0" smtClean="0"/>
              <a:t>At the end of each subinterval, data are rolled up to the ivy master host.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est host workload data</a:t>
            </a:r>
          </a:p>
          <a:p>
            <a:pPr lvl="1"/>
            <a:r>
              <a:rPr lang="en-US" sz="1800" dirty="0" smtClean="0"/>
              <a:t>Command device data, if a command device was discovered</a:t>
            </a:r>
          </a:p>
          <a:p>
            <a:r>
              <a:rPr lang="en-US" sz="2000" dirty="0" smtClean="0"/>
              <a:t>The master host examines the data, optionally sends out real-time I/O generator updates to the workload threads, and then decides whether to continue for another subinterval or not.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dirty="0" smtClean="0"/>
              <a:t> statement launches a "test step"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DS_2016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sz="800" dirty="0" err="1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HDS_2016</Template>
  <TotalTime>0</TotalTime>
  <Words>1515</Words>
  <Application>Microsoft Office PowerPoint</Application>
  <PresentationFormat>On-screen Show (16:9)</PresentationFormat>
  <Paragraphs>161</Paragraphs>
  <Slides>24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HDS_2016</vt:lpstr>
      <vt:lpstr>Microsoft Excel Macro-Enabled Worksheet</vt:lpstr>
      <vt:lpstr>ivy output csv files and the ivy output csv file loader Excel tool</vt:lpstr>
      <vt:lpstr>About this presentation</vt:lpstr>
      <vt:lpstr>ivy engine control statements</vt:lpstr>
      <vt:lpstr>[hosts] statement – configuration discovery</vt:lpstr>
      <vt:lpstr>"All discovered LUNS"</vt:lpstr>
      <vt:lpstr>Available test LUNs</vt:lpstr>
      <vt:lpstr>Augmenting SCSI Inquiry data using cmd. dev.</vt:lpstr>
      <vt:lpstr>Setting up test host workload threads</vt:lpstr>
      <vt:lpstr>The [go] statement launches a "test step"</vt:lpstr>
      <vt:lpstr>For each subinterval within a test step …</vt:lpstr>
      <vt:lpstr>Test step "success" vs. "failure"</vt:lpstr>
      <vt:lpstr>Success = warmup, measure, cooldown</vt:lpstr>
      <vt:lpstr>Now we are ready to look at ivy output</vt:lpstr>
      <vt:lpstr>ivy output folder structure</vt:lpstr>
      <vt:lpstr>Files in the test output folder itself</vt:lpstr>
      <vt:lpstr>Subfolders of the ivy test output folder</vt:lpstr>
      <vt:lpstr>Ivy records the subsystem configuration</vt:lpstr>
      <vt:lpstr>Ivy records subsystem performance data</vt:lpstr>
      <vt:lpstr>Config thumbnails for each rollup instance</vt:lpstr>
      <vt:lpstr>There's a tool to automatically load ivy output csv files into an Excel spreadsheet</vt:lpstr>
      <vt:lpstr>load_ivy_output.xlsm</vt:lpstr>
      <vt:lpstr>Questions and Discussion</vt:lpstr>
      <vt:lpstr>Thank You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28pt Arial Bold</dc:title>
  <dc:creator>Ian</dc:creator>
  <cp:lastModifiedBy>Hitachi Data Systems</cp:lastModifiedBy>
  <cp:revision>85</cp:revision>
  <dcterms:created xsi:type="dcterms:W3CDTF">2016-01-21T20:27:11Z</dcterms:created>
  <dcterms:modified xsi:type="dcterms:W3CDTF">2016-05-23T21:02:43Z</dcterms:modified>
</cp:coreProperties>
</file>