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48" r:id="rId3"/>
    <p:sldId id="349" r:id="rId4"/>
    <p:sldId id="350" r:id="rId5"/>
    <p:sldId id="351" r:id="rId6"/>
    <p:sldId id="352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9387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-732" y="-90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32304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[Go]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=random4K,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subinterval_seconds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=5, …"</a:t>
            </a:r>
          </a:p>
          <a:p>
            <a:r>
              <a:rPr lang="en-US" sz="1800" dirty="0" smtClean="0"/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 smtClean="0"/>
              <a:t> statement starts the workload threads running a "test step", which is a sequence of "subintervals" each of a duration specified 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subinterval_seconds</a:t>
            </a:r>
            <a:r>
              <a:rPr lang="en-US" sz="1800" dirty="0" smtClean="0"/>
              <a:t>  parameter, defaulting to 5 seconds.</a:t>
            </a:r>
          </a:p>
          <a:p>
            <a:pPr lvl="1"/>
            <a:r>
              <a:rPr lang="en-US" sz="1600" dirty="0" smtClean="0"/>
              <a:t>If you have  a case for using ivy to measure a restricted set of things much more frequently, we can talk about putting in support.</a:t>
            </a:r>
          </a:p>
          <a:p>
            <a:pPr lvl="1"/>
            <a:r>
              <a:rPr lang="en-US" sz="1600" dirty="0" smtClean="0"/>
              <a:t>Most of the time 5 seconds is plenty short and if you are going to be doing any tests that will run for hours you may want to consider a longer subinterval just to mercifully cut down on the size of the csv files by subinterval.</a:t>
            </a:r>
          </a:p>
          <a:p>
            <a:pPr lvl="1"/>
            <a:r>
              <a:rPr lang="en-US" sz="1600" dirty="0" smtClean="0"/>
              <a:t>Sometimes when you say you want an answer to +/- 1% and the behaviour is a bit noisy, it can take time to see enough to say you are sufficiently confident statistically.  (Did you say you wanted "valid" data?)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016" y="2376768"/>
            <a:ext cx="8584006" cy="1985672"/>
          </a:xfrm>
        </p:spPr>
        <p:txBody>
          <a:bodyPr/>
          <a:lstStyle/>
          <a:p>
            <a:r>
              <a:rPr lang="en-US" sz="1600" dirty="0" smtClean="0"/>
              <a:t>There must be at least one </a:t>
            </a:r>
            <a:r>
              <a:rPr lang="en-US" sz="1600" dirty="0" err="1" smtClean="0"/>
              <a:t>warmup</a:t>
            </a:r>
            <a:r>
              <a:rPr lang="en-US" sz="1600" dirty="0" smtClean="0"/>
              <a:t>, one measurement, and one </a:t>
            </a:r>
            <a:r>
              <a:rPr lang="en-US" sz="1600" dirty="0" err="1" smtClean="0"/>
              <a:t>cooldown</a:t>
            </a:r>
            <a:r>
              <a:rPr lang="en-US" sz="1600" dirty="0" smtClean="0"/>
              <a:t> subinterval.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Parameter defaults</a:t>
            </a:r>
          </a:p>
          <a:p>
            <a:pPr lvl="1">
              <a:spcBef>
                <a:spcPts val="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warmup_seconds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5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200" dirty="0" smtClean="0"/>
              <a:t>- this </a:t>
            </a:r>
            <a:r>
              <a:rPr lang="en-US" sz="1200" dirty="0"/>
              <a:t>number is divided by </a:t>
            </a:r>
            <a:r>
              <a:rPr lang="en-US" sz="1200" dirty="0" err="1"/>
              <a:t>subinterval_seconds</a:t>
            </a:r>
            <a:r>
              <a:rPr lang="en-US" sz="1200" dirty="0"/>
              <a:t>, and rounded up to get the (minimum) number of </a:t>
            </a:r>
            <a:r>
              <a:rPr lang="en-US" sz="1200" dirty="0" err="1"/>
              <a:t>warmup</a:t>
            </a:r>
            <a:r>
              <a:rPr lang="en-US" sz="1200" dirty="0"/>
              <a:t> subintervals</a:t>
            </a:r>
            <a:r>
              <a:rPr lang="en-US" sz="12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measure_seconds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400" dirty="0"/>
              <a:t>- </a:t>
            </a:r>
            <a:r>
              <a:rPr lang="en-US" sz="1200" dirty="0" smtClean="0"/>
              <a:t>also rounded up to the minimum number of measurement subintervals.</a:t>
            </a:r>
          </a:p>
          <a:p>
            <a:pPr lvl="1">
              <a:spcBef>
                <a:spcPts val="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cooldown_by_wp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400" dirty="0"/>
              <a:t> - </a:t>
            </a:r>
            <a:r>
              <a:rPr lang="en-US" sz="1200" dirty="0" smtClean="0"/>
              <a:t>If a command device is available for the subsystem under test, the </a:t>
            </a:r>
            <a:r>
              <a:rPr lang="en-US" sz="1200" dirty="0" err="1" smtClean="0"/>
              <a:t>cooldown</a:t>
            </a:r>
            <a:r>
              <a:rPr lang="en-US" sz="1200" dirty="0" smtClean="0"/>
              <a:t> period is extended until write pending is empty.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 = </a:t>
            </a:r>
            <a:r>
              <a:rPr lang="en-US" dirty="0" err="1" smtClean="0"/>
              <a:t>warmup</a:t>
            </a:r>
            <a:r>
              <a:rPr lang="en-US" dirty="0" smtClean="0"/>
              <a:t>, measure, </a:t>
            </a:r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6" y="1390668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4685" y="1390652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44" y="1390636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603" y="1390620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8562" y="1390604"/>
            <a:ext cx="1547812" cy="28098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j-lt"/>
              </a:rPr>
              <a:t>Subinterval 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6726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2497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8268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6374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2453" y="949890"/>
            <a:ext cx="10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warmup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1" y="1136276"/>
            <a:ext cx="97827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045" y="1136276"/>
            <a:ext cx="93940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9612" y="952720"/>
            <a:ext cx="18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1091" y="1136276"/>
            <a:ext cx="549295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30557" y="1136276"/>
            <a:ext cx="578372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4809" y="951947"/>
            <a:ext cx="11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014538" y="1920128"/>
            <a:ext cx="2883553" cy="299197"/>
          </a:xfrm>
          <a:prstGeom prst="wedgeRoundRectCallout">
            <a:avLst>
              <a:gd name="adj1" fmla="val 34003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First measurement subinterval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33032" y="1920128"/>
            <a:ext cx="2883553" cy="299197"/>
          </a:xfrm>
          <a:prstGeom prst="wedgeRoundRectCallout">
            <a:avLst>
              <a:gd name="adj1" fmla="val -34898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Last measurement subinterval</a:t>
            </a:r>
          </a:p>
        </p:txBody>
      </p:sp>
    </p:spTree>
    <p:extLst>
      <p:ext uri="{BB962C8B-B14F-4D97-AF65-F5344CB8AC3E}">
        <p14:creationId xmlns:p14="http://schemas.microsoft.com/office/powerpoint/2010/main" val="11631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90699"/>
          </a:xfrm>
        </p:spPr>
        <p:txBody>
          <a:bodyPr/>
          <a:lstStyle/>
          <a:p>
            <a:r>
              <a:rPr lang="en-US" sz="1800" dirty="0" smtClean="0"/>
              <a:t>A subfolder of the overall test output folder that contains the csv files with one line for each subinterval in that test step.</a:t>
            </a:r>
          </a:p>
          <a:p>
            <a:pPr lvl="1"/>
            <a:r>
              <a:rPr lang="en-US" sz="1600" dirty="0" smtClean="0"/>
              <a:t>Nested subfolders for each workload data rollup</a:t>
            </a:r>
          </a:p>
          <a:p>
            <a:pPr lvl="2"/>
            <a:r>
              <a:rPr lang="en-US" sz="1200" dirty="0" smtClean="0"/>
              <a:t>Containing a csv file for each rollup instance, with one line per subinterval.</a:t>
            </a:r>
          </a:p>
          <a:p>
            <a:pPr lvl="1"/>
            <a:r>
              <a:rPr lang="en-US" sz="1600" dirty="0" smtClean="0"/>
              <a:t>A nested subfolder with raw </a:t>
            </a:r>
            <a:r>
              <a:rPr lang="en-US" sz="1600" dirty="0" err="1" smtClean="0"/>
              <a:t>RAID_subsystem</a:t>
            </a:r>
            <a:r>
              <a:rPr lang="en-US" sz="1600" dirty="0" smtClean="0"/>
              <a:t> RMLIB API data.</a:t>
            </a:r>
          </a:p>
          <a:p>
            <a:pPr lvl="2"/>
            <a:r>
              <a:rPr lang="en-US" sz="1400" dirty="0" smtClean="0"/>
              <a:t>Collected time-synchronized "just before" the end of each subinterval.</a:t>
            </a:r>
          </a:p>
          <a:p>
            <a:r>
              <a:rPr lang="en-US" sz="1800" dirty="0" smtClean="0"/>
              <a:t>A single line in the overall test results "summary.csv" files.</a:t>
            </a:r>
          </a:p>
          <a:p>
            <a:pPr lvl="1"/>
            <a:r>
              <a:rPr lang="en-US" sz="1600" dirty="0" smtClean="0"/>
              <a:t>In ivy terminology, this is called a "measurement" line, which represents the rollup from the first to last measurement subintervals.</a:t>
            </a:r>
          </a:p>
          <a:p>
            <a:pPr lvl="2"/>
            <a:r>
              <a:rPr lang="en-US" sz="1400" dirty="0" smtClean="0"/>
              <a:t>Unless </a:t>
            </a:r>
            <a:r>
              <a:rPr lang="en-US" sz="1400" dirty="0"/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measure</a:t>
            </a:r>
            <a:r>
              <a:rPr lang="en-US" sz="1400" dirty="0"/>
              <a:t>" with specified accuracy timed </a:t>
            </a:r>
            <a:r>
              <a:rPr lang="en-US" sz="1400" dirty="0" smtClean="0"/>
              <a:t>out – then you get an error message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test step you get: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237536"/>
          </a:xfrm>
        </p:spPr>
        <p:txBody>
          <a:bodyPr/>
          <a:lstStyle/>
          <a:p>
            <a:r>
              <a:rPr lang="en-US" sz="1800" dirty="0" smtClean="0"/>
              <a:t>Default: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on</a:t>
            </a:r>
          </a:p>
          <a:p>
            <a:r>
              <a:rPr lang="en-US" sz="1800" dirty="0" smtClean="0">
                <a:cs typeface="Courier New" panose="02070309020205020404" pitchFamily="49" charset="0"/>
              </a:rPr>
              <a:t>Set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off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When it is valid to carry forward Write Pending dirty data from one test step to the next.</a:t>
            </a:r>
          </a:p>
          <a:p>
            <a:pPr lvl="1"/>
            <a:r>
              <a:rPr lang="en-US" sz="1600" dirty="0" smtClean="0">
                <a:cs typeface="Courier New" panose="02070309020205020404" pitchFamily="49" charset="0"/>
              </a:rPr>
              <a:t>This can speed up the next test step tremendously if </a:t>
            </a:r>
          </a:p>
          <a:p>
            <a:pPr lvl="2"/>
            <a:r>
              <a:rPr lang="en-US" sz="1400" dirty="0" smtClean="0">
                <a:cs typeface="Courier New" panose="02070309020205020404" pitchFamily="49" charset="0"/>
              </a:rPr>
              <a:t>the next step doesn’t stabilize until WP is full, </a:t>
            </a:r>
          </a:p>
          <a:p>
            <a:pPr lvl="2"/>
            <a:r>
              <a:rPr lang="en-US" sz="1400" dirty="0" smtClean="0">
                <a:cs typeface="Courier New" panose="02070309020205020404" pitchFamily="49" charset="0"/>
              </a:rPr>
              <a:t>AND if both steps place the SAME things into WP.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cooldown_by_wp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42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38671"/>
          </a:xfrm>
        </p:spPr>
        <p:txBody>
          <a:bodyPr/>
          <a:lstStyle/>
          <a:p>
            <a:r>
              <a:rPr lang="en-US" sz="2000" dirty="0" smtClean="0"/>
              <a:t>[go];</a:t>
            </a:r>
          </a:p>
          <a:p>
            <a:pPr lvl="2"/>
            <a:r>
              <a:rPr lang="en-US" sz="1600" dirty="0" smtClean="0"/>
              <a:t>Default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lvl="2"/>
            <a:r>
              <a:rPr lang="en-US" sz="1600" dirty="0" smtClean="0"/>
              <a:t>Default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</a:p>
          <a:p>
            <a:pPr lvl="2"/>
            <a:r>
              <a:rPr lang="en-US" sz="1600" dirty="0" smtClean="0"/>
              <a:t>runs at least one </a:t>
            </a:r>
            <a:r>
              <a:rPr lang="en-US" sz="1600" dirty="0" err="1" smtClean="0"/>
              <a:t>cooldown</a:t>
            </a:r>
            <a:r>
              <a:rPr lang="en-US" sz="1600" dirty="0" smtClean="0"/>
              <a:t> subinterval</a:t>
            </a:r>
          </a:p>
          <a:p>
            <a:pPr lvl="3"/>
            <a:r>
              <a:rPr lang="en-US" sz="1600" dirty="0"/>
              <a:t>if you have a command </a:t>
            </a:r>
            <a:r>
              <a:rPr lang="en-US" sz="1600" dirty="0" smtClean="0"/>
              <a:t>device, </a:t>
            </a:r>
            <a:r>
              <a:rPr lang="en-US" sz="1600" dirty="0"/>
              <a:t>continuing </a:t>
            </a:r>
            <a:r>
              <a:rPr lang="en-US" sz="1600" dirty="0" smtClean="0"/>
              <a:t>more </a:t>
            </a:r>
            <a:r>
              <a:rPr lang="en-US" sz="1600" dirty="0" err="1" smtClean="0"/>
              <a:t>cooldown</a:t>
            </a:r>
            <a:r>
              <a:rPr lang="en-US" sz="1600" dirty="0" smtClean="0"/>
              <a:t> subintervals until WP is empty.  </a:t>
            </a:r>
            <a:endParaRPr lang="en-US" sz="1800" dirty="0" smtClean="0"/>
          </a:p>
          <a:p>
            <a:pPr lvl="1"/>
            <a:r>
              <a:rPr lang="en-US" sz="1800" dirty="0" smtClean="0"/>
              <a:t>Useful when you are developing an </a:t>
            </a:r>
            <a:r>
              <a:rPr lang="en-US" sz="1800" dirty="0" err="1" smtClean="0"/>
              <a:t>ivyscript</a:t>
            </a:r>
            <a:r>
              <a:rPr lang="en-US" sz="1800" dirty="0" smtClean="0"/>
              <a:t> workflow and you just want to see quick sample csv files.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[Go] </a:t>
            </a: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23768"/>
          </a:xfrm>
        </p:spPr>
        <p:txBody>
          <a:bodyPr/>
          <a:lstStyle/>
          <a:p>
            <a:r>
              <a:rPr lang="en-US" sz="1600" dirty="0" smtClean="0"/>
              <a:t>On the [Go] statement to start a test step, you can optionally specify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stepname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smtClean="0">
                <a:cs typeface="Courier New" panose="02070309020205020404" pitchFamily="49" charset="0"/>
              </a:rPr>
              <a:t>, which defaults to "step" followed by a four digit step number starting with 0000, so the default name for the first step is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step0000</a:t>
            </a:r>
            <a:r>
              <a:rPr lang="en-US" sz="1600" dirty="0" smtClean="0">
                <a:cs typeface="Courier New" panose="02070309020205020404" pitchFamily="49" charset="0"/>
              </a:rPr>
              <a:t>.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G</a:t>
            </a:r>
            <a:r>
              <a:rPr lang="en-US" sz="1600" dirty="0" smtClean="0">
                <a:cs typeface="Courier New" panose="02070309020205020404" pitchFamily="49" charset="0"/>
              </a:rPr>
              <a:t>iving </a:t>
            </a:r>
            <a:r>
              <a:rPr lang="en-US" sz="1600" dirty="0">
                <a:cs typeface="Courier New" panose="02070309020205020404" pitchFamily="49" charset="0"/>
              </a:rPr>
              <a:t>a test step a meaningful name is useful when looking at overall measurement summary csv </a:t>
            </a:r>
            <a:r>
              <a:rPr lang="en-US" sz="1600" dirty="0" smtClean="0">
                <a:cs typeface="Courier New" panose="02070309020205020404" pitchFamily="49" charset="0"/>
              </a:rPr>
              <a:t>files </a:t>
            </a:r>
            <a:r>
              <a:rPr lang="en-US" sz="1600" dirty="0">
                <a:cs typeface="Courier New" panose="02070309020205020404" pitchFamily="49" charset="0"/>
              </a:rPr>
              <a:t>(analogous to the </a:t>
            </a:r>
            <a:r>
              <a:rPr lang="en-US" sz="1600" dirty="0" err="1">
                <a:cs typeface="Courier New" panose="02070309020205020404" pitchFamily="49" charset="0"/>
              </a:rPr>
              <a:t>vdbench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"summary.html"), </a:t>
            </a:r>
            <a:r>
              <a:rPr lang="en-US" sz="1600" dirty="0">
                <a:cs typeface="Courier New" panose="02070309020205020404" pitchFamily="49" charset="0"/>
              </a:rPr>
              <a:t>where you get one csv line for each test </a:t>
            </a:r>
            <a:r>
              <a:rPr lang="en-US" sz="1600" dirty="0" smtClean="0">
                <a:cs typeface="Courier New" panose="02070309020205020404" pitchFamily="49" charset="0"/>
              </a:rPr>
              <a:t>step.  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Those labels are handy when making Excel charts, as you can use the </a:t>
            </a:r>
            <a:r>
              <a:rPr lang="en-US" sz="1600" dirty="0" err="1" smtClean="0">
                <a:cs typeface="Courier New" panose="02070309020205020404" pitchFamily="49" charset="0"/>
              </a:rPr>
              <a:t>stepname</a:t>
            </a:r>
            <a:r>
              <a:rPr lang="en-US" sz="1600" dirty="0" smtClean="0">
                <a:cs typeface="Courier New" panose="02070309020205020404" pitchFamily="49" charset="0"/>
              </a:rPr>
              <a:t> column as the series name on a chart.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640</Words>
  <Application>Microsoft Office PowerPoint</Application>
  <PresentationFormat>On-screen Show (16:9)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Statement – [Go]</vt:lpstr>
      <vt:lpstr>Test step = warmup, measure, cooldown</vt:lpstr>
      <vt:lpstr>For each test step you get:</vt:lpstr>
      <vt:lpstr>cooldown_by_wp</vt:lpstr>
      <vt:lpstr>The default [Go] statement</vt:lpstr>
      <vt:lpstr>stepname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– [Go]</dc:title>
  <dc:creator>Hitachi Data Systems</dc:creator>
  <cp:lastModifiedBy>Hitachi Data Systems</cp:lastModifiedBy>
  <cp:revision>2</cp:revision>
  <dcterms:created xsi:type="dcterms:W3CDTF">2016-02-09T23:43:26Z</dcterms:created>
  <dcterms:modified xsi:type="dcterms:W3CDTF">2016-02-10T00:03:10Z</dcterms:modified>
</cp:coreProperties>
</file>