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handoutMasterIdLst>
    <p:handoutMasterId r:id="rId102"/>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523" r:id="rId15"/>
    <p:sldId id="346" r:id="rId16"/>
    <p:sldId id="350" r:id="rId17"/>
    <p:sldId id="504" r:id="rId18"/>
    <p:sldId id="347" r:id="rId19"/>
    <p:sldId id="496" r:id="rId20"/>
    <p:sldId id="348" r:id="rId21"/>
    <p:sldId id="373" r:id="rId22"/>
    <p:sldId id="371" r:id="rId23"/>
    <p:sldId id="372" r:id="rId24"/>
    <p:sldId id="481" r:id="rId25"/>
    <p:sldId id="482" r:id="rId26"/>
    <p:sldId id="483" r:id="rId27"/>
    <p:sldId id="484" r:id="rId28"/>
    <p:sldId id="507" r:id="rId29"/>
    <p:sldId id="474" r:id="rId30"/>
    <p:sldId id="475" r:id="rId31"/>
    <p:sldId id="476" r:id="rId32"/>
    <p:sldId id="477" r:id="rId33"/>
    <p:sldId id="478" r:id="rId34"/>
    <p:sldId id="479" r:id="rId35"/>
    <p:sldId id="480" r:id="rId36"/>
    <p:sldId id="497" r:id="rId37"/>
    <p:sldId id="498" r:id="rId38"/>
    <p:sldId id="499" r:id="rId39"/>
    <p:sldId id="473" r:id="rId40"/>
    <p:sldId id="505" r:id="rId41"/>
    <p:sldId id="506" r:id="rId42"/>
    <p:sldId id="508" r:id="rId43"/>
    <p:sldId id="467" r:id="rId44"/>
    <p:sldId id="352" r:id="rId45"/>
    <p:sldId id="361" r:id="rId46"/>
    <p:sldId id="353" r:id="rId47"/>
    <p:sldId id="466" r:id="rId48"/>
    <p:sldId id="472" r:id="rId49"/>
    <p:sldId id="354" r:id="rId50"/>
    <p:sldId id="357" r:id="rId51"/>
    <p:sldId id="417" r:id="rId52"/>
    <p:sldId id="502" r:id="rId53"/>
    <p:sldId id="503" r:id="rId54"/>
    <p:sldId id="415" r:id="rId55"/>
    <p:sldId id="423" r:id="rId56"/>
    <p:sldId id="418" r:id="rId57"/>
    <p:sldId id="439" r:id="rId58"/>
    <p:sldId id="489" r:id="rId59"/>
    <p:sldId id="487" r:id="rId60"/>
    <p:sldId id="488" r:id="rId61"/>
    <p:sldId id="419" r:id="rId62"/>
    <p:sldId id="420" r:id="rId63"/>
    <p:sldId id="469" r:id="rId64"/>
    <p:sldId id="424" r:id="rId65"/>
    <p:sldId id="425" r:id="rId66"/>
    <p:sldId id="426" r:id="rId67"/>
    <p:sldId id="427" r:id="rId68"/>
    <p:sldId id="428" r:id="rId69"/>
    <p:sldId id="429" r:id="rId70"/>
    <p:sldId id="430" r:id="rId71"/>
    <p:sldId id="431" r:id="rId72"/>
    <p:sldId id="433" r:id="rId73"/>
    <p:sldId id="416" r:id="rId74"/>
    <p:sldId id="436" r:id="rId75"/>
    <p:sldId id="434" r:id="rId76"/>
    <p:sldId id="446" r:id="rId77"/>
    <p:sldId id="468" r:id="rId78"/>
    <p:sldId id="447" r:id="rId79"/>
    <p:sldId id="438" r:id="rId80"/>
    <p:sldId id="441" r:id="rId81"/>
    <p:sldId id="442" r:id="rId82"/>
    <p:sldId id="443" r:id="rId83"/>
    <p:sldId id="470" r:id="rId84"/>
    <p:sldId id="500" r:id="rId85"/>
    <p:sldId id="524" r:id="rId86"/>
    <p:sldId id="509" r:id="rId87"/>
    <p:sldId id="510" r:id="rId88"/>
    <p:sldId id="516" r:id="rId89"/>
    <p:sldId id="265" r:id="rId90"/>
    <p:sldId id="511" r:id="rId91"/>
    <p:sldId id="518" r:id="rId92"/>
    <p:sldId id="519" r:id="rId93"/>
    <p:sldId id="517" r:id="rId94"/>
    <p:sldId id="512" r:id="rId95"/>
    <p:sldId id="513" r:id="rId96"/>
    <p:sldId id="514" r:id="rId97"/>
    <p:sldId id="520" r:id="rId98"/>
    <p:sldId id="521" r:id="rId99"/>
    <p:sldId id="306" r:id="rId100"/>
  </p:sldIdLst>
  <p:sldSz cx="9144000" cy="5143500" type="screen16x9"/>
  <p:notesSz cx="6858000" cy="9144000"/>
  <p:custDataLst>
    <p:tags r:id="rId10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varScale="1">
        <p:scale>
          <a:sx n="181" d="100"/>
          <a:sy n="181" d="100"/>
        </p:scale>
        <p:origin x="139" y="26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4/17/2019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hyperlink" Target="https://www.dcode.fr/hamonic-number" TargetMode="Externa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April 16,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LUN_Name</a:t>
            </a:r>
            <a:r>
              <a:rPr lang="en-US" sz="1600" dirty="0">
                <a:latin typeface="Courier New" panose="02070309020205020404" pitchFamily="49" charset="0"/>
                <a:cs typeface="Courier New" panose="02070309020205020404" pitchFamily="49" charset="0"/>
              </a:rPr>
              <a:t>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Hitachi_Product</a:t>
            </a:r>
            <a:r>
              <a:rPr lang="en-US" sz="1600" dirty="0">
                <a:latin typeface="Courier New" panose="02070309020205020404" pitchFamily="49" charset="0"/>
                <a:cs typeface="Courier New" panose="02070309020205020404" pitchFamily="49" charset="0"/>
              </a:rPr>
              <a:t> = HM700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HDS_Product</a:t>
            </a:r>
            <a:r>
              <a:rPr lang="en-US" sz="1600" dirty="0">
                <a:latin typeface="Courier New" panose="02070309020205020404" pitchFamily="49" charset="0"/>
                <a:cs typeface="Courier New" panose="02070309020205020404" pitchFamily="49" charset="0"/>
              </a:rPr>
              <a:t> = "HUS VM"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 = Internal</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RAID_level</a:t>
            </a:r>
            <a:r>
              <a:rPr lang="en-US" sz="1600" dirty="0">
                <a:latin typeface="Courier New" panose="02070309020205020404" pitchFamily="49" charset="0"/>
                <a:cs typeface="Courier New" panose="02070309020205020404" pitchFamily="49" charset="0"/>
              </a:rPr>
              <a:t> = RAID-1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Parity_Group</a:t>
            </a:r>
            <a:r>
              <a:rPr lang="en-US" sz="1600" dirty="0">
                <a:latin typeface="Courier New" panose="02070309020205020404" pitchFamily="49" charset="0"/>
                <a:cs typeface="Courier New" panose="02070309020205020404" pitchFamily="49" charset="0"/>
              </a:rPr>
              <a:t> = 01-01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Pool_ID</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Max_LBA</a:t>
            </a:r>
            <a:r>
              <a:rPr lang="en-US" sz="1600" dirty="0">
                <a:latin typeface="Courier New" panose="02070309020205020404" pitchFamily="49" charset="0"/>
                <a:cs typeface="Courier New" panose="02070309020205020404" pitchFamily="49" charset="0"/>
              </a:rPr>
              <a:t> = 2097151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Size_MB</a:t>
            </a:r>
            <a:r>
              <a:rPr lang="en-US" sz="1600" dirty="0">
                <a:latin typeface="Courier New" panose="02070309020205020404" pitchFamily="49" charset="0"/>
                <a:cs typeface="Courier New" panose="02070309020205020404" pitchFamily="49" charset="0"/>
              </a:rPr>
              <a:t> = 1073.741824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Size_GB</a:t>
            </a:r>
            <a:r>
              <a:rPr lang="en-US" sz="1600" dirty="0">
                <a:latin typeface="Courier New" panose="02070309020205020404" pitchFamily="49" charset="0"/>
                <a:cs typeface="Courier New" panose="02070309020205020404" pitchFamily="49" charset="0"/>
              </a:rPr>
              <a:t> = 1.073742</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Size_TB</a:t>
            </a:r>
            <a:r>
              <a:rPr lang="en-US" sz="1600" dirty="0">
                <a:latin typeface="Courier New" panose="02070309020205020404" pitchFamily="49" charset="0"/>
                <a:cs typeface="Courier New" panose="02070309020205020404" pitchFamily="49" charset="0"/>
              </a:rPr>
              <a:t> = 0.001074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HDS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a:t>
            </a:r>
            <a:r>
              <a:rPr lang="en-US" sz="1400" dirty="0" err="1">
                <a:latin typeface="Courier New" pitchFamily="49" charset="0"/>
                <a:cs typeface="Courier New" pitchFamily="49" charset="0"/>
              </a:rPr>
              <a:t>LDEV_type</a:t>
            </a:r>
            <a:r>
              <a:rPr lang="en-US" sz="1400" dirty="0">
                <a:latin typeface="Courier New" pitchFamily="49" charset="0"/>
                <a:cs typeface="Courier New" pitchFamily="49" charset="0"/>
              </a:rPr>
              <a:t>"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a:t>
            </a:r>
            <a:r>
              <a:rPr lang="en-US" sz="1200" dirty="0" err="1">
                <a:latin typeface="Courier New" panose="02070309020205020404" pitchFamily="49" charset="0"/>
                <a:cs typeface="Courier New" pitchFamily="49" charset="0"/>
              </a:rPr>
              <a:t>LDEV_type</a:t>
            </a:r>
            <a:r>
              <a:rPr lang="en-US" sz="1200" dirty="0">
                <a:latin typeface="Courier New" panose="02070309020205020404" pitchFamily="49" charset="0"/>
                <a:cs typeface="Courier New" pitchFamily="49" charset="0"/>
              </a:rPr>
              <a:t>"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a:t>
            </a:r>
            <a:r>
              <a:rPr lang="en-US" sz="1400" dirty="0" err="1">
                <a:latin typeface="Courier New" panose="02070309020205020404" pitchFamily="49" charset="0"/>
                <a:cs typeface="Courier New" panose="02070309020205020404" pitchFamily="49" charset="0"/>
              </a:rPr>
              <a:t>LDEV_type</a:t>
            </a:r>
            <a:r>
              <a:rPr lang="en-US" sz="1400" dirty="0">
                <a:latin typeface="Courier New" panose="02070309020205020404" pitchFamily="49" charset="0"/>
                <a:cs typeface="Courier New" panose="02070309020205020404" pitchFamily="49" charset="0"/>
              </a:rPr>
              <a:t>\"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Future intent for the ivy engine C++ API</a:t>
            </a:r>
          </a:p>
          <a:p>
            <a:pPr marL="1031875" lvl="2" indent="-457200"/>
            <a:r>
              <a:rPr lang="en-US" sz="1200" dirty="0"/>
              <a:t>to layer a REST API on top</a:t>
            </a:r>
          </a:p>
          <a:p>
            <a:pPr marL="1031875" lvl="2" indent="-457200"/>
            <a:r>
              <a:rPr lang="en-US" sz="1200" dirty="0"/>
              <a:t>to layer a CLI on top, to enable scripting in any language – long term may phase out </a:t>
            </a:r>
            <a:r>
              <a:rPr lang="en-US" sz="1200" dirty="0" err="1"/>
              <a:t>ivyscript</a:t>
            </a:r>
            <a:r>
              <a:rPr lang="en-US" sz="1200" dirty="0"/>
              <a:t>.</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dirty="0">
                <a:solidFill>
                  <a:schemeClr val="bg1">
                    <a:lumMod val="65000"/>
                  </a:schemeClr>
                </a:solidFill>
                <a:latin typeface="Courier New" pitchFamily="49" charset="0"/>
                <a:cs typeface="Courier New" pitchFamily="49" charset="0"/>
              </a:rPr>
              <a:t>[</a:t>
            </a:r>
            <a:r>
              <a:rPr lang="en-US" altLang="zh-CN" dirty="0" err="1">
                <a:solidFill>
                  <a:schemeClr val="bg1">
                    <a:lumMod val="65000"/>
                  </a:schemeClr>
                </a:solidFill>
                <a:latin typeface="Courier New" pitchFamily="49" charset="0"/>
                <a:cs typeface="Courier New" pitchFamily="49" charset="0"/>
              </a:rPr>
              <a:t>SetIosequencerTemplate</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 </a:t>
            </a:r>
            <a:r>
              <a:rPr lang="en-US" sz="2000" dirty="0">
                <a:cs typeface="Courier New" pitchFamily="49" charset="0"/>
              </a:rPr>
              <a:t>some common </a:t>
            </a:r>
            <a:r>
              <a:rPr lang="en-US" sz="200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iosequencer</a:t>
            </a:r>
            <a:r>
              <a:rPr lang="en-US"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CreateWorkload</a:t>
            </a:r>
            <a:r>
              <a:rPr lang="en-US" sz="2000" dirty="0">
                <a:latin typeface="Courier New" pitchFamily="49" charset="0"/>
                <a:cs typeface="Courier New" pitchFamily="49" charset="0"/>
              </a:rPr>
              <a:t>]</a:t>
            </a:r>
            <a:endParaRPr lang="en-US" sz="200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42132"/>
          </a:xfrm>
        </p:spPr>
        <p:txBody>
          <a:bodyPr/>
          <a:lstStyle/>
          <a:p>
            <a:r>
              <a:rPr lang="en-US" sz="1600" dirty="0">
                <a:latin typeface="Courier New" panose="02070309020205020404" pitchFamily="49" charset="0"/>
                <a:cs typeface="Courier New" panose="02070309020205020404" pitchFamily="49" charset="0"/>
              </a:rPr>
              <a:t>ivy</a:t>
            </a:r>
            <a:r>
              <a:rPr lang="en-US" sz="1600" dirty="0"/>
              <a:t> [options] </a:t>
            </a:r>
            <a:r>
              <a:rPr lang="en-US" sz="1600" i="1" dirty="0" err="1"/>
              <a:t>ivyscript_filename</a:t>
            </a:r>
            <a:endParaRPr lang="en-US" sz="1600" i="1" dirty="0"/>
          </a:p>
          <a:p>
            <a:pPr lvl="1"/>
            <a:r>
              <a:rPr lang="en-US" sz="1400" dirty="0"/>
              <a:t>Ivyscript filenames must end in </a:t>
            </a:r>
            <a:r>
              <a:rPr lang="en-US" sz="1400" dirty="0">
                <a:latin typeface="Courier New" panose="02070309020205020404" pitchFamily="49" charset="0"/>
                <a:cs typeface="Courier New" panose="02070309020205020404" pitchFamily="49" charset="0"/>
              </a:rPr>
              <a:t>.ivyscript</a:t>
            </a:r>
            <a:r>
              <a:rPr lang="en-US" sz="1400" dirty="0"/>
              <a:t>.</a:t>
            </a:r>
          </a:p>
          <a:p>
            <a:pPr marL="574675" lvl="2" indent="0">
              <a:buNone/>
            </a:pPr>
            <a:r>
              <a:rPr lang="en-US" sz="1200" dirty="0"/>
              <a:t>If you leave off the </a:t>
            </a:r>
            <a:r>
              <a:rPr lang="en-US" sz="1200" dirty="0">
                <a:latin typeface="Courier New" panose="02070309020205020404" pitchFamily="49" charset="0"/>
                <a:cs typeface="Courier New" panose="02070309020205020404" pitchFamily="49" charset="0"/>
              </a:rPr>
              <a:t>.ivyscript</a:t>
            </a:r>
            <a:r>
              <a:rPr lang="en-US" sz="1200" dirty="0"/>
              <a:t> suffix, ivy will add it before looking for the file.</a:t>
            </a:r>
          </a:p>
          <a:p>
            <a:pPr lvl="1"/>
            <a:r>
              <a:rPr lang="en-US" sz="1400" dirty="0"/>
              <a:t>Options:</a:t>
            </a:r>
            <a:r>
              <a:rPr lang="en-US" sz="1200" dirty="0"/>
              <a:t> (case insensitive, ignores underscores, e.g.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noLDEV</a:t>
            </a:r>
            <a:r>
              <a:rPr lang="en-US" sz="1200" dirty="0"/>
              <a:t> same as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no_ldev</a:t>
            </a:r>
            <a:r>
              <a:rPr lang="en-US" sz="1200" dirty="0"/>
              <a:t>.)</a:t>
            </a:r>
            <a:endParaRPr lang="en-US" sz="1400" dirty="0"/>
          </a:p>
          <a:p>
            <a:pPr marL="574675" lvl="2" indent="0">
              <a:buNone/>
            </a:pPr>
            <a:r>
              <a:rPr lang="en-US" sz="1200" dirty="0">
                <a:latin typeface="Courier New" panose="02070309020205020404" pitchFamily="49" charset="0"/>
                <a:cs typeface="Courier New" panose="02070309020205020404" pitchFamily="49" charset="0"/>
              </a:rPr>
              <a:t>-log</a:t>
            </a:r>
            <a:r>
              <a:rPr lang="en-US" sz="1200" dirty="0"/>
              <a:t> – turns on detailed logging – useful when a problem is encountered.</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no_cmd</a:t>
            </a:r>
            <a:r>
              <a:rPr lang="en-US" sz="1200" dirty="0"/>
              <a:t> – stops ivy from automatically connecting to a command device.</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no_ldev</a:t>
            </a:r>
            <a:r>
              <a:rPr lang="en-US" sz="1200" dirty="0"/>
              <a:t> – stops ivy from gathering LDEV data from a command device.</a:t>
            </a:r>
          </a:p>
          <a:p>
            <a:pPr marL="855663" lvl="3" indent="0">
              <a:buNone/>
            </a:pPr>
            <a:r>
              <a:rPr lang="en-US" sz="1200" dirty="0"/>
              <a:t>	(Makes gathers faster, but doesn’t collect LDEV or PG performance data.)</a:t>
            </a:r>
          </a:p>
          <a:p>
            <a:pPr marL="620713"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no_perf</a:t>
            </a:r>
            <a:r>
              <a:rPr lang="en-US" sz="1200" dirty="0"/>
              <a:t> – with a command device, collects configuration data, but does not collect performance data.</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spinloop</a:t>
            </a:r>
            <a:r>
              <a:rPr lang="en-US" sz="1200" dirty="0"/>
              <a:t> – ivy I/O driving </a:t>
            </a:r>
            <a:r>
              <a:rPr lang="en-US" sz="1200" dirty="0" err="1"/>
              <a:t>subthreads</a:t>
            </a:r>
            <a:r>
              <a:rPr lang="en-US" sz="1200" dirty="0"/>
              <a:t> will continuously check for work to do without ever waiting.</a:t>
            </a:r>
          </a:p>
          <a:p>
            <a:pPr marL="574675" lvl="2" indent="0">
              <a:buNone/>
            </a:pPr>
            <a:r>
              <a:rPr lang="en-US" sz="1200" dirty="0"/>
              <a:t>	(Useful at very low I/O rates to keep </a:t>
            </a:r>
            <a:r>
              <a:rPr lang="en-US" sz="1200" dirty="0" err="1"/>
              <a:t>ivydriver</a:t>
            </a:r>
            <a:r>
              <a:rPr lang="en-US" sz="1200" dirty="0"/>
              <a:t> pages resident in test host CPU L1/L2 cache.)</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one_thread_per_core</a:t>
            </a:r>
            <a:r>
              <a:rPr lang="en-US" sz="1200" dirty="0"/>
              <a:t> – Normally </a:t>
            </a:r>
            <a:r>
              <a:rPr lang="en-US" sz="1200" dirty="0" err="1">
                <a:latin typeface="Courier New" panose="02070309020205020404" pitchFamily="49" charset="0"/>
                <a:cs typeface="Courier New" panose="02070309020205020404" pitchFamily="49" charset="0"/>
              </a:rPr>
              <a:t>ivydriver</a:t>
            </a:r>
            <a:r>
              <a:rPr lang="en-US" sz="1200" dirty="0"/>
              <a:t> on each test host starts an I/O driving </a:t>
            </a:r>
            <a:r>
              <a:rPr lang="en-US" sz="1200" dirty="0" err="1"/>
              <a:t>subthread</a:t>
            </a:r>
            <a:r>
              <a:rPr lang="en-US" sz="1200" dirty="0"/>
              <a:t> on all </a:t>
            </a:r>
            <a:r>
              <a:rPr lang="en-US" sz="1200" dirty="0" err="1"/>
              <a:t>hyperthreads</a:t>
            </a:r>
            <a:r>
              <a:rPr lang="en-US" sz="1200" dirty="0"/>
              <a:t> of every Linux CPU </a:t>
            </a:r>
            <a:r>
              <a:rPr lang="en-US" sz="1200" dirty="0" err="1">
                <a:latin typeface="Courier New" panose="02070309020205020404" pitchFamily="49" charset="0"/>
                <a:cs typeface="Courier New" panose="02070309020205020404" pitchFamily="49" charset="0"/>
              </a:rPr>
              <a:t>core_id</a:t>
            </a:r>
            <a:r>
              <a:rPr lang="en-US" sz="1200" dirty="0"/>
              <a:t>, except core 0.  The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one_thread_per_core</a:t>
            </a:r>
            <a:r>
              <a:rPr lang="en-US" sz="1200" dirty="0">
                <a:cs typeface="Courier New" panose="02070309020205020404" pitchFamily="49" charset="0"/>
              </a:rPr>
              <a:t> option only starts an I/O driving </a:t>
            </a:r>
            <a:r>
              <a:rPr lang="en-US" sz="1200" dirty="0" err="1">
                <a:cs typeface="Courier New" panose="02070309020205020404" pitchFamily="49" charset="0"/>
              </a:rPr>
              <a:t>subthread</a:t>
            </a:r>
            <a:r>
              <a:rPr lang="en-US" sz="1200" dirty="0">
                <a:cs typeface="Courier New" panose="02070309020205020404" pitchFamily="49" charset="0"/>
              </a:rPr>
              <a:t> on the first </a:t>
            </a:r>
            <a:r>
              <a:rPr lang="en-US" sz="1200" dirty="0" err="1">
                <a:cs typeface="Courier New" panose="02070309020205020404" pitchFamily="49" charset="0"/>
              </a:rPr>
              <a:t>hyperthread</a:t>
            </a:r>
            <a:r>
              <a:rPr lang="en-US" sz="1200" dirty="0">
                <a:cs typeface="Courier New" panose="02070309020205020404" pitchFamily="49" charset="0"/>
              </a:rPr>
              <a:t> of every </a:t>
            </a:r>
            <a:r>
              <a:rPr lang="en-US" sz="1200" dirty="0" err="1">
                <a:latin typeface="Courier New" panose="02070309020205020404" pitchFamily="49" charset="0"/>
                <a:cs typeface="Courier New" panose="02070309020205020404" pitchFamily="49" charset="0"/>
              </a:rPr>
              <a:t>core_id</a:t>
            </a:r>
            <a:r>
              <a:rPr lang="en-US" sz="1200" dirty="0">
                <a:cs typeface="Courier New" panose="02070309020205020404" pitchFamily="49" charset="0"/>
              </a:rPr>
              <a:t> except core 0.  This option should only be used when measuring service times at very low I/O rates, along with the </a:t>
            </a:r>
            <a:r>
              <a:rPr lang="en-US" sz="1200" dirty="0">
                <a:latin typeface="Courier New" panose="02070309020205020404" pitchFamily="49" charset="0"/>
                <a:cs typeface="Courier New" panose="02070309020205020404" pitchFamily="49" charset="0"/>
              </a:rPr>
              <a:t>–spinlock</a:t>
            </a:r>
            <a:r>
              <a:rPr lang="en-US" sz="1200" dirty="0">
                <a:cs typeface="Courier New" panose="02070309020205020404" pitchFamily="49" charset="0"/>
              </a:rPr>
              <a:t> option.</a:t>
            </a:r>
            <a:endParaRPr lang="en-US" sz="1200" dirty="0"/>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16375"/>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 = zeros</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all_0xFF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all_0x0F</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6533"/>
          </a:xfrm>
        </p:spPr>
        <p:txBody>
          <a:bodyPr/>
          <a:lstStyle/>
          <a:p>
            <a:r>
              <a:rPr lang="en-US" sz="1600" dirty="0">
                <a:latin typeface="Courier New" panose="02070309020205020404" pitchFamily="49" charset="0"/>
                <a:cs typeface="Courier New" panose="02070309020205020404" pitchFamily="49" charset="0"/>
              </a:rPr>
              <a:t>pattern = random</a:t>
            </a:r>
          </a:p>
          <a:p>
            <a:pPr lvl="2"/>
            <a:r>
              <a:rPr lang="en-US" sz="1200" dirty="0">
                <a:cs typeface="Courier New" panose="02070309020205020404" pitchFamily="49" charset="0"/>
              </a:rPr>
              <a:t>Random binary noise.  Not compressible. This is the ivy default.</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trailing_zeros</a:t>
            </a:r>
            <a:r>
              <a:rPr lang="en-US" sz="1600" dirty="0">
                <a:latin typeface="Courier New" panose="02070309020205020404" pitchFamily="49" charset="0"/>
                <a:cs typeface="Courier New" panose="02070309020205020404" pitchFamily="49" charset="0"/>
              </a:rPr>
              <a:t>, compressibility = 50%</a:t>
            </a:r>
          </a:p>
          <a:p>
            <a:pPr lvl="2"/>
            <a:r>
              <a:rPr lang="en-US" sz="1200" dirty="0">
                <a:cs typeface="Courier New" panose="02070309020205020404" pitchFamily="49" charset="0"/>
              </a:rPr>
              <a:t>Each block has an incompressible section and a section with repeated zeros.</a:t>
            </a:r>
          </a:p>
          <a:p>
            <a:pPr lvl="2"/>
            <a:r>
              <a:rPr lang="en-US" sz="1200" dirty="0">
                <a:latin typeface="Courier New" panose="02070309020205020404" pitchFamily="49" charset="0"/>
                <a:cs typeface="Courier New" panose="02070309020205020404" pitchFamily="49" charset="0"/>
              </a:rPr>
              <a:t>compressibility</a:t>
            </a:r>
            <a:r>
              <a:rPr lang="en-US" sz="1200" dirty="0">
                <a:cs typeface="Courier New" panose="02070309020205020404" pitchFamily="49" charset="0"/>
              </a:rPr>
              <a:t> specifies the % of the block that is repeating zeros.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ascii</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Random </a:t>
            </a:r>
            <a:r>
              <a:rPr lang="en-US" sz="1200" dirty="0" err="1">
                <a:cs typeface="Courier New" panose="02070309020205020404" pitchFamily="49" charset="0"/>
              </a:rPr>
              <a:t>ascii</a:t>
            </a:r>
            <a:r>
              <a:rPr lang="en-US" sz="1200" dirty="0">
                <a:cs typeface="Courier New" panose="02070309020205020404" pitchFamily="49" charset="0"/>
              </a:rPr>
              <a:t> characters.   Fixed degree of compressibility</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gobbledegook</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Pseudo-English text generated by randomly selecting words from a dictionary.</a:t>
            </a:r>
          </a:p>
          <a:p>
            <a:pPr lvl="2"/>
            <a:r>
              <a:rPr lang="en-US" sz="1200" dirty="0">
                <a:cs typeface="Courier New" panose="02070309020205020404" pitchFamily="49" charset="0"/>
              </a:rPr>
              <a:t>Fixed degree of compressibility.</a:t>
            </a:r>
          </a:p>
          <a:p>
            <a:r>
              <a:rPr lang="en-US" sz="1600" dirty="0">
                <a:latin typeface="Courier New" panose="02070309020205020404" pitchFamily="49" charset="0"/>
                <a:cs typeface="Courier New" panose="02070309020205020404" pitchFamily="49" charset="0"/>
              </a:rPr>
              <a:t>pattern = zeros, pattern = all_0x0F, pattern = all_0xFF</a:t>
            </a:r>
          </a:p>
          <a:p>
            <a:pPr lvl="2"/>
            <a:r>
              <a:rPr lang="en-US" sz="120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.ivyscript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a:latin typeface="Courier New" pitchFamily="49" charset="0"/>
                <a:cs typeface="Courier New" pitchFamily="49" charset="0"/>
              </a:rPr>
              <a:t>pattern=</a:t>
            </a:r>
            <a:r>
              <a:rPr lang="en-US" sz="2200" dirty="0" err="1">
                <a:latin typeface="Courier New" pitchFamily="49" charset="0"/>
                <a:cs typeface="Courier New" pitchFamily="49" charset="0"/>
              </a:rPr>
              <a:t>trailing_zeros,compressibility</a:t>
            </a:r>
            <a:r>
              <a:rPr lang="en-US" sz="2200" dirty="0">
                <a:latin typeface="Courier New" pitchFamily="49" charset="0"/>
                <a:cs typeface="Courier New" pitchFamily="49" charset="0"/>
              </a:rPr>
              <a:t>=50%</a:t>
            </a: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Leading part of block is random binary data </a:t>
            </a:r>
          </a:p>
          <a:p>
            <a:pPr algn="ctr"/>
            <a:r>
              <a:rPr lang="en-US" sz="1600" dirty="0">
                <a:solidFill>
                  <a:schemeClr val="tx1"/>
                </a:solidFill>
                <a:latin typeface="+mj-lt"/>
              </a:rPr>
              <a:t>(incompressible)</a:t>
            </a: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DeleteWorkload</a:t>
            </a:r>
            <a:r>
              <a:rPr lang="en-US" altLang="zh-CN"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a:t>
            </a:r>
            <a:r>
              <a:rPr lang="en-US" sz="1200" dirty="0" err="1">
                <a:latin typeface="Courier New" pitchFamily="49" charset="0"/>
                <a:cs typeface="Courier New" pitchFamily="49" charset="0"/>
              </a:rPr>
              <a:t>serial_number</a:t>
            </a:r>
            <a:r>
              <a:rPr lang="en-US" sz="1200" dirty="0">
                <a:latin typeface="Courier New" pitchFamily="49" charset="0"/>
                <a:cs typeface="Courier New" pitchFamily="49" charset="0"/>
              </a:rPr>
              <a:t> : 123456, LDEV : 00:00-01:FF";</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r>
              <a:rPr lang="en-US" sz="1600" dirty="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dirty="0">
                <a:latin typeface="Courier New" panose="02070309020205020404" pitchFamily="49" charset="0"/>
                <a:cs typeface="Courier New" panose="02070309020205020404" pitchFamily="49" charset="0"/>
              </a:rPr>
              <a:t>skew</a:t>
            </a:r>
            <a:r>
              <a:rPr lang="en-US" sz="2000" dirty="0"/>
              <a:t>” or “</a:t>
            </a:r>
            <a:r>
              <a:rPr lang="en-US" sz="200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dirty="0" err="1">
                <a:latin typeface="Courier New" panose="02070309020205020404" pitchFamily="49" charset="0"/>
                <a:cs typeface="Courier New" panose="02070309020205020404" pitchFamily="49" charset="0"/>
              </a:rPr>
              <a:t>total_IOPS</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IOPS=max</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a:t>
            </a:r>
            <a:r>
              <a:rPr lang="en-US" altLang="zh-CN" sz="1400" b="1" dirty="0" err="1">
                <a:latin typeface="Courier New" pitchFamily="49" charset="0"/>
                <a:cs typeface="Courier New" pitchFamily="49" charset="0"/>
              </a:rPr>
              <a:t>Serial_Number+Port</a:t>
            </a:r>
            <a:r>
              <a:rPr lang="en-US" altLang="zh-CN" sz="1400" b="1" dirty="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a:latin typeface="+mn-ea"/>
                <a:cs typeface="Courier New" pitchFamily="49" charset="0"/>
              </a:rPr>
              <a:t>no spaces are permitted around the + sign)</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err="1">
                <a:latin typeface="Courier New" pitchFamily="49" charset="0"/>
                <a:cs typeface="Courier New" pitchFamily="49" charset="0"/>
              </a:rPr>
              <a:t>Serial_Number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serial_number+LDEV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or </a:t>
            </a:r>
            <a:r>
              <a:rPr lang="en-US" sz="1400" dirty="0">
                <a:latin typeface="Courier New" panose="02070309020205020404" pitchFamily="49" charset="0"/>
                <a:cs typeface="Courier New" panose="02070309020205020404" pitchFamily="49" charset="0"/>
              </a:rPr>
              <a:t>"host+scsi_bus_number__</a:t>
            </a:r>
            <a:r>
              <a:rPr lang="en-US" sz="1400" dirty="0" err="1">
                <a:latin typeface="Courier New" panose="02070309020205020404" pitchFamily="49" charset="0"/>
                <a:cs typeface="Courier New" panose="02070309020205020404" pitchFamily="49" charset="0"/>
              </a:rPr>
              <a:t>hba</a:t>
            </a:r>
            <a:r>
              <a:rPr lang="en-US" sz="1400" dirty="0">
                <a:latin typeface="Courier New" panose="02070309020205020404" pitchFamily="49" charset="0"/>
                <a:cs typeface="Courier New" panose="02070309020205020404" pitchFamily="49" charset="0"/>
              </a:rPr>
              <a:t>_"</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DeleteRollup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a Dynamic Feedback Controller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EditRollup</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one LUN, proportional to the absolute value of the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err="1">
                <a:latin typeface="Courier New" pitchFamily="49" charset="0"/>
                <a:cs typeface="Courier New" pitchFamily="49" charset="0"/>
              </a:rPr>
              <a:t>serial_number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645468"/>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 5</a:t>
            </a:r>
            <a:r>
              <a:rPr lang="en-US" sz="1400" dirty="0"/>
              <a:t>  </a:t>
            </a:r>
            <a:r>
              <a:rPr lang="en-US" sz="1200" dirty="0"/>
              <a:t>- this number is divided by </a:t>
            </a:r>
            <a:r>
              <a:rPr lang="en-US" sz="1200" dirty="0" err="1"/>
              <a:t>subinterval_seconds</a:t>
            </a:r>
            <a:r>
              <a:rPr lang="en-US" sz="1200" dirty="0"/>
              <a:t>, and rounded up to get the (minimum) number of </a:t>
            </a:r>
            <a:r>
              <a:rPr lang="en-US" sz="1200" dirty="0" err="1"/>
              <a:t>warmup</a:t>
            </a:r>
            <a:r>
              <a:rPr lang="en-US" sz="1200" dirty="0"/>
              <a:t>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write pending is below </a:t>
            </a:r>
            <a:r>
              <a:rPr lang="en-US" sz="1200" dirty="0" err="1">
                <a:latin typeface="Courier New" panose="02070309020205020404" pitchFamily="49" charset="0"/>
                <a:cs typeface="Courier New" panose="02070309020205020404" pitchFamily="49" charset="0"/>
              </a:rPr>
              <a:t>subsystem_WP_threshold</a:t>
            </a:r>
            <a:r>
              <a:rPr lang="en-US" sz="1200" dirty="0"/>
              <a:t> which defaults to </a:t>
            </a:r>
            <a:r>
              <a:rPr lang="en-US" sz="1200" dirty="0">
                <a:latin typeface="Courier New" panose="02070309020205020404" pitchFamily="49" charset="0"/>
                <a:cs typeface="Courier New" panose="02070309020205020404" pitchFamily="49" charset="0"/>
              </a:rPr>
              <a:t>1.5%</a:t>
            </a:r>
            <a:r>
              <a:rPr lang="en-US" sz="1200" dirty="0"/>
              <a:t>.</a:t>
            </a:r>
          </a:p>
          <a:p>
            <a:pPr lvl="1">
              <a:spcBef>
                <a:spcPts val="0"/>
              </a:spcBef>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average subsystem </a:t>
            </a:r>
            <a:r>
              <a:rPr lang="en-US" sz="1200" dirty="0" err="1"/>
              <a:t>MP_core</a:t>
            </a:r>
            <a:r>
              <a:rPr lang="en-US" sz="1200" dirty="0"/>
              <a:t> % busy is below </a:t>
            </a:r>
            <a:r>
              <a:rPr lang="en-US" sz="1200" dirty="0" err="1">
                <a:latin typeface="Courier New" panose="02070309020205020404" pitchFamily="49" charset="0"/>
                <a:cs typeface="Courier New" panose="02070309020205020404" pitchFamily="49" charset="0"/>
              </a:rPr>
              <a:t>subsystem_busy_threshold</a:t>
            </a:r>
            <a:r>
              <a:rPr lang="en-US" sz="1200" dirty="0"/>
              <a:t> which defaults to </a:t>
            </a:r>
            <a:r>
              <a:rPr lang="en-US" sz="1200" dirty="0">
                <a:latin typeface="Courier New" panose="02070309020205020404" pitchFamily="49" charset="0"/>
                <a:cs typeface="Courier New" panose="02070309020205020404" pitchFamily="49" charset="0"/>
              </a:rPr>
              <a:t>5%</a:t>
            </a:r>
            <a:r>
              <a:rPr lang="en-US" sz="12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a:t>A subfolder of the overall test output folder that contains the csv files with one line for each subinterval in that test step.</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A nested subfolder with raw </a:t>
            </a:r>
            <a:r>
              <a:rPr lang="en-US" sz="1600" dirty="0" err="1"/>
              <a:t>RAID_subsystem</a:t>
            </a:r>
            <a:r>
              <a:rPr lang="en-US" sz="1600" dirty="0"/>
              <a:t> RMLIB API data.</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28732"/>
          </a:xfrm>
        </p:spPr>
        <p:txBody>
          <a:bodyPr/>
          <a:lstStyle/>
          <a:p>
            <a:r>
              <a:rPr lang="en-US" sz="1600" dirty="0"/>
              <a:t>These are available for Hitachi internal lab use with a command device connector and license key.   The command device connector is not part of the ivy open source project.</a:t>
            </a:r>
          </a:p>
          <a:p>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 = 1.5%</a:t>
            </a:r>
          </a:p>
          <a:p>
            <a:pPr lvl="1"/>
            <a:r>
              <a:rPr lang="en-US" sz="1400" dirty="0">
                <a:cs typeface="Courier New" panose="02070309020205020404" pitchFamily="49" charset="0"/>
              </a:rPr>
              <a:t>Set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off</a:t>
            </a:r>
          </a:p>
          <a:p>
            <a:pPr lvl="2"/>
            <a:r>
              <a:rPr lang="en-US" sz="1200" dirty="0">
                <a:cs typeface="Courier New" panose="02070309020205020404" pitchFamily="49" charset="0"/>
              </a:rPr>
              <a:t>When it is valid to carry forward dirty data in cache (Write Pending) from one test step to the next.</a:t>
            </a:r>
          </a:p>
          <a:p>
            <a:pPr lvl="2"/>
            <a:r>
              <a:rPr lang="en-US" sz="1200" dirty="0">
                <a:cs typeface="Courier New" panose="02070309020205020404" pitchFamily="49" charset="0"/>
              </a:rPr>
              <a:t>This can speed up the next test step tremendously if </a:t>
            </a:r>
          </a:p>
          <a:p>
            <a:pPr lvl="3"/>
            <a:r>
              <a:rPr lang="en-US" sz="1200" dirty="0">
                <a:cs typeface="Courier New" panose="02070309020205020404" pitchFamily="49" charset="0"/>
              </a:rPr>
              <a:t>the next step doesn’t stabilize until WP is full, </a:t>
            </a:r>
          </a:p>
          <a:p>
            <a:pPr lvl="3"/>
            <a:r>
              <a:rPr lang="en-US" sz="1200" dirty="0">
                <a:cs typeface="Courier New" panose="02070309020205020404" pitchFamily="49" charset="0"/>
              </a:rPr>
              <a:t>AND if both steps place the SAME things into WP that </a:t>
            </a:r>
            <a:r>
              <a:rPr lang="en-US" sz="1200" dirty="0" err="1">
                <a:cs typeface="Courier New" panose="02070309020205020404" pitchFamily="49" charset="0"/>
              </a:rPr>
              <a:t>destage</a:t>
            </a:r>
            <a:r>
              <a:rPr lang="en-US" sz="1200" dirty="0">
                <a:cs typeface="Courier New" panose="02070309020205020404" pitchFamily="49" charset="0"/>
              </a:rPr>
              <a:t> to the </a:t>
            </a:r>
            <a:r>
              <a:rPr lang="en-US" sz="1200">
                <a:cs typeface="Courier New" panose="02070309020205020404" pitchFamily="49" charset="0"/>
              </a:rPr>
              <a:t>SAME place.</a:t>
            </a:r>
            <a:endParaRPr lang="en-US" sz="1200" dirty="0">
              <a:cs typeface="Courier New" panose="02070309020205020404" pitchFamily="49" charset="0"/>
            </a:endParaRPr>
          </a:p>
          <a:p>
            <a:r>
              <a:rPr lang="en-US" sz="1600" dirty="0">
                <a:cs typeface="Courier New" panose="02070309020205020404" pitchFamily="49" charset="0"/>
              </a:rPr>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 = 5%</a:t>
            </a:r>
          </a:p>
          <a:p>
            <a:pPr lvl="1"/>
            <a:r>
              <a:rPr lang="en-US" sz="1400" dirty="0">
                <a:cs typeface="Courier New" panose="02070309020205020404" pitchFamily="49" charset="0"/>
              </a:rPr>
              <a:t>This extends cooldown until any residual subsystem microprocessor activity has ended.</a:t>
            </a:r>
          </a:p>
        </p:txBody>
      </p:sp>
      <p:sp>
        <p:nvSpPr>
          <p:cNvPr id="3" name="Title 2"/>
          <p:cNvSpPr>
            <a:spLocks noGrp="1"/>
          </p:cNvSpPr>
          <p:nvPr>
            <p:ph type="title"/>
          </p:nvPr>
        </p:nvSpPr>
        <p:spPr/>
        <p:txBody>
          <a:bodyPr>
            <a:normAutofit/>
          </a:bodyPr>
          <a:lstStyle/>
          <a:p>
            <a:r>
              <a:rPr lang="en-US" sz="200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dirty="0" err="1">
                <a:latin typeface="Courier New" panose="02070309020205020404" pitchFamily="49" charset="0"/>
                <a:cs typeface="Courier New" panose="02070309020205020404" pitchFamily="49" charset="0"/>
              </a:rPr>
              <a:t>cooldown_by_MP_busy</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need is </a:t>
            </a:r>
            <a:r>
              <a:rPr lang="en-US" sz="1800" dirty="0" err="1">
                <a:latin typeface="Courier New" pitchFamily="49" charset="0"/>
                <a:cs typeface="Courier New" pitchFamily="49" charset="0"/>
              </a:rPr>
              <a:t>warmup_seconds</a:t>
            </a:r>
            <a:r>
              <a:rPr lang="en-US" sz="1800" dirty="0"/>
              <a:t> and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a:t>
            </a:r>
            <a:r>
              <a:rPr lang="en-US" dirty="0"/>
              <a:t> of the </a:t>
            </a:r>
            <a:r>
              <a:rPr lang="en-US"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t>
            </a:r>
            <a:r>
              <a:rPr lang="en-US"/>
              <a:t>a "</a:t>
            </a:r>
            <a:r>
              <a:rPr lang="en-US">
                <a:latin typeface="Courier New" pitchFamily="49" charset="0"/>
                <a:cs typeface="Courier New" pitchFamily="49" charset="0"/>
              </a:rPr>
              <a:t>source=workload</a:t>
            </a:r>
            <a:r>
              <a:rPr lang="en-US"/>
              <a:t>" </a:t>
            </a:r>
            <a:r>
              <a:rPr lang="en-US" dirty="0"/>
              <a:t>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 - </a:t>
            </a:r>
            <a:r>
              <a:rPr lang="en-US" dirty="0"/>
              <a:t>selecting </a:t>
            </a:r>
            <a:r>
              <a:rPr lang="en-US" dirty="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 = </a:t>
            </a:r>
            <a:r>
              <a:rPr lang="en-US" dirty="0" err="1">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measure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dfc</a:t>
            </a:r>
            <a:r>
              <a:rPr lang="en-US" dirty="0">
                <a:latin typeface="Courier New" pitchFamily="49" charset="0"/>
                <a:cs typeface="Courier New" pitchFamily="49" charset="0"/>
              </a:rPr>
              <a:t>=</a:t>
            </a:r>
            <a:r>
              <a:rPr lang="en-US"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7993"/>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200" dirty="0" err="1">
                <a:latin typeface="Courier New" pitchFamily="49" charset="0"/>
                <a:cs typeface="Courier New" pitchFamily="49" charset="0"/>
              </a:rPr>
              <a:t>stepname</a:t>
            </a:r>
            <a:r>
              <a:rPr lang="en-US" sz="1200" dirty="0">
                <a:latin typeface="Courier New" pitchFamily="49" charset="0"/>
                <a:cs typeface="Courier New" pitchFamily="49" charset="0"/>
              </a:rPr>
              <a:t> = </a:t>
            </a:r>
            <a:r>
              <a:rPr lang="en-US" sz="1200" dirty="0" err="1">
                <a:cs typeface="Courier New" pitchFamily="49" charset="0"/>
              </a:rPr>
              <a:t>stepNNNN</a:t>
            </a:r>
            <a:endParaRPr lang="en-US" sz="1200" dirty="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subintervalseconds</a:t>
            </a:r>
            <a:r>
              <a:rPr lang="en-US" sz="1200" dirty="0">
                <a:latin typeface="Courier New" pitchFamily="49" charset="0"/>
                <a:cs typeface="Courier New" pitchFamily="49" charset="0"/>
              </a:rPr>
              <a:t> = 5</a:t>
            </a:r>
          </a:p>
          <a:p>
            <a:pPr lvl="1">
              <a:spcBef>
                <a:spcPts val="0"/>
              </a:spcBef>
              <a:spcAft>
                <a:spcPts val="0"/>
              </a:spcAft>
            </a:pPr>
            <a:r>
              <a:rPr lang="en-US" sz="1200" dirty="0" err="1">
                <a:latin typeface="Courier New" pitchFamily="49" charset="0"/>
                <a:cs typeface="Courier New" pitchFamily="49" charset="0"/>
              </a:rPr>
              <a:t>warmup_count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measure_count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subsystem_WP_threshold</a:t>
            </a:r>
            <a:r>
              <a:rPr lang="en-US" sz="1200" dirty="0">
                <a:latin typeface="Courier New" pitchFamily="49" charset="0"/>
                <a:cs typeface="Courier New" pitchFamily="49" charset="0"/>
              </a:rPr>
              <a:t> = 1.5%</a:t>
            </a:r>
          </a:p>
          <a:p>
            <a:pPr lvl="1">
              <a:spcBef>
                <a:spcPts val="0"/>
              </a:spcBef>
              <a:spcAft>
                <a:spcPts val="0"/>
              </a:spcAft>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subsystem_busy_threshold</a:t>
            </a:r>
            <a:r>
              <a:rPr lang="en-US" sz="1200" dirty="0">
                <a:latin typeface="Courier New" pitchFamily="49" charset="0"/>
                <a:cs typeface="Courier New" pitchFamily="49" charset="0"/>
              </a:rPr>
              <a:t> = 5%</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low_IOPS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low_target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high_IOPS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high_target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target_value</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max_ripple,gain_step</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max_monotone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a:latin typeface="Courier New" pitchFamily="49" charset="0"/>
                <a:cs typeface="Courier New" pitchFamily="49" charset="0"/>
              </a:rPr>
              <a:t>50%,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a:latin typeface="Courier New" pitchFamily="49" charset="0"/>
                <a:cs typeface="Courier New" pitchFamily="49" charset="0"/>
              </a:rPr>
              <a:t>max_wp_change</a:t>
            </a:r>
            <a:r>
              <a:rPr lang="en-US" sz="1200" dirty="0">
                <a:latin typeface="Courier New" pitchFamily="49" charset="0"/>
                <a:cs typeface="Courier New" pitchFamily="49" charset="0"/>
              </a:rPr>
              <a:t> = 3%</a:t>
            </a:r>
          </a:p>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focus_rollup</a:t>
            </a:r>
            <a:r>
              <a:rPr lang="en-US" sz="1200" dirty="0">
                <a:latin typeface="Courier New" pitchFamily="49" charset="0"/>
                <a:cs typeface="Courier New" pitchFamily="49" charset="0"/>
              </a:rPr>
              <a:t> = all</a:t>
            </a:r>
          </a:p>
          <a:p>
            <a:pPr lvl="1">
              <a:spcBef>
                <a:spcPts val="0"/>
              </a:spcBef>
              <a:spcAft>
                <a:spcPts val="0"/>
              </a:spcAft>
            </a:pPr>
            <a:r>
              <a:rPr lang="en-US" sz="1200" dirty="0">
                <a:latin typeface="Courier New" pitchFamily="49" charset="0"/>
                <a:cs typeface="Courier New" pitchFamily="49" charset="0"/>
              </a:rPr>
              <a:t>source = ""</a:t>
            </a:r>
          </a:p>
          <a:p>
            <a:pPr lvl="2">
              <a:spcAft>
                <a:spcPts val="0"/>
              </a:spcAft>
            </a:pPr>
            <a:r>
              <a:rPr lang="en-US" sz="1050" dirty="0">
                <a:latin typeface="Courier New" pitchFamily="49" charset="0"/>
                <a:cs typeface="Courier New" pitchFamily="49" charset="0"/>
              </a:rPr>
              <a:t> </a:t>
            </a:r>
            <a:r>
              <a:rPr lang="en-US" sz="1050" dirty="0">
                <a:cs typeface="Courier New" pitchFamily="49" charset="0"/>
              </a:rPr>
              <a:t>or</a:t>
            </a:r>
            <a:r>
              <a:rPr lang="en-US" sz="1050" dirty="0">
                <a:latin typeface="Courier New" pitchFamily="49" charset="0"/>
                <a:cs typeface="Courier New" pitchFamily="49" charset="0"/>
              </a:rPr>
              <a:t> workload / </a:t>
            </a:r>
            <a:r>
              <a:rPr lang="en-US" sz="1050" dirty="0" err="1">
                <a:latin typeface="Courier New" pitchFamily="49" charset="0"/>
                <a:cs typeface="Courier New" pitchFamily="49" charset="0"/>
              </a:rPr>
              <a:t>RAID_subsystem</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subsystem_element</a:t>
            </a:r>
            <a:r>
              <a:rPr lang="en-US" sz="1200" dirty="0">
                <a:latin typeface="Courier New" pitchFamily="49" charset="0"/>
                <a:cs typeface="Courier New" pitchFamily="49" charset="0"/>
              </a:rPr>
              <a:t> = ""</a:t>
            </a:r>
          </a:p>
          <a:p>
            <a:pPr lvl="1">
              <a:spcBef>
                <a:spcPts val="0"/>
              </a:spcBef>
              <a:spcAft>
                <a:spcPts val="0"/>
              </a:spcAft>
            </a:pP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 = ""</a:t>
            </a:r>
          </a:p>
          <a:p>
            <a:pPr lvl="1">
              <a:spcBef>
                <a:spcPts val="0"/>
              </a:spcBef>
              <a:spcAft>
                <a:spcPts val="0"/>
              </a:spcAft>
            </a:pPr>
            <a:r>
              <a:rPr lang="en-US" sz="1200" dirty="0">
                <a:latin typeface="Courier New" pitchFamily="49" charset="0"/>
                <a:cs typeface="Courier New" pitchFamily="49" charset="0"/>
              </a:rPr>
              <a:t>category = overall</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read,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sequential_write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accumulator_type</a:t>
            </a:r>
            <a:r>
              <a:rPr lang="en-US" sz="1200" dirty="0">
                <a:latin typeface="Courier New" pitchFamily="49" charset="0"/>
                <a:cs typeface="Courier New" pitchFamily="49" charset="0"/>
              </a:rPr>
              <a:t> = ""</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response_time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accessor</a:t>
            </a:r>
            <a:r>
              <a:rPr lang="en-US" sz="1200" dirty="0">
                <a:latin typeface="Courier New" pitchFamily="49" charset="0"/>
                <a:cs typeface="Courier New" pitchFamily="49" charset="0"/>
              </a:rPr>
              <a:t> = ""</a:t>
            </a:r>
          </a:p>
          <a:p>
            <a:pPr lvl="2">
              <a:spcAft>
                <a:spcPts val="0"/>
              </a:spcAft>
            </a:pPr>
            <a:r>
              <a:rPr lang="en-US" sz="1050" dirty="0" err="1">
                <a:latin typeface="Courier New" pitchFamily="49" charset="0"/>
                <a:cs typeface="Courier New" pitchFamily="49" charset="0"/>
              </a:rPr>
              <a:t>avg</a:t>
            </a:r>
            <a:r>
              <a:rPr lang="en-US" sz="1050" dirty="0">
                <a:latin typeface="Courier New" pitchFamily="49" charset="0"/>
                <a:cs typeface="Courier New" pitchFamily="49" charset="0"/>
              </a:rPr>
              <a:t>, count, min, max, sum, variance, </a:t>
            </a:r>
            <a:r>
              <a:rPr lang="en-US" sz="1050" dirty="0" err="1">
                <a:latin typeface="Courier New" pitchFamily="49" charset="0"/>
                <a:cs typeface="Courier New" pitchFamily="49" charset="0"/>
              </a:rPr>
              <a:t>standardDeviation</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parameter summary with defaults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4047262"/>
          </a:xfrm>
        </p:spPr>
        <p:txBody>
          <a:bodyPr/>
          <a:lstStyle/>
          <a:p>
            <a:pPr lvl="0"/>
            <a:r>
              <a:rPr lang="en-US" dirty="0"/>
              <a:t>After a prefill with block size (transfer size) 256 KiB, the dedupe ratio as measured or estimated by either i) turning on ADR in the DKC or ii) alternatively, using the Data Reduction Estimator (DRE) tool “hidr_estimator”, did not attain the target dedupe ratio. </a:t>
            </a:r>
          </a:p>
          <a:p>
            <a:pPr lvl="0"/>
            <a:r>
              <a:rPr lang="en-US" dirty="0"/>
              <a:t>Pattern generation was at the block/transfer size and not at the deduplication unit (i.e., two distinct concepts – a) unit of dedupe, b) transfer size.  In IVY 2.0.x the dedupe unit size is the same as the transfer size. i.e., the blocksize. For example, the pattern duplication was at the 256 KiB boundaries for the 256 KiB sequential prefill and at 8 KiB boundaries for random writes of 8 KiB blocks.</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Problems &amp; Issues with the original dedupe method (IVY 2.0.X and before)</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3665875"/>
              </a:xfrm>
            </p:spPr>
            <p:txBody>
              <a:bodyPr/>
              <a:lstStyle/>
              <a:p>
                <a:r>
                  <a:rPr lang="en-US" sz="1800" dirty="0"/>
                  <a:t>Higher measured ADR (Adaptive Data Reduction) post-processing time due to degraded dedupe ratio (see next).</a:t>
                </a:r>
              </a:p>
              <a:p>
                <a:r>
                  <a:rPr lang="en-US" sz="1800" dirty="0"/>
                  <a:t>Rapid degradation of dedupe ratio after repeated execution of random write workload, this is due to the fact that IVY 2.0.x (old method) was always using new unique random data (i.e., without reused or flipped data patterns). </a:t>
                </a:r>
              </a:p>
              <a:p>
                <a:pPr lvl="1"/>
                <a:r>
                  <a:rPr lang="en-US" sz="1800" dirty="0"/>
                  <a:t>On probabilistic analysis, The asymptotic </a:t>
                </a:r>
                <a:r>
                  <a:rPr lang="en-US" sz="1800" i="1" dirty="0"/>
                  <a:t>dedupe ratio (target dedupe ratio = R) </a:t>
                </a:r>
                <a:r>
                  <a:rPr lang="en-US" sz="1800" dirty="0"/>
                  <a:t>at equilibrium is given by the formula </a:t>
                </a:r>
                <a:r>
                  <a:rPr lang="en-US" sz="1800" i="1" dirty="0"/>
                  <a:t>(R / HarmonicNumber (R)).</a:t>
                </a:r>
              </a:p>
              <a:p>
                <a:pPr marL="574675" lvl="2">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574675" lvl="2">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a:p>
                <a:pPr marL="574675" lvl="2">
                  <a:lnSpc>
                    <a:spcPct val="107000"/>
                  </a:lnSpc>
                </a:pPr>
                <a:r>
                  <a:rPr lang="en-US" dirty="0"/>
                  <a:t>This agrees with the simulation results from matlab (next slide).</a:t>
                </a:r>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3665875"/>
              </a:xfrm>
              <a:blipFill>
                <a:blip r:embed="rId2"/>
                <a:stretch>
                  <a:fillRect l="-426" t="-998" r="-142" b="-18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50A03-5138-42DA-8810-C89AB3737FE2}"/>
              </a:ext>
            </a:extLst>
          </p:cNvPr>
          <p:cNvSpPr>
            <a:spLocks noGrp="1"/>
          </p:cNvSpPr>
          <p:nvPr>
            <p:ph idx="1"/>
          </p:nvPr>
        </p:nvSpPr>
        <p:spPr>
          <a:xfrm>
            <a:off x="264160" y="967575"/>
            <a:ext cx="8584006" cy="4278094"/>
          </a:xfrm>
        </p:spPr>
        <p:txBody>
          <a:bodyPr/>
          <a:lstStyle/>
          <a:p>
            <a:r>
              <a:rPr lang="en-US" sz="2000" dirty="0"/>
              <a:t>Using this online harmonic number calculator: </a:t>
            </a:r>
            <a:r>
              <a:rPr lang="en-US" sz="2000" u="sng" dirty="0">
                <a:hlinkClick r:id="rId2"/>
              </a:rPr>
              <a:t>https://www.dcode.fr/hamonic-number</a:t>
            </a:r>
            <a:endParaRPr lang="en-US" sz="2000" dirty="0"/>
          </a:p>
          <a:p>
            <a:r>
              <a:rPr lang="en-US" sz="2000" dirty="0"/>
              <a:t>For deduplication ratios of </a:t>
            </a:r>
            <a:r>
              <a:rPr lang="en-US" sz="2000" b="1" dirty="0"/>
              <a:t>[2,3,4,5,10,20]</a:t>
            </a:r>
            <a:r>
              <a:rPr lang="en-US" sz="2000" dirty="0"/>
              <a:t> the </a:t>
            </a:r>
            <a:r>
              <a:rPr lang="en-US" sz="2000" b="1" dirty="0"/>
              <a:t>predicted ratios are[1.3333, 1.6363, 1.9200, 2.1897, 3.414, 5.5591] </a:t>
            </a:r>
            <a:r>
              <a:rPr lang="en-US" sz="2000" dirty="0"/>
              <a:t>which agrees well with the Matlab simulation results:</a:t>
            </a:r>
          </a:p>
          <a:p>
            <a:r>
              <a:rPr lang="en-US" sz="2000" dirty="0"/>
              <a:t>Matlab simulation results: For deduplication ratios of [2,3,4,5,10,20] the final array had ratios of [1.3331, 1.6379, 1.9202, 2.1897, 3.4105, 5.5588].</a:t>
            </a:r>
          </a:p>
          <a:p>
            <a:endParaRPr lang="en-US" dirty="0"/>
          </a:p>
          <a:p>
            <a:endParaRPr lang="en-US" dirty="0"/>
          </a:p>
        </p:txBody>
      </p:sp>
      <p:sp>
        <p:nvSpPr>
          <p:cNvPr id="3" name="Title 2">
            <a:extLst>
              <a:ext uri="{FF2B5EF4-FFF2-40B4-BE49-F238E27FC236}">
                <a16:creationId xmlns:a16="http://schemas.microsoft.com/office/drawing/2014/main" id="{033C0516-526A-45A5-A38D-3932CEC1BC0C}"/>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67389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2E44D5-251A-4A91-8BBF-CFE4D3F80198}"/>
              </a:ext>
            </a:extLst>
          </p:cNvPr>
          <p:cNvSpPr>
            <a:spLocks noGrp="1"/>
          </p:cNvSpPr>
          <p:nvPr>
            <p:ph idx="1"/>
          </p:nvPr>
        </p:nvSpPr>
        <p:spPr>
          <a:xfrm>
            <a:off x="264160" y="967575"/>
            <a:ext cx="8584006" cy="1077218"/>
          </a:xfrm>
        </p:spPr>
        <p:txBody>
          <a:bodyPr/>
          <a:lstStyle/>
          <a:p>
            <a:pPr>
              <a:spcBef>
                <a:spcPts val="600"/>
              </a:spcBef>
            </a:pPr>
            <a:r>
              <a:rPr lang="en-US" sz="1800" dirty="0"/>
              <a:t>Current implementation sees large difference between specified dedupe ratio and actual system ratio, as well as lower post processing rate</a:t>
            </a:r>
            <a:endParaRPr lang="en-US" sz="1600" dirty="0"/>
          </a:p>
          <a:p>
            <a:pPr>
              <a:spcBef>
                <a:spcPts val="600"/>
              </a:spcBef>
            </a:pPr>
            <a:r>
              <a:rPr lang="en-US" sz="1800" dirty="0"/>
              <a:t>Develop new data pattern specification to address different ratio and p.p. rate</a:t>
            </a:r>
          </a:p>
        </p:txBody>
      </p:sp>
      <p:sp>
        <p:nvSpPr>
          <p:cNvPr id="3" name="Title 2">
            <a:extLst>
              <a:ext uri="{FF2B5EF4-FFF2-40B4-BE49-F238E27FC236}">
                <a16:creationId xmlns:a16="http://schemas.microsoft.com/office/drawing/2014/main" id="{580F997C-8382-4CD4-8F38-701489513162}"/>
              </a:ext>
            </a:extLst>
          </p:cNvPr>
          <p:cNvSpPr>
            <a:spLocks noGrp="1"/>
          </p:cNvSpPr>
          <p:nvPr>
            <p:ph type="title"/>
          </p:nvPr>
        </p:nvSpPr>
        <p:spPr/>
        <p:txBody>
          <a:bodyPr/>
          <a:lstStyle/>
          <a:p>
            <a:r>
              <a:rPr lang="en-US" dirty="0"/>
              <a:t>Deduplication Enhancement</a:t>
            </a:r>
          </a:p>
        </p:txBody>
      </p:sp>
      <p:pic>
        <p:nvPicPr>
          <p:cNvPr id="17" name="Picture 16">
            <a:extLst>
              <a:ext uri="{FF2B5EF4-FFF2-40B4-BE49-F238E27FC236}">
                <a16:creationId xmlns:a16="http://schemas.microsoft.com/office/drawing/2014/main" id="{96BAB361-C40F-47A6-A4D5-E11E8130D058}"/>
              </a:ext>
            </a:extLst>
          </p:cNvPr>
          <p:cNvPicPr>
            <a:picLocks noChangeAspect="1"/>
          </p:cNvPicPr>
          <p:nvPr/>
        </p:nvPicPr>
        <p:blipFill>
          <a:blip r:embed="rId2"/>
          <a:stretch>
            <a:fillRect/>
          </a:stretch>
        </p:blipFill>
        <p:spPr>
          <a:xfrm>
            <a:off x="4049733" y="2123375"/>
            <a:ext cx="4798433" cy="2131132"/>
          </a:xfrm>
          <a:prstGeom prst="rect">
            <a:avLst/>
          </a:prstGeom>
        </p:spPr>
      </p:pic>
      <p:pic>
        <p:nvPicPr>
          <p:cNvPr id="19" name="Picture 18">
            <a:extLst>
              <a:ext uri="{FF2B5EF4-FFF2-40B4-BE49-F238E27FC236}">
                <a16:creationId xmlns:a16="http://schemas.microsoft.com/office/drawing/2014/main" id="{44078295-62B0-4E92-B7E1-A4637062A9EE}"/>
              </a:ext>
            </a:extLst>
          </p:cNvPr>
          <p:cNvPicPr>
            <a:picLocks noChangeAspect="1"/>
          </p:cNvPicPr>
          <p:nvPr/>
        </p:nvPicPr>
        <p:blipFill>
          <a:blip r:embed="rId3"/>
          <a:stretch>
            <a:fillRect/>
          </a:stretch>
        </p:blipFill>
        <p:spPr>
          <a:xfrm>
            <a:off x="443761" y="2123375"/>
            <a:ext cx="3801247" cy="2259518"/>
          </a:xfrm>
          <a:prstGeom prst="rect">
            <a:avLst/>
          </a:prstGeom>
        </p:spPr>
      </p:pic>
      <p:sp>
        <p:nvSpPr>
          <p:cNvPr id="20" name="TextBox 19">
            <a:extLst>
              <a:ext uri="{FF2B5EF4-FFF2-40B4-BE49-F238E27FC236}">
                <a16:creationId xmlns:a16="http://schemas.microsoft.com/office/drawing/2014/main" id="{246812D0-0165-403A-A051-D51AA752114A}"/>
              </a:ext>
            </a:extLst>
          </p:cNvPr>
          <p:cNvSpPr txBox="1"/>
          <p:nvPr/>
        </p:nvSpPr>
        <p:spPr>
          <a:xfrm>
            <a:off x="264161" y="4431268"/>
            <a:ext cx="3980848" cy="523220"/>
          </a:xfrm>
          <a:prstGeom prst="rect">
            <a:avLst/>
          </a:prstGeom>
          <a:noFill/>
        </p:spPr>
        <p:txBody>
          <a:bodyPr wrap="square" rtlCol="0">
            <a:spAutoFit/>
          </a:bodyPr>
          <a:lstStyle/>
          <a:p>
            <a:r>
              <a:rPr lang="en-US" sz="1400" dirty="0"/>
              <a:t>Current implementation has ratio deteriorate with more random writes</a:t>
            </a:r>
          </a:p>
        </p:txBody>
      </p:sp>
      <p:sp>
        <p:nvSpPr>
          <p:cNvPr id="21" name="TextBox 20">
            <a:extLst>
              <a:ext uri="{FF2B5EF4-FFF2-40B4-BE49-F238E27FC236}">
                <a16:creationId xmlns:a16="http://schemas.microsoft.com/office/drawing/2014/main" id="{41B40E01-6271-4416-B3E2-A7897033306D}"/>
              </a:ext>
            </a:extLst>
          </p:cNvPr>
          <p:cNvSpPr txBox="1"/>
          <p:nvPr/>
        </p:nvSpPr>
        <p:spPr>
          <a:xfrm>
            <a:off x="4381342" y="4431268"/>
            <a:ext cx="3980848" cy="307777"/>
          </a:xfrm>
          <a:prstGeom prst="rect">
            <a:avLst/>
          </a:prstGeom>
          <a:noFill/>
        </p:spPr>
        <p:txBody>
          <a:bodyPr wrap="square" rtlCol="0">
            <a:spAutoFit/>
          </a:bodyPr>
          <a:lstStyle/>
          <a:p>
            <a:r>
              <a:rPr lang="en-US" sz="1400" dirty="0"/>
              <a:t>Deduplication Implementation enhancement </a:t>
            </a:r>
          </a:p>
        </p:txBody>
      </p:sp>
    </p:spTree>
    <p:extLst>
      <p:ext uri="{BB962C8B-B14F-4D97-AF65-F5344CB8AC3E}">
        <p14:creationId xmlns:p14="http://schemas.microsoft.com/office/powerpoint/2010/main" val="390233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OutputFolderRoot</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dirty="0"/>
              <a:t>New method (IVY 3.00.00) changes</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D2C73A-D06E-4AD1-9948-F3D03969425B}"/>
              </a:ext>
            </a:extLst>
          </p:cNvPr>
          <p:cNvSpPr>
            <a:spLocks noGrp="1"/>
          </p:cNvSpPr>
          <p:nvPr>
            <p:ph idx="1"/>
          </p:nvPr>
        </p:nvSpPr>
        <p:spPr>
          <a:xfrm>
            <a:off x="264160" y="967575"/>
            <a:ext cx="8584006" cy="4642296"/>
          </a:xfrm>
        </p:spPr>
        <p:txBody>
          <a:bodyPr/>
          <a:lstStyle/>
          <a:p>
            <a:r>
              <a:rPr lang="en-US" dirty="0"/>
              <a:t>The new dedupe pattern generation is controlled by the object instance of class DedupePatternRegulator (dedupe_regulator).</a:t>
            </a:r>
          </a:p>
          <a:p>
            <a:r>
              <a:rPr lang="en-US" dirty="0"/>
              <a:t>Each Workload object contains an associated instance dedupe_regulator.</a:t>
            </a:r>
          </a:p>
          <a:p>
            <a:r>
              <a:rPr lang="en-US" dirty="0"/>
              <a:t>DedupPatternRegulator maintains the pattern state machine</a:t>
            </a:r>
          </a:p>
          <a:p>
            <a:pPr lvl="1"/>
            <a:r>
              <a:rPr lang="en-US" dirty="0"/>
              <a:t>uint32_t state; // count of the copies same pattern</a:t>
            </a:r>
          </a:p>
          <a:p>
            <a:pPr lvl="1"/>
            <a:r>
              <a:rPr lang="en-US" dirty="0"/>
              <a:t>uint32_t pos;   // position of the distribution [0..100] </a:t>
            </a:r>
          </a:p>
          <a:p>
            <a:pPr marL="280987" lvl="1" indent="0">
              <a:buNone/>
            </a:pPr>
            <a:r>
              <a:rPr lang="en-US" dirty="0"/>
              <a:t> </a:t>
            </a:r>
          </a:p>
          <a:p>
            <a:pPr marL="280987" lvl="1" indent="0">
              <a:buNone/>
            </a:pPr>
            <a:endParaRPr lang="en-US" dirty="0"/>
          </a:p>
          <a:p>
            <a:endParaRPr lang="en-US" dirty="0"/>
          </a:p>
        </p:txBody>
      </p:sp>
      <p:sp>
        <p:nvSpPr>
          <p:cNvPr id="3" name="Title 2">
            <a:extLst>
              <a:ext uri="{FF2B5EF4-FFF2-40B4-BE49-F238E27FC236}">
                <a16:creationId xmlns:a16="http://schemas.microsoft.com/office/drawing/2014/main" id="{8BAE754B-7F69-4106-BD8C-0F0854DD3329}"/>
              </a:ext>
            </a:extLst>
          </p:cNvPr>
          <p:cNvSpPr>
            <a:spLocks noGrp="1"/>
          </p:cNvSpPr>
          <p:nvPr>
            <p:ph type="title"/>
          </p:nvPr>
        </p:nvSpPr>
        <p:spPr/>
        <p:txBody>
          <a:bodyPr>
            <a:normAutofit fontScale="90000"/>
          </a:bodyPr>
          <a:lstStyle/>
          <a:p>
            <a:r>
              <a:rPr lang="en-US" dirty="0"/>
              <a:t>DedupePatternRegulator to generate pattern sequence based on a distribution of unique and many duplicates</a:t>
            </a:r>
          </a:p>
        </p:txBody>
      </p:sp>
    </p:spTree>
    <p:extLst>
      <p:ext uri="{BB962C8B-B14F-4D97-AF65-F5344CB8AC3E}">
        <p14:creationId xmlns:p14="http://schemas.microsoft.com/office/powerpoint/2010/main" val="110459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48F28B-E5BA-41D0-BA6F-6D5245B29B51}"/>
              </a:ext>
            </a:extLst>
          </p:cNvPr>
          <p:cNvSpPr>
            <a:spLocks noGrp="1"/>
          </p:cNvSpPr>
          <p:nvPr>
            <p:ph idx="1"/>
          </p:nvPr>
        </p:nvSpPr>
        <p:spPr>
          <a:xfrm>
            <a:off x="264160" y="967575"/>
            <a:ext cx="8584006" cy="4145750"/>
          </a:xfrm>
        </p:spPr>
        <p:txBody>
          <a:bodyPr/>
          <a:lstStyle/>
          <a:p>
            <a:pPr marL="280987" lvl="1" indent="0">
              <a:buNone/>
            </a:pPr>
            <a:r>
              <a:rPr lang="en-US" sz="1800" dirty="0"/>
              <a:t>inline ivy_float DedupePatternRegulator::dedupe_distribution()   {</a:t>
            </a:r>
          </a:p>
          <a:p>
            <a:pPr marL="280987" lvl="1" indent="0">
              <a:buNone/>
            </a:pPr>
            <a:r>
              <a:rPr lang="en-US" sz="1800" dirty="0"/>
              <a:t>         if (pos &lt; high_percentage)</a:t>
            </a:r>
          </a:p>
          <a:p>
            <a:pPr marL="280987" lvl="1" indent="0">
              <a:buNone/>
            </a:pPr>
            <a:r>
              <a:rPr lang="en-US" sz="1800" dirty="0"/>
              <a:t>            state = target + spread;</a:t>
            </a:r>
          </a:p>
          <a:p>
            <a:pPr marL="280987" lvl="1" indent="0">
              <a:buNone/>
            </a:pPr>
            <a:r>
              <a:rPr lang="en-US" sz="1800" dirty="0"/>
              <a:t>        else if (pos &lt; (high_percentage + unique_percentage))</a:t>
            </a:r>
          </a:p>
          <a:p>
            <a:pPr marL="280987" lvl="1" indent="0">
              <a:buNone/>
            </a:pPr>
            <a:r>
              <a:rPr lang="en-US" sz="1800" dirty="0"/>
              <a:t>            state = 1;</a:t>
            </a:r>
          </a:p>
          <a:p>
            <a:pPr marL="280987" lvl="1" indent="0">
              <a:buNone/>
            </a:pPr>
            <a:r>
              <a:rPr lang="en-US" sz="1800" dirty="0"/>
              <a:t>        else</a:t>
            </a:r>
          </a:p>
          <a:p>
            <a:pPr marL="280987" lvl="1" indent="0">
              <a:buNone/>
            </a:pPr>
            <a:r>
              <a:rPr lang="en-US" sz="1800" dirty="0"/>
              <a:t>            state = target;</a:t>
            </a:r>
          </a:p>
          <a:p>
            <a:pPr marL="280987" lvl="1" indent="0">
              <a:buNone/>
            </a:pPr>
            <a:r>
              <a:rPr lang="en-US" sz="1800" dirty="0"/>
              <a:t>	pos = (pos + 1) % 100;</a:t>
            </a:r>
          </a:p>
          <a:p>
            <a:pPr marL="280987" lvl="1" indent="0">
              <a:buNone/>
            </a:pPr>
            <a:r>
              <a:rPr lang="en-US" sz="1800" dirty="0"/>
              <a:t>	return (ivy_float) state;  </a:t>
            </a:r>
          </a:p>
          <a:p>
            <a:pPr marL="280987" lvl="1" indent="0">
              <a:buNone/>
            </a:pPr>
            <a:r>
              <a:rPr lang="en-US" sz="1800" dirty="0"/>
              <a:t>}</a:t>
            </a:r>
          </a:p>
        </p:txBody>
      </p:sp>
      <p:sp>
        <p:nvSpPr>
          <p:cNvPr id="3" name="Title 2">
            <a:extLst>
              <a:ext uri="{FF2B5EF4-FFF2-40B4-BE49-F238E27FC236}">
                <a16:creationId xmlns:a16="http://schemas.microsoft.com/office/drawing/2014/main" id="{79F04168-1E3E-4C91-9504-703C8372987F}"/>
              </a:ext>
            </a:extLst>
          </p:cNvPr>
          <p:cNvSpPr>
            <a:spLocks noGrp="1"/>
          </p:cNvSpPr>
          <p:nvPr>
            <p:ph type="title"/>
          </p:nvPr>
        </p:nvSpPr>
        <p:spPr/>
        <p:txBody>
          <a:bodyPr/>
          <a:lstStyle/>
          <a:p>
            <a:r>
              <a:rPr lang="en-US" dirty="0"/>
              <a:t>DedupePatternRegulator::dedupe_distribution</a:t>
            </a:r>
          </a:p>
        </p:txBody>
      </p:sp>
    </p:spTree>
    <p:extLst>
      <p:ext uri="{BB962C8B-B14F-4D97-AF65-F5344CB8AC3E}">
        <p14:creationId xmlns:p14="http://schemas.microsoft.com/office/powerpoint/2010/main" val="413781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5309146"/>
          </a:xfrm>
        </p:spPr>
        <p:txBody>
          <a:bodyPr/>
          <a:lstStyle/>
          <a:p>
            <a:r>
              <a:rPr lang="en-US" dirty="0"/>
              <a:t>Hitachi DKC ADR deduplicates at the fixed 8 KiB block size. i.e., at a conceptual “dedupe unit”. </a:t>
            </a:r>
          </a:p>
          <a:p>
            <a:r>
              <a:rPr lang="en-US" dirty="0"/>
              <a:t>Pattern generation is at the dedupe unit level.</a:t>
            </a:r>
          </a:p>
          <a:p>
            <a:r>
              <a:rPr lang="en-US" dirty="0"/>
              <a:t>The pattern sequence generated is based on the distribution (mix of unique blocks and duplicate blocks repeating in a sequence) corresponding to a target dedupe ratio and at the dedupe_unit_size. The pattern sequence is the same for Sequential or Random writes.</a:t>
            </a:r>
          </a:p>
          <a:p>
            <a:r>
              <a:rPr lang="en-US" dirty="0"/>
              <a:t>For larger block sizes, the larger block will be filled with blocks of dedupe_unit_size with the distribution based pattern sequence.</a:t>
            </a:r>
          </a:p>
          <a:p>
            <a:endParaRPr lang="en-US" dirty="0"/>
          </a:p>
          <a:p>
            <a:endParaRPr lang="en-US"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857740"/>
          </a:xfrm>
        </p:spPr>
        <p:txBody>
          <a:bodyPr/>
          <a:lstStyle/>
          <a:p>
            <a:pPr lvl="1"/>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dirty="0"/>
              <a:t>New method (IVY 3.00.00) changes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dirty="0"/>
              <a:t>pattern_number_reuse_threshold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48"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p:txBody>
          <a:bodyPr/>
          <a:lstStyle/>
          <a:p>
            <a:r>
              <a:rPr lang="en-US" dirty="0"/>
              <a:t>New IVY 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7597</TotalTime>
  <Words>9523</Words>
  <Application>Microsoft Office PowerPoint</Application>
  <PresentationFormat>On-screen Show (16:9)</PresentationFormat>
  <Paragraphs>780</Paragraphs>
  <Slides>99</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6"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MM:SS or HH:MM:SS are OK</vt:lpstr>
      <vt:lpstr>Sequential fill</vt:lpstr>
      <vt:lpstr>For each test step you get:</vt:lpstr>
      <vt:lpstr>cooldown_by_wp &amp; cooldown_by_MP_busy</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 with defaults</vt:lpstr>
      <vt:lpstr>A general note on ivy parameter names</vt:lpstr>
      <vt:lpstr>The remainer of this presentation is a draft section describing dedupe=target_spread</vt:lpstr>
      <vt:lpstr>Problems &amp; Issues with the original dedupe method (IVY 2.0.X and before)</vt:lpstr>
      <vt:lpstr>Problems &amp; Issues with the old dedupe method (continued)</vt:lpstr>
      <vt:lpstr>Problems &amp; Issues with the old dedupe method (continued)</vt:lpstr>
      <vt:lpstr>Deduplication Enhancement</vt:lpstr>
      <vt:lpstr>New method (IVY 3.00.00) changes</vt:lpstr>
      <vt:lpstr>DedupePatternRegulator to generate pattern sequence based on a distribution of unique and many duplicates</vt:lpstr>
      <vt:lpstr>DedupePatternRegulator::dedupe_distribution</vt:lpstr>
      <vt:lpstr>Pattern generation at the “dedupe unit” size</vt:lpstr>
      <vt:lpstr>New method (IVY 3.00.00) changes (continued)</vt:lpstr>
      <vt:lpstr>Pattern sequence generation algorithm</vt:lpstr>
      <vt:lpstr>Pattern reuse in random writes</vt:lpstr>
      <vt:lpstr>pattern_number_reuse_threshold heuristics</vt:lpstr>
      <vt:lpstr>New IVY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470</cp:revision>
  <dcterms:created xsi:type="dcterms:W3CDTF">2015-10-27T23:46:57Z</dcterms:created>
  <dcterms:modified xsi:type="dcterms:W3CDTF">2019-04-17T19:12:00Z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