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handoutMasterIdLst>
    <p:handoutMasterId r:id="rId103"/>
  </p:handoutMasterIdLst>
  <p:sldIdLst>
    <p:sldId id="309" r:id="rId2"/>
    <p:sldId id="310" r:id="rId3"/>
    <p:sldId id="522" r:id="rId4"/>
    <p:sldId id="490" r:id="rId5"/>
    <p:sldId id="494" r:id="rId6"/>
    <p:sldId id="456" r:id="rId7"/>
    <p:sldId id="457" r:id="rId8"/>
    <p:sldId id="501" r:id="rId9"/>
    <p:sldId id="455" r:id="rId10"/>
    <p:sldId id="343" r:id="rId11"/>
    <p:sldId id="383" r:id="rId12"/>
    <p:sldId id="356" r:id="rId13"/>
    <p:sldId id="362" r:id="rId14"/>
    <p:sldId id="523" r:id="rId15"/>
    <p:sldId id="346" r:id="rId16"/>
    <p:sldId id="350" r:id="rId17"/>
    <p:sldId id="504" r:id="rId18"/>
    <p:sldId id="347" r:id="rId19"/>
    <p:sldId id="496" r:id="rId20"/>
    <p:sldId id="348" r:id="rId21"/>
    <p:sldId id="373" r:id="rId22"/>
    <p:sldId id="371" r:id="rId23"/>
    <p:sldId id="372" r:id="rId24"/>
    <p:sldId id="481" r:id="rId25"/>
    <p:sldId id="482" r:id="rId26"/>
    <p:sldId id="483" r:id="rId27"/>
    <p:sldId id="484" r:id="rId28"/>
    <p:sldId id="507" r:id="rId29"/>
    <p:sldId id="474" r:id="rId30"/>
    <p:sldId id="527" r:id="rId31"/>
    <p:sldId id="528" r:id="rId32"/>
    <p:sldId id="475" r:id="rId33"/>
    <p:sldId id="476" r:id="rId34"/>
    <p:sldId id="477" r:id="rId35"/>
    <p:sldId id="478" r:id="rId36"/>
    <p:sldId id="479" r:id="rId37"/>
    <p:sldId id="480" r:id="rId38"/>
    <p:sldId id="497" r:id="rId39"/>
    <p:sldId id="498" r:id="rId40"/>
    <p:sldId id="499" r:id="rId41"/>
    <p:sldId id="473" r:id="rId42"/>
    <p:sldId id="505" r:id="rId43"/>
    <p:sldId id="506" r:id="rId44"/>
    <p:sldId id="508" r:id="rId45"/>
    <p:sldId id="467" r:id="rId46"/>
    <p:sldId id="352" r:id="rId47"/>
    <p:sldId id="361" r:id="rId48"/>
    <p:sldId id="353" r:id="rId49"/>
    <p:sldId id="466" r:id="rId50"/>
    <p:sldId id="472" r:id="rId51"/>
    <p:sldId id="354" r:id="rId52"/>
    <p:sldId id="357" r:id="rId53"/>
    <p:sldId id="417" r:id="rId54"/>
    <p:sldId id="502" r:id="rId55"/>
    <p:sldId id="503" r:id="rId56"/>
    <p:sldId id="415" r:id="rId57"/>
    <p:sldId id="423" r:id="rId58"/>
    <p:sldId id="525" r:id="rId59"/>
    <p:sldId id="526" r:id="rId60"/>
    <p:sldId id="529" r:id="rId61"/>
    <p:sldId id="418" r:id="rId62"/>
    <p:sldId id="439" r:id="rId63"/>
    <p:sldId id="489" r:id="rId64"/>
    <p:sldId id="487" r:id="rId65"/>
    <p:sldId id="488" r:id="rId66"/>
    <p:sldId id="419" r:id="rId67"/>
    <p:sldId id="420" r:id="rId68"/>
    <p:sldId id="469" r:id="rId69"/>
    <p:sldId id="424" r:id="rId70"/>
    <p:sldId id="425" r:id="rId71"/>
    <p:sldId id="426" r:id="rId72"/>
    <p:sldId id="427" r:id="rId73"/>
    <p:sldId id="428" r:id="rId74"/>
    <p:sldId id="429" r:id="rId75"/>
    <p:sldId id="430" r:id="rId76"/>
    <p:sldId id="431" r:id="rId77"/>
    <p:sldId id="433" r:id="rId78"/>
    <p:sldId id="416" r:id="rId79"/>
    <p:sldId id="436" r:id="rId80"/>
    <p:sldId id="434" r:id="rId81"/>
    <p:sldId id="446" r:id="rId82"/>
    <p:sldId id="468" r:id="rId83"/>
    <p:sldId id="447" r:id="rId84"/>
    <p:sldId id="438" r:id="rId85"/>
    <p:sldId id="441" r:id="rId86"/>
    <p:sldId id="442" r:id="rId87"/>
    <p:sldId id="443" r:id="rId88"/>
    <p:sldId id="470" r:id="rId89"/>
    <p:sldId id="500" r:id="rId90"/>
    <p:sldId id="524" r:id="rId91"/>
    <p:sldId id="509" r:id="rId92"/>
    <p:sldId id="510" r:id="rId93"/>
    <p:sldId id="511" r:id="rId94"/>
    <p:sldId id="517" r:id="rId95"/>
    <p:sldId id="512" r:id="rId96"/>
    <p:sldId id="513" r:id="rId97"/>
    <p:sldId id="514" r:id="rId98"/>
    <p:sldId id="520" r:id="rId99"/>
    <p:sldId id="521" r:id="rId100"/>
    <p:sldId id="306" r:id="rId101"/>
  </p:sldIdLst>
  <p:sldSz cx="9144000" cy="5143500" type="screen16x9"/>
  <p:notesSz cx="6858000" cy="9144000"/>
  <p:custDataLst>
    <p:tags r:id="rId10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varScale="1">
        <p:scale>
          <a:sx n="133" d="100"/>
          <a:sy n="133" d="100"/>
        </p:scale>
        <p:origin x="1814" y="91"/>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6/10/2019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tephen.morgan@hitachivantar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738664"/>
          </a:xfrm>
        </p:spPr>
        <p:txBody>
          <a:bodyPr/>
          <a:lstStyle/>
          <a:p>
            <a:r>
              <a:rPr lang="en-US" dirty="0"/>
              <a:t>May 24, 2019</a:t>
            </a:r>
          </a:p>
          <a:p>
            <a:r>
              <a:rPr lang="en-US" sz="1200" dirty="0"/>
              <a:t>Allart Ian Vogelesang  </a:t>
            </a:r>
            <a:r>
              <a:rPr lang="en-US" sz="1200" dirty="0">
                <a:hlinkClick r:id="rId3"/>
              </a:rPr>
              <a:t>ian.vogelesang@hitachivantara.com</a:t>
            </a:r>
            <a:endParaRPr lang="en-US" sz="1200" dirty="0"/>
          </a:p>
          <a:p>
            <a:r>
              <a:rPr lang="en-US" sz="1200" dirty="0"/>
              <a:t>Stephen Morgan </a:t>
            </a:r>
            <a:r>
              <a:rPr lang="en-US" sz="1200" dirty="0">
                <a:hlinkClick r:id="rId4"/>
              </a:rPr>
              <a:t>stephen.morgan@hitachivantara.com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LUN_Name</a:t>
            </a:r>
            <a:r>
              <a:rPr lang="en-US" sz="1600" dirty="0">
                <a:latin typeface="Courier New" panose="02070309020205020404" pitchFamily="49" charset="0"/>
                <a:cs typeface="Courier New" panose="02070309020205020404" pitchFamily="49" charset="0"/>
              </a:rPr>
              <a:t>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Hitachi_Product</a:t>
            </a:r>
            <a:r>
              <a:rPr lang="en-US" sz="1600" dirty="0">
                <a:latin typeface="Courier New" panose="02070309020205020404" pitchFamily="49" charset="0"/>
                <a:cs typeface="Courier New" panose="02070309020205020404" pitchFamily="49" charset="0"/>
              </a:rPr>
              <a:t> = HM700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HDS_Product</a:t>
            </a:r>
            <a:r>
              <a:rPr lang="en-US" sz="1600" dirty="0">
                <a:latin typeface="Courier New" panose="02070309020205020404" pitchFamily="49" charset="0"/>
                <a:cs typeface="Courier New" panose="02070309020205020404" pitchFamily="49" charset="0"/>
              </a:rPr>
              <a:t> = "HUS VM"</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 = Internal</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RAID_level</a:t>
            </a:r>
            <a:r>
              <a:rPr lang="en-US" sz="1600" dirty="0">
                <a:latin typeface="Courier New" panose="02070309020205020404" pitchFamily="49" charset="0"/>
                <a:cs typeface="Courier New" panose="02070309020205020404" pitchFamily="49" charset="0"/>
              </a:rPr>
              <a:t> = RAID-1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Parity_Group</a:t>
            </a:r>
            <a:r>
              <a:rPr lang="en-US" sz="1600" dirty="0">
                <a:latin typeface="Courier New" panose="02070309020205020404" pitchFamily="49" charset="0"/>
                <a:cs typeface="Courier New" panose="02070309020205020404" pitchFamily="49" charset="0"/>
              </a:rPr>
              <a:t> = 01-01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Pool_ID</a:t>
            </a: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Max_LBA</a:t>
            </a:r>
            <a:r>
              <a:rPr lang="en-US" sz="1600" dirty="0">
                <a:latin typeface="Courier New" panose="02070309020205020404" pitchFamily="49" charset="0"/>
                <a:cs typeface="Courier New" panose="02070309020205020404" pitchFamily="49" charset="0"/>
              </a:rPr>
              <a:t> = 2097151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Size_MB</a:t>
            </a:r>
            <a:r>
              <a:rPr lang="en-US" sz="1600" dirty="0">
                <a:latin typeface="Courier New" panose="02070309020205020404" pitchFamily="49" charset="0"/>
                <a:cs typeface="Courier New" panose="02070309020205020404" pitchFamily="49" charset="0"/>
              </a:rPr>
              <a:t> = 1073.741824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Size_GB</a:t>
            </a:r>
            <a:r>
              <a:rPr lang="en-US" sz="1600" dirty="0">
                <a:latin typeface="Courier New" panose="02070309020205020404" pitchFamily="49" charset="0"/>
                <a:cs typeface="Courier New" panose="02070309020205020404" pitchFamily="49" charset="0"/>
              </a:rPr>
              <a:t> = 1.073742</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Size_TB</a:t>
            </a:r>
            <a:r>
              <a:rPr lang="en-US" sz="1600" dirty="0">
                <a:latin typeface="Courier New" panose="02070309020205020404" pitchFamily="49" charset="0"/>
                <a:cs typeface="Courier New" panose="02070309020205020404" pitchFamily="49" charset="0"/>
              </a:rPr>
              <a:t> = 0.001074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HDS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a:t>
            </a:r>
            <a:r>
              <a:rPr lang="en-US" sz="1400" dirty="0" err="1">
                <a:latin typeface="Courier New" pitchFamily="49" charset="0"/>
                <a:cs typeface="Courier New" pitchFamily="49" charset="0"/>
              </a:rPr>
              <a:t>LDEV_type</a:t>
            </a:r>
            <a:r>
              <a:rPr lang="en-US" sz="1400" dirty="0">
                <a:latin typeface="Courier New" pitchFamily="49" charset="0"/>
                <a:cs typeface="Courier New" pitchFamily="49" charset="0"/>
              </a:rPr>
              <a:t>"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a:t>
            </a:r>
            <a:r>
              <a:rPr lang="en-US" sz="1200" dirty="0" err="1">
                <a:latin typeface="Courier New" panose="02070309020205020404" pitchFamily="49" charset="0"/>
                <a:cs typeface="Courier New" pitchFamily="49" charset="0"/>
              </a:rPr>
              <a:t>LDEV_type</a:t>
            </a:r>
            <a:r>
              <a:rPr lang="en-US" sz="1200" dirty="0">
                <a:latin typeface="Courier New" panose="02070309020205020404" pitchFamily="49" charset="0"/>
                <a:cs typeface="Courier New" pitchFamily="49" charset="0"/>
              </a:rPr>
              <a:t>"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a:t>
            </a:r>
            <a:r>
              <a:rPr lang="en-US" sz="1400" dirty="0" err="1">
                <a:latin typeface="Courier New" panose="02070309020205020404" pitchFamily="49" charset="0"/>
                <a:cs typeface="Courier New" panose="02070309020205020404" pitchFamily="49" charset="0"/>
              </a:rPr>
              <a:t>LDEV_type</a:t>
            </a:r>
            <a:r>
              <a:rPr lang="en-US" sz="1400" dirty="0">
                <a:latin typeface="Courier New" panose="02070309020205020404" pitchFamily="49" charset="0"/>
                <a:cs typeface="Courier New" panose="02070309020205020404" pitchFamily="49" charset="0"/>
              </a:rPr>
              <a:t>\"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Future intent for the ivy engine C++ API</a:t>
            </a:r>
          </a:p>
          <a:p>
            <a:pPr marL="1031875" lvl="2" indent="-457200"/>
            <a:r>
              <a:rPr lang="en-US" sz="1200" dirty="0"/>
              <a:t>to layer a REST API on top</a:t>
            </a:r>
          </a:p>
          <a:p>
            <a:pPr marL="1031875" lvl="2" indent="-457200"/>
            <a:r>
              <a:rPr lang="en-US" sz="1200" dirty="0"/>
              <a:t>to layer a CLI on top, to enable scripting in any language – long term may phase out </a:t>
            </a:r>
            <a:r>
              <a:rPr lang="en-US" sz="1200" dirty="0" err="1"/>
              <a:t>ivyscript</a:t>
            </a:r>
            <a:r>
              <a:rPr lang="en-US" sz="1200" dirty="0"/>
              <a:t>.</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–spinlock</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4045210"/>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a fixed pattern for that location.</a:t>
            </a:r>
          </a:p>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16375"/>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 = zeros</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all_0xFF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all_0x0F</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6533"/>
          </a:xfrm>
        </p:spPr>
        <p:txBody>
          <a:bodyPr/>
          <a:lstStyle/>
          <a:p>
            <a:r>
              <a:rPr lang="en-US" sz="1600" dirty="0">
                <a:latin typeface="Courier New" panose="02070309020205020404" pitchFamily="49" charset="0"/>
                <a:cs typeface="Courier New" panose="02070309020205020404" pitchFamily="49" charset="0"/>
              </a:rPr>
              <a:t>pattern = random</a:t>
            </a:r>
          </a:p>
          <a:p>
            <a:pPr lvl="2"/>
            <a:r>
              <a:rPr lang="en-US" sz="1200" dirty="0">
                <a:cs typeface="Courier New" panose="02070309020205020404" pitchFamily="49" charset="0"/>
              </a:rPr>
              <a:t>Random binary noise.  Not compressible. This is the ivy default.</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trailing_blanks</a:t>
            </a:r>
            <a:r>
              <a:rPr lang="en-US" sz="1600" dirty="0">
                <a:latin typeface="Courier New" panose="02070309020205020404" pitchFamily="49" charset="0"/>
                <a:cs typeface="Courier New" panose="02070309020205020404" pitchFamily="49" charset="0"/>
              </a:rPr>
              <a:t>, compressibility = 50%</a:t>
            </a:r>
          </a:p>
          <a:p>
            <a:pPr lvl="2"/>
            <a:r>
              <a:rPr lang="en-US" sz="1200" dirty="0">
                <a:cs typeface="Courier New" panose="02070309020205020404" pitchFamily="49" charset="0"/>
              </a:rPr>
              <a:t>Each 8 KiB part of block has an incompressible section and a section with repeated blanks.</a:t>
            </a:r>
          </a:p>
          <a:p>
            <a:pPr lvl="2"/>
            <a:r>
              <a:rPr lang="en-US" sz="1200" dirty="0">
                <a:latin typeface="Courier New" panose="02070309020205020404" pitchFamily="49" charset="0"/>
                <a:cs typeface="Courier New" panose="02070309020205020404" pitchFamily="49" charset="0"/>
              </a:rPr>
              <a:t>compressibility</a:t>
            </a:r>
            <a:r>
              <a:rPr lang="en-US" sz="1200" dirty="0">
                <a:cs typeface="Courier New" panose="02070309020205020404" pitchFamily="49" charset="0"/>
              </a:rPr>
              <a:t> specifies the % of the block that is repeating blanks.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ascii</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Random </a:t>
            </a:r>
            <a:r>
              <a:rPr lang="en-US" sz="1200" dirty="0" err="1">
                <a:cs typeface="Courier New" panose="02070309020205020404" pitchFamily="49" charset="0"/>
              </a:rPr>
              <a:t>ascii</a:t>
            </a:r>
            <a:r>
              <a:rPr lang="en-US" sz="1200" dirty="0">
                <a:cs typeface="Courier New" panose="02070309020205020404" pitchFamily="49" charset="0"/>
              </a:rPr>
              <a:t> characters.   Fixed degree of compressibility</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gobbledegook</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Pseudo-English text generated by randomly selecting words from a dictionary.</a:t>
            </a:r>
          </a:p>
          <a:p>
            <a:pPr lvl="2"/>
            <a:r>
              <a:rPr lang="en-US" sz="1200" dirty="0">
                <a:cs typeface="Courier New" panose="02070309020205020404" pitchFamily="49" charset="0"/>
              </a:rPr>
              <a:t>Fixed degree of compressibility.</a:t>
            </a:r>
          </a:p>
          <a:p>
            <a:r>
              <a:rPr lang="en-US" sz="1600" dirty="0">
                <a:latin typeface="Courier New" panose="02070309020205020404" pitchFamily="49" charset="0"/>
                <a:cs typeface="Courier New" panose="02070309020205020404" pitchFamily="49" charset="0"/>
              </a:rPr>
              <a:t>pattern = zeros, pattern = all_0x0F, pattern = all_0xFF</a:t>
            </a:r>
          </a:p>
          <a:p>
            <a:pPr lvl="2"/>
            <a:r>
              <a:rPr lang="en-US" sz="120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a:t>
            </a:r>
            <a:r>
              <a:rPr lang="en-US" sz="1200" dirty="0" err="1">
                <a:latin typeface="Courier New" pitchFamily="49" charset="0"/>
                <a:cs typeface="Courier New" pitchFamily="49" charset="0"/>
              </a:rPr>
              <a:t>serial_number</a:t>
            </a:r>
            <a:r>
              <a:rPr lang="en-US" sz="1200" dirty="0">
                <a:latin typeface="Courier New" pitchFamily="49" charset="0"/>
                <a:cs typeface="Courier New" pitchFamily="49" charset="0"/>
              </a:rPr>
              <a:t> : 123456, LDEV : 00:00-01:FF";</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a:t>
            </a:r>
            <a:r>
              <a:rPr lang="en-US" altLang="zh-CN" sz="1400" b="1" dirty="0" err="1">
                <a:latin typeface="Courier New" pitchFamily="49" charset="0"/>
                <a:cs typeface="Courier New" pitchFamily="49" charset="0"/>
              </a:rPr>
              <a:t>Serial_Number+Port</a:t>
            </a:r>
            <a:r>
              <a:rPr lang="en-US" altLang="zh-CN" sz="1400" b="1" dirty="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a:latin typeface="+mn-ea"/>
                <a:cs typeface="Courier New" pitchFamily="49" charset="0"/>
              </a:rPr>
              <a:t>no spaces are permitted around the + sign)</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err="1">
                <a:latin typeface="Courier New" pitchFamily="49" charset="0"/>
                <a:cs typeface="Courier New" pitchFamily="49" charset="0"/>
              </a:rPr>
              <a:t>Serial_Number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serial_number+LDEV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or </a:t>
            </a:r>
            <a:r>
              <a:rPr lang="en-US" sz="1400" dirty="0">
                <a:latin typeface="Courier New" panose="02070309020205020404" pitchFamily="49" charset="0"/>
                <a:cs typeface="Courier New" panose="02070309020205020404" pitchFamily="49" charset="0"/>
              </a:rPr>
              <a:t>"host+scsi_bus_number__</a:t>
            </a:r>
            <a:r>
              <a:rPr lang="en-US" sz="1400" dirty="0" err="1">
                <a:latin typeface="Courier New" panose="02070309020205020404" pitchFamily="49" charset="0"/>
                <a:cs typeface="Courier New" panose="02070309020205020404" pitchFamily="49" charset="0"/>
              </a:rPr>
              <a:t>hba</a:t>
            </a:r>
            <a:r>
              <a:rPr lang="en-US" sz="1400" dirty="0">
                <a:latin typeface="Courier New" panose="02070309020205020404" pitchFamily="49" charset="0"/>
                <a:cs typeface="Courier New" panose="02070309020205020404" pitchFamily="49" charset="0"/>
              </a:rPr>
              <a:t>_"</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err="1">
                <a:latin typeface="Courier New" pitchFamily="49" charset="0"/>
                <a:cs typeface="Courier New" pitchFamily="49" charset="0"/>
              </a:rPr>
              <a:t>serial_number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a Dynamic Feedback Controller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one LUN, proportional to the absolute value of the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645468"/>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 5</a:t>
            </a:r>
            <a:r>
              <a:rPr lang="en-US" sz="1400" dirty="0"/>
              <a:t>  </a:t>
            </a:r>
            <a:r>
              <a:rPr lang="en-US" sz="1200" dirty="0"/>
              <a:t>- this number is divided by </a:t>
            </a:r>
            <a:r>
              <a:rPr lang="en-US" sz="1200" dirty="0" err="1"/>
              <a:t>subinterval_seconds</a:t>
            </a:r>
            <a:r>
              <a:rPr lang="en-US" sz="1200" dirty="0"/>
              <a:t>, and rounded up to get the (minimum) number of </a:t>
            </a:r>
            <a:r>
              <a:rPr lang="en-US" sz="1200" dirty="0" err="1"/>
              <a:t>warmup</a:t>
            </a:r>
            <a:r>
              <a:rPr lang="en-US" sz="1200" dirty="0"/>
              <a:t>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write pending is below </a:t>
            </a:r>
            <a:r>
              <a:rPr lang="en-US" sz="1200" dirty="0" err="1">
                <a:latin typeface="Courier New" panose="02070309020205020404" pitchFamily="49" charset="0"/>
                <a:cs typeface="Courier New" panose="02070309020205020404" pitchFamily="49" charset="0"/>
              </a:rPr>
              <a:t>subsystem_WP_threshold</a:t>
            </a:r>
            <a:r>
              <a:rPr lang="en-US" sz="1200" dirty="0"/>
              <a:t> which defaults to </a:t>
            </a:r>
            <a:r>
              <a:rPr lang="en-US" sz="1200" dirty="0">
                <a:latin typeface="Courier New" panose="02070309020205020404" pitchFamily="49" charset="0"/>
                <a:cs typeface="Courier New" panose="02070309020205020404" pitchFamily="49" charset="0"/>
              </a:rPr>
              <a:t>1.5%</a:t>
            </a:r>
            <a:r>
              <a:rPr lang="en-US" sz="1200" dirty="0"/>
              <a:t>.</a:t>
            </a:r>
          </a:p>
          <a:p>
            <a:pPr lvl="1">
              <a:spcBef>
                <a:spcPts val="0"/>
              </a:spcBef>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average subsystem </a:t>
            </a:r>
            <a:r>
              <a:rPr lang="en-US" sz="1200" dirty="0" err="1"/>
              <a:t>MP_core</a:t>
            </a:r>
            <a:r>
              <a:rPr lang="en-US" sz="1200" dirty="0"/>
              <a:t> % busy is below </a:t>
            </a:r>
            <a:r>
              <a:rPr lang="en-US" sz="1200" dirty="0" err="1">
                <a:latin typeface="Courier New" panose="02070309020205020404" pitchFamily="49" charset="0"/>
                <a:cs typeface="Courier New" panose="02070309020205020404" pitchFamily="49" charset="0"/>
              </a:rPr>
              <a:t>subsystem_busy_threshold</a:t>
            </a:r>
            <a:r>
              <a:rPr lang="en-US" sz="1200" dirty="0"/>
              <a:t> which defaults to </a:t>
            </a:r>
            <a:r>
              <a:rPr lang="en-US" sz="1200" dirty="0">
                <a:latin typeface="Courier New" panose="02070309020205020404" pitchFamily="49" charset="0"/>
                <a:cs typeface="Courier New" panose="02070309020205020404" pitchFamily="49" charset="0"/>
              </a:rPr>
              <a:t>5%</a:t>
            </a:r>
            <a:r>
              <a:rPr lang="en-US" sz="12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85633"/>
          </a:xfrm>
        </p:spPr>
        <p:txBody>
          <a:bodyPr/>
          <a:lstStyle/>
          <a:p>
            <a:r>
              <a:rPr lang="en-US" sz="1200" dirty="0"/>
              <a:t>These are available for Hitachi internal lab use with a command device connector and license key.   The command device connector is not part of the ivy open source project.</a:t>
            </a:r>
          </a:p>
          <a:p>
            <a:r>
              <a:rPr lang="en-US" sz="1200" dirty="0"/>
              <a:t>During the first cooldown subinterval, ivy keeps driving I/O so as to ensure the measurement period is a clean “mid stream sample” due to possible time jitter between test hosts.</a:t>
            </a:r>
          </a:p>
          <a:p>
            <a:r>
              <a:rPr lang="en-US" sz="1200" dirty="0"/>
              <a:t>When </a:t>
            </a:r>
            <a:r>
              <a:rPr lang="en-US" sz="1200" dirty="0" err="1">
                <a:latin typeface="Courier New" panose="02070309020205020404" pitchFamily="49" charset="0"/>
                <a:cs typeface="Courier New" panose="02070309020205020404" pitchFamily="49" charset="0"/>
              </a:rPr>
              <a:t>cooldown_by_wp</a:t>
            </a:r>
            <a:r>
              <a:rPr lang="en-US" sz="1200" dirty="0"/>
              <a:t> and/or </a:t>
            </a:r>
            <a:r>
              <a:rPr lang="en-US" sz="1200" dirty="0" err="1">
                <a:latin typeface="Courier New" panose="02070309020205020404" pitchFamily="49" charset="0"/>
                <a:cs typeface="Courier New" panose="02070309020205020404" pitchFamily="49" charset="0"/>
              </a:rPr>
              <a:t>cooldown_by_MP_busy</a:t>
            </a:r>
            <a:r>
              <a:rPr lang="en-US" sz="1200" dirty="0"/>
              <a:t> are being used, additional cooldown subintervals run at IOPS=0 until Write Pending is empty, and/or subsystem MP % busy has dropped below the threshold, respectively.</a:t>
            </a:r>
          </a:p>
          <a:p>
            <a:r>
              <a:rPr lang="en-US" sz="1200" dirty="0"/>
              <a:t>Defaults: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subsystem_WP_threshold</a:t>
            </a:r>
            <a:r>
              <a:rPr lang="en-US" sz="1200" dirty="0">
                <a:latin typeface="Courier New" panose="02070309020205020404" pitchFamily="49" charset="0"/>
                <a:cs typeface="Courier New" panose="02070309020205020404" pitchFamily="49" charset="0"/>
              </a:rPr>
              <a:t> = 1.5%</a:t>
            </a:r>
          </a:p>
          <a:p>
            <a:pPr lvl="1"/>
            <a:r>
              <a:rPr lang="en-US" sz="1100" dirty="0">
                <a:cs typeface="Courier New" panose="02070309020205020404" pitchFamily="49" charset="0"/>
              </a:rPr>
              <a:t>Set </a:t>
            </a:r>
            <a:r>
              <a:rPr lang="en-US" sz="1100" dirty="0" err="1">
                <a:latin typeface="Courier New" panose="02070309020205020404" pitchFamily="49" charset="0"/>
                <a:cs typeface="Courier New" panose="02070309020205020404" pitchFamily="49" charset="0"/>
              </a:rPr>
              <a:t>cooldown_by_wp</a:t>
            </a:r>
            <a:r>
              <a:rPr lang="en-US" sz="1100" dirty="0">
                <a:latin typeface="Courier New" panose="02070309020205020404" pitchFamily="49" charset="0"/>
                <a:cs typeface="Courier New" panose="02070309020205020404" pitchFamily="49" charset="0"/>
              </a:rPr>
              <a:t> = off</a:t>
            </a:r>
          </a:p>
          <a:p>
            <a:pPr lvl="2"/>
            <a:r>
              <a:rPr lang="en-US" sz="1050" dirty="0">
                <a:cs typeface="Courier New" panose="02070309020205020404" pitchFamily="49" charset="0"/>
              </a:rPr>
              <a:t>When it is valid to carry forward dirty data in cache (Write Pending) from one test step to the next.</a:t>
            </a:r>
          </a:p>
          <a:p>
            <a:pPr lvl="2"/>
            <a:r>
              <a:rPr lang="en-US" sz="1050" dirty="0">
                <a:cs typeface="Courier New" panose="02070309020205020404" pitchFamily="49" charset="0"/>
              </a:rPr>
              <a:t>This can speed up the next test step tremendously if the next step doesn’t stabilize until WP is full, AND if both steps place the SAME things into WP that </a:t>
            </a:r>
            <a:r>
              <a:rPr lang="en-US" sz="1050" dirty="0" err="1">
                <a:cs typeface="Courier New" panose="02070309020205020404" pitchFamily="49" charset="0"/>
              </a:rPr>
              <a:t>destage</a:t>
            </a:r>
            <a:r>
              <a:rPr lang="en-US" sz="1050" dirty="0">
                <a:cs typeface="Courier New" panose="02070309020205020404" pitchFamily="49" charset="0"/>
              </a:rPr>
              <a:t> to the SAME place.</a:t>
            </a:r>
          </a:p>
          <a:p>
            <a:r>
              <a:rPr lang="en-US" sz="1200" dirty="0">
                <a:cs typeface="Courier New" panose="02070309020205020404" pitchFamily="49" charset="0"/>
              </a:rPr>
              <a:t>Defaults: </a:t>
            </a:r>
            <a:r>
              <a:rPr lang="en-US" sz="1200" dirty="0" err="1">
                <a:latin typeface="Courier New" panose="02070309020205020404" pitchFamily="49" charset="0"/>
                <a:cs typeface="Courier New" panose="02070309020205020404" pitchFamily="49" charset="0"/>
              </a:rPr>
              <a:t>cooldown_by_MP_busy</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subsystem_busy_threshold</a:t>
            </a:r>
            <a:r>
              <a:rPr lang="en-US" sz="1200" dirty="0">
                <a:latin typeface="Courier New" panose="02070309020205020404" pitchFamily="49" charset="0"/>
                <a:cs typeface="Courier New" panose="02070309020205020404" pitchFamily="49" charset="0"/>
              </a:rPr>
              <a:t> = 5%</a:t>
            </a:r>
          </a:p>
          <a:p>
            <a:pPr lvl="1"/>
            <a:r>
              <a:rPr lang="en-US" sz="1100" dirty="0">
                <a:cs typeface="Courier New" panose="02070309020205020404" pitchFamily="49" charset="0"/>
              </a:rPr>
              <a:t>This extends cooldown until any residual subsystem microprocessor activity has ended.</a:t>
            </a:r>
          </a:p>
          <a:p>
            <a:pPr lvl="1"/>
            <a:r>
              <a:rPr lang="en-US" sz="1100" dirty="0" err="1">
                <a:latin typeface="Courier New" panose="02070309020205020404" pitchFamily="49" charset="0"/>
                <a:cs typeface="Courier New" panose="02070309020205020404" pitchFamily="49" charset="0"/>
              </a:rPr>
              <a:t>cooldown_by_MP_busy_stay_down_time_seconds</a:t>
            </a:r>
            <a:r>
              <a:rPr lang="en-US" sz="1100" dirty="0">
                <a:cs typeface="Courier New" panose="02070309020205020404" pitchFamily="49" charset="0"/>
              </a:rPr>
              <a:t> (default one subinterval) specifies how long MP busy must remain below the threshold.  Can be specified as “</a:t>
            </a:r>
            <a:r>
              <a:rPr lang="en-US" sz="1100" dirty="0">
                <a:latin typeface="Courier New" panose="02070309020205020404" pitchFamily="49" charset="0"/>
                <a:cs typeface="Courier New" panose="02070309020205020404" pitchFamily="49" charset="0"/>
              </a:rPr>
              <a:t>1</a:t>
            </a:r>
            <a:r>
              <a:rPr lang="en-US" sz="1100" dirty="0">
                <a:latin typeface="Courier New" panose="02070309020205020404" pitchFamily="49" charset="0"/>
                <a:cs typeface="Courier New" panose="02070309020205020404" pitchFamily="49" charset="0"/>
                <a:sym typeface="Wingdings" panose="05000000000000000000" pitchFamily="2" charset="2"/>
              </a:rPr>
              <a:t>:00</a:t>
            </a:r>
            <a:r>
              <a:rPr lang="en-US" sz="1100" dirty="0">
                <a:cs typeface="Courier New" panose="02070309020205020404" pitchFamily="49" charset="0"/>
                <a:sym typeface="Wingdings" panose="05000000000000000000" pitchFamily="2" charset="2"/>
              </a:rPr>
              <a:t>” meaning a minute.</a:t>
            </a:r>
            <a:endParaRPr lang="en-US" sz="11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suppress_perf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suppress_perf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suppress_perf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54600"/>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need is </a:t>
            </a:r>
            <a:r>
              <a:rPr lang="en-US" sz="1800" dirty="0" err="1">
                <a:latin typeface="Courier New" pitchFamily="49" charset="0"/>
                <a:cs typeface="Courier New" pitchFamily="49" charset="0"/>
              </a:rPr>
              <a:t>warmup_seconds</a:t>
            </a:r>
            <a:r>
              <a:rPr lang="en-US" sz="1800" dirty="0"/>
              <a:t> and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7993"/>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200" dirty="0" err="1">
                <a:latin typeface="Courier New" pitchFamily="49" charset="0"/>
                <a:cs typeface="Courier New" pitchFamily="49" charset="0"/>
              </a:rPr>
              <a:t>stepname</a:t>
            </a:r>
            <a:r>
              <a:rPr lang="en-US" sz="1200" dirty="0">
                <a:latin typeface="Courier New" pitchFamily="49" charset="0"/>
                <a:cs typeface="Courier New" pitchFamily="49" charset="0"/>
              </a:rPr>
              <a:t> = </a:t>
            </a:r>
            <a:r>
              <a:rPr lang="en-US" sz="1200" dirty="0" err="1">
                <a:cs typeface="Courier New" pitchFamily="49" charset="0"/>
              </a:rPr>
              <a:t>stepNNNN</a:t>
            </a:r>
            <a:endParaRPr lang="en-US" sz="1200" dirty="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subintervalseconds</a:t>
            </a:r>
            <a:r>
              <a:rPr lang="en-US" sz="1200" dirty="0">
                <a:latin typeface="Courier New" pitchFamily="49" charset="0"/>
                <a:cs typeface="Courier New" pitchFamily="49" charset="0"/>
              </a:rPr>
              <a:t> = 5</a:t>
            </a:r>
          </a:p>
          <a:p>
            <a:pPr lvl="1">
              <a:spcBef>
                <a:spcPts val="0"/>
              </a:spcBef>
              <a:spcAft>
                <a:spcPts val="0"/>
              </a:spcAft>
            </a:pPr>
            <a:r>
              <a:rPr lang="en-US" sz="1200" dirty="0" err="1">
                <a:latin typeface="Courier New" pitchFamily="49" charset="0"/>
                <a:cs typeface="Courier New" pitchFamily="49" charset="0"/>
              </a:rPr>
              <a:t>warmup_count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measure_count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p>
          <a:p>
            <a:pPr lvl="1">
              <a:spcBef>
                <a:spcPts val="0"/>
              </a:spcBef>
              <a:spcAft>
                <a:spcPts val="0"/>
              </a:spcAft>
            </a:pPr>
            <a:r>
              <a:rPr lang="en-US" sz="1200" dirty="0" err="1">
                <a:latin typeface="Courier New" pitchFamily="49" charset="0"/>
                <a:cs typeface="Courier New" pitchFamily="49" charset="0"/>
              </a:rPr>
              <a:t>subsystem_WP_threshold</a:t>
            </a:r>
            <a:r>
              <a:rPr lang="en-US" sz="1200" dirty="0">
                <a:latin typeface="Courier New" pitchFamily="49" charset="0"/>
                <a:cs typeface="Courier New" pitchFamily="49" charset="0"/>
              </a:rPr>
              <a:t> = 1.5%</a:t>
            </a:r>
          </a:p>
          <a:p>
            <a:pPr lvl="1">
              <a:spcBef>
                <a:spcPts val="0"/>
              </a:spcBef>
              <a:spcAft>
                <a:spcPts val="0"/>
              </a:spcAft>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p>
          <a:p>
            <a:pPr lvl="1">
              <a:spcBef>
                <a:spcPts val="0"/>
              </a:spcBef>
              <a:spcAft>
                <a:spcPts val="0"/>
              </a:spcAft>
            </a:pPr>
            <a:r>
              <a:rPr lang="en-US" sz="1200" dirty="0" err="1">
                <a:latin typeface="Courier New" pitchFamily="49" charset="0"/>
                <a:cs typeface="Courier New" pitchFamily="49" charset="0"/>
              </a:rPr>
              <a:t>subsystem_busy_threshold</a:t>
            </a:r>
            <a:r>
              <a:rPr lang="en-US" sz="1200" dirty="0">
                <a:latin typeface="Courier New" pitchFamily="49" charset="0"/>
                <a:cs typeface="Courier New" pitchFamily="49" charset="0"/>
              </a:rPr>
              <a:t> = 5%</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low_IOPS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low_target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high_IOPS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high_target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target_value</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max_ripple,gain_step</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max_monotone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lvl="1">
              <a:spcBef>
                <a:spcPts val="0"/>
              </a:spcBef>
              <a:spcAft>
                <a:spcPts val="0"/>
              </a:spcAft>
            </a:pPr>
            <a:endParaRPr lang="en-US" sz="1200" dirty="0">
              <a:latin typeface="Courier New" pitchFamily="49" charset="0"/>
              <a:cs typeface="Courier New" pitchFamily="49" charset="0"/>
            </a:endParaRPr>
          </a:p>
          <a:p>
            <a:pPr lvl="1">
              <a:spcBef>
                <a:spcPts val="0"/>
              </a:spcBef>
              <a:spcAft>
                <a:spcPts val="0"/>
              </a:spcAft>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a:latin typeface="Courier New" pitchFamily="49" charset="0"/>
                <a:cs typeface="Courier New" pitchFamily="49" charset="0"/>
              </a:rPr>
              <a:t>50%,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a:latin typeface="Courier New" pitchFamily="49" charset="0"/>
                <a:cs typeface="Courier New" pitchFamily="49" charset="0"/>
              </a:rPr>
              <a:t>max_wp_change</a:t>
            </a:r>
            <a:r>
              <a:rPr lang="en-US" sz="1200" dirty="0">
                <a:latin typeface="Courier New" pitchFamily="49" charset="0"/>
                <a:cs typeface="Courier New" pitchFamily="49" charset="0"/>
              </a:rPr>
              <a:t> = 3%</a:t>
            </a:r>
          </a:p>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focus_rollup</a:t>
            </a:r>
            <a:r>
              <a:rPr lang="en-US" sz="1200" dirty="0">
                <a:latin typeface="Courier New" pitchFamily="49" charset="0"/>
                <a:cs typeface="Courier New" pitchFamily="49" charset="0"/>
              </a:rPr>
              <a:t> = all</a:t>
            </a:r>
          </a:p>
          <a:p>
            <a:pPr lvl="1">
              <a:spcBef>
                <a:spcPts val="0"/>
              </a:spcBef>
              <a:spcAft>
                <a:spcPts val="0"/>
              </a:spcAft>
            </a:pPr>
            <a:r>
              <a:rPr lang="en-US" sz="1200" dirty="0">
                <a:latin typeface="Courier New" pitchFamily="49" charset="0"/>
                <a:cs typeface="Courier New" pitchFamily="49" charset="0"/>
              </a:rPr>
              <a:t>source = ""</a:t>
            </a:r>
          </a:p>
          <a:p>
            <a:pPr lvl="2">
              <a:spcAft>
                <a:spcPts val="0"/>
              </a:spcAft>
            </a:pPr>
            <a:r>
              <a:rPr lang="en-US" sz="1050" dirty="0">
                <a:latin typeface="Courier New" pitchFamily="49" charset="0"/>
                <a:cs typeface="Courier New" pitchFamily="49" charset="0"/>
              </a:rPr>
              <a:t> </a:t>
            </a:r>
            <a:r>
              <a:rPr lang="en-US" sz="1050" dirty="0">
                <a:cs typeface="Courier New" pitchFamily="49" charset="0"/>
              </a:rPr>
              <a:t>or</a:t>
            </a:r>
            <a:r>
              <a:rPr lang="en-US" sz="1050" dirty="0">
                <a:latin typeface="Courier New" pitchFamily="49" charset="0"/>
                <a:cs typeface="Courier New" pitchFamily="49" charset="0"/>
              </a:rPr>
              <a:t> workload / </a:t>
            </a:r>
            <a:r>
              <a:rPr lang="en-US" sz="1050" dirty="0" err="1">
                <a:latin typeface="Courier New" pitchFamily="49" charset="0"/>
                <a:cs typeface="Courier New" pitchFamily="49" charset="0"/>
              </a:rPr>
              <a:t>RAID_subsystem</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subsystem_element</a:t>
            </a:r>
            <a:r>
              <a:rPr lang="en-US" sz="1200" dirty="0">
                <a:latin typeface="Courier New" pitchFamily="49" charset="0"/>
                <a:cs typeface="Courier New" pitchFamily="49" charset="0"/>
              </a:rPr>
              <a:t> = ""</a:t>
            </a:r>
          </a:p>
          <a:p>
            <a:pPr lvl="1">
              <a:spcBef>
                <a:spcPts val="0"/>
              </a:spcBef>
              <a:spcAft>
                <a:spcPts val="0"/>
              </a:spcAft>
            </a:pP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 = ""</a:t>
            </a:r>
          </a:p>
          <a:p>
            <a:pPr lvl="1">
              <a:spcBef>
                <a:spcPts val="0"/>
              </a:spcBef>
              <a:spcAft>
                <a:spcPts val="0"/>
              </a:spcAft>
            </a:pPr>
            <a:r>
              <a:rPr lang="en-US" sz="1200" dirty="0">
                <a:latin typeface="Courier New" pitchFamily="49" charset="0"/>
                <a:cs typeface="Courier New" pitchFamily="49" charset="0"/>
              </a:rPr>
              <a:t>category = overall</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read,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sequential_write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accumulator_type</a:t>
            </a:r>
            <a:r>
              <a:rPr lang="en-US" sz="1200" dirty="0">
                <a:latin typeface="Courier New" pitchFamily="49" charset="0"/>
                <a:cs typeface="Courier New" pitchFamily="49" charset="0"/>
              </a:rPr>
              <a:t> = ""</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response_time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accessor</a:t>
            </a:r>
            <a:r>
              <a:rPr lang="en-US" sz="1200" dirty="0">
                <a:latin typeface="Courier New" pitchFamily="49" charset="0"/>
                <a:cs typeface="Courier New" pitchFamily="49" charset="0"/>
              </a:rPr>
              <a:t> = ""</a:t>
            </a:r>
          </a:p>
          <a:p>
            <a:pPr lvl="2">
              <a:spcAft>
                <a:spcPts val="0"/>
              </a:spcAft>
            </a:pPr>
            <a:r>
              <a:rPr lang="en-US" sz="1050" dirty="0" err="1">
                <a:latin typeface="Courier New" pitchFamily="49" charset="0"/>
                <a:cs typeface="Courier New" pitchFamily="49" charset="0"/>
              </a:rPr>
              <a:t>avg</a:t>
            </a:r>
            <a:r>
              <a:rPr lang="en-US" sz="1050" dirty="0">
                <a:latin typeface="Courier New" pitchFamily="49" charset="0"/>
                <a:cs typeface="Courier New" pitchFamily="49" charset="0"/>
              </a:rPr>
              <a:t>, count, min, max, sum, variance, </a:t>
            </a:r>
            <a:r>
              <a:rPr lang="en-US" sz="1050" dirty="0" err="1">
                <a:latin typeface="Courier New" pitchFamily="49" charset="0"/>
                <a:cs typeface="Courier New" pitchFamily="49" charset="0"/>
              </a:rPr>
              <a:t>standardDeviation</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065"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7750</TotalTime>
  <Words>10863</Words>
  <Application>Microsoft Office PowerPoint</Application>
  <PresentationFormat>On-screen Show (16:9)</PresentationFormat>
  <Paragraphs>822</Paragraphs>
  <Slides>100</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07"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MM:SS or HH:MM:SS are OK</vt:lpstr>
      <vt:lpstr>Sequential fill</vt:lpstr>
      <vt:lpstr>For each test step you get:</vt:lpstr>
      <vt:lpstr>cooldown_by_wp &amp; cooldown_by_MP_busy</vt:lpstr>
      <vt:lpstr>suppress_perf = on</vt:lpstr>
      <vt:lpstr>skip_LDEV = on</vt:lpstr>
      <vt:lpstr>check_failed_component = on / off</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 with defaults</vt:lpstr>
      <vt:lpstr>A general note on ivy parameter names</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493</cp:revision>
  <dcterms:created xsi:type="dcterms:W3CDTF">2015-10-27T23:46:57Z</dcterms:created>
  <dcterms:modified xsi:type="dcterms:W3CDTF">2019-06-10T20:45:02Z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