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0"/>
  </p:notesMasterIdLst>
  <p:handoutMasterIdLst>
    <p:handoutMasterId r:id="rId111"/>
  </p:handoutMasterIdLst>
  <p:sldIdLst>
    <p:sldId id="309" r:id="rId2"/>
    <p:sldId id="310" r:id="rId3"/>
    <p:sldId id="522" r:id="rId4"/>
    <p:sldId id="490" r:id="rId5"/>
    <p:sldId id="494" r:id="rId6"/>
    <p:sldId id="456" r:id="rId7"/>
    <p:sldId id="457" r:id="rId8"/>
    <p:sldId id="501" r:id="rId9"/>
    <p:sldId id="455" r:id="rId10"/>
    <p:sldId id="343" r:id="rId11"/>
    <p:sldId id="383" r:id="rId12"/>
    <p:sldId id="356" r:id="rId13"/>
    <p:sldId id="362" r:id="rId14"/>
    <p:sldId id="523" r:id="rId15"/>
    <p:sldId id="346" r:id="rId16"/>
    <p:sldId id="350" r:id="rId17"/>
    <p:sldId id="504" r:id="rId18"/>
    <p:sldId id="347" r:id="rId19"/>
    <p:sldId id="496" r:id="rId20"/>
    <p:sldId id="348" r:id="rId21"/>
    <p:sldId id="373" r:id="rId22"/>
    <p:sldId id="371" r:id="rId23"/>
    <p:sldId id="372" r:id="rId24"/>
    <p:sldId id="481" r:id="rId25"/>
    <p:sldId id="482" r:id="rId26"/>
    <p:sldId id="483" r:id="rId27"/>
    <p:sldId id="484" r:id="rId28"/>
    <p:sldId id="507" r:id="rId29"/>
    <p:sldId id="474" r:id="rId30"/>
    <p:sldId id="527" r:id="rId31"/>
    <p:sldId id="528" r:id="rId32"/>
    <p:sldId id="475" r:id="rId33"/>
    <p:sldId id="476" r:id="rId34"/>
    <p:sldId id="477" r:id="rId35"/>
    <p:sldId id="478" r:id="rId36"/>
    <p:sldId id="479" r:id="rId37"/>
    <p:sldId id="480" r:id="rId38"/>
    <p:sldId id="497" r:id="rId39"/>
    <p:sldId id="498" r:id="rId40"/>
    <p:sldId id="499" r:id="rId41"/>
    <p:sldId id="473" r:id="rId42"/>
    <p:sldId id="505" r:id="rId43"/>
    <p:sldId id="506" r:id="rId44"/>
    <p:sldId id="508" r:id="rId45"/>
    <p:sldId id="467" r:id="rId46"/>
    <p:sldId id="352" r:id="rId47"/>
    <p:sldId id="361" r:id="rId48"/>
    <p:sldId id="353" r:id="rId49"/>
    <p:sldId id="466" r:id="rId50"/>
    <p:sldId id="472" r:id="rId51"/>
    <p:sldId id="354" r:id="rId52"/>
    <p:sldId id="530" r:id="rId53"/>
    <p:sldId id="357" r:id="rId54"/>
    <p:sldId id="417" r:id="rId55"/>
    <p:sldId id="502" r:id="rId56"/>
    <p:sldId id="503" r:id="rId57"/>
    <p:sldId id="415" r:id="rId58"/>
    <p:sldId id="537" r:id="rId59"/>
    <p:sldId id="423" r:id="rId60"/>
    <p:sldId id="525" r:id="rId61"/>
    <p:sldId id="526" r:id="rId62"/>
    <p:sldId id="529" r:id="rId63"/>
    <p:sldId id="418" r:id="rId64"/>
    <p:sldId id="439" r:id="rId65"/>
    <p:sldId id="489" r:id="rId66"/>
    <p:sldId id="487" r:id="rId67"/>
    <p:sldId id="488" r:id="rId68"/>
    <p:sldId id="419" r:id="rId69"/>
    <p:sldId id="420" r:id="rId70"/>
    <p:sldId id="469" r:id="rId71"/>
    <p:sldId id="424" r:id="rId72"/>
    <p:sldId id="425" r:id="rId73"/>
    <p:sldId id="426" r:id="rId74"/>
    <p:sldId id="427" r:id="rId75"/>
    <p:sldId id="428" r:id="rId76"/>
    <p:sldId id="429" r:id="rId77"/>
    <p:sldId id="430" r:id="rId78"/>
    <p:sldId id="431" r:id="rId79"/>
    <p:sldId id="433" r:id="rId80"/>
    <p:sldId id="416" r:id="rId81"/>
    <p:sldId id="436" r:id="rId82"/>
    <p:sldId id="434" r:id="rId83"/>
    <p:sldId id="446" r:id="rId84"/>
    <p:sldId id="468" r:id="rId85"/>
    <p:sldId id="447" r:id="rId86"/>
    <p:sldId id="438" r:id="rId87"/>
    <p:sldId id="441" r:id="rId88"/>
    <p:sldId id="442" r:id="rId89"/>
    <p:sldId id="443" r:id="rId90"/>
    <p:sldId id="531" r:id="rId91"/>
    <p:sldId id="532" r:id="rId92"/>
    <p:sldId id="533" r:id="rId93"/>
    <p:sldId id="534" r:id="rId94"/>
    <p:sldId id="536" r:id="rId95"/>
    <p:sldId id="470" r:id="rId96"/>
    <p:sldId id="535" r:id="rId97"/>
    <p:sldId id="500" r:id="rId98"/>
    <p:sldId id="524" r:id="rId99"/>
    <p:sldId id="509" r:id="rId100"/>
    <p:sldId id="510" r:id="rId101"/>
    <p:sldId id="511" r:id="rId102"/>
    <p:sldId id="517" r:id="rId103"/>
    <p:sldId id="512" r:id="rId104"/>
    <p:sldId id="513" r:id="rId105"/>
    <p:sldId id="514" r:id="rId106"/>
    <p:sldId id="520" r:id="rId107"/>
    <p:sldId id="521" r:id="rId108"/>
    <p:sldId id="306" r:id="rId109"/>
  </p:sldIdLst>
  <p:sldSz cx="9144000" cy="5143500" type="screen16x9"/>
  <p:notesSz cx="6858000" cy="9144000"/>
  <p:custDataLst>
    <p:tags r:id="rId1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4973" autoAdjust="0"/>
  </p:normalViewPr>
  <p:slideViewPr>
    <p:cSldViewPr snapToGrid="0" snapToObjects="1" showGuides="1">
      <p:cViewPr varScale="1">
        <p:scale>
          <a:sx n="120" d="100"/>
          <a:sy n="120" d="100"/>
        </p:scale>
        <p:origin x="77" y="926"/>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gs" Target="tags/tag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7/16/2019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itachivantar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553998"/>
          </a:xfrm>
        </p:spPr>
        <p:txBody>
          <a:bodyPr/>
          <a:lstStyle/>
          <a:p>
            <a:r>
              <a:rPr lang="en-US" dirty="0"/>
              <a:t>July 16, 2019</a:t>
            </a:r>
          </a:p>
          <a:p>
            <a:r>
              <a:rPr lang="en-US" sz="1200" dirty="0"/>
              <a:t>Allart Ian Vogelesang  </a:t>
            </a:r>
            <a:r>
              <a:rPr lang="en-US" sz="1200" dirty="0">
                <a:hlinkClick r:id="rId3"/>
              </a:rPr>
              <a:t>ian.vogelesang@hitachivantara.com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2018886"/>
              </a:xfrm>
            </p:spPr>
            <p:txBody>
              <a:bodyPr/>
              <a:lstStyle/>
              <a:p>
                <a:r>
                  <a:rPr lang="en-US" sz="2000" dirty="0"/>
                  <a:t>The </a:t>
                </a:r>
                <a:r>
                  <a:rPr lang="en-US" sz="2000" dirty="0">
                    <a:latin typeface="Courier New" panose="02070309020205020404" pitchFamily="49" charset="0"/>
                    <a:cs typeface="Courier New" panose="02070309020205020404" pitchFamily="49" charset="0"/>
                  </a:rPr>
                  <a:t>serpentine</a:t>
                </a:r>
                <a:r>
                  <a:rPr lang="en-US" sz="2000" dirty="0"/>
                  <a:t> asymptotic </a:t>
                </a:r>
                <a:r>
                  <a:rPr lang="en-US" sz="2000" i="1" dirty="0"/>
                  <a:t>dedupe ratio (target dedupe ratio = R) </a:t>
                </a:r>
                <a:r>
                  <a:rPr lang="en-US" sz="2000" dirty="0"/>
                  <a:t>at equilibrium is given by the formula </a:t>
                </a:r>
                <a:r>
                  <a:rPr lang="en-US" sz="2000" i="1" dirty="0"/>
                  <a:t>(R / HarmonicNumber (R)).</a:t>
                </a:r>
              </a:p>
              <a:p>
                <a:pPr marL="0">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0">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2018886"/>
              </a:xfrm>
              <a:blipFill>
                <a:blip r:embed="rId2"/>
                <a:stretch>
                  <a:fillRect l="-781" t="-2417" b="-54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serpentine</a:t>
            </a:r>
            <a:r>
              <a:rPr lang="en-US" dirty="0"/>
              <a:t>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method</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4939814"/>
          </a:xfrm>
        </p:spPr>
        <p:txBody>
          <a:bodyPr/>
          <a:lstStyle/>
          <a:p>
            <a:r>
              <a:rPr lang="en-US" sz="2000" dirty="0"/>
              <a:t>Hitachi Advanced Data Reduction deduplicates at the fixed 8 KiB block size. i.e., at a conceptual “dedupe unit”. </a:t>
            </a:r>
          </a:p>
          <a:p>
            <a:r>
              <a:rPr lang="en-US" sz="2000" dirty="0" err="1">
                <a:latin typeface="Courier New" panose="02070309020205020404" pitchFamily="49" charset="0"/>
                <a:cs typeface="Courier New" panose="02070309020205020404" pitchFamily="49" charset="0"/>
              </a:rPr>
              <a:t>target_spread</a:t>
            </a:r>
            <a:r>
              <a:rPr lang="en-US" sz="2000" dirty="0"/>
              <a:t> pattern generation is at the 8 KiB dedupe unit level.</a:t>
            </a:r>
          </a:p>
          <a:p>
            <a:r>
              <a:rPr lang="en-US" sz="2000" dirty="0"/>
              <a:t>The </a:t>
            </a:r>
            <a:r>
              <a:rPr lang="en-US" sz="2000" dirty="0" err="1">
                <a:latin typeface="Courier New" panose="02070309020205020404" pitchFamily="49" charset="0"/>
                <a:cs typeface="Courier New" panose="02070309020205020404" pitchFamily="49" charset="0"/>
              </a:rPr>
              <a:t>target_spread</a:t>
            </a:r>
            <a:r>
              <a:rPr lang="en-US" sz="2000" dirty="0"/>
              <a:t> pattern sequence generated is based on the distribution (mix of unique blocks and duplicate blocks repeating in a sequence) corresponding to a target dedupe ratio and at the dedupe unit size. The pattern sequence is the same for Sequential or Random writes.</a:t>
            </a:r>
          </a:p>
          <a:p>
            <a:r>
              <a:rPr lang="en-US" sz="2000" dirty="0"/>
              <a:t>For larger block sizes, the larger block will be filled with blocks of dedupe unit size with the distribution based pattern sequence.</a:t>
            </a:r>
          </a:p>
          <a:p>
            <a:endParaRPr lang="en-US" sz="2000" dirty="0"/>
          </a:p>
          <a:p>
            <a:endParaRPr lang="en-US" sz="2000"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970591"/>
          </a:xfrm>
        </p:spPr>
        <p:txBody>
          <a:bodyPr/>
          <a:lstStyle/>
          <a:p>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b="0" dirty="0"/>
              <a:t>pattern_number_reuse_threshold</a:t>
            </a:r>
            <a:r>
              <a:rPr lang="en-US" dirty="0"/>
              <a:t>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092"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a:xfrm>
            <a:off x="264160" y="53113"/>
            <a:ext cx="7303086" cy="732441"/>
          </a:xfrm>
        </p:spPr>
        <p:txBody>
          <a:bodyPr/>
          <a:lstStyle/>
          <a:p>
            <a:r>
              <a:rPr lang="en-US" b="0" dirty="0" err="1">
                <a:latin typeface="Courier New" panose="02070309020205020404" pitchFamily="49" charset="0"/>
                <a:cs typeface="Courier New" panose="02070309020205020404" pitchFamily="49" charset="0"/>
              </a:rPr>
              <a:t>target_spread</a:t>
            </a:r>
            <a:r>
              <a:rPr lang="en-US" b="0" dirty="0"/>
              <a:t> </a:t>
            </a:r>
            <a:r>
              <a:rPr lang="en-US" dirty="0"/>
              <a:t>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LUN Name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Product = HM700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Vantara Product = "HUS VM"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Serial Number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James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type = Internal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RAID level = RAID-6(6+2)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PG Names = 1-1/1-2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Pool ID = 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Max LBA = 2097151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MB = 1073.741824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GB = 1.073742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TB = 0.001074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Hitachi Vantara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"LDEV type" : "DP-Vol", "port" : [ "1A", "3A" ] }</a:t>
            </a:r>
          </a:p>
          <a:p>
            <a:r>
              <a:rPr lang="en-US" sz="1600" dirty="0">
                <a:cs typeface="Courier New" pitchFamily="49" charset="0"/>
              </a:rPr>
              <a:t>In ivyscript, to make typing character strings containing double quote marks easy, use “raw strings” surrounded by %%, as in:</a:t>
            </a:r>
          </a:p>
          <a:p>
            <a:pPr marL="280987" lvl="1" indent="0">
              <a:buNone/>
            </a:pPr>
            <a:r>
              <a:rPr lang="en-US" sz="1200" dirty="0">
                <a:latin typeface="Courier New" panose="02070309020205020404" pitchFamily="49" charset="0"/>
                <a:cs typeface="Courier New" panose="02070309020205020404" pitchFamily="49" charset="0"/>
              </a:rPr>
              <a:t>[select] %% { "LDEV type" : "DP-Vol", "port" : [ "1A", "3A" ] } %%</a:t>
            </a:r>
            <a:r>
              <a:rPr lang="en-US" sz="1400" dirty="0">
                <a:cs typeface="Courier New" pitchFamily="49" charset="0"/>
              </a:rPr>
              <a:t> </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\"LDEV type\"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b="0"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9259"/>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There is also an ivy REST API, with corresponding ivy REST API calls mapping one-to-one to ivy engine C++ API calls.</a:t>
            </a:r>
          </a:p>
          <a:p>
            <a:pPr marL="1031875" lvl="2" indent="-457200"/>
            <a:r>
              <a:rPr lang="en-US" sz="1200" dirty="0"/>
              <a:t>Thus it’s possible to use Python instead of ivyscript to operate the ivy engine.</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b="0" dirty="0">
                <a:solidFill>
                  <a:schemeClr val="bg1">
                    <a:lumMod val="65000"/>
                  </a:schemeClr>
                </a:solidFill>
                <a:latin typeface="Courier New" pitchFamily="49" charset="0"/>
                <a:cs typeface="Courier New" pitchFamily="49" charset="0"/>
              </a:rPr>
              <a:t>[</a:t>
            </a:r>
            <a:r>
              <a:rPr lang="en-US" altLang="zh-CN" b="0" dirty="0" err="1">
                <a:solidFill>
                  <a:schemeClr val="bg1">
                    <a:lumMod val="65000"/>
                  </a:schemeClr>
                </a:solidFill>
                <a:latin typeface="Courier New" pitchFamily="49" charset="0"/>
                <a:cs typeface="Courier New" pitchFamily="49" charset="0"/>
              </a:rPr>
              <a:t>SetIosequencerTemplate</a:t>
            </a:r>
            <a:r>
              <a:rPr lang="en-US" altLang="zh-CN" b="0" dirty="0">
                <a:solidFill>
                  <a:schemeClr val="bg1">
                    <a:lumMod val="65000"/>
                  </a:schemeClr>
                </a:solidFill>
                <a:latin typeface="Courier New" pitchFamily="49" charset="0"/>
                <a:cs typeface="Courier New" pitchFamily="49" charset="0"/>
              </a:rPr>
              <a:t>]</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a:latin typeface="Courier New" pitchFamily="49" charset="0"/>
                <a:cs typeface="Courier New" pitchFamily="49" charset="0"/>
              </a:rPr>
              <a:t>RangeStart</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0.0</a:t>
            </a:r>
            <a:r>
              <a:rPr lang="en-US" sz="1400" dirty="0">
                <a:cs typeface="Courier New" pitchFamily="49" charset="0"/>
              </a:rPr>
              <a:t> same as </a:t>
            </a:r>
            <a:r>
              <a:rPr lang="en-US" sz="1400" dirty="0">
                <a:latin typeface="Courier New" pitchFamily="49" charset="0"/>
                <a:cs typeface="Courier New" pitchFamily="49" charset="0"/>
              </a:rPr>
              <a:t>0%</a:t>
            </a:r>
            <a:br>
              <a:rPr lang="en-US" sz="1400" dirty="0">
                <a:cs typeface="Courier New" pitchFamily="49" charset="0"/>
              </a:rPr>
            </a:br>
            <a:r>
              <a:rPr lang="en-US" sz="1400" dirty="0" err="1">
                <a:latin typeface="Courier New" pitchFamily="49" charset="0"/>
                <a:cs typeface="Courier New" pitchFamily="49" charset="0"/>
              </a:rPr>
              <a:t>RangeEnd</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1.0</a:t>
            </a:r>
            <a:r>
              <a:rPr lang="en-US" sz="1400" dirty="0">
                <a:cs typeface="Courier New" pitchFamily="49" charset="0"/>
              </a:rPr>
              <a:t> same as </a:t>
            </a:r>
            <a:r>
              <a:rPr lang="en-US" sz="1400" dirty="0">
                <a:latin typeface="Courier New" pitchFamily="49" charset="0"/>
                <a:cs typeface="Courier New" pitchFamily="49" charset="0"/>
              </a:rPr>
              <a:t>100%</a:t>
            </a:r>
            <a:endParaRPr lang="en-US" sz="1400" dirty="0">
              <a:cs typeface="Courier New" pitchFamily="49" charset="0"/>
            </a:endParaRPr>
          </a:p>
          <a:p>
            <a:pPr lvl="1"/>
            <a:r>
              <a:rPr lang="en-US" sz="1100" dirty="0">
                <a:cs typeface="Courier New" pitchFamily="49" charset="0"/>
              </a:rPr>
              <a:t>Establishes the "coverage zone" within the LUN.  You can layer different workloads in different parts of the same LUN.</a:t>
            </a:r>
          </a:p>
          <a:p>
            <a:r>
              <a:rPr lang="en-US" sz="1600" dirty="0" err="1">
                <a:latin typeface="Courier New" pitchFamily="49" charset="0"/>
                <a:cs typeface="Courier New" pitchFamily="49" charset="0"/>
              </a:rPr>
              <a:t>blocksize</a:t>
            </a:r>
            <a:r>
              <a:rPr lang="en-US" sz="1600" dirty="0"/>
              <a:t> default "</a:t>
            </a:r>
            <a:r>
              <a:rPr lang="en-US" sz="1600" dirty="0">
                <a:latin typeface="Courier New" pitchFamily="49" charset="0"/>
                <a:cs typeface="Courier New" pitchFamily="49" charset="0"/>
              </a:rPr>
              <a:t>4 </a:t>
            </a:r>
            <a:r>
              <a:rPr lang="en-US" sz="1600" dirty="0" err="1">
                <a:latin typeface="Courier New" pitchFamily="49" charset="0"/>
                <a:cs typeface="Courier New" pitchFamily="49" charset="0"/>
              </a:rPr>
              <a:t>KiB</a:t>
            </a:r>
            <a:r>
              <a:rPr lang="en-US" sz="1600" dirty="0"/>
              <a:t>"  same as "</a:t>
            </a:r>
            <a:r>
              <a:rPr lang="en-US" sz="1600" dirty="0">
                <a:latin typeface="Courier New" pitchFamily="49" charset="0"/>
                <a:cs typeface="Courier New" pitchFamily="49" charset="0"/>
              </a:rPr>
              <a:t>4096</a:t>
            </a:r>
            <a:r>
              <a:rPr lang="en-US" sz="1600" dirty="0"/>
              <a:t>" – also supports "</a:t>
            </a:r>
            <a:r>
              <a:rPr lang="en-US" sz="1600" dirty="0" err="1">
                <a:latin typeface="Courier New" pitchFamily="49" charset="0"/>
                <a:cs typeface="Courier New" pitchFamily="49" charset="0"/>
              </a:rPr>
              <a:t>MiB</a:t>
            </a:r>
            <a:r>
              <a:rPr lang="en-US" sz="1600" dirty="0"/>
              <a:t>" units.</a:t>
            </a:r>
          </a:p>
          <a:p>
            <a:r>
              <a:rPr lang="en-US" sz="1600" dirty="0" err="1">
                <a:latin typeface="Courier New" pitchFamily="49" charset="0"/>
                <a:cs typeface="Courier New" pitchFamily="49" charset="0"/>
              </a:rPr>
              <a:t>maxTags</a:t>
            </a:r>
            <a:r>
              <a:rPr lang="en-US" sz="1600" dirty="0"/>
              <a:t> default </a:t>
            </a:r>
            <a:r>
              <a:rPr lang="en-US" sz="1600" dirty="0">
                <a:latin typeface="Courier New" pitchFamily="49" charset="0"/>
                <a:cs typeface="Courier New" pitchFamily="49" charset="0"/>
              </a:rPr>
              <a:t>1</a:t>
            </a:r>
            <a:r>
              <a:rPr lang="en-US" sz="1600" dirty="0"/>
              <a:t>.  </a:t>
            </a:r>
          </a:p>
          <a:p>
            <a:pPr lvl="1"/>
            <a:r>
              <a:rPr lang="en-US" sz="1400" dirty="0"/>
              <a:t>The maximum number of I/Os that this workload on this LUN is allowed to </a:t>
            </a:r>
            <a:r>
              <a:rPr lang="en-US" sz="1400" b="1" i="1" dirty="0"/>
              <a:t>try</a:t>
            </a:r>
            <a:r>
              <a:rPr lang="en-US" sz="1400" dirty="0"/>
              <a:t> to issue at one time.</a:t>
            </a:r>
          </a:p>
          <a:p>
            <a:pPr lvl="1"/>
            <a:r>
              <a:rPr lang="en-US" sz="1400" dirty="0"/>
              <a:t>OS call to start I/Os may block if underlying HBA/device driver is out of tags.  Workloads share LUNs and share the underlying HBA/device driver.</a:t>
            </a:r>
          </a:p>
          <a:p>
            <a:r>
              <a:rPr lang="en-US" sz="1600" dirty="0">
                <a:latin typeface="Courier New" pitchFamily="49" charset="0"/>
                <a:cs typeface="Courier New" pitchFamily="49" charset="0"/>
              </a:rPr>
              <a:t>IOPS</a:t>
            </a:r>
            <a:r>
              <a:rPr lang="en-US" sz="1600" dirty="0"/>
              <a:t> default </a:t>
            </a:r>
            <a:r>
              <a:rPr lang="en-US" sz="1600" dirty="0">
                <a:latin typeface="Courier New" pitchFamily="49" charset="0"/>
                <a:cs typeface="Courier New" pitchFamily="49" charset="0"/>
              </a:rPr>
              <a:t>5</a:t>
            </a:r>
            <a:endParaRPr lang="en-US" sz="1600" dirty="0"/>
          </a:p>
          <a:p>
            <a:pPr lvl="1"/>
            <a:r>
              <a:rPr lang="en-US" sz="1400" dirty="0">
                <a:latin typeface="Courier New" pitchFamily="49" charset="0"/>
                <a:cs typeface="Courier New" pitchFamily="49" charset="0"/>
              </a:rPr>
              <a:t>IOPS</a:t>
            </a:r>
            <a:r>
              <a:rPr lang="en-US" sz="1400" dirty="0"/>
              <a:t> </a:t>
            </a:r>
            <a:r>
              <a:rPr lang="en-US" sz="1400" dirty="0">
                <a:latin typeface="Courier New" pitchFamily="49" charset="0"/>
                <a:cs typeface="Courier New" pitchFamily="49" charset="0"/>
              </a:rPr>
              <a:t>=</a:t>
            </a:r>
            <a:r>
              <a:rPr lang="en-US" sz="1400" dirty="0"/>
              <a:t> "</a:t>
            </a:r>
            <a:r>
              <a:rPr lang="en-US" sz="1400" dirty="0">
                <a:latin typeface="Courier New" pitchFamily="49" charset="0"/>
                <a:cs typeface="Courier New" pitchFamily="49" charset="0"/>
              </a:rPr>
              <a:t>max</a:t>
            </a:r>
            <a:r>
              <a:rPr lang="en-US" sz="1400" dirty="0"/>
              <a:t>" - keep starting I/Os trying to keep queue depth at "</a:t>
            </a:r>
            <a:r>
              <a:rPr lang="en-US" sz="1400" dirty="0" err="1"/>
              <a:t>maxTags</a:t>
            </a:r>
            <a:r>
              <a:rPr lang="en-US" sz="1400" dirty="0"/>
              <a:t>".</a:t>
            </a:r>
          </a:p>
          <a:p>
            <a:r>
              <a:rPr lang="en-US" sz="1600" dirty="0" err="1">
                <a:latin typeface="Courier New" pitchFamily="49" charset="0"/>
                <a:cs typeface="Courier New" pitchFamily="49" charset="0"/>
              </a:rPr>
              <a:t>fractionRead</a:t>
            </a:r>
            <a:r>
              <a:rPr lang="en-US" sz="1600" dirty="0"/>
              <a:t> default </a:t>
            </a:r>
            <a:r>
              <a:rPr lang="en-US" sz="1600" dirty="0">
                <a:latin typeface="Courier New" pitchFamily="49" charset="0"/>
                <a:cs typeface="Courier New" pitchFamily="49" charset="0"/>
              </a:rPr>
              <a:t>1.0</a:t>
            </a:r>
            <a:r>
              <a:rPr lang="en-US" sz="1600" dirty="0"/>
              <a:t> same as </a:t>
            </a:r>
            <a:r>
              <a:rPr lang="en-US" sz="1600" dirty="0">
                <a:latin typeface="Courier New" pitchFamily="49" charset="0"/>
                <a:cs typeface="Courier New" pitchFamily="49" charset="0"/>
              </a:rPr>
              <a:t>100%</a:t>
            </a:r>
            <a:r>
              <a:rPr lang="en-US" sz="1600" dirty="0"/>
              <a:t>.</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latin typeface="Courier New" pitchFamily="49" charset="0"/>
                <a:cs typeface="Courier New" pitchFamily="49" charset="0"/>
              </a:rPr>
              <a:t> </a:t>
            </a:r>
            <a:r>
              <a:rPr lang="en-US" sz="2000" dirty="0">
                <a:cs typeface="Courier New" pitchFamily="49" charset="0"/>
              </a:rPr>
              <a:t>some common </a:t>
            </a:r>
            <a:r>
              <a:rPr lang="en-US" sz="2000" b="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iosequencer</a:t>
            </a:r>
            <a:r>
              <a:rPr lang="en-US" b="0"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9384" y="967574"/>
            <a:ext cx="3968896"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 {"LDEV":"00:00-00:1F"}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CreateWorkload</a:t>
            </a:r>
            <a:r>
              <a:rPr lang="en-US" sz="2000" b="0" dirty="0">
                <a:latin typeface="Courier New" pitchFamily="49" charset="0"/>
                <a:cs typeface="Courier New" pitchFamily="49" charset="0"/>
              </a:rPr>
              <a:t>]</a:t>
            </a:r>
            <a:endParaRPr lang="en-US" sz="2000" b="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4805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blocksize</a:t>
            </a:r>
            <a:r>
              <a:rPr lang="en-US" sz="1600" dirty="0">
                <a:latin typeface="Courier New" panose="02070309020205020404" pitchFamily="49" charset="0"/>
                <a:cs typeface="Courier New" panose="02070309020205020404" pitchFamily="49" charset="0"/>
              </a:rPr>
              <a:t> = "8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are written.</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For </a:t>
            </a:r>
            <a:r>
              <a:rPr lang="en-US" sz="1400" dirty="0" err="1">
                <a:latin typeface="Courier New" panose="02070309020205020404" pitchFamily="49" charset="0"/>
                <a:cs typeface="Courier New" panose="02070309020205020404" pitchFamily="49" charset="0"/>
              </a:rPr>
              <a:t>dedupe_method</a:t>
            </a:r>
            <a:r>
              <a:rPr lang="en-US" sz="1400" dirty="0">
                <a:latin typeface="Courier New" panose="02070309020205020404" pitchFamily="49" charset="0"/>
                <a:cs typeface="Courier New" panose="02070309020205020404" pitchFamily="49" charset="0"/>
              </a:rPr>
              <a:t>=serpentine</a:t>
            </a:r>
            <a:r>
              <a:rPr lang="en-US" sz="1400" dirty="0"/>
              <a:t> 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b="0"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4022320"/>
          </a:xfrm>
        </p:spPr>
        <p:txBody>
          <a:bodyPr/>
          <a:lstStyle/>
          <a:p>
            <a:r>
              <a:rPr lang="en-US" sz="1200" dirty="0">
                <a:latin typeface="Courier New" panose="02070309020205020404" pitchFamily="49" charset="0"/>
                <a:cs typeface="Courier New" panose="02070309020205020404" pitchFamily="49" charset="0"/>
              </a:rPr>
              <a:t>ivy</a:t>
            </a:r>
            <a:r>
              <a:rPr lang="en-US" sz="1200" dirty="0"/>
              <a:t> [options] </a:t>
            </a:r>
            <a:r>
              <a:rPr lang="en-US" sz="1200" i="1" dirty="0" err="1"/>
              <a:t>ivyscript_filename</a:t>
            </a:r>
            <a:endParaRPr lang="en-US" sz="1200" i="1" dirty="0"/>
          </a:p>
          <a:p>
            <a:pPr lvl="1"/>
            <a:r>
              <a:rPr lang="en-US" sz="1100" dirty="0"/>
              <a:t>Ivyscript filenames must end in </a:t>
            </a:r>
            <a:r>
              <a:rPr lang="en-US" sz="1100" dirty="0">
                <a:latin typeface="Courier New" panose="02070309020205020404" pitchFamily="49" charset="0"/>
                <a:cs typeface="Courier New" panose="02070309020205020404" pitchFamily="49" charset="0"/>
              </a:rPr>
              <a:t>.ivyscript</a:t>
            </a:r>
            <a:r>
              <a:rPr lang="en-US" sz="1100" dirty="0"/>
              <a:t>.</a:t>
            </a:r>
          </a:p>
          <a:p>
            <a:pPr marL="574675" lvl="2" indent="0">
              <a:buNone/>
            </a:pPr>
            <a:r>
              <a:rPr lang="en-US" sz="1050" dirty="0"/>
              <a:t>If you leave off the </a:t>
            </a:r>
            <a:r>
              <a:rPr lang="en-US" sz="1050" dirty="0">
                <a:latin typeface="Courier New" panose="02070309020205020404" pitchFamily="49" charset="0"/>
                <a:cs typeface="Courier New" panose="02070309020205020404" pitchFamily="49" charset="0"/>
              </a:rPr>
              <a:t>.ivyscript</a:t>
            </a:r>
            <a:r>
              <a:rPr lang="en-US" sz="1050" dirty="0"/>
              <a:t> suffix, ivy will add it before looking for the file.</a:t>
            </a:r>
          </a:p>
          <a:p>
            <a:pPr lvl="1"/>
            <a:r>
              <a:rPr lang="en-US" sz="1100" dirty="0"/>
              <a:t>Options:</a:t>
            </a:r>
            <a:r>
              <a:rPr lang="en-US" sz="1050" dirty="0"/>
              <a:t> (case insensitive, ignores underscores, e.g.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noLDEV</a:t>
            </a:r>
            <a:r>
              <a:rPr lang="en-US" sz="1050" dirty="0"/>
              <a:t> same as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no_ldev</a:t>
            </a:r>
            <a:r>
              <a:rPr lang="en-US" sz="1050" dirty="0"/>
              <a:t>.)</a:t>
            </a:r>
            <a:endParaRPr lang="en-US" sz="1100" dirty="0"/>
          </a:p>
          <a:p>
            <a:pPr marL="574675" lvl="2" indent="0">
              <a:buNone/>
            </a:pPr>
            <a:r>
              <a:rPr lang="en-US" sz="1050" dirty="0">
                <a:latin typeface="Courier New" panose="02070309020205020404" pitchFamily="49" charset="0"/>
                <a:cs typeface="Courier New" panose="02070309020205020404" pitchFamily="49" charset="0"/>
              </a:rPr>
              <a:t>-log</a:t>
            </a:r>
            <a:r>
              <a:rPr lang="en-US" sz="1050" dirty="0"/>
              <a:t> – turns on detailed logging – useful when a problem is encountered.</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no_cmd</a:t>
            </a:r>
            <a:r>
              <a:rPr lang="en-US" sz="1050" dirty="0"/>
              <a:t> – stops ivy from automatically connecting to a command device.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spinloop</a:t>
            </a:r>
            <a:r>
              <a:rPr lang="en-US" sz="1050" dirty="0"/>
              <a:t> – ivy I/O driving </a:t>
            </a:r>
            <a:r>
              <a:rPr lang="en-US" sz="1050" dirty="0" err="1"/>
              <a:t>subthreads</a:t>
            </a:r>
            <a:r>
              <a:rPr lang="en-US" sz="1050" dirty="0"/>
              <a:t> will continuously check for work to do without ever waiting.</a:t>
            </a:r>
          </a:p>
          <a:p>
            <a:pPr marL="574675" lvl="2" indent="0">
              <a:buNone/>
            </a:pPr>
            <a:r>
              <a:rPr lang="en-US" sz="1050" dirty="0"/>
              <a:t>	(Useful at very low I/O rates to keep </a:t>
            </a:r>
            <a:r>
              <a:rPr lang="en-US" sz="1050" dirty="0" err="1"/>
              <a:t>ivydriver</a:t>
            </a:r>
            <a:r>
              <a:rPr lang="en-US" sz="1050" dirty="0"/>
              <a:t> pages resident in test host CPU L1/L2 cache.)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t> </a:t>
            </a:r>
          </a:p>
          <a:p>
            <a:pPr marL="809625" lvl="3" indent="0">
              <a:buNone/>
            </a:pPr>
            <a:r>
              <a:rPr lang="en-US" sz="1050" dirty="0"/>
              <a:t>Normally </a:t>
            </a:r>
            <a:r>
              <a:rPr lang="en-US" sz="1050" dirty="0" err="1">
                <a:latin typeface="Courier New" panose="02070309020205020404" pitchFamily="49" charset="0"/>
                <a:cs typeface="Courier New" panose="02070309020205020404" pitchFamily="49" charset="0"/>
              </a:rPr>
              <a:t>ivydriver</a:t>
            </a:r>
            <a:r>
              <a:rPr lang="en-US" sz="1050" dirty="0"/>
              <a:t> on each test host starts an I/O driving </a:t>
            </a:r>
            <a:r>
              <a:rPr lang="en-US" sz="1050" dirty="0" err="1"/>
              <a:t>subthread</a:t>
            </a:r>
            <a:r>
              <a:rPr lang="en-US" sz="1050" dirty="0"/>
              <a:t> on all </a:t>
            </a:r>
            <a:r>
              <a:rPr lang="en-US" sz="1050" dirty="0" err="1"/>
              <a:t>hyperthreads</a:t>
            </a:r>
            <a:r>
              <a:rPr lang="en-US" sz="1050" dirty="0"/>
              <a:t> of every Linux CPU </a:t>
            </a:r>
            <a:r>
              <a:rPr lang="en-US" sz="1050" dirty="0" err="1">
                <a:latin typeface="Courier New" panose="02070309020205020404" pitchFamily="49" charset="0"/>
                <a:cs typeface="Courier New" panose="02070309020205020404" pitchFamily="49" charset="0"/>
              </a:rPr>
              <a:t>core_id</a:t>
            </a:r>
            <a:r>
              <a:rPr lang="en-US" sz="1050" dirty="0"/>
              <a:t>, except core 0.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cs typeface="Courier New" panose="02070309020205020404" pitchFamily="49" charset="0"/>
              </a:rPr>
              <a:t> option only starts an I/O driving </a:t>
            </a:r>
            <a:r>
              <a:rPr lang="en-US" sz="1050" dirty="0" err="1">
                <a:cs typeface="Courier New" panose="02070309020205020404" pitchFamily="49" charset="0"/>
              </a:rPr>
              <a:t>subthread</a:t>
            </a:r>
            <a:r>
              <a:rPr lang="en-US" sz="1050" dirty="0">
                <a:cs typeface="Courier New" panose="02070309020205020404" pitchFamily="49" charset="0"/>
              </a:rPr>
              <a:t> on the first </a:t>
            </a:r>
            <a:r>
              <a:rPr lang="en-US" sz="1050" dirty="0" err="1">
                <a:cs typeface="Courier New" panose="02070309020205020404" pitchFamily="49" charset="0"/>
              </a:rPr>
              <a:t>hyperthread</a:t>
            </a:r>
            <a:r>
              <a:rPr lang="en-US" sz="1050" dirty="0">
                <a:cs typeface="Courier New" panose="02070309020205020404" pitchFamily="49" charset="0"/>
              </a:rPr>
              <a:t> of every </a:t>
            </a:r>
            <a:r>
              <a:rPr lang="en-US" sz="1050" dirty="0" err="1">
                <a:latin typeface="Courier New" panose="02070309020205020404" pitchFamily="49" charset="0"/>
                <a:cs typeface="Courier New" panose="02070309020205020404" pitchFamily="49" charset="0"/>
              </a:rPr>
              <a:t>core_id</a:t>
            </a:r>
            <a:r>
              <a:rPr lang="en-US" sz="1050" dirty="0">
                <a:cs typeface="Courier New" panose="02070309020205020404" pitchFamily="49" charset="0"/>
              </a:rPr>
              <a:t> except core 0.  This option should only be used when measuring service times at very low I/O rates, along with the </a:t>
            </a:r>
            <a:r>
              <a:rPr lang="en-US" sz="1050" dirty="0">
                <a:latin typeface="Courier New" panose="02070309020205020404" pitchFamily="49" charset="0"/>
                <a:cs typeface="Courier New" panose="02070309020205020404" pitchFamily="49" charset="0"/>
              </a:rPr>
              <a:t>–spinlock</a:t>
            </a:r>
            <a:r>
              <a:rPr lang="en-US" sz="1050" dirty="0">
                <a:cs typeface="Courier New" panose="02070309020205020404" pitchFamily="49" charset="0"/>
              </a:rPr>
              <a:t> option.</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endParaRPr lang="en-US" sz="1050" dirty="0">
              <a:latin typeface="Courier New" panose="02070309020205020404" pitchFamily="49" charset="0"/>
              <a:cs typeface="Courier New" panose="02070309020205020404" pitchFamily="49" charset="0"/>
            </a:endParaRPr>
          </a:p>
          <a:p>
            <a:pPr marL="809625" lvl="3" indent="0">
              <a:buNone/>
            </a:pPr>
            <a:r>
              <a:rPr lang="en-US" sz="1050" dirty="0">
                <a:cs typeface="Courier New" panose="02070309020205020404" pitchFamily="49" charset="0"/>
              </a:rPr>
              <a:t>In csv files, ivy  wraps PG names e.g. </a:t>
            </a:r>
            <a:r>
              <a:rPr lang="en-US" sz="1050" dirty="0">
                <a:latin typeface="Courier New" panose="02070309020205020404" pitchFamily="49" charset="0"/>
                <a:cs typeface="Courier New" panose="02070309020205020404" pitchFamily="49" charset="0"/>
              </a:rPr>
              <a:t>1-1</a:t>
            </a:r>
            <a:r>
              <a:rPr lang="en-US" sz="1050" dirty="0">
                <a:cs typeface="Courier New" panose="02070309020205020404" pitchFamily="49" charset="0"/>
              </a:rPr>
              <a:t> and LDEV names like </a:t>
            </a:r>
            <a:r>
              <a:rPr lang="en-US" sz="1050" dirty="0">
                <a:latin typeface="Courier New" panose="02070309020205020404" pitchFamily="49" charset="0"/>
                <a:cs typeface="Courier New" panose="02070309020205020404" pitchFamily="49" charset="0"/>
              </a:rPr>
              <a:t>10:00</a:t>
            </a:r>
            <a:r>
              <a:rPr lang="en-US" sz="1050" dirty="0">
                <a:cs typeface="Courier New" panose="02070309020205020404" pitchFamily="49" charset="0"/>
              </a:rPr>
              <a:t> as character string formulas like </a:t>
            </a:r>
            <a:r>
              <a:rPr lang="en-US" sz="1050" dirty="0">
                <a:latin typeface="Courier New" panose="02070309020205020404" pitchFamily="49" charset="0"/>
                <a:cs typeface="Courier New" panose="02070309020205020404" pitchFamily="49" charset="0"/>
              </a:rPr>
              <a:t>=</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1-1</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to stop Excel from interpreting them as dates and times.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r>
              <a:rPr lang="en-US" sz="1050" dirty="0">
                <a:cs typeface="Courier New" panose="02070309020205020404" pitchFamily="49" charset="0"/>
              </a:rPr>
              <a:t> suppresses this.</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suppress_perf</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skip_LDEV</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&amp;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no_check_failed_component</a:t>
            </a:r>
            <a:r>
              <a:rPr lang="en-US" sz="1050" dirty="0">
                <a:cs typeface="Courier New" panose="02070309020205020404" pitchFamily="49" charset="0"/>
              </a:rPr>
              <a:t> – covered later in the </a:t>
            </a:r>
            <a:r>
              <a:rPr lang="en-US" sz="1050" dirty="0">
                <a:latin typeface="Courier New" panose="02070309020205020404" pitchFamily="49" charset="0"/>
                <a:cs typeface="Courier New" panose="02070309020205020404" pitchFamily="49" charset="0"/>
              </a:rPr>
              <a:t>[Go]</a:t>
            </a:r>
            <a:r>
              <a:rPr lang="en-US" sz="1050" dirty="0">
                <a:cs typeface="Courier New" panose="02070309020205020404" pitchFamily="49" charset="0"/>
              </a:rPr>
              <a:t> parameter section.</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b="0"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4045210"/>
          </a:xfrm>
        </p:spPr>
        <p:txBody>
          <a:bodyPr/>
          <a:lstStyle/>
          <a:p>
            <a:r>
              <a:rPr lang="en-US" sz="1400" dirty="0" err="1">
                <a:latin typeface="Courier New" panose="02070309020205020404" pitchFamily="49" charset="0"/>
                <a:cs typeface="Courier New" panose="02070309020205020404" pitchFamily="49" charset="0"/>
              </a:rPr>
              <a:t>constant_ratio</a:t>
            </a:r>
            <a:endParaRPr lang="en-US" sz="1400" dirty="0"/>
          </a:p>
          <a:p>
            <a:pPr lvl="1"/>
            <a:r>
              <a:rPr lang="en-US" sz="1200" dirty="0"/>
              <a:t>For each block address within the LUN, flips back and forth between a set of fixed patterns.</a:t>
            </a:r>
          </a:p>
          <a:p>
            <a:pPr lvl="1"/>
            <a:r>
              <a:rPr lang="en-US" sz="1200" dirty="0"/>
              <a:t>When writing sequentially to fill and then writing randomly, the achieved dedupe ratio remains constant.</a:t>
            </a:r>
          </a:p>
          <a:p>
            <a:r>
              <a:rPr lang="en-US" sz="1400" dirty="0">
                <a:latin typeface="Courier New" panose="02070309020205020404" pitchFamily="49" charset="0"/>
                <a:cs typeface="Courier New" panose="02070309020205020404" pitchFamily="49" charset="0"/>
              </a:rPr>
              <a:t>static </a:t>
            </a:r>
            <a:r>
              <a:rPr lang="en-US" sz="1400" dirty="0"/>
              <a:t>(default)</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For each location in the LUN, always writes a fixed pattern for that location.</a:t>
            </a:r>
          </a:p>
          <a:p>
            <a:r>
              <a:rPr lang="en-US" sz="1400" dirty="0">
                <a:cs typeface="Courier New" panose="02070309020205020404" pitchFamily="49" charset="0"/>
              </a:rPr>
              <a:t>Both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&amp; </a:t>
            </a:r>
            <a:r>
              <a:rPr lang="en-US" sz="1400" dirty="0">
                <a:latin typeface="Courier New" panose="02070309020205020404" pitchFamily="49" charset="0"/>
                <a:cs typeface="Courier New" panose="02070309020205020404" pitchFamily="49" charset="0"/>
              </a:rPr>
              <a:t>static</a:t>
            </a:r>
          </a:p>
          <a:p>
            <a:pPr lvl="1"/>
            <a:r>
              <a:rPr lang="en-US" sz="1200" dirty="0" err="1">
                <a:latin typeface="Courier New" panose="02070309020205020404" pitchFamily="49" charset="0"/>
                <a:cs typeface="Courier New" panose="02070309020205020404" pitchFamily="49" charset="0"/>
              </a:rPr>
              <a:t>blocksize</a:t>
            </a:r>
            <a:r>
              <a:rPr lang="en-US" sz="1200" dirty="0">
                <a:cs typeface="Courier New" panose="02070309020205020404" pitchFamily="49" charset="0"/>
              </a:rPr>
              <a:t> must be a multiple of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(Default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 "8 KiB"</a:t>
            </a:r>
            <a:r>
              <a:rPr lang="en-US" sz="1200" dirty="0">
                <a:cs typeface="Courier New" panose="02070309020205020404" pitchFamily="49" charset="0"/>
              </a:rPr>
              <a:t>.)</a:t>
            </a:r>
          </a:p>
          <a:p>
            <a:pPr lvl="1"/>
            <a:r>
              <a:rPr lang="en-US" sz="1200" dirty="0">
                <a:cs typeface="Courier New" panose="02070309020205020404" pitchFamily="49" charset="0"/>
              </a:rPr>
              <a:t>Specify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15%</a:t>
            </a:r>
            <a:r>
              <a:rPr lang="en-US" sz="1200" dirty="0">
                <a:cs typeface="Courier New" panose="02070309020205020404" pitchFamily="49" charset="0"/>
              </a:rPr>
              <a:t> to have 15% of all 8 KiB (sub-)blocks to be written with an all zeros pattern.</a:t>
            </a:r>
          </a:p>
          <a:p>
            <a:pPr lvl="1"/>
            <a:r>
              <a:rPr lang="en-US" sz="1200" dirty="0">
                <a:cs typeface="Courier New" panose="02070309020205020404" pitchFamily="49" charset="0"/>
              </a:rPr>
              <a:t>The </a:t>
            </a:r>
            <a:r>
              <a:rPr lang="en-US" sz="1200" dirty="0">
                <a:latin typeface="Courier New" panose="02070309020205020404" pitchFamily="49" charset="0"/>
                <a:cs typeface="Courier New" panose="02070309020205020404" pitchFamily="49" charset="0"/>
              </a:rPr>
              <a:t>dedupe</a:t>
            </a:r>
            <a:r>
              <a:rPr lang="en-US" sz="1200" dirty="0">
                <a:cs typeface="Courier New" panose="02070309020205020404" pitchFamily="49" charset="0"/>
              </a:rPr>
              <a:t> ratio applies to the sub-blocks that are not all zeros.</a:t>
            </a:r>
          </a:p>
          <a:p>
            <a:pPr lvl="1"/>
            <a:r>
              <a:rPr lang="en-US" sz="1200" dirty="0">
                <a:cs typeface="Courier New" panose="02070309020205020404" pitchFamily="49" charset="0"/>
              </a:rPr>
              <a:t>For example, with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25%</a:t>
            </a:r>
            <a:r>
              <a:rPr lang="en-US" sz="1200" dirty="0">
                <a:cs typeface="Courier New" panose="02070309020205020404" pitchFamily="49" charset="0"/>
              </a:rPr>
              <a:t> and </a:t>
            </a:r>
            <a:r>
              <a:rPr lang="en-US" sz="1200" dirty="0">
                <a:latin typeface="Courier New" panose="02070309020205020404" pitchFamily="49" charset="0"/>
                <a:cs typeface="Courier New" panose="02070309020205020404" pitchFamily="49" charset="0"/>
              </a:rPr>
              <a:t>dedupe = 1.5</a:t>
            </a:r>
            <a:r>
              <a:rPr lang="en-US" sz="1200" dirty="0">
                <a:cs typeface="Courier New" panose="02070309020205020404" pitchFamily="49" charset="0"/>
              </a:rPr>
              <a:t>, 25% of all 8 KiB (sub-) blocks will be all zeros, of the remaining 75% of all (sub-)blocks, one third will be additional duplicate copies.</a:t>
            </a:r>
          </a:p>
          <a:p>
            <a:pPr lvl="1"/>
            <a:r>
              <a:rPr lang="en-US" sz="1200" dirty="0">
                <a:cs typeface="Courier New" panose="02070309020205020404" pitchFamily="49" charset="0"/>
              </a:rPr>
              <a:t>The duplicate copies are written within a single workload instance, i.e. within the same LUN.</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78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885196"/>
            <a:ext cx="8584006" cy="3949799"/>
          </a:xfrm>
        </p:spPr>
        <p:txBody>
          <a:bodyPr/>
          <a:lstStyle/>
          <a:p>
            <a:r>
              <a:rPr lang="en-US" sz="1800" dirty="0">
                <a:latin typeface="Courier New" panose="02070309020205020404" pitchFamily="49" charset="0"/>
                <a:cs typeface="Courier New" panose="02070309020205020404" pitchFamily="49" charset="0"/>
              </a:rPr>
              <a:t>serpentine</a:t>
            </a:r>
          </a:p>
          <a:p>
            <a:pPr lvl="1"/>
            <a:r>
              <a:rPr lang="en-US" sz="1600" dirty="0"/>
              <a:t>Generates a new unique pattern each time.</a:t>
            </a:r>
          </a:p>
          <a:p>
            <a:pPr lvl="1"/>
            <a:r>
              <a:rPr lang="en-US" sz="1600" dirty="0"/>
              <a:t>Writes the specified “</a:t>
            </a:r>
            <a:r>
              <a:rPr lang="en-US" sz="1600" dirty="0">
                <a:latin typeface="Courier New" panose="02070309020205020404" pitchFamily="49" charset="0"/>
                <a:cs typeface="Courier New" panose="02070309020205020404" pitchFamily="49" charset="0"/>
              </a:rPr>
              <a:t>dedupe</a:t>
            </a:r>
            <a:r>
              <a:rPr lang="en-US" sz="1600" dirty="0"/>
              <a:t>” number of multiple copies at the same time, whether randomly or sequentially.</a:t>
            </a:r>
          </a:p>
          <a:p>
            <a:pPr lvl="1"/>
            <a:r>
              <a:rPr lang="en-US" sz="1600" dirty="0"/>
              <a:t>When writing sequentially to fill, achieved dedupe ratio is “dedupe”, then when subsequently writing randomly, achieved dedupe ratio decays.</a:t>
            </a:r>
          </a:p>
          <a:p>
            <a:pPr lvl="1"/>
            <a:r>
              <a:rPr lang="en-US" sz="1600" dirty="0"/>
              <a:t>The </a:t>
            </a:r>
            <a:r>
              <a:rPr lang="en-US" sz="1600" dirty="0">
                <a:latin typeface="Courier New" panose="02070309020205020404" pitchFamily="49" charset="0"/>
                <a:cs typeface="Courier New" panose="02070309020205020404" pitchFamily="49" charset="0"/>
              </a:rPr>
              <a:t>serpentine</a:t>
            </a:r>
            <a:r>
              <a:rPr lang="en-US" sz="1600" dirty="0"/>
              <a:t> method’s “scope”, meaning the range over which the duplicate copies are written, covers all the workloads across all LUNs, all ports, all subsystems which share the same workload name.</a:t>
            </a:r>
          </a:p>
          <a:p>
            <a:r>
              <a:rPr lang="en-US" sz="1800" dirty="0" err="1">
                <a:latin typeface="Courier New" panose="02070309020205020404" pitchFamily="49" charset="0"/>
                <a:cs typeface="Courier New" panose="02070309020205020404" pitchFamily="49" charset="0"/>
              </a:rPr>
              <a:t>target_spread</a:t>
            </a:r>
            <a:endParaRPr lang="en-US" sz="1800" dirty="0">
              <a:latin typeface="Courier New" panose="02070309020205020404" pitchFamily="49" charset="0"/>
              <a:cs typeface="Courier New" panose="02070309020205020404" pitchFamily="49" charset="0"/>
            </a:endParaRPr>
          </a:p>
          <a:p>
            <a:pPr lvl="1"/>
            <a:r>
              <a:rPr lang="en-US" sz="1600" dirty="0"/>
              <a:t>Some patterns are unique, some repeat, targeting to achieve an average of “</a:t>
            </a:r>
            <a:r>
              <a:rPr lang="en-US" sz="1600" dirty="0">
                <a:latin typeface="Courier New" panose="02070309020205020404" pitchFamily="49" charset="0"/>
                <a:cs typeface="Courier New" panose="02070309020205020404" pitchFamily="49" charset="0"/>
              </a:rPr>
              <a:t>dedupe</a:t>
            </a:r>
            <a:r>
              <a:rPr lang="en-US" sz="1600" dirty="0"/>
              <a:t>” copies.</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4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16375"/>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The default is </a:t>
            </a:r>
            <a:r>
              <a:rPr lang="en-US" sz="1600" dirty="0">
                <a:latin typeface="Courier New" panose="02070309020205020404" pitchFamily="49" charset="0"/>
                <a:cs typeface="Courier New" panose="02070309020205020404" pitchFamily="49" charset="0"/>
              </a:rPr>
              <a:t>pattern = random</a:t>
            </a:r>
            <a:r>
              <a:rPr lang="en-US" sz="1600" dirty="0">
                <a:cs typeface="Courier New" panose="02070309020205020404" pitchFamily="49" charset="0"/>
              </a:rPr>
              <a:t>.</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 = zeros</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pattern = all_0xFF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pattern = all_0x0F</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96533"/>
          </a:xfrm>
        </p:spPr>
        <p:txBody>
          <a:bodyPr/>
          <a:lstStyle/>
          <a:p>
            <a:r>
              <a:rPr lang="en-US" sz="1600" dirty="0">
                <a:latin typeface="Courier New" panose="02070309020205020404" pitchFamily="49" charset="0"/>
                <a:cs typeface="Courier New" panose="02070309020205020404" pitchFamily="49" charset="0"/>
              </a:rPr>
              <a:t>pattern = random</a:t>
            </a:r>
          </a:p>
          <a:p>
            <a:pPr lvl="2"/>
            <a:r>
              <a:rPr lang="en-US" sz="1200" dirty="0">
                <a:cs typeface="Courier New" panose="02070309020205020404" pitchFamily="49" charset="0"/>
              </a:rPr>
              <a:t>Random binary noise.  Not compressible. This is the ivy default.</a:t>
            </a: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trailing_blanks</a:t>
            </a:r>
            <a:r>
              <a:rPr lang="en-US" sz="1600" dirty="0">
                <a:latin typeface="Courier New" panose="02070309020205020404" pitchFamily="49" charset="0"/>
                <a:cs typeface="Courier New" panose="02070309020205020404" pitchFamily="49" charset="0"/>
              </a:rPr>
              <a:t>, compressibility = 50%</a:t>
            </a:r>
          </a:p>
          <a:p>
            <a:pPr lvl="2"/>
            <a:r>
              <a:rPr lang="en-US" sz="1200" dirty="0">
                <a:cs typeface="Courier New" panose="02070309020205020404" pitchFamily="49" charset="0"/>
              </a:rPr>
              <a:t>Each 8 KiB part of block has an incompressible section and a section with repeated blanks.</a:t>
            </a:r>
          </a:p>
          <a:p>
            <a:pPr lvl="2"/>
            <a:r>
              <a:rPr lang="en-US" sz="1200" dirty="0">
                <a:latin typeface="Courier New" panose="02070309020205020404" pitchFamily="49" charset="0"/>
                <a:cs typeface="Courier New" panose="02070309020205020404" pitchFamily="49" charset="0"/>
              </a:rPr>
              <a:t>compressibility</a:t>
            </a:r>
            <a:r>
              <a:rPr lang="en-US" sz="1200" dirty="0">
                <a:cs typeface="Courier New" panose="02070309020205020404" pitchFamily="49" charset="0"/>
              </a:rPr>
              <a:t> specifies the % of the block that is repeating blanks.</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ascii</a:t>
            </a:r>
            <a:endParaRPr lang="en-US" sz="1600" dirty="0">
              <a:latin typeface="Courier New" panose="02070309020205020404" pitchFamily="49" charset="0"/>
              <a:cs typeface="Courier New" panose="02070309020205020404" pitchFamily="49" charset="0"/>
            </a:endParaRPr>
          </a:p>
          <a:p>
            <a:pPr lvl="2"/>
            <a:r>
              <a:rPr lang="en-US" sz="1200" dirty="0">
                <a:cs typeface="Courier New" panose="02070309020205020404" pitchFamily="49" charset="0"/>
              </a:rPr>
              <a:t>Random </a:t>
            </a:r>
            <a:r>
              <a:rPr lang="en-US" sz="1200" dirty="0" err="1">
                <a:cs typeface="Courier New" panose="02070309020205020404" pitchFamily="49" charset="0"/>
              </a:rPr>
              <a:t>ascii</a:t>
            </a:r>
            <a:r>
              <a:rPr lang="en-US" sz="1200" dirty="0">
                <a:cs typeface="Courier New" panose="02070309020205020404" pitchFamily="49" charset="0"/>
              </a:rPr>
              <a:t> characters.   Fixed degree of compressibility</a:t>
            </a: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gobbledegook</a:t>
            </a:r>
            <a:endParaRPr lang="en-US" sz="1600" dirty="0">
              <a:latin typeface="Courier New" panose="02070309020205020404" pitchFamily="49" charset="0"/>
              <a:cs typeface="Courier New" panose="02070309020205020404" pitchFamily="49" charset="0"/>
            </a:endParaRPr>
          </a:p>
          <a:p>
            <a:pPr lvl="2"/>
            <a:r>
              <a:rPr lang="en-US" sz="1200" dirty="0">
                <a:cs typeface="Courier New" panose="02070309020205020404" pitchFamily="49" charset="0"/>
              </a:rPr>
              <a:t>Pseudo-English text generated by randomly selecting words from a dictionary.</a:t>
            </a:r>
          </a:p>
          <a:p>
            <a:pPr lvl="2"/>
            <a:r>
              <a:rPr lang="en-US" sz="1200" dirty="0">
                <a:cs typeface="Courier New" panose="02070309020205020404" pitchFamily="49" charset="0"/>
              </a:rPr>
              <a:t>Fixed degree of compressibility.</a:t>
            </a:r>
          </a:p>
          <a:p>
            <a:r>
              <a:rPr lang="en-US" sz="1600" dirty="0">
                <a:latin typeface="Courier New" panose="02070309020205020404" pitchFamily="49" charset="0"/>
                <a:cs typeface="Courier New" panose="02070309020205020404" pitchFamily="49" charset="0"/>
              </a:rPr>
              <a:t>pattern = zeros, pattern = all_0x0F, pattern = all_0xFF</a:t>
            </a:r>
          </a:p>
          <a:p>
            <a:pPr lvl="2"/>
            <a:r>
              <a:rPr lang="en-US" sz="120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mn-lt"/>
                <a:cs typeface="Courier New" panose="02070309020205020404" pitchFamily="49" charset="0"/>
              </a:rPr>
              <a:t>.ivyscript</a:t>
            </a:r>
            <a:r>
              <a:rPr lang="en-US" b="0" dirty="0">
                <a:latin typeface="Courier New" panose="02070309020205020404" pitchFamily="49" charset="0"/>
                <a:cs typeface="Courier New" panose="02070309020205020404" pitchFamily="49" charset="0"/>
              </a:rPr>
              <a: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0"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A2DE3-FDF7-4AD4-82D8-7188D834CD81}"/>
              </a:ext>
            </a:extLst>
          </p:cNvPr>
          <p:cNvSpPr txBox="1"/>
          <p:nvPr/>
        </p:nvSpPr>
        <p:spPr>
          <a:xfrm>
            <a:off x="87471" y="962967"/>
            <a:ext cx="8488903" cy="4131900"/>
          </a:xfrm>
          <a:prstGeom prst="rect">
            <a:avLst/>
          </a:prstGeom>
          <a:noFill/>
        </p:spPr>
        <p:txBody>
          <a:bodyPr wrap="square" rtlCol="0">
            <a:spAutoFit/>
          </a:bodyPr>
          <a:lstStyle/>
          <a:p>
            <a:r>
              <a:rPr lang="en-US" sz="750" dirty="0">
                <a:latin typeface="Courier New" panose="02070309020205020404" pitchFamily="49" charset="0"/>
                <a:cs typeface="Courier New" panose="02070309020205020404" pitchFamily="49" charset="0"/>
              </a:rPr>
              <a:t>buffer contents:</a:t>
            </a:r>
          </a:p>
          <a:p>
            <a:r>
              <a:rPr lang="en-US" sz="750" dirty="0">
                <a:latin typeface="Courier New" panose="02070309020205020404" pitchFamily="49" charset="0"/>
                <a:cs typeface="Courier New" panose="02070309020205020404" pitchFamily="49" charset="0"/>
              </a:rPr>
              <a:t>offset 0x0   (0)   "[.....7hHlL.U=.....~QPC...W.H.$." (5b81c8e7 f3193768 486c4cc4 553df104 93e1937e 5150431e 05f457ce 48b024d0)</a:t>
            </a:r>
          </a:p>
          <a:p>
            <a:r>
              <a:rPr lang="en-US" sz="750" dirty="0">
                <a:latin typeface="Courier New" panose="02070309020205020404" pitchFamily="49" charset="0"/>
                <a:cs typeface="Courier New" panose="02070309020205020404" pitchFamily="49" charset="0"/>
              </a:rPr>
              <a:t>offset 0x20  (32)  ".4.............&lt;.3.../.....#...." (89348d95 018b9d06 c8cff3ba 88a5113c e133bb01 fd2fbfb7 f5001d23 1a089c11)</a:t>
            </a:r>
          </a:p>
          <a:p>
            <a:r>
              <a:rPr lang="en-US" sz="750" dirty="0">
                <a:latin typeface="Courier New" panose="02070309020205020404" pitchFamily="49" charset="0"/>
                <a:cs typeface="Courier New" panose="02070309020205020404" pitchFamily="49" charset="0"/>
              </a:rPr>
              <a:t>offset 0x40  (64)  "</a:t>
            </a:r>
            <a:r>
              <a:rPr lang="en-US" sz="750" dirty="0" err="1">
                <a:latin typeface="Courier New" panose="02070309020205020404" pitchFamily="49" charset="0"/>
                <a:cs typeface="Courier New" panose="02070309020205020404" pitchFamily="49" charset="0"/>
              </a:rPr>
              <a:t>X..W.&amp;.K.?.v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g.z..d</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qe</a:t>
            </a:r>
            <a:r>
              <a:rPr lang="en-US" sz="750" dirty="0">
                <a:latin typeface="Courier New" panose="02070309020205020404" pitchFamily="49" charset="0"/>
                <a:cs typeface="Courier New" panose="02070309020205020404" pitchFamily="49" charset="0"/>
              </a:rPr>
              <a:t>" (58ccfe57 b926a94b 063fa276 d719abb0 0d1d67e8 7ab5b064 c49bd00e c05d7165)</a:t>
            </a:r>
          </a:p>
          <a:p>
            <a:r>
              <a:rPr lang="en-US" sz="750" dirty="0">
                <a:latin typeface="Courier New" panose="02070309020205020404" pitchFamily="49" charset="0"/>
                <a:cs typeface="Courier New" panose="02070309020205020404" pitchFamily="49" charset="0"/>
              </a:rPr>
              <a:t>offset 0x60  (96)  "4....+..M..!B35.I..j...1.a..K..." (34d7bc0f db2bd11b 4deea721 42333596 49cbd96a 98f4c331 f461b512 4bd4f501)</a:t>
            </a:r>
          </a:p>
          <a:p>
            <a:r>
              <a:rPr lang="en-US" sz="750" dirty="0">
                <a:latin typeface="Courier New" panose="02070309020205020404" pitchFamily="49" charset="0"/>
                <a:cs typeface="Courier New" panose="02070309020205020404" pitchFamily="49" charset="0"/>
              </a:rPr>
              <a:t>offset 0x80  (128) ".g..</a:t>
            </a:r>
            <a:r>
              <a:rPr lang="en-US" sz="750" dirty="0" err="1">
                <a:latin typeface="Courier New" panose="02070309020205020404" pitchFamily="49" charset="0"/>
                <a:cs typeface="Courier New" panose="02070309020205020404" pitchFamily="49" charset="0"/>
              </a:rPr>
              <a:t>vv</a:t>
            </a:r>
            <a:r>
              <a:rPr lang="en-US" sz="750" dirty="0">
                <a:latin typeface="Courier New" panose="02070309020205020404" pitchFamily="49" charset="0"/>
                <a:cs typeface="Courier New" panose="02070309020205020404" pitchFamily="49" charset="0"/>
              </a:rPr>
              <a:t>...Q...|.....6..f..o.b..{." (c0678a03 7676d299 a75108ce 057cea9a dfe81336 cba3660f d86fff62 d7b97b11)</a:t>
            </a:r>
          </a:p>
          <a:p>
            <a:r>
              <a:rPr lang="en-US" sz="750" dirty="0">
                <a:latin typeface="Courier New" panose="02070309020205020404" pitchFamily="49" charset="0"/>
                <a:cs typeface="Courier New" panose="02070309020205020404" pitchFamily="49" charset="0"/>
              </a:rPr>
              <a:t>offset 0xA0  (160) ".....</a:t>
            </a:r>
            <a:r>
              <a:rPr lang="en-US" sz="750" dirty="0" err="1">
                <a:latin typeface="Courier New" panose="02070309020205020404" pitchFamily="49" charset="0"/>
                <a:cs typeface="Courier New" panose="02070309020205020404" pitchFamily="49" charset="0"/>
              </a:rPr>
              <a:t>fQ</a:t>
            </a:r>
            <a:r>
              <a:rPr lang="en-US" sz="750" dirty="0">
                <a:latin typeface="Courier New" panose="02070309020205020404" pitchFamily="49" charset="0"/>
                <a:cs typeface="Courier New" panose="02070309020205020404" pitchFamily="49" charset="0"/>
              </a:rPr>
              <a:t>.:;}k..Z.3...</a:t>
            </a:r>
            <a:r>
              <a:rPr lang="en-US" sz="750" dirty="0" err="1">
                <a:latin typeface="Courier New" panose="02070309020205020404" pitchFamily="49" charset="0"/>
                <a:cs typeface="Courier New" panose="02070309020205020404" pitchFamily="49" charset="0"/>
              </a:rPr>
              <a:t>fA</a:t>
            </a:r>
            <a:r>
              <a:rPr lang="en-US" sz="750" dirty="0">
                <a:latin typeface="Courier New" panose="02070309020205020404" pitchFamily="49" charset="0"/>
                <a:cs typeface="Courier New" panose="02070309020205020404" pitchFamily="49" charset="0"/>
              </a:rPr>
              <a:t>".....X..." (12b00084 de6651cc 3a3b7d6b f8a85abe 33d4b2cb 6641220f baf4e815 5809c61c)</a:t>
            </a:r>
          </a:p>
          <a:p>
            <a:r>
              <a:rPr lang="en-US" sz="750" dirty="0">
                <a:latin typeface="Courier New" panose="02070309020205020404" pitchFamily="49" charset="0"/>
                <a:cs typeface="Courier New" panose="02070309020205020404" pitchFamily="49" charset="0"/>
              </a:rPr>
              <a:t>offset 0xC0  (192) "..&amp;E=;</a:t>
            </a:r>
            <a:r>
              <a:rPr lang="en-US" sz="750" dirty="0" err="1">
                <a:latin typeface="Courier New" panose="02070309020205020404" pitchFamily="49" charset="0"/>
                <a:cs typeface="Courier New" panose="02070309020205020404" pitchFamily="49" charset="0"/>
              </a:rPr>
              <a:t>q.w</a:t>
            </a:r>
            <a:r>
              <a:rPr lang="en-US" sz="750" dirty="0">
                <a:latin typeface="Courier New" panose="02070309020205020404" pitchFamily="49" charset="0"/>
                <a:cs typeface="Courier New" panose="02070309020205020404" pitchFamily="49" charset="0"/>
              </a:rPr>
              <a:t>-.~.^q...8...</a:t>
            </a:r>
            <a:r>
              <a:rPr lang="en-US" sz="750" dirty="0" err="1">
                <a:latin typeface="Courier New" panose="02070309020205020404" pitchFamily="49" charset="0"/>
                <a:cs typeface="Courier New" panose="02070309020205020404" pitchFamily="49" charset="0"/>
              </a:rPr>
              <a:t>jJ</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yD.</a:t>
            </a:r>
            <a:r>
              <a:rPr lang="en-US" sz="750" dirty="0">
                <a:latin typeface="Courier New" panose="02070309020205020404" pitchFamily="49" charset="0"/>
                <a:cs typeface="Courier New" panose="02070309020205020404" pitchFamily="49" charset="0"/>
              </a:rPr>
              <a:t>" (08c62645 3d3b719f 772da47e 0b5e71c0 df843884 19866a4a 867ba1f4 b57944d4)</a:t>
            </a:r>
          </a:p>
          <a:p>
            <a:r>
              <a:rPr lang="en-US" sz="750" dirty="0">
                <a:latin typeface="Courier New" panose="02070309020205020404" pitchFamily="49" charset="0"/>
                <a:cs typeface="Courier New" panose="02070309020205020404" pitchFamily="49" charset="0"/>
              </a:rPr>
              <a:t>offset 0xE0  (224) ".C$..........+&amp;...~]a..."2.Z..6." (d84324f2 b0f517c1 96b7e0f7 012b2601 8ab57e5d 61ecd68a 2232d65a bb9036a0)</a:t>
            </a:r>
          </a:p>
          <a:p>
            <a:r>
              <a:rPr lang="en-US" sz="750" dirty="0">
                <a:latin typeface="Courier New" panose="02070309020205020404" pitchFamily="49" charset="0"/>
                <a:cs typeface="Courier New" panose="02070309020205020404" pitchFamily="49" charset="0"/>
              </a:rPr>
              <a:t>offset 0x100 (256) ".a...[</a:t>
            </a:r>
            <a:r>
              <a:rPr lang="en-US" sz="750" dirty="0" err="1">
                <a:latin typeface="Courier New" panose="02070309020205020404" pitchFamily="49" charset="0"/>
                <a:cs typeface="Courier New" panose="02070309020205020404" pitchFamily="49" charset="0"/>
              </a:rPr>
              <a:t>Y..pl</a:t>
            </a:r>
            <a:r>
              <a:rPr lang="en-US" sz="750" dirty="0">
                <a:latin typeface="Courier New" panose="02070309020205020404" pitchFamily="49" charset="0"/>
                <a:cs typeface="Courier New" panose="02070309020205020404" pitchFamily="49" charset="0"/>
              </a:rPr>
              <a:t>........%IN.Z(....3.." (cf610004 cf5b5913 bc706c19 0d92ebcb 1aaaad25 494e125a 28adedd4 a233efe3)</a:t>
            </a:r>
          </a:p>
          <a:p>
            <a:r>
              <a:rPr lang="en-US" sz="750" dirty="0">
                <a:latin typeface="Courier New" panose="02070309020205020404" pitchFamily="49" charset="0"/>
                <a:cs typeface="Courier New" panose="02070309020205020404" pitchFamily="49" charset="0"/>
              </a:rPr>
              <a:t>offset 0x120 (288) "..</a:t>
            </a:r>
            <a:r>
              <a:rPr lang="en-US" sz="750" dirty="0" err="1">
                <a:latin typeface="Courier New" panose="02070309020205020404" pitchFamily="49" charset="0"/>
                <a:cs typeface="Courier New" panose="02070309020205020404" pitchFamily="49" charset="0"/>
              </a:rPr>
              <a:t>vO.</a:t>
            </a:r>
            <a:r>
              <a:rPr lang="en-US" sz="750" dirty="0">
                <a:latin typeface="Courier New" panose="02070309020205020404" pitchFamily="49" charset="0"/>
                <a:cs typeface="Courier New" panose="02070309020205020404" pitchFamily="49" charset="0"/>
              </a:rPr>
              <a:t>....:..Y7....|..}.. 5.\.(+</a:t>
            </a:r>
            <a:r>
              <a:rPr lang="en-US" sz="750" dirty="0" err="1">
                <a:latin typeface="Courier New" panose="02070309020205020404" pitchFamily="49" charset="0"/>
                <a:cs typeface="Courier New" panose="02070309020205020404" pitchFamily="49" charset="0"/>
              </a:rPr>
              <a:t>i</a:t>
            </a:r>
            <a:r>
              <a:rPr lang="en-US" sz="750" dirty="0">
                <a:latin typeface="Courier New" panose="02070309020205020404" pitchFamily="49" charset="0"/>
                <a:cs typeface="Courier New" panose="02070309020205020404" pitchFamily="49" charset="0"/>
              </a:rPr>
              <a:t>" (c7d9764f 94d9ceb1 923afbe0 5937b2b0 aff07c1a 8f7d160d 2035ce5c cc282b69)</a:t>
            </a:r>
          </a:p>
          <a:p>
            <a:r>
              <a:rPr lang="en-US" sz="750" dirty="0">
                <a:latin typeface="Courier New" panose="02070309020205020404" pitchFamily="49" charset="0"/>
                <a:cs typeface="Courier New" panose="02070309020205020404" pitchFamily="49" charset="0"/>
              </a:rPr>
              <a:t>offset 0x140 (320) "..\......M...{y/%F...L..=..m...." (e5d85cd8 a0ae13e2 144d84d8 027b792f 25461ac6 1a4caefb 3ddc816d bdabbb85)</a:t>
            </a:r>
          </a:p>
          <a:p>
            <a:r>
              <a:rPr lang="en-US" sz="750" dirty="0">
                <a:latin typeface="Courier New" panose="02070309020205020404" pitchFamily="49" charset="0"/>
                <a:cs typeface="Courier New" panose="02070309020205020404" pitchFamily="49" charset="0"/>
              </a:rPr>
              <a:t>offset 0x160 (352) "...o....9.....*.</a:t>
            </a:r>
            <a:r>
              <a:rPr lang="en-US" sz="750" dirty="0" err="1">
                <a:latin typeface="Courier New" panose="02070309020205020404" pitchFamily="49" charset="0"/>
                <a:cs typeface="Courier New" panose="02070309020205020404" pitchFamily="49" charset="0"/>
              </a:rPr>
              <a:t>j..s</a:t>
            </a:r>
            <a:r>
              <a:rPr lang="en-US" sz="750" dirty="0">
                <a:latin typeface="Courier New" panose="02070309020205020404" pitchFamily="49" charset="0"/>
                <a:cs typeface="Courier New" panose="02070309020205020404" pitchFamily="49" charset="0"/>
              </a:rPr>
              <a:t>..%.....A\.." (cab2c06f a3e8d79a 399edda9 ccbf2abc 6a98f173 b5bd25a2 d2e6cf86 415ce5d3)</a:t>
            </a:r>
          </a:p>
          <a:p>
            <a:r>
              <a:rPr lang="en-US" sz="750" dirty="0">
                <a:latin typeface="Courier New" panose="02070309020205020404" pitchFamily="49" charset="0"/>
                <a:cs typeface="Courier New" panose="02070309020205020404" pitchFamily="49" charset="0"/>
              </a:rPr>
              <a:t>offset 0x180 (384) "SZ...</a:t>
            </a:r>
            <a:r>
              <a:rPr lang="en-US" sz="750" dirty="0" err="1">
                <a:latin typeface="Courier New" panose="02070309020205020404" pitchFamily="49" charset="0"/>
                <a:cs typeface="Courier New" panose="02070309020205020404" pitchFamily="49" charset="0"/>
              </a:rPr>
              <a:t>x.S</a:t>
            </a:r>
            <a:r>
              <a:rPr lang="en-US" sz="750" dirty="0">
                <a:latin typeface="Courier New" panose="02070309020205020404" pitchFamily="49" charset="0"/>
                <a:cs typeface="Courier New" panose="02070309020205020404" pitchFamily="49" charset="0"/>
              </a:rPr>
              <a:t>/+.b,&lt;.A6....,...F..|p^5" (535ab9ee c778eb53 2f2b0362 2c3c1d41 3699b693 0b2c92ea 9a46f5b8 7c705e35)</a:t>
            </a:r>
          </a:p>
          <a:p>
            <a:r>
              <a:rPr lang="en-US" sz="750" dirty="0">
                <a:latin typeface="Courier New" panose="02070309020205020404" pitchFamily="49" charset="0"/>
                <a:cs typeface="Courier New" panose="02070309020205020404" pitchFamily="49" charset="0"/>
              </a:rPr>
              <a:t>offset 0x1A0 (416) ". F......O&amp;......</a:t>
            </a:r>
            <a:r>
              <a:rPr lang="en-US" sz="750" dirty="0" err="1">
                <a:latin typeface="Courier New" panose="02070309020205020404" pitchFamily="49" charset="0"/>
                <a:cs typeface="Courier New" panose="02070309020205020404" pitchFamily="49" charset="0"/>
              </a:rPr>
              <a:t>gVP.J</a:t>
            </a:r>
            <a:r>
              <a:rPr lang="en-US" sz="750" dirty="0">
                <a:latin typeface="Courier New" panose="02070309020205020404" pitchFamily="49" charset="0"/>
                <a:cs typeface="Courier New" panose="02070309020205020404" pitchFamily="49" charset="0"/>
              </a:rPr>
              <a:t>...e'...n." (e22046ce b98dd817 ba4f26b6 de7fb8fa 80675650 aa4ab6f4 806527ce f49c6eb4)</a:t>
            </a:r>
          </a:p>
          <a:p>
            <a:r>
              <a:rPr lang="en-US" sz="750" dirty="0">
                <a:latin typeface="Courier New" panose="02070309020205020404" pitchFamily="49" charset="0"/>
                <a:cs typeface="Courier New" panose="02070309020205020404" pitchFamily="49" charset="0"/>
              </a:rPr>
              <a:t>offset 0x1C0 (448) "_.N..G...3  ...L...*.</a:t>
            </a:r>
            <a:r>
              <a:rPr lang="en-US" sz="750" dirty="0" err="1">
                <a:latin typeface="Courier New" panose="02070309020205020404" pitchFamily="49" charset="0"/>
                <a:cs typeface="Courier New" panose="02070309020205020404" pitchFamily="49" charset="0"/>
              </a:rPr>
              <a:t>t.db</a:t>
            </a:r>
            <a:r>
              <a:rPr lang="en-US" sz="750" dirty="0">
                <a:latin typeface="Courier New" panose="02070309020205020404" pitchFamily="49" charset="0"/>
                <a:cs typeface="Courier New" panose="02070309020205020404" pitchFamily="49" charset="0"/>
              </a:rPr>
              <a:t>.#..!.." (5fe34eb8 1147d115 d4332020 10ea0f4c ead6a62a b074a664 62df2311 c32100cf)</a:t>
            </a:r>
          </a:p>
          <a:p>
            <a:r>
              <a:rPr lang="en-US" sz="750" dirty="0">
                <a:latin typeface="Courier New" panose="02070309020205020404" pitchFamily="49" charset="0"/>
                <a:cs typeface="Courier New" panose="02070309020205020404" pitchFamily="49" charset="0"/>
              </a:rPr>
              <a:t>offset 0x1E0 (480) ".W....A.(.DA....</a:t>
            </a:r>
            <a:r>
              <a:rPr lang="en-US" sz="750" dirty="0" err="1">
                <a:latin typeface="Courier New" panose="02070309020205020404" pitchFamily="49" charset="0"/>
                <a:cs typeface="Courier New" panose="02070309020205020404" pitchFamily="49" charset="0"/>
              </a:rPr>
              <a:t>axY</a:t>
            </a:r>
            <a:r>
              <a:rPr lang="en-US" sz="750" dirty="0">
                <a:latin typeface="Courier New" panose="02070309020205020404" pitchFamily="49" charset="0"/>
                <a:cs typeface="Courier New" panose="02070309020205020404" pitchFamily="49" charset="0"/>
              </a:rPr>
              <a:t>]....h9'....)" (a557019d b6e34190 28974441 1fa2bca0 6178595d 0ff416af 683927c2 acc9f229)</a:t>
            </a:r>
          </a:p>
          <a:p>
            <a:r>
              <a:rPr lang="en-US" sz="750" dirty="0">
                <a:latin typeface="Courier New" panose="02070309020205020404" pitchFamily="49" charset="0"/>
                <a:cs typeface="Courier New" panose="02070309020205020404" pitchFamily="49" charset="0"/>
              </a:rPr>
              <a:t>offset 0x200 (512) "&gt;</a:t>
            </a:r>
            <a:r>
              <a:rPr lang="en-US" sz="750" dirty="0" err="1">
                <a:latin typeface="Courier New" panose="02070309020205020404" pitchFamily="49" charset="0"/>
                <a:cs typeface="Courier New" panose="02070309020205020404" pitchFamily="49" charset="0"/>
              </a:rPr>
              <a:t>O.._..j</a:t>
            </a:r>
            <a:r>
              <a:rPr lang="en-US" sz="750" dirty="0">
                <a:latin typeface="Courier New" panose="02070309020205020404" pitchFamily="49" charset="0"/>
                <a:cs typeface="Courier New" panose="02070309020205020404" pitchFamily="49" charset="0"/>
              </a:rPr>
              <a:t>...9^....K;+...@^....K&lt;." (3e4f0a02 5fa4f66a 04a6d239 5eafdda7 0c4b3b2b 8782ff40 5e9019a4 194b3cd6)</a:t>
            </a:r>
          </a:p>
          <a:p>
            <a:r>
              <a:rPr lang="en-US" sz="750" dirty="0">
                <a:latin typeface="Courier New" panose="02070309020205020404" pitchFamily="49" charset="0"/>
                <a:cs typeface="Courier New" panose="02070309020205020404" pitchFamily="49" charset="0"/>
              </a:rPr>
              <a:t>offset 0x220 (544) "DL|N......_.</a:t>
            </a:r>
            <a:r>
              <a:rPr lang="en-US" sz="750" dirty="0" err="1">
                <a:latin typeface="Courier New" panose="02070309020205020404" pitchFamily="49" charset="0"/>
                <a:cs typeface="Courier New" panose="02070309020205020404" pitchFamily="49" charset="0"/>
              </a:rPr>
              <a:t>uV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Og</a:t>
            </a:r>
            <a:r>
              <a:rPr lang="en-US" sz="750" dirty="0">
                <a:latin typeface="Courier New" panose="02070309020205020404" pitchFamily="49" charset="0"/>
                <a:cs typeface="Courier New" panose="02070309020205020404" pitchFamily="49" charset="0"/>
              </a:rPr>
              <a:t>.... q.%...v.." (444c7c4e 8b96f9fd 148f5f04 7556288e 4f67c5c8 9acb2071 ed25acc4 8f769cc4)</a:t>
            </a:r>
          </a:p>
          <a:p>
            <a:r>
              <a:rPr lang="en-US" sz="750" dirty="0">
                <a:latin typeface="Courier New" panose="02070309020205020404" pitchFamily="49" charset="0"/>
                <a:cs typeface="Courier New" panose="02070309020205020404" pitchFamily="49" charset="0"/>
              </a:rPr>
              <a:t>offset 0x240 (576) "M...r.x..</a:t>
            </a:r>
            <a:r>
              <a:rPr lang="en-US" sz="750" dirty="0" err="1">
                <a:latin typeface="Courier New" panose="02070309020205020404" pitchFamily="49" charset="0"/>
                <a:cs typeface="Courier New" panose="02070309020205020404" pitchFamily="49" charset="0"/>
              </a:rPr>
              <a:t>F.v</a:t>
            </a:r>
            <a:r>
              <a:rPr lang="en-US" sz="750" dirty="0">
                <a:latin typeface="Courier New" panose="02070309020205020404" pitchFamily="49" charset="0"/>
                <a:cs typeface="Courier New" panose="02070309020205020404" pitchFamily="49" charset="0"/>
              </a:rPr>
              <a:t> ....4_.P....0.z..K2" (4df1ade6 72c978f5 d846fb76 20940cc6 ed345ff1 500da10a 8930ef7a 0bb14b32)</a:t>
            </a:r>
          </a:p>
          <a:p>
            <a:r>
              <a:rPr lang="en-US" sz="750" dirty="0">
                <a:latin typeface="Courier New" panose="02070309020205020404" pitchFamily="49" charset="0"/>
                <a:cs typeface="Courier New" panose="02070309020205020404" pitchFamily="49" charset="0"/>
              </a:rPr>
              <a:t>offset 0x260 (608) "e....[:</a:t>
            </a:r>
            <a:r>
              <a:rPr lang="en-US" sz="750" dirty="0" err="1">
                <a:latin typeface="Courier New" panose="02070309020205020404" pitchFamily="49" charset="0"/>
                <a:cs typeface="Courier New" panose="02070309020205020404" pitchFamily="49" charset="0"/>
              </a:rPr>
              <a:t>y.P..H</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dX</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M..Ye</a:t>
            </a:r>
            <a:r>
              <a:rPr lang="en-US" sz="750" dirty="0">
                <a:latin typeface="Courier New" panose="02070309020205020404" pitchFamily="49" charset="0"/>
                <a:cs typeface="Courier New" panose="02070309020205020404" pitchFamily="49" charset="0"/>
              </a:rPr>
              <a:t>" (65f2f5e8 b45b3a79 a650e78e 488f5e2a c8645883 87ebef0e 929aae4d 0aef5965)</a:t>
            </a:r>
          </a:p>
          <a:p>
            <a:r>
              <a:rPr lang="en-US" sz="750" dirty="0">
                <a:latin typeface="Courier New" panose="02070309020205020404" pitchFamily="49" charset="0"/>
                <a:cs typeface="Courier New" panose="02070309020205020404" pitchFamily="49" charset="0"/>
              </a:rPr>
              <a:t>offset 0x280 (640) "j......H)P8....e.............9N." (6abfd4c8 fe06c648 295038e4 fae3b165 ecc390b7 f7e799a3 fd1ca8e5 c4394eb5)</a:t>
            </a:r>
          </a:p>
          <a:p>
            <a:r>
              <a:rPr lang="en-US" sz="750" dirty="0">
                <a:latin typeface="Courier New" panose="02070309020205020404" pitchFamily="49" charset="0"/>
                <a:cs typeface="Courier New" panose="02070309020205020404" pitchFamily="49" charset="0"/>
              </a:rPr>
              <a:t>offset 0x2A0 (672) "\d..{.`..y                      " (5c6418cb 7bff6015 df792020 20202020 20202020 20202020 20202020 20202020)</a:t>
            </a:r>
          </a:p>
          <a:p>
            <a:r>
              <a:rPr lang="en-US" sz="750" dirty="0">
                <a:latin typeface="Courier New" panose="02070309020205020404" pitchFamily="49" charset="0"/>
                <a:cs typeface="Courier New" panose="02070309020205020404" pitchFamily="49" charset="0"/>
              </a:rPr>
              <a:t>offset 0x2C0 (704)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0x2E0 (736)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0x300 (768)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0x320 (800)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0x340 (832)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0x360 (864)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0x380 (896)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0x3A0 (928)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0x3C0 (960)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0x3E0 (992) "                                " (20202020 20202020 20202020 20202020 20202020 20202020 20202020 20202020)</a:t>
            </a:r>
          </a:p>
          <a:p>
            <a:endParaRPr lang="en-US" sz="750" dirty="0">
              <a:latin typeface="Courier New" panose="02070309020205020404" pitchFamily="49" charset="0"/>
              <a:cs typeface="Courier New" panose="02070309020205020404" pitchFamily="49" charset="0"/>
            </a:endParaRPr>
          </a:p>
          <a:p>
            <a:endParaRPr lang="en-US" sz="7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58616" y="53113"/>
            <a:ext cx="7895492" cy="732441"/>
          </a:xfrm>
        </p:spPr>
        <p:txBody>
          <a:bodyPr>
            <a:normAutofit/>
          </a:bodyPr>
          <a:lstStyle/>
          <a:p>
            <a:r>
              <a:rPr lang="en-US" sz="1600" b="0" dirty="0">
                <a:latin typeface="Courier New" pitchFamily="49" charset="0"/>
                <a:cs typeface="Courier New" pitchFamily="49" charset="0"/>
              </a:rPr>
              <a:t>pattern=</a:t>
            </a:r>
            <a:r>
              <a:rPr lang="en-US" sz="1600" b="0" dirty="0" err="1">
                <a:latin typeface="Courier New" pitchFamily="49" charset="0"/>
                <a:cs typeface="Courier New" pitchFamily="49" charset="0"/>
              </a:rPr>
              <a:t>trailing_blanks,compressibility</a:t>
            </a:r>
            <a:r>
              <a:rPr lang="en-US" sz="1600" b="0" dirty="0">
                <a:latin typeface="Courier New" pitchFamily="49" charset="0"/>
                <a:cs typeface="Courier New" pitchFamily="49" charset="0"/>
              </a:rPr>
              <a:t>=33%,blocksize="1 KiB"</a:t>
            </a:r>
          </a:p>
        </p:txBody>
      </p:sp>
      <p:sp>
        <p:nvSpPr>
          <p:cNvPr id="4" name="Rounded Rectangular Callout 3"/>
          <p:cNvSpPr/>
          <p:nvPr/>
        </p:nvSpPr>
        <p:spPr>
          <a:xfrm>
            <a:off x="7540707" y="1335010"/>
            <a:ext cx="1515822" cy="613059"/>
          </a:xfrm>
          <a:prstGeom prst="wedgeRoundRectCallout">
            <a:avLst>
              <a:gd name="adj1" fmla="val -95805"/>
              <a:gd name="adj2" fmla="val 542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Leading part of block is random binary data </a:t>
            </a:r>
          </a:p>
          <a:p>
            <a:pPr algn="ctr"/>
            <a:r>
              <a:rPr lang="en-US" sz="1000" dirty="0">
                <a:solidFill>
                  <a:schemeClr val="tx1"/>
                </a:solidFill>
                <a:latin typeface="+mj-lt"/>
              </a:rPr>
              <a:t>(incompressible)</a:t>
            </a:r>
          </a:p>
        </p:txBody>
      </p:sp>
      <p:sp>
        <p:nvSpPr>
          <p:cNvPr id="6" name="Right Brace 5"/>
          <p:cNvSpPr/>
          <p:nvPr/>
        </p:nvSpPr>
        <p:spPr>
          <a:xfrm>
            <a:off x="7425152" y="3546230"/>
            <a:ext cx="183135" cy="120061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ular Callout 6"/>
          <p:cNvSpPr/>
          <p:nvPr/>
        </p:nvSpPr>
        <p:spPr>
          <a:xfrm>
            <a:off x="7810893" y="3394607"/>
            <a:ext cx="1333107" cy="751929"/>
          </a:xfrm>
          <a:prstGeom prst="wedgeRoundRectCallout">
            <a:avLst>
              <a:gd name="adj1" fmla="val -62717"/>
              <a:gd name="adj2" fmla="val 46846"/>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compressibility = 33% means 33% trailing blanks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ascii</a:t>
            </a:r>
            <a:endParaRPr lang="en-US" b="0"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gobbledegook</a:t>
            </a:r>
            <a:endParaRPr lang="en-US" b="0"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a:t>
            </a:r>
            <a:r>
              <a:rPr lang="en-US" sz="1800"/>
              <a:t>support optional </a:t>
            </a:r>
            <a:r>
              <a:rPr lang="en-US" sz="1800" dirty="0"/>
              <a:t>"hot zone" </a:t>
            </a:r>
            <a:r>
              <a:rPr lang="en-US" sz="1800"/>
              <a:t>parameter settings</a:t>
            </a:r>
            <a:endParaRPr lang="en-US" sz="1800" dirty="0"/>
          </a:p>
          <a:p>
            <a:pPr lvl="1"/>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a:t>
            </a: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If neither of </a:t>
            </a:r>
            <a:r>
              <a:rPr lang="en-US" sz="1600" dirty="0" err="1">
                <a:latin typeface="Courier New" panose="02070309020205020404" pitchFamily="49" charset="0"/>
                <a:cs typeface="Courier New" panose="02070309020205020404" pitchFamily="49" charset="0"/>
              </a:rPr>
              <a:t>hot_zone_read_fraction</a:t>
            </a:r>
            <a:r>
              <a:rPr lang="en-US" sz="1600" dirty="0"/>
              <a:t> nor </a:t>
            </a:r>
            <a:r>
              <a:rPr lang="en-US" sz="1600" dirty="0" err="1">
                <a:latin typeface="Courier New" panose="02070309020205020404" pitchFamily="49" charset="0"/>
                <a:cs typeface="Courier New" panose="02070309020205020404" pitchFamily="49" charset="0"/>
              </a:rPr>
              <a:t>hot_zone_write_fraction</a:t>
            </a:r>
            <a:r>
              <a:rPr lang="en-US" sz="1600" dirty="0"/>
              <a:t> are specified, then the value of </a:t>
            </a:r>
            <a:r>
              <a:rPr lang="en-US" sz="1600" dirty="0" err="1">
                <a:latin typeface="Courier New" panose="02070309020205020404" pitchFamily="49" charset="0"/>
                <a:cs typeface="Courier New" panose="02070309020205020404" pitchFamily="49" charset="0"/>
              </a:rPr>
              <a:t>hot_zone_IOPS_fraction</a:t>
            </a:r>
            <a:r>
              <a:rPr lang="en-US" sz="1600" dirty="0"/>
              <a:t> is applied to both reads and writes.</a:t>
            </a:r>
          </a:p>
        </p:txBody>
      </p:sp>
      <p:sp>
        <p:nvSpPr>
          <p:cNvPr id="3" name="Title 2"/>
          <p:cNvSpPr>
            <a:spLocks noGrp="1"/>
          </p:cNvSpPr>
          <p:nvPr>
            <p:ph type="title"/>
          </p:nvPr>
        </p:nvSpPr>
        <p:spPr/>
        <p:txBody>
          <a:bodyPr>
            <a:normAutofit/>
          </a:bodyPr>
          <a:lstStyle/>
          <a:p>
            <a:r>
              <a:rPr lang="en-US" sz="2000" dirty="0"/>
              <a:t>Random workload "hot zone"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a:t>The purpose of the random workload "hot zone" is to be able to use a single set of concurrent I/O "tags" (i.e. an ivy "workload") to force an otherwise random location distribution to put a certain number of I/</a:t>
            </a:r>
            <a:r>
              <a:rPr lang="en-US" sz="1800" dirty="0" err="1"/>
              <a:t>Os</a:t>
            </a:r>
            <a:r>
              <a:rPr lang="en-US" sz="1800" dirty="0"/>
              <a:t> into the "hot zone".</a:t>
            </a:r>
          </a:p>
          <a:p>
            <a:r>
              <a:rPr lang="en-US" sz="1800" dirty="0"/>
              <a:t>This is an open-loop method of achieving a target subsystem cache hit ratio with a perfectly even random distribution.</a:t>
            </a:r>
          </a:p>
          <a:p>
            <a:r>
              <a:rPr lang="en-US" sz="1800" dirty="0"/>
              <a:t>I/</a:t>
            </a:r>
            <a:r>
              <a:rPr lang="en-US" sz="1800" dirty="0" err="1"/>
              <a:t>Os</a:t>
            </a:r>
            <a:r>
              <a:rPr lang="en-US" sz="1800" dirty="0"/>
              <a:t> are random within the "hot zone" and random within the remaining extent, all of which are within the "LUN coverage" parameter settings.</a:t>
            </a:r>
          </a:p>
        </p:txBody>
      </p:sp>
      <p:sp>
        <p:nvSpPr>
          <p:cNvPr id="3" name="Title 2"/>
          <p:cNvSpPr>
            <a:spLocks noGrp="1"/>
          </p:cNvSpPr>
          <p:nvPr>
            <p:ph type="title"/>
          </p:nvPr>
        </p:nvSpPr>
        <p:spPr/>
        <p:txBody>
          <a:bodyPr>
            <a:normAutofit/>
          </a:bodyPr>
          <a:lstStyle/>
          <a:p>
            <a:r>
              <a:rPr lang="en-US" sz="2000" dirty="0"/>
              <a:t>"hot zone" I/O patterns and queue depth</a:t>
            </a:r>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4078039"/>
          </a:xfrm>
        </p:spPr>
        <p:txBody>
          <a:bodyPr/>
          <a:lstStyle/>
          <a:p>
            <a:pPr marL="0" indent="0">
              <a:buNone/>
            </a:pPr>
            <a:r>
              <a:rPr lang="en-US" sz="1200" dirty="0"/>
              <a:t>Each maps to its corresponding underlying ivy engine C++ API call.</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 "serial number" : 123456, LDEV : 00:00-01:FF %%;</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69989"/>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and </a:t>
            </a:r>
            <a:r>
              <a:rPr lang="en-US" sz="1800" dirty="0" err="1">
                <a:latin typeface="Courier New" pitchFamily="49" charset="0"/>
                <a:cs typeface="Courier New" pitchFamily="49" charset="0"/>
              </a:rPr>
              <a:t>RangeEnd</a:t>
            </a:r>
            <a:r>
              <a:rPr lang="en-US" sz="1800" dirty="0">
                <a:latin typeface="Courier New" pitchFamily="49" charset="0"/>
                <a:cs typeface="Courier New" pitchFamily="49" charset="0"/>
              </a:rPr>
              <a:t> </a:t>
            </a:r>
            <a:r>
              <a:rPr lang="en-US" sz="1800" dirty="0">
                <a:cs typeface="Courier New" pitchFamily="49" charset="0"/>
              </a:rPr>
              <a:t>(default </a:t>
            </a:r>
            <a:r>
              <a:rPr lang="en-US" sz="1800" dirty="0">
                <a:latin typeface="Courier New" pitchFamily="49" charset="0"/>
                <a:cs typeface="Courier New" pitchFamily="49" charset="0"/>
              </a:rPr>
              <a:t>100%</a:t>
            </a:r>
            <a:r>
              <a:rPr lang="en-US" sz="1800" dirty="0">
                <a:cs typeface="Courier New" pitchFamily="49" charset="0"/>
              </a:rPr>
              <a:t>) expressed as a percentage of the way from the beginning to the end of the LUN.</a:t>
            </a:r>
          </a:p>
          <a:p>
            <a:r>
              <a:rPr lang="en-US" sz="1800" dirty="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DeleteWorkload</a:t>
            </a:r>
            <a:r>
              <a:rPr lang="en-US" altLang="zh-CN" b="0" dirty="0">
                <a:latin typeface="Courier New" pitchFamily="49" charset="0"/>
                <a:cs typeface="Courier New" pitchFamily="49" charset="0"/>
              </a:rPr>
              <a:t>]</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b="0" dirty="0">
                <a:latin typeface="Courier New" panose="02070309020205020404" pitchFamily="49" charset="0"/>
                <a:cs typeface="Courier New" panose="02070309020205020404" pitchFamily="49" charset="0"/>
              </a:rPr>
              <a:t>skew</a:t>
            </a:r>
            <a:r>
              <a:rPr lang="en-US" sz="2000" dirty="0"/>
              <a:t>” or “</a:t>
            </a:r>
            <a:r>
              <a:rPr lang="en-US" sz="2000" b="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b="0" dirty="0" err="1">
                <a:latin typeface="Courier New" panose="02070309020205020404" pitchFamily="49" charset="0"/>
                <a:cs typeface="Courier New" panose="02070309020205020404" pitchFamily="49" charset="0"/>
              </a:rPr>
              <a:t>total_IOPS</a:t>
            </a:r>
            <a:endParaRPr lang="en-US" b="0"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a:t>
            </a:r>
            <a:r>
              <a:rPr lang="en-US" b="0" dirty="0">
                <a:latin typeface="Courier New" panose="02070309020205020404" pitchFamily="49" charset="0"/>
                <a:cs typeface="Courier New" panose="02070309020205020404" pitchFamily="49" charset="0"/>
              </a:rPr>
              <a:t>IOPS=max</a:t>
            </a: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1873"/>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"Serial </a:t>
            </a:r>
            <a:r>
              <a:rPr lang="en-US" altLang="zh-CN" sz="1600" dirty="0" err="1">
                <a:latin typeface="Courier New" pitchFamily="49" charset="0"/>
                <a:cs typeface="Courier New" pitchFamily="49" charset="0"/>
              </a:rPr>
              <a:t>Number+Port</a:t>
            </a:r>
            <a:r>
              <a:rPr lang="en-US" altLang="zh-CN" sz="1600" dirty="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"host"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a:t>A rollup is a grouping of all workload threads by value of a LUN attribute or a combination of LUN attributes.</a:t>
            </a:r>
          </a:p>
          <a:p>
            <a:r>
              <a:rPr lang="en-US" sz="1800" dirty="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rollup which only has one instance "</a:t>
            </a:r>
            <a:r>
              <a:rPr lang="en-US" sz="1800" dirty="0">
                <a:latin typeface="Courier New" pitchFamily="49" charset="0"/>
                <a:cs typeface="Courier New" pitchFamily="49" charset="0"/>
              </a:rPr>
              <a:t>all</a:t>
            </a:r>
            <a:r>
              <a:rPr lang="en-US" sz="1800" dirty="0"/>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a:latin typeface="Courier New" pitchFamily="49" charset="0"/>
                <a:cs typeface="Courier New" pitchFamily="49" charset="0"/>
              </a:rPr>
              <a:t>],[quantity],[</a:t>
            </a:r>
            <a:r>
              <a:rPr lang="en-US" altLang="zh-CN" sz="1800" dirty="0" err="1">
                <a:latin typeface="Courier New" pitchFamily="49" charset="0"/>
                <a:cs typeface="Courier New" pitchFamily="49" charset="0"/>
              </a:rPr>
              <a:t>MaxDroop</a:t>
            </a:r>
            <a:r>
              <a:rPr lang="en-US" altLang="zh-CN" sz="1800" dirty="0">
                <a:latin typeface="Courier New" pitchFamily="49" charset="0"/>
                <a:cs typeface="Courier New" pitchFamily="49" charset="0"/>
              </a:rPr>
              <a:t>]</a:t>
            </a:r>
            <a:r>
              <a:rPr lang="en-US" altLang="zh-CN" sz="1800" dirty="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a:latin typeface="Courier New" pitchFamily="49" charset="0"/>
                <a:cs typeface="Courier New" pitchFamily="49" charset="0"/>
              </a:rPr>
              <a:t>host + LUN name + workload</a:t>
            </a:r>
            <a:r>
              <a:rPr lang="en-US" sz="1800" dirty="0"/>
              <a:t>".</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a:t>To get an output csv file with a csv folder by rollup type (e.g. </a:t>
            </a:r>
            <a:r>
              <a:rPr lang="en-US" sz="1600" dirty="0" err="1"/>
              <a:t>Port+CLPR</a:t>
            </a:r>
            <a:r>
              <a:rPr lang="en-US" sz="1600" dirty="0"/>
              <a:t>) and csv files by rollup instance (e.g. </a:t>
            </a:r>
            <a:r>
              <a:rPr lang="en-US" sz="1600" dirty="0" err="1"/>
              <a:t>Port+CLPR</a:t>
            </a:r>
            <a:r>
              <a:rPr lang="en-US" sz="1600" dirty="0"/>
              <a:t>  = 1A+CLPR0)</a:t>
            </a:r>
          </a:p>
          <a:p>
            <a:pPr marL="750887" lvl="1" indent="-457200"/>
            <a:r>
              <a:rPr lang="en-US" sz="1400" dirty="0"/>
              <a:t>This is how you get custom "sliced &amp; diced" data.</a:t>
            </a:r>
          </a:p>
          <a:p>
            <a:pPr marL="457200" indent="-457200">
              <a:buFont typeface="+mj-lt"/>
              <a:buAutoNum type="arabicPeriod"/>
            </a:pPr>
            <a:r>
              <a:rPr lang="en-US" sz="1600" dirty="0"/>
              <a:t>To perform dynamic feedback control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t>) at the granularity of the rollup instance.</a:t>
            </a:r>
          </a:p>
          <a:p>
            <a:pPr marL="457200" indent="-457200">
              <a:buFont typeface="+mj-lt"/>
              <a:buAutoNum type="arabicPeriod"/>
            </a:pPr>
            <a:r>
              <a:rPr lang="en-US" sz="1600" dirty="0"/>
              <a:t>To identify a valid measurement period at the granularity of the rollup instance using </a:t>
            </a:r>
            <a:r>
              <a:rPr lang="en-US" sz="1600" dirty="0">
                <a:latin typeface="Courier New" panose="02070309020205020404" pitchFamily="49" charset="0"/>
                <a:cs typeface="Courier New" panose="02070309020205020404" pitchFamily="49" charset="0"/>
              </a:rPr>
              <a:t>measure=on</a:t>
            </a:r>
            <a:r>
              <a:rPr lang="en-US" sz="1600" dirty="0"/>
              <a:t>.</a:t>
            </a:r>
          </a:p>
          <a:p>
            <a:pPr marL="457200" indent="-457200">
              <a:buFont typeface="+mj-lt"/>
              <a:buAutoNum type="arabicPeriod"/>
            </a:pPr>
            <a:r>
              <a:rPr lang="en-US" sz="1600" dirty="0"/>
              <a:t>To validate the test configuration as operating correctly</a:t>
            </a:r>
          </a:p>
          <a:p>
            <a:pPr marL="750887" lvl="1" indent="-457200"/>
            <a:r>
              <a:rPr lang="en-US" sz="1400" dirty="0"/>
              <a:t>E.g. test that the number of ports reporting was what you expected</a:t>
            </a:r>
          </a:p>
          <a:p>
            <a:pPr marL="750887" lvl="1" indent="-457200"/>
            <a:r>
              <a:rPr lang="en-US" sz="14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a:latin typeface="Courier New" pitchFamily="49" charset="0"/>
                <a:cs typeface="Courier New" pitchFamily="49" charset="0"/>
              </a:rPr>
              <a:t>[CreateRollup] "Serial </a:t>
            </a:r>
            <a:r>
              <a:rPr lang="en-US" altLang="zh-CN" sz="1400" b="1" dirty="0" err="1">
                <a:latin typeface="Courier New" pitchFamily="49" charset="0"/>
                <a:cs typeface="Courier New" pitchFamily="49" charset="0"/>
              </a:rPr>
              <a:t>Number+Port</a:t>
            </a:r>
            <a:r>
              <a:rPr lang="en-US" altLang="zh-CN" sz="1400" b="1" dirty="0">
                <a:latin typeface="Courier New" pitchFamily="49" charset="0"/>
                <a:cs typeface="Courier New" pitchFamily="49" charset="0"/>
              </a:rPr>
              <a:t>";</a:t>
            </a:r>
            <a:endParaRPr lang="en-US" altLang="zh-CN" sz="1400" dirty="0">
              <a:latin typeface="Courier New" pitchFamily="49" charset="0"/>
              <a:cs typeface="Courier New" pitchFamily="49" charset="0"/>
            </a:endParaRPr>
          </a:p>
          <a:p>
            <a:pPr lvl="1">
              <a:spcBef>
                <a:spcPts val="0"/>
              </a:spcBef>
            </a:pPr>
            <a:r>
              <a:rPr lang="en-US" altLang="zh-CN" sz="1050" dirty="0"/>
              <a:t>Both </a:t>
            </a:r>
            <a:r>
              <a:rPr lang="en-US" altLang="zh-CN" sz="1050" dirty="0">
                <a:latin typeface="Courier New" pitchFamily="49" charset="0"/>
                <a:cs typeface="Courier New" pitchFamily="49" charset="0"/>
              </a:rPr>
              <a:t>Serial Number</a:t>
            </a:r>
            <a:r>
              <a:rPr lang="en-US" altLang="zh-CN" sz="1050" dirty="0"/>
              <a:t> and </a:t>
            </a:r>
            <a:r>
              <a:rPr lang="en-US" altLang="zh-CN" sz="1050" dirty="0">
                <a:latin typeface="Courier New" pitchFamily="49" charset="0"/>
                <a:cs typeface="Courier New" pitchFamily="49" charset="0"/>
              </a:rPr>
              <a:t>Port</a:t>
            </a:r>
            <a:r>
              <a:rPr lang="en-US" altLang="zh-CN" sz="1050" dirty="0">
                <a:latin typeface="+mn-ea"/>
                <a:cs typeface="Courier New" pitchFamily="49" charset="0"/>
              </a:rPr>
              <a:t> </a:t>
            </a:r>
            <a:r>
              <a:rPr lang="en-US" altLang="zh-CN" sz="1050" dirty="0"/>
              <a:t>must be valid LUN header attributes, or built-in layers on top of those attributes</a:t>
            </a:r>
          </a:p>
          <a:p>
            <a:pPr>
              <a:spcBef>
                <a:spcPts val="0"/>
              </a:spcBef>
            </a:pPr>
            <a:r>
              <a:rPr lang="en-US" altLang="zh-CN" sz="1250" dirty="0"/>
              <a:t>Then for all existing </a:t>
            </a:r>
            <a:r>
              <a:rPr lang="en-US" altLang="zh-CN" sz="1250" dirty="0" err="1"/>
              <a:t>WorkloadIDs</a:t>
            </a:r>
            <a:r>
              <a:rPr lang="en-US" altLang="zh-CN" sz="1250" dirty="0"/>
              <a:t>, we build a data structure that looks like this</a:t>
            </a:r>
          </a:p>
          <a:p>
            <a:pPr lvl="1">
              <a:spcBef>
                <a:spcPts val="0"/>
              </a:spcBef>
            </a:pPr>
            <a:r>
              <a:rPr lang="en-US" altLang="zh-CN" sz="1050" dirty="0">
                <a:latin typeface="Courier New" pitchFamily="49" charset="0"/>
                <a:cs typeface="Courier New" pitchFamily="49" charset="0"/>
              </a:rPr>
              <a:t>"</a:t>
            </a:r>
            <a:r>
              <a:rPr lang="en-US" altLang="zh-CN" sz="1050" dirty="0" err="1">
                <a:latin typeface="Courier New" pitchFamily="49" charset="0"/>
                <a:cs typeface="Courier New" pitchFamily="49" charset="0"/>
              </a:rPr>
              <a:t>serial_number+Port</a:t>
            </a:r>
            <a:r>
              <a:rPr lang="en-US" altLang="zh-CN" sz="105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"410123+1A"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a:t>
            </a:r>
          </a:p>
          <a:p>
            <a:pPr lvl="2"/>
            <a:r>
              <a:rPr lang="en-US" altLang="zh-CN" sz="1000" dirty="0">
                <a:latin typeface="Courier New" pitchFamily="49" charset="0"/>
                <a:cs typeface="Courier New" pitchFamily="49" charset="0"/>
              </a:rPr>
              <a:t>"410321+1A"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1"/>
            <a:r>
              <a:rPr lang="en-US" altLang="zh-CN" sz="1050" dirty="0">
                <a:latin typeface="Courier New" pitchFamily="49" charset="0"/>
                <a:cs typeface="Courier New" pitchFamily="49" charset="0"/>
              </a:rPr>
              <a:t>"host"</a:t>
            </a:r>
          </a:p>
          <a:p>
            <a:pPr lvl="2"/>
            <a:r>
              <a:rPr lang="en-US" altLang="zh-CN" sz="1000" dirty="0">
                <a:latin typeface="Courier New" pitchFamily="49" charset="0"/>
                <a:cs typeface="Courier New" pitchFamily="49" charset="0"/>
              </a:rPr>
              <a:t>"sun159"</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"cb28"</a:t>
            </a:r>
          </a:p>
          <a:p>
            <a:pPr lvl="3"/>
            <a:r>
              <a:rPr lang="en-US" altLang="zh-CN" sz="1000" dirty="0">
                <a:latin typeface="Courier New" pitchFamily="49" charset="0"/>
                <a:cs typeface="Courier New" pitchFamily="49" charset="0"/>
              </a:rPr>
              <a:t>"cb28+/dev/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a:t>Every </a:t>
            </a:r>
            <a:r>
              <a:rPr lang="en-US" altLang="zh-CN" sz="1200" dirty="0" err="1"/>
              <a:t>WorkloadID</a:t>
            </a:r>
            <a:r>
              <a:rPr lang="en-US" altLang="zh-CN" sz="1200" dirty="0"/>
              <a:t> appears exactly once in each rollup 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a:t>
            </a:r>
            <a:r>
              <a:rPr lang="en-US" sz="1400">
                <a:solidFill>
                  <a:schemeClr val="tx1"/>
                </a:solidFill>
                <a:latin typeface="+mj-lt"/>
              </a:rPr>
              <a:t>that "landed" </a:t>
            </a:r>
            <a:r>
              <a:rPr lang="en-US" sz="1400" dirty="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"serial </a:t>
            </a:r>
            <a:r>
              <a:rPr lang="en-US" sz="1600" dirty="0" err="1">
                <a:latin typeface="Courier New" panose="02070309020205020404" pitchFamily="49" charset="0"/>
                <a:cs typeface="Courier New" panose="02070309020205020404" pitchFamily="49" charset="0"/>
              </a:rPr>
              <a:t>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"serial </a:t>
            </a:r>
            <a:r>
              <a:rPr lang="en-US" altLang="zh-CN" sz="1800" dirty="0" err="1">
                <a:latin typeface="Courier New" pitchFamily="49" charset="0"/>
                <a:cs typeface="Courier New" pitchFamily="49" charset="0"/>
              </a:rPr>
              <a:t>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DeleteRollup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 "serial number"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 %%;</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a:latin typeface="Courier New" pitchFamily="49" charset="0"/>
                <a:cs typeface="Courier New" pitchFamily="49" charset="0"/>
              </a:rPr>
              <a:t>serial 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Dynamic Feedback Control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each LUN, proportional to the absolute value of each workload’s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EditRollup</a:t>
            </a:r>
            <a:r>
              <a:rPr lang="en-US" altLang="zh-CN" b="0" dirty="0">
                <a:latin typeface="Courier New" pitchFamily="49" charset="0"/>
                <a:cs typeface="Courier New" pitchFamily="49" charset="0"/>
              </a:rPr>
              <a:t>]</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29363"/>
          </a:xfrm>
        </p:spPr>
        <p:txBody>
          <a:bodyPr/>
          <a:lstStyle/>
          <a:p>
            <a:r>
              <a:rPr lang="en-US" altLang="zh-CN" sz="1600" dirty="0">
                <a:cs typeface="Courier New" pitchFamily="49" charset="0"/>
              </a:rPr>
              <a:t>Many attributes names contain spaces, like </a:t>
            </a:r>
            <a:r>
              <a:rPr lang="en-US" altLang="zh-CN" sz="1600" dirty="0">
                <a:latin typeface="Courier New" panose="02070309020205020404" pitchFamily="49" charset="0"/>
                <a:cs typeface="Courier New" panose="02070309020205020404" pitchFamily="49" charset="0"/>
              </a:rPr>
              <a:t>"serial number"</a:t>
            </a:r>
            <a:r>
              <a:rPr lang="en-US" altLang="zh-CN" sz="1600" dirty="0">
                <a:cs typeface="Courier New" pitchFamily="49" charset="0"/>
              </a:rPr>
              <a:t>.</a:t>
            </a:r>
          </a:p>
          <a:p>
            <a:r>
              <a:rPr lang="en-US" altLang="zh-CN" sz="1600" dirty="0">
                <a:cs typeface="Courier New" pitchFamily="49" charset="0"/>
              </a:rPr>
              <a:t>Inside the ivy engine, when making rollups, these attribute names are “normalized”</a:t>
            </a:r>
          </a:p>
          <a:p>
            <a:pPr lvl="1"/>
            <a:r>
              <a:rPr lang="en-US" altLang="zh-CN" sz="1400" dirty="0">
                <a:cs typeface="Courier New" pitchFamily="49" charset="0"/>
              </a:rPr>
              <a:t>All alphabetic characters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are converted to lower case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a:t>
            </a:r>
          </a:p>
          <a:p>
            <a:pPr lvl="1"/>
            <a:r>
              <a:rPr lang="en-US" altLang="zh-CN" sz="1400" dirty="0">
                <a:cs typeface="Courier New" pitchFamily="49" charset="0"/>
              </a:rPr>
              <a:t>All sequences of one or more non-alphanumeric characters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0-9</a:t>
            </a:r>
            <a:r>
              <a:rPr lang="en-US" altLang="zh-CN" sz="1400" dirty="0">
                <a:cs typeface="Courier New" pitchFamily="49" charset="0"/>
              </a:rPr>
              <a:t>) are replaced with a single underscore </a:t>
            </a:r>
            <a:r>
              <a:rPr lang="en-US" altLang="zh-CN" sz="1400" dirty="0">
                <a:latin typeface="Courier New" panose="02070309020205020404" pitchFamily="49" charset="0"/>
                <a:cs typeface="Courier New" panose="02070309020205020404" pitchFamily="49" charset="0"/>
              </a:rPr>
              <a:t>_</a:t>
            </a:r>
            <a:r>
              <a:rPr lang="en-US" altLang="zh-CN" sz="1400" dirty="0">
                <a:cs typeface="Courier New" pitchFamily="49" charset="0"/>
              </a:rPr>
              <a:t>.</a:t>
            </a:r>
          </a:p>
          <a:p>
            <a:r>
              <a:rPr lang="en-US" altLang="zh-CN" sz="1600" dirty="0">
                <a:latin typeface="+mn-ea"/>
                <a:cs typeface="Courier New" pitchFamily="49" charset="0"/>
              </a:rPr>
              <a:t>When creating, deleting, or editing rollups with attribute names containing spaces, you can either put quotes around the attribute combo name, like </a:t>
            </a:r>
            <a:br>
              <a:rPr lang="en-US" altLang="zh-CN" sz="1600" dirty="0">
                <a:latin typeface="+mn-ea"/>
                <a:cs typeface="Courier New" pitchFamily="49" charset="0"/>
              </a:rPr>
            </a:br>
            <a:br>
              <a:rPr lang="en-US" altLang="zh-CN" sz="16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 "Serial </a:t>
            </a:r>
            <a:r>
              <a:rPr lang="en-US" altLang="zh-CN" sz="1400" dirty="0" err="1">
                <a:latin typeface="Courier New" pitchFamily="49" charset="0"/>
                <a:cs typeface="Courier New" pitchFamily="49" charset="0"/>
              </a:rPr>
              <a:t>Number+Port</a:t>
            </a:r>
            <a:r>
              <a:rPr lang="en-US" altLang="zh-CN" sz="1400" dirty="0">
                <a:latin typeface="Courier New" pitchFamily="49" charset="0"/>
                <a:cs typeface="Courier New" pitchFamily="49" charset="0"/>
              </a:rPr>
              <a:t>" = { 410123+1A, 410123+2A } %% …</a:t>
            </a:r>
            <a:br>
              <a:rPr lang="en-US" altLang="zh-CN" sz="1400" dirty="0">
                <a:latin typeface="Courier New" pitchFamily="49" charset="0"/>
                <a:cs typeface="Courier New" pitchFamily="49" charset="0"/>
              </a:rPr>
            </a:br>
            <a:br>
              <a:rPr lang="en-US" altLang="zh-CN" sz="1400" dirty="0">
                <a:latin typeface="Courier New" pitchFamily="49" charset="0"/>
                <a:cs typeface="Courier New" pitchFamily="49" charset="0"/>
              </a:rPr>
            </a:br>
            <a:r>
              <a:rPr lang="en-US" altLang="zh-CN" sz="1400" dirty="0">
                <a:latin typeface="+mn-ea"/>
                <a:cs typeface="Courier New" pitchFamily="49" charset="0"/>
              </a:rPr>
              <a:t>or else to avoid using quotes, you can spell the attribute names using underscores instead of spaces and special characters.  Once the attribute names haves been normalized, these are equivalent.</a:t>
            </a:r>
            <a:br>
              <a:rPr lang="en-US" altLang="zh-CN" sz="1400" dirty="0">
                <a:latin typeface="+mn-ea"/>
                <a:cs typeface="Courier New" pitchFamily="49" charset="0"/>
              </a:rPr>
            </a:br>
            <a:br>
              <a:rPr lang="en-US" altLang="zh-CN" sz="14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 </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 = { 410123+1A, 410123+2A } %% …</a:t>
            </a:r>
            <a:br>
              <a:rPr lang="en-US" altLang="zh-CN" sz="1400" dirty="0">
                <a:latin typeface="Courier New" pitchFamily="49" charset="0"/>
                <a:cs typeface="Courier New" pitchFamily="49" charset="0"/>
              </a:rPr>
            </a:br>
            <a:endParaRPr lang="en-US" altLang="zh-CN"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 </a:t>
            </a:r>
            <a:r>
              <a:rPr lang="en-US" sz="2000" b="0" dirty="0">
                <a:latin typeface="+mn-lt"/>
                <a:cs typeface="Courier New" pitchFamily="49" charset="0"/>
              </a:rPr>
              <a:t>attributes names containing spaces</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170172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b="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2820900"/>
          </a:xfrm>
        </p:spPr>
        <p:txBody>
          <a:bodyPr/>
          <a:lstStyle/>
          <a:p>
            <a:r>
              <a:rPr lang="en-US" sz="1600" dirty="0"/>
              <a:t>There must be at least one </a:t>
            </a:r>
            <a:r>
              <a:rPr lang="en-US" sz="1600" dirty="0" err="1"/>
              <a:t>warmup</a:t>
            </a:r>
            <a:r>
              <a:rPr lang="en-US" sz="1600" dirty="0"/>
              <a:t>, one measurement, and one </a:t>
            </a:r>
            <a:r>
              <a:rPr lang="en-US" sz="1600" dirty="0" err="1"/>
              <a:t>cooldown</a:t>
            </a:r>
            <a:r>
              <a:rPr lang="en-US" sz="1600" dirty="0"/>
              <a:t> subinterval.</a:t>
            </a:r>
          </a:p>
          <a:p>
            <a:pPr>
              <a:spcBef>
                <a:spcPts val="600"/>
              </a:spcBef>
            </a:pPr>
            <a:r>
              <a:rPr lang="en-US" sz="1600" dirty="0"/>
              <a:t>Parameter defaults</a:t>
            </a:r>
          </a:p>
          <a:p>
            <a:pPr lvl="1">
              <a:spcBef>
                <a:spcPts val="0"/>
              </a:spcBef>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a:t>
            </a:r>
            <a:r>
              <a:rPr lang="en-US" sz="1200" dirty="0"/>
              <a:t>– defaults to the value of </a:t>
            </a:r>
            <a:r>
              <a:rPr lang="en-US" sz="1200" dirty="0" err="1">
                <a:latin typeface="Courier New" panose="02070309020205020404" pitchFamily="49" charset="0"/>
                <a:cs typeface="Courier New" panose="02070309020205020404" pitchFamily="49" charset="0"/>
              </a:rPr>
              <a:t>subinterval_seconds</a:t>
            </a:r>
            <a:r>
              <a:rPr lang="en-US" sz="1200" dirty="0"/>
              <a:t>, which itself defaults to 5 seconds. </a:t>
            </a:r>
            <a:r>
              <a:rPr lang="en-US" sz="1200" dirty="0" err="1">
                <a:latin typeface="Courier New" panose="02070309020205020404" pitchFamily="49" charset="0"/>
                <a:cs typeface="Courier New" panose="02070309020205020404" pitchFamily="49" charset="0"/>
              </a:rPr>
              <a:t>warmup_seconds</a:t>
            </a:r>
            <a:r>
              <a:rPr lang="en-US" sz="1200" dirty="0"/>
              <a:t> is divided by </a:t>
            </a:r>
            <a:r>
              <a:rPr lang="en-US" sz="1200" dirty="0" err="1">
                <a:latin typeface="Courier New" panose="02070309020205020404" pitchFamily="49" charset="0"/>
                <a:cs typeface="Courier New" panose="02070309020205020404" pitchFamily="49" charset="0"/>
              </a:rPr>
              <a:t>subinterval_seconds</a:t>
            </a:r>
            <a:r>
              <a:rPr lang="en-US" sz="1200" dirty="0"/>
              <a:t>, and rounded up to get the (minimum) number of warmup subintervals.</a:t>
            </a:r>
          </a:p>
          <a:p>
            <a:pPr lvl="1">
              <a:spcBef>
                <a:spcPts val="0"/>
              </a:spcBef>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 </a:t>
            </a:r>
            <a:r>
              <a:rPr lang="en-US" sz="1400" dirty="0"/>
              <a:t>- </a:t>
            </a:r>
            <a:r>
              <a:rPr lang="en-US" sz="1200" dirty="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r>
              <a:rPr lang="en-US" sz="1400" dirty="0"/>
              <a:t> - </a:t>
            </a:r>
            <a:r>
              <a:rPr lang="en-US" sz="1200" dirty="0"/>
              <a:t>If a command device is available for the subsystem under test, the cooldown period is extended until write pending is below </a:t>
            </a:r>
            <a:r>
              <a:rPr lang="en-US" sz="1200" dirty="0" err="1">
                <a:latin typeface="Courier New" panose="02070309020205020404" pitchFamily="49" charset="0"/>
                <a:cs typeface="Courier New" panose="02070309020205020404" pitchFamily="49" charset="0"/>
              </a:rPr>
              <a:t>subsystem_WP_threshold</a:t>
            </a:r>
            <a:r>
              <a:rPr lang="en-US" sz="1200" dirty="0"/>
              <a:t> which defaults to </a:t>
            </a:r>
            <a:r>
              <a:rPr lang="en-US" sz="1200" dirty="0">
                <a:latin typeface="Courier New" panose="02070309020205020404" pitchFamily="49" charset="0"/>
                <a:cs typeface="Courier New" panose="02070309020205020404" pitchFamily="49" charset="0"/>
              </a:rPr>
              <a:t>1.5%</a:t>
            </a:r>
            <a:r>
              <a:rPr lang="en-US" sz="1200" dirty="0"/>
              <a:t>.</a:t>
            </a:r>
          </a:p>
          <a:p>
            <a:pPr lvl="1">
              <a:spcBef>
                <a:spcPts val="0"/>
              </a:spcBef>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r>
              <a:rPr lang="en-US" sz="1400" dirty="0"/>
              <a:t> - </a:t>
            </a:r>
            <a:r>
              <a:rPr lang="en-US" sz="1200" dirty="0"/>
              <a:t>If a command device is available for the subsystem under test, the cooldown period is extended until average subsystem </a:t>
            </a:r>
            <a:r>
              <a:rPr lang="en-US" sz="1200" dirty="0" err="1"/>
              <a:t>MP_core</a:t>
            </a:r>
            <a:r>
              <a:rPr lang="en-US" sz="1200" dirty="0"/>
              <a:t> % busy is below </a:t>
            </a:r>
            <a:r>
              <a:rPr lang="en-US" sz="1200" dirty="0" err="1">
                <a:latin typeface="Courier New" panose="02070309020205020404" pitchFamily="49" charset="0"/>
                <a:cs typeface="Courier New" panose="02070309020205020404" pitchFamily="49" charset="0"/>
              </a:rPr>
              <a:t>subsystem_busy_threshold</a:t>
            </a:r>
            <a:r>
              <a:rPr lang="en-US" sz="1200" dirty="0"/>
              <a:t> which defaults to </a:t>
            </a:r>
            <a:r>
              <a:rPr lang="en-US" sz="1200" dirty="0">
                <a:latin typeface="Courier New" panose="02070309020205020404" pitchFamily="49" charset="0"/>
                <a:cs typeface="Courier New" panose="02070309020205020404" pitchFamily="49" charset="0"/>
              </a:rPr>
              <a:t>5%</a:t>
            </a:r>
            <a:r>
              <a:rPr lang="en-US" sz="12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as a character string in double quotes like "10:00" meaning 10 minutes, or "10:00:00"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4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967575"/>
            <a:ext cx="8828470" cy="3677289"/>
          </a:xfrm>
        </p:spPr>
        <p:txBody>
          <a:bodyPr/>
          <a:lstStyle/>
          <a:p>
            <a:r>
              <a:rPr lang="en-US" sz="1800" dirty="0"/>
              <a:t>A subfolder of the overall test output folder that contains the csv files with one line for each subinterval in that test step. (suppress this with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no_stepcsv</a:t>
            </a:r>
            <a:r>
              <a:rPr lang="en-US" sz="1800" dirty="0"/>
              <a:t>.)</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For internal Hitachi lab use with command device connector and license key, a nested subfolder with raw </a:t>
            </a:r>
            <a:r>
              <a:rPr lang="en-US" sz="1600" dirty="0" err="1"/>
              <a:t>RAID_subsystem</a:t>
            </a:r>
            <a:r>
              <a:rPr lang="en-US" sz="1600" dirty="0"/>
              <a:t> RMLIB API data. (Suppress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no_storcsv</a:t>
            </a:r>
            <a:r>
              <a:rPr lang="en-US" sz="1600" dirty="0">
                <a:latin typeface="Courier New" panose="02070309020205020404" pitchFamily="49" charset="0"/>
                <a:cs typeface="Courier New" panose="02070309020205020404" pitchFamily="49" charset="0"/>
              </a:rPr>
              <a:t>.</a:t>
            </a:r>
            <a:r>
              <a:rPr lang="en-US" sz="1600" dirty="0"/>
              <a:t>)</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p:txBody>
      </p:sp>
      <p:sp>
        <p:nvSpPr>
          <p:cNvPr id="3" name="Title 2"/>
          <p:cNvSpPr>
            <a:spLocks noGrp="1"/>
          </p:cNvSpPr>
          <p:nvPr>
            <p:ph type="title"/>
          </p:nvPr>
        </p:nvSpPr>
        <p:spPr/>
        <p:txBody>
          <a:bodyPr/>
          <a:lstStyle/>
          <a:p>
            <a:r>
              <a:rPr lang="en-US" dirty="0"/>
              <a:t>For each test step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97198-8FF2-48A3-8F8E-E99D916799A1}"/>
              </a:ext>
            </a:extLst>
          </p:cNvPr>
          <p:cNvSpPr>
            <a:spLocks noGrp="1"/>
          </p:cNvSpPr>
          <p:nvPr>
            <p:ph idx="1"/>
          </p:nvPr>
        </p:nvSpPr>
        <p:spPr>
          <a:xfrm>
            <a:off x="264160" y="967575"/>
            <a:ext cx="8584006" cy="3785652"/>
          </a:xfrm>
        </p:spPr>
        <p:txBody>
          <a:bodyPr/>
          <a:lstStyle/>
          <a:p>
            <a:r>
              <a:rPr lang="en-US" sz="1800" dirty="0">
                <a:latin typeface="Courier New" panose="02070309020205020404" pitchFamily="49" charset="0"/>
                <a:cs typeface="Courier New" panose="02070309020205020404" pitchFamily="49" charset="0"/>
              </a:rPr>
              <a:t>[go] %% </a:t>
            </a:r>
            <a:r>
              <a:rPr lang="en-US" sz="1800" dirty="0" err="1">
                <a:latin typeface="Courier New" panose="02070309020205020404" pitchFamily="49" charset="0"/>
                <a:cs typeface="Courier New" panose="02070309020205020404" pitchFamily="49" charset="0"/>
              </a:rPr>
              <a:t>blocksize</a:t>
            </a:r>
            <a:r>
              <a:rPr lang="en-US" sz="1800" dirty="0">
                <a:latin typeface="Courier New" panose="02070309020205020404" pitchFamily="49" charset="0"/>
                <a:cs typeface="Courier New" panose="02070309020205020404" pitchFamily="49" charset="0"/>
              </a:rPr>
              <a:t> = ( "2 KiB", "4 KiB"),</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maxTags</a:t>
            </a:r>
            <a:r>
              <a:rPr lang="en-US" sz="1800" dirty="0">
                <a:latin typeface="Courier New" panose="02070309020205020404" pitchFamily="49" charset="0"/>
                <a:cs typeface="Courier New" panose="02070309020205020404" pitchFamily="49" charset="0"/>
              </a:rPr>
              <a:t> = (1, 2, 4, 8), </a:t>
            </a:r>
            <a:r>
              <a:rPr lang="en-US" sz="1800" dirty="0" err="1">
                <a:latin typeface="Courier New" panose="02070309020205020404" pitchFamily="49" charset="0"/>
                <a:cs typeface="Courier New" panose="02070309020205020404" pitchFamily="49" charset="0"/>
              </a:rPr>
              <a:t>measure_seconds</a:t>
            </a:r>
            <a:r>
              <a:rPr lang="en-US" sz="1800" dirty="0">
                <a:latin typeface="Courier New" panose="02070309020205020404" pitchFamily="49" charset="0"/>
                <a:cs typeface="Courier New" panose="02070309020205020404" pitchFamily="49" charset="0"/>
              </a:rPr>
              <a:t> = "1:00" %%</a:t>
            </a:r>
          </a:p>
          <a:p>
            <a:r>
              <a:rPr lang="en-US" sz="1800" dirty="0">
                <a:cs typeface="Courier New" panose="02070309020205020404" pitchFamily="49" charset="0"/>
              </a:rPr>
              <a:t>The syntax is &lt;workload parameter name&gt; = ( value1, value2, …)</a:t>
            </a:r>
          </a:p>
          <a:p>
            <a:r>
              <a:rPr lang="en-US" sz="1800" dirty="0">
                <a:cs typeface="Courier New" panose="02070309020205020404" pitchFamily="49" charset="0"/>
              </a:rPr>
              <a:t>The use of parenthesis () is mandatory, and this is what tells the ivy engine that the parameter name is a workload </a:t>
            </a:r>
            <a:r>
              <a:rPr lang="en-US" sz="1800" dirty="0">
                <a:latin typeface="Courier New" panose="02070309020205020404" pitchFamily="49" charset="0"/>
                <a:cs typeface="Courier New" panose="02070309020205020404" pitchFamily="49" charset="0"/>
              </a:rPr>
              <a:t>[parameters]</a:t>
            </a:r>
            <a:r>
              <a:rPr lang="en-US" sz="1800" dirty="0">
                <a:cs typeface="Courier New" panose="02070309020205020404" pitchFamily="49" charset="0"/>
              </a:rPr>
              <a:t> name, not a </a:t>
            </a:r>
            <a:r>
              <a:rPr lang="en-US" sz="1800" dirty="0">
                <a:latin typeface="Courier New" panose="02070309020205020404" pitchFamily="49" charset="0"/>
                <a:cs typeface="Courier New" panose="02070309020205020404" pitchFamily="49" charset="0"/>
              </a:rPr>
              <a:t>[go]</a:t>
            </a:r>
            <a:r>
              <a:rPr lang="en-US" sz="1800" dirty="0">
                <a:cs typeface="Courier New" panose="02070309020205020404" pitchFamily="49" charset="0"/>
              </a:rPr>
              <a:t> parameter name.</a:t>
            </a:r>
          </a:p>
          <a:p>
            <a:r>
              <a:rPr lang="en-US" sz="1800" dirty="0">
                <a:cs typeface="Courier New" panose="02070309020205020404" pitchFamily="49" charset="0"/>
              </a:rPr>
              <a:t>The first &lt;workload parameter name&gt; = ( value1, value2, …) becomes the outer loop, and so forth.  Thus you can control the order of the nesting of the loops.</a:t>
            </a:r>
          </a:p>
          <a:p>
            <a:r>
              <a:rPr lang="en-US" sz="1800" dirty="0">
                <a:cs typeface="Courier New" panose="02070309020205020404" pitchFamily="49" charset="0"/>
              </a:rPr>
              <a:t>A test step is run for each loop pass, that is, for each combination </a:t>
            </a:r>
            <a:r>
              <a:rPr lang="en-US" sz="1800">
                <a:cs typeface="Courier New" panose="02070309020205020404" pitchFamily="49" charset="0"/>
              </a:rPr>
              <a:t>of parameter values.</a:t>
            </a:r>
            <a:endParaRPr lang="en-US" sz="1800" dirty="0">
              <a:cs typeface="Courier New" panose="02070309020205020404" pitchFamily="49" charset="0"/>
            </a:endParaRPr>
          </a:p>
        </p:txBody>
      </p:sp>
      <p:sp>
        <p:nvSpPr>
          <p:cNvPr id="3" name="Title 2">
            <a:extLst>
              <a:ext uri="{FF2B5EF4-FFF2-40B4-BE49-F238E27FC236}">
                <a16:creationId xmlns:a16="http://schemas.microsoft.com/office/drawing/2014/main" id="{77334681-F0EB-4F51-940C-5AC4C18B3501}"/>
              </a:ext>
            </a:extLst>
          </p:cNvPr>
          <p:cNvSpPr>
            <a:spLocks noGrp="1"/>
          </p:cNvSpPr>
          <p:nvPr>
            <p:ph type="title"/>
          </p:nvPr>
        </p:nvSpPr>
        <p:spPr/>
        <p:txBody>
          <a:bodyPr/>
          <a:lstStyle/>
          <a:p>
            <a:r>
              <a:rPr lang="en-US" dirty="0"/>
              <a:t>Looping within a </a:t>
            </a:r>
            <a:r>
              <a:rPr lang="en-US" b="0" dirty="0">
                <a:latin typeface="Courier New" panose="02070309020205020404" pitchFamily="49" charset="0"/>
                <a:cs typeface="Courier New" panose="02070309020205020404" pitchFamily="49" charset="0"/>
              </a:rPr>
              <a:t>[Go]</a:t>
            </a:r>
            <a:r>
              <a:rPr lang="en-US" dirty="0"/>
              <a:t> statement</a:t>
            </a:r>
          </a:p>
        </p:txBody>
      </p:sp>
    </p:spTree>
    <p:extLst>
      <p:ext uri="{BB962C8B-B14F-4D97-AF65-F5344CB8AC3E}">
        <p14:creationId xmlns:p14="http://schemas.microsoft.com/office/powerpoint/2010/main" val="339676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85633"/>
          </a:xfrm>
        </p:spPr>
        <p:txBody>
          <a:bodyPr/>
          <a:lstStyle/>
          <a:p>
            <a:r>
              <a:rPr lang="en-US" sz="1200" dirty="0"/>
              <a:t>These are available for Hitachi internal lab use with a command device connector and license key.   The command device connector is not part of the ivy open source project.</a:t>
            </a:r>
          </a:p>
          <a:p>
            <a:r>
              <a:rPr lang="en-US" sz="1200" dirty="0"/>
              <a:t>During the first cooldown subinterval, ivy keeps driving I/O so as to ensure the measurement period is a clean “mid stream sample” due to possible time jitter between test hosts.</a:t>
            </a:r>
          </a:p>
          <a:p>
            <a:r>
              <a:rPr lang="en-US" sz="1200" dirty="0"/>
              <a:t>When </a:t>
            </a:r>
            <a:r>
              <a:rPr lang="en-US" sz="1200" dirty="0" err="1">
                <a:latin typeface="Courier New" panose="02070309020205020404" pitchFamily="49" charset="0"/>
                <a:cs typeface="Courier New" panose="02070309020205020404" pitchFamily="49" charset="0"/>
              </a:rPr>
              <a:t>cooldown_by_wp</a:t>
            </a:r>
            <a:r>
              <a:rPr lang="en-US" sz="1200" dirty="0"/>
              <a:t> and/or </a:t>
            </a:r>
            <a:r>
              <a:rPr lang="en-US" sz="1200" dirty="0" err="1">
                <a:latin typeface="Courier New" panose="02070309020205020404" pitchFamily="49" charset="0"/>
                <a:cs typeface="Courier New" panose="02070309020205020404" pitchFamily="49" charset="0"/>
              </a:rPr>
              <a:t>cooldown_by_MP_busy</a:t>
            </a:r>
            <a:r>
              <a:rPr lang="en-US" sz="1200" dirty="0"/>
              <a:t> are being used, additional cooldown subintervals run at IOPS=0 until Write Pending is empty, and/or subsystem MP % busy has dropped below the threshold, respectively.</a:t>
            </a:r>
          </a:p>
          <a:p>
            <a:r>
              <a:rPr lang="en-US" sz="1200" dirty="0"/>
              <a:t>Defaults:  </a:t>
            </a:r>
            <a:r>
              <a:rPr lang="en-US" sz="1200" dirty="0" err="1">
                <a:latin typeface="Courier New" panose="02070309020205020404" pitchFamily="49" charset="0"/>
                <a:cs typeface="Courier New" panose="02070309020205020404" pitchFamily="49" charset="0"/>
              </a:rPr>
              <a:t>cooldown_by_wp</a:t>
            </a:r>
            <a:r>
              <a:rPr lang="en-US" sz="1200" dirty="0">
                <a:latin typeface="Courier New" panose="02070309020205020404" pitchFamily="49" charset="0"/>
                <a:cs typeface="Courier New" panose="02070309020205020404" pitchFamily="49" charset="0"/>
              </a:rPr>
              <a:t> = on</a:t>
            </a:r>
            <a:r>
              <a:rPr lang="en-US" sz="1200" dirty="0">
                <a:cs typeface="Courier New" panose="02070309020205020404" pitchFamily="49" charset="0"/>
              </a:rPr>
              <a:t> and </a:t>
            </a:r>
            <a:r>
              <a:rPr lang="en-US" sz="1200" dirty="0" err="1">
                <a:latin typeface="Courier New" panose="02070309020205020404" pitchFamily="49" charset="0"/>
                <a:cs typeface="Courier New" panose="02070309020205020404" pitchFamily="49" charset="0"/>
              </a:rPr>
              <a:t>subsystem_WP_threshold</a:t>
            </a:r>
            <a:r>
              <a:rPr lang="en-US" sz="1200" dirty="0">
                <a:latin typeface="Courier New" panose="02070309020205020404" pitchFamily="49" charset="0"/>
                <a:cs typeface="Courier New" panose="02070309020205020404" pitchFamily="49" charset="0"/>
              </a:rPr>
              <a:t> = 1.5%</a:t>
            </a:r>
          </a:p>
          <a:p>
            <a:pPr lvl="1"/>
            <a:r>
              <a:rPr lang="en-US" sz="1100" dirty="0">
                <a:cs typeface="Courier New" panose="02070309020205020404" pitchFamily="49" charset="0"/>
              </a:rPr>
              <a:t>Set </a:t>
            </a:r>
            <a:r>
              <a:rPr lang="en-US" sz="1100" dirty="0" err="1">
                <a:latin typeface="Courier New" panose="02070309020205020404" pitchFamily="49" charset="0"/>
                <a:cs typeface="Courier New" panose="02070309020205020404" pitchFamily="49" charset="0"/>
              </a:rPr>
              <a:t>cooldown_by_wp</a:t>
            </a:r>
            <a:r>
              <a:rPr lang="en-US" sz="1100" dirty="0">
                <a:latin typeface="Courier New" panose="02070309020205020404" pitchFamily="49" charset="0"/>
                <a:cs typeface="Courier New" panose="02070309020205020404" pitchFamily="49" charset="0"/>
              </a:rPr>
              <a:t> = off</a:t>
            </a:r>
          </a:p>
          <a:p>
            <a:pPr lvl="2"/>
            <a:r>
              <a:rPr lang="en-US" sz="1050" dirty="0">
                <a:cs typeface="Courier New" panose="02070309020205020404" pitchFamily="49" charset="0"/>
              </a:rPr>
              <a:t>When it is valid to carry forward dirty data in cache (Write Pending) from one test step to the next.</a:t>
            </a:r>
          </a:p>
          <a:p>
            <a:pPr lvl="2"/>
            <a:r>
              <a:rPr lang="en-US" sz="1050" dirty="0">
                <a:cs typeface="Courier New" panose="02070309020205020404" pitchFamily="49" charset="0"/>
              </a:rPr>
              <a:t>This can speed up the next test step tremendously if the next step doesn’t stabilize until WP is full, AND if both steps place the SAME things into WP that </a:t>
            </a:r>
            <a:r>
              <a:rPr lang="en-US" sz="1050" dirty="0" err="1">
                <a:cs typeface="Courier New" panose="02070309020205020404" pitchFamily="49" charset="0"/>
              </a:rPr>
              <a:t>destage</a:t>
            </a:r>
            <a:r>
              <a:rPr lang="en-US" sz="1050" dirty="0">
                <a:cs typeface="Courier New" panose="02070309020205020404" pitchFamily="49" charset="0"/>
              </a:rPr>
              <a:t> to the SAME place.</a:t>
            </a:r>
          </a:p>
          <a:p>
            <a:r>
              <a:rPr lang="en-US" sz="1200" dirty="0">
                <a:cs typeface="Courier New" panose="02070309020205020404" pitchFamily="49" charset="0"/>
              </a:rPr>
              <a:t>Defaults: </a:t>
            </a:r>
            <a:r>
              <a:rPr lang="en-US" sz="1200" dirty="0" err="1">
                <a:latin typeface="Courier New" panose="02070309020205020404" pitchFamily="49" charset="0"/>
                <a:cs typeface="Courier New" panose="02070309020205020404" pitchFamily="49" charset="0"/>
              </a:rPr>
              <a:t>cooldown_by_MP_busy</a:t>
            </a:r>
            <a:r>
              <a:rPr lang="en-US" sz="1200" dirty="0">
                <a:latin typeface="Courier New" panose="02070309020205020404" pitchFamily="49" charset="0"/>
                <a:cs typeface="Courier New" panose="02070309020205020404" pitchFamily="49" charset="0"/>
              </a:rPr>
              <a:t> = on</a:t>
            </a:r>
            <a:r>
              <a:rPr lang="en-US" sz="1200" dirty="0">
                <a:cs typeface="Courier New" panose="02070309020205020404" pitchFamily="49" charset="0"/>
              </a:rPr>
              <a:t> and </a:t>
            </a:r>
            <a:r>
              <a:rPr lang="en-US" sz="1200" dirty="0" err="1">
                <a:latin typeface="Courier New" panose="02070309020205020404" pitchFamily="49" charset="0"/>
                <a:cs typeface="Courier New" panose="02070309020205020404" pitchFamily="49" charset="0"/>
              </a:rPr>
              <a:t>subsystem_busy_threshold</a:t>
            </a:r>
            <a:r>
              <a:rPr lang="en-US" sz="1200" dirty="0">
                <a:latin typeface="Courier New" panose="02070309020205020404" pitchFamily="49" charset="0"/>
                <a:cs typeface="Courier New" panose="02070309020205020404" pitchFamily="49" charset="0"/>
              </a:rPr>
              <a:t> = 5%</a:t>
            </a:r>
          </a:p>
          <a:p>
            <a:pPr lvl="1"/>
            <a:r>
              <a:rPr lang="en-US" sz="1100" dirty="0">
                <a:cs typeface="Courier New" panose="02070309020205020404" pitchFamily="49" charset="0"/>
              </a:rPr>
              <a:t>This extends cooldown until any residual subsystem microprocessor activity has ended.</a:t>
            </a:r>
          </a:p>
          <a:p>
            <a:pPr lvl="1"/>
            <a:r>
              <a:rPr lang="en-US" sz="1100" dirty="0" err="1">
                <a:latin typeface="Courier New" panose="02070309020205020404" pitchFamily="49" charset="0"/>
                <a:cs typeface="Courier New" panose="02070309020205020404" pitchFamily="49" charset="0"/>
              </a:rPr>
              <a:t>cooldown_by_MP_busy_stay_down_time_seconds</a:t>
            </a:r>
            <a:r>
              <a:rPr lang="en-US" sz="1100" dirty="0">
                <a:cs typeface="Courier New" panose="02070309020205020404" pitchFamily="49" charset="0"/>
              </a:rPr>
              <a:t> (default one subinterval) specifies how long MP busy must remain below the threshold.  Can be specified as “</a:t>
            </a:r>
            <a:r>
              <a:rPr lang="en-US" sz="1100" dirty="0">
                <a:latin typeface="Courier New" panose="02070309020205020404" pitchFamily="49" charset="0"/>
                <a:cs typeface="Courier New" panose="02070309020205020404" pitchFamily="49" charset="0"/>
              </a:rPr>
              <a:t>1</a:t>
            </a:r>
            <a:r>
              <a:rPr lang="en-US" sz="1100" dirty="0">
                <a:latin typeface="Courier New" panose="02070309020205020404" pitchFamily="49" charset="0"/>
                <a:cs typeface="Courier New" panose="02070309020205020404" pitchFamily="49" charset="0"/>
                <a:sym typeface="Wingdings" panose="05000000000000000000" pitchFamily="2" charset="2"/>
              </a:rPr>
              <a:t>:00</a:t>
            </a:r>
            <a:r>
              <a:rPr lang="en-US" sz="1100" dirty="0">
                <a:cs typeface="Courier New" panose="02070309020205020404" pitchFamily="49" charset="0"/>
                <a:sym typeface="Wingdings" panose="05000000000000000000" pitchFamily="2" charset="2"/>
              </a:rPr>
              <a:t>” meaning a minute.</a:t>
            </a:r>
            <a:endParaRPr lang="en-US" sz="1100" dirty="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b="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b="0" dirty="0" err="1">
                <a:latin typeface="Courier New" panose="02070309020205020404" pitchFamily="49" charset="0"/>
                <a:cs typeface="Courier New" panose="02070309020205020404" pitchFamily="49" charset="0"/>
              </a:rPr>
              <a:t>cooldown_by_MP_busy</a:t>
            </a:r>
            <a:endParaRPr lang="en-US" sz="2000" b="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C046F-A69F-4BC9-AE40-ABDF21EF0A80}"/>
              </a:ext>
            </a:extLst>
          </p:cNvPr>
          <p:cNvSpPr>
            <a:spLocks noGrp="1"/>
          </p:cNvSpPr>
          <p:nvPr>
            <p:ph idx="1"/>
          </p:nvPr>
        </p:nvSpPr>
        <p:spPr>
          <a:xfrm>
            <a:off x="264160" y="967575"/>
            <a:ext cx="8584006" cy="3493264"/>
          </a:xfrm>
        </p:spPr>
        <p:txBody>
          <a:bodyPr/>
          <a:lstStyle/>
          <a:p>
            <a:r>
              <a:rPr lang="en-US" sz="1600" dirty="0"/>
              <a:t>With a command device (Hitachi lab use only), this suppresses collecting performance data from the subsystem </a:t>
            </a:r>
            <a:r>
              <a:rPr lang="en-US" sz="1600" i="1" dirty="0"/>
              <a:t>only while</a:t>
            </a:r>
            <a:r>
              <a:rPr lang="en-US" sz="1600" dirty="0"/>
              <a:t> ivy is driving I/O.  </a:t>
            </a:r>
          </a:p>
          <a:p>
            <a:r>
              <a:rPr lang="en-US" sz="1600" dirty="0"/>
              <a:t>This can be useful if every subsystem port is being driven intensively, and thus would interfere with communicating with the command device, which is on one of the ports.</a:t>
            </a:r>
          </a:p>
          <a:p>
            <a:r>
              <a:rPr lang="en-US" sz="1600" dirty="0"/>
              <a:t>When used with </a:t>
            </a:r>
            <a:r>
              <a:rPr lang="en-US" sz="1600" dirty="0" err="1">
                <a:latin typeface="Courier New" panose="02070309020205020404" pitchFamily="49" charset="0"/>
                <a:cs typeface="Courier New" panose="02070309020205020404" pitchFamily="49" charset="0"/>
              </a:rPr>
              <a:t>cooldown_by_wp</a:t>
            </a:r>
            <a:r>
              <a:rPr lang="en-US" sz="1600" dirty="0"/>
              <a:t> or </a:t>
            </a:r>
            <a:r>
              <a:rPr lang="en-US" sz="1600" dirty="0" err="1">
                <a:latin typeface="Courier New" panose="02070309020205020404" pitchFamily="49" charset="0"/>
                <a:cs typeface="Courier New" panose="02070309020205020404" pitchFamily="49" charset="0"/>
              </a:rPr>
              <a:t>cooldown_by_MP_busy</a:t>
            </a:r>
            <a:r>
              <a:rPr lang="en-US" sz="1600" dirty="0"/>
              <a:t>, after the first cooldown subinterval while I/O is still being driven, during subsequent subintervals at IOPS=0, even with </a:t>
            </a:r>
            <a:r>
              <a:rPr lang="en-US" sz="1600" dirty="0" err="1">
                <a:latin typeface="Courier New" panose="02070309020205020404" pitchFamily="49" charset="0"/>
                <a:cs typeface="Courier New" panose="02070309020205020404" pitchFamily="49" charset="0"/>
              </a:rPr>
              <a:t>suppress_perf</a:t>
            </a:r>
            <a:r>
              <a:rPr lang="en-US" sz="1600" dirty="0">
                <a:latin typeface="Courier New" panose="02070309020205020404" pitchFamily="49" charset="0"/>
                <a:cs typeface="Courier New" panose="02070309020205020404" pitchFamily="49" charset="0"/>
              </a:rPr>
              <a:t>=on</a:t>
            </a:r>
            <a:r>
              <a:rPr lang="en-US" sz="1600" dirty="0"/>
              <a:t>, collection of performance data from the subsystem resumes to provide the necessary Write Pending % and subsystem MP % busy information to support the </a:t>
            </a:r>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features.</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suppress_perf</a:t>
            </a:r>
            <a:r>
              <a:rPr lang="en-US" sz="1600" dirty="0"/>
              <a:t> ivy command line option sets the default </a:t>
            </a:r>
            <a:r>
              <a:rPr lang="en-US" sz="1600" dirty="0">
                <a:latin typeface="Courier New" panose="02070309020205020404" pitchFamily="49" charset="0"/>
                <a:cs typeface="Courier New" panose="02070309020205020404" pitchFamily="49" charset="0"/>
              </a:rPr>
              <a:t>[Go]</a:t>
            </a:r>
            <a:r>
              <a:rPr lang="en-US" sz="1600" dirty="0"/>
              <a:t> statement </a:t>
            </a:r>
            <a:r>
              <a:rPr lang="en-US" sz="1600" dirty="0" err="1">
                <a:latin typeface="Courier New" panose="02070309020205020404" pitchFamily="49" charset="0"/>
                <a:cs typeface="Courier New" panose="02070309020205020404" pitchFamily="49" charset="0"/>
              </a:rPr>
              <a:t>suppress_perf</a:t>
            </a:r>
            <a:r>
              <a:rPr lang="en-US" sz="1600" dirty="0"/>
              <a:t> parameter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A7E19F55-1D08-4B19-AAEB-9D906C9342DE}"/>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suppress_perf</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87192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54600"/>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will suppress collection of </a:t>
            </a:r>
            <a:r>
              <a:rPr lang="en-US" sz="1600" dirty="0">
                <a:latin typeface="Courier New" panose="02070309020205020404" pitchFamily="49" charset="0"/>
                <a:cs typeface="Courier New" panose="02070309020205020404" pitchFamily="49" charset="0"/>
              </a:rPr>
              <a:t>LDEV</a:t>
            </a:r>
            <a:r>
              <a:rPr lang="en-US" sz="1600" dirty="0"/>
              <a:t> and </a:t>
            </a:r>
            <a:r>
              <a:rPr lang="en-US" sz="1600" dirty="0">
                <a:latin typeface="Courier New" panose="02070309020205020404" pitchFamily="49" charset="0"/>
                <a:cs typeface="Courier New" panose="02070309020205020404" pitchFamily="49" charset="0"/>
              </a:rPr>
              <a:t>PG</a:t>
            </a:r>
            <a:r>
              <a:rPr lang="en-US" sz="1600" dirty="0"/>
              <a:t> performance data.</a:t>
            </a:r>
          </a:p>
          <a:p>
            <a:r>
              <a:rPr lang="en-US" sz="1600" dirty="0"/>
              <a:t>This can reduce the amount of communication with the subsystem required, if the command device LUN is on the same port as very-heavily driven data LUNs.</a:t>
            </a:r>
          </a:p>
          <a:p>
            <a:r>
              <a:rPr lang="en-US" sz="1600" dirty="0"/>
              <a:t>This still lets you do dynamic feedback control on other metrics such as subsystem MP % busy.</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skip_LDEV</a:t>
            </a:r>
            <a:r>
              <a:rPr lang="en-US" sz="1600" dirty="0"/>
              <a:t> ivy command line option sets the </a:t>
            </a:r>
            <a:r>
              <a:rPr lang="en-US" sz="1600" dirty="0">
                <a:latin typeface="Courier New" panose="02070309020205020404" pitchFamily="49" charset="0"/>
                <a:cs typeface="Courier New" panose="02070309020205020404" pitchFamily="49" charset="0"/>
              </a:rPr>
              <a:t>[Go]</a:t>
            </a:r>
            <a:r>
              <a:rPr lang="en-US" sz="1600" dirty="0"/>
              <a:t> statement default </a:t>
            </a:r>
            <a:r>
              <a:rPr lang="en-US" sz="1600" dirty="0" err="1">
                <a:latin typeface="Courier New" panose="02070309020205020404" pitchFamily="49" charset="0"/>
                <a:cs typeface="Courier New" panose="02070309020205020404" pitchFamily="49" charset="0"/>
              </a:rPr>
              <a:t>skip_LDEV</a:t>
            </a:r>
            <a:r>
              <a:rPr lang="en-US" sz="1600" dirty="0"/>
              <a:t> parameter value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skip_LDEV</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6895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69989"/>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controls whether ivy checks the subsystem for a failed component.</a:t>
            </a:r>
          </a:p>
          <a:p>
            <a:r>
              <a:rPr lang="en-US" sz="1600" dirty="0"/>
              <a:t>With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 </a:t>
            </a:r>
            <a:r>
              <a:rPr lang="en-US" sz="1600" dirty="0">
                <a:cs typeface="Courier New" panose="02070309020205020404" pitchFamily="49" charset="0"/>
              </a:rPr>
              <a:t>as each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 is executed, a check for a failed subsystem component is made immediately before I/O starts to be driven, and also immediately after the subinterval sequence is done and before csv files are printed.  Ivy aborts when one of these checks detects a failed subsystem component.</a:t>
            </a:r>
            <a:endParaRPr lang="en-US" sz="1600" dirty="0"/>
          </a:p>
          <a:p>
            <a:r>
              <a:rPr lang="en-US" sz="1600" dirty="0"/>
              <a:t>The default is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except if the command line parameter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is used, which sets the default for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to</a:t>
            </a:r>
            <a:r>
              <a:rPr lang="en-US" sz="1600" dirty="0">
                <a:latin typeface="Courier New" panose="02070309020205020404" pitchFamily="49" charset="0"/>
                <a:cs typeface="Courier New" panose="02070309020205020404" pitchFamily="49" charset="0"/>
              </a:rPr>
              <a:t> off.</a:t>
            </a:r>
            <a:endParaRPr lang="en-US" sz="1600" dirty="0"/>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check_failed_component</a:t>
            </a:r>
            <a:r>
              <a:rPr lang="en-US" b="0" dirty="0">
                <a:latin typeface="Courier New" panose="02070309020205020404" pitchFamily="49" charset="0"/>
                <a:cs typeface="Courier New" panose="02070309020205020404" pitchFamily="49" charset="0"/>
              </a:rPr>
              <a:t> = on / off</a:t>
            </a:r>
          </a:p>
        </p:txBody>
      </p:sp>
    </p:spTree>
    <p:extLst>
      <p:ext uri="{BB962C8B-B14F-4D97-AF65-F5344CB8AC3E}">
        <p14:creationId xmlns:p14="http://schemas.microsoft.com/office/powerpoint/2010/main" val="310312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err="1">
                <a:latin typeface="Courier New" panose="02070309020205020404" pitchFamily="49" charset="0"/>
                <a:cs typeface="Courier New" panose="02070309020205020404" pitchFamily="49" charset="0"/>
              </a:rPr>
              <a:t>warmup_seconds</a:t>
            </a:r>
            <a:r>
              <a:rPr lang="en-US" sz="1400" dirty="0">
                <a:cs typeface="Courier New" panose="02070309020205020404" pitchFamily="49" charset="0"/>
              </a:rPr>
              <a:t> </a:t>
            </a:r>
            <a:r>
              <a:rPr lang="en-US" sz="1600" dirty="0">
                <a:cs typeface="Courier New" panose="02070309020205020404" pitchFamily="49" charset="0"/>
              </a:rPr>
              <a:t>defaults to the value of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b="0" dirty="0">
                <a:latin typeface="Courier New" pitchFamily="49" charset="0"/>
                <a:cs typeface="Courier New" pitchFamily="49" charset="0"/>
              </a:rPr>
              <a:t>[Go]</a:t>
            </a:r>
            <a:r>
              <a:rPr lang="en-US" dirty="0">
                <a:latin typeface="Courier New" pitchFamily="49" charset="0"/>
                <a:cs typeface="Courier New" pitchFamily="49" charset="0"/>
              </a:rPr>
              <a:t>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stepname</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sz="2000" dirty="0"/>
              <a:t>The ivy engine was designed to offer the user access to its mechanisms for flexibility.</a:t>
            </a:r>
          </a:p>
          <a:p>
            <a:r>
              <a:rPr lang="en-US" sz="2000" dirty="0"/>
              <a:t>To make things easier for the user that only needs to measure on things like "overall service time", some shorthand settings were added.</a:t>
            </a:r>
          </a:p>
          <a:p>
            <a:r>
              <a:rPr lang="en-US" sz="2000" dirty="0"/>
              <a:t>Using the shorthand, you don't need to know about the ivy internal mechanisms.</a:t>
            </a:r>
          </a:p>
          <a:p>
            <a:r>
              <a:rPr lang="en-US" sz="2000" dirty="0"/>
              <a:t>The next two charts show you the shorthand settings, but the remainder of this presentation discusses the detailed settings that the shorthand settings stand for.</a:t>
            </a: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14570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831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MP_core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endParaRPr lang="en-US" sz="16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=PG,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r>
              <a:rPr lang="en-US" sz="16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=CLPR,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WP_percent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 – with command device</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a:t>
            </a:r>
            <a:r>
              <a:rPr lang="en-US" sz="1800"/>
              <a:t>need is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a:t>
            </a:r>
            <a:r>
              <a:rPr lang="en-US" dirty="0"/>
              <a:t> of the </a:t>
            </a:r>
            <a:r>
              <a:rPr lang="en-US" b="0"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 "</a:t>
            </a:r>
            <a:r>
              <a:rPr lang="en-US" b="0" dirty="0">
                <a:latin typeface="Courier New" pitchFamily="49" charset="0"/>
                <a:cs typeface="Courier New" pitchFamily="49" charset="0"/>
              </a:rPr>
              <a:t>source=workload</a:t>
            </a:r>
            <a:r>
              <a:rPr lang="en-US" dirty="0"/>
              <a:t>"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b="0"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endParaRPr lang="en-US" sz="1200" dirty="0"/>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latin typeface="Courier New" pitchFamily="49" charset="0"/>
                <a:cs typeface="Courier New" pitchFamily="49" charset="0"/>
              </a:rPr>
              <a:t> - </a:t>
            </a:r>
            <a:r>
              <a:rPr lang="en-US" dirty="0"/>
              <a:t>selecting </a:t>
            </a:r>
            <a:r>
              <a:rPr lang="en-US" b="0" dirty="0">
                <a:latin typeface="Courier New" pitchFamily="49" charset="0"/>
                <a:cs typeface="Courier New" pitchFamily="49" charset="0"/>
              </a:rPr>
              <a:t>accumulator</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b="0" dirty="0">
                <a:latin typeface="Courier New" pitchFamily="49" charset="0"/>
                <a:cs typeface="Courier New" pitchFamily="49" charset="0"/>
              </a:rPr>
              <a:t>source=workload</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 = </a:t>
            </a:r>
            <a:r>
              <a:rPr lang="en-US" b="0" dirty="0" err="1">
                <a:latin typeface="Courier New" pitchFamily="49" charset="0"/>
                <a:cs typeface="Courier New" pitchFamily="49" charset="0"/>
              </a:rPr>
              <a:t>RAID_subsystem</a:t>
            </a:r>
            <a:endParaRPr lang="en-US" b="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the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b="0"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b="0" dirty="0">
                <a:latin typeface="Courier New" pitchFamily="49" charset="0"/>
                <a:cs typeface="Courier New" pitchFamily="49" charset="0"/>
              </a:rPr>
              <a:t>measure</a:t>
            </a:r>
            <a:r>
              <a:rPr lang="en-US" dirty="0">
                <a:latin typeface="Courier New" pitchFamily="49" charset="0"/>
                <a:cs typeface="Courier New" pitchFamily="49" charset="0"/>
              </a:rPr>
              <a:t>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dfc</a:t>
            </a:r>
            <a:r>
              <a:rPr lang="en-US" b="0" dirty="0">
                <a:latin typeface="Courier New" pitchFamily="49" charset="0"/>
                <a:cs typeface="Courier New" pitchFamily="49" charset="0"/>
              </a:rPr>
              <a:t>=</a:t>
            </a:r>
            <a:r>
              <a:rPr lang="en-US" b="0"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OutputFolderRoot</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184940"/>
          </a:xfrm>
        </p:spPr>
        <p:txBody>
          <a:bodyPr/>
          <a:lstStyle/>
          <a:p>
            <a:r>
              <a:rPr lang="en-US" sz="1400" dirty="0"/>
              <a:t>Normally, each ivy “step” runs a subinterval sequence to make one measurement, and then pauses for a very brief time to write csv files before the next step.</a:t>
            </a:r>
          </a:p>
          <a:p>
            <a:r>
              <a:rPr lang="en-US" sz="1400" dirty="0">
                <a:latin typeface="Courier New" panose="02070309020205020404" pitchFamily="49" charset="0"/>
                <a:cs typeface="Courier New" panose="02070309020205020404" pitchFamily="49" charset="0"/>
              </a:rPr>
              <a:t>DFC = </a:t>
            </a:r>
            <a:r>
              <a:rPr lang="en-US" sz="1400" dirty="0" err="1">
                <a:latin typeface="Courier New" panose="02070309020205020404" pitchFamily="49" charset="0"/>
                <a:cs typeface="Courier New" panose="02070309020205020404" pitchFamily="49" charset="0"/>
              </a:rPr>
              <a:t>IOPS_staircase</a:t>
            </a:r>
            <a:r>
              <a:rPr lang="en-US" sz="1400" dirty="0"/>
              <a:t> is used to make a series of “IOPS staircase step” measurements in one unbroken series of subintervals, continuously driving I/O.</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20127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631216"/>
          </a:xfrm>
        </p:spPr>
        <p:txBody>
          <a:bodyPr/>
          <a:lstStyle/>
          <a:p>
            <a:r>
              <a:rPr lang="en-US" sz="1400" dirty="0"/>
              <a:t>Each measurement is comprised of zero or more warmup subintervals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a:t>
            </a:r>
            <a:r>
              <a:rPr lang="en-US" sz="1400" dirty="0"/>
              <a:t>and one or more measurement subintervals (</a:t>
            </a:r>
            <a:r>
              <a:rPr lang="en-US" sz="1400" dirty="0" err="1">
                <a:latin typeface="Courier New" panose="02070309020205020404" pitchFamily="49" charset="0"/>
                <a:cs typeface="Courier New" panose="02070309020205020404" pitchFamily="49" charset="0"/>
              </a:rPr>
              <a:t>measure_seconds</a:t>
            </a:r>
            <a:r>
              <a:rPr lang="en-US" sz="1400" dirty="0">
                <a:cs typeface="Courier New" panose="02070309020205020404" pitchFamily="49" charset="0"/>
              </a:rPr>
              <a:t>).</a:t>
            </a:r>
            <a:endParaRPr lang="en-US" sz="1400" dirty="0"/>
          </a:p>
          <a:p>
            <a:r>
              <a:rPr lang="en-US" sz="1400" dirty="0"/>
              <a:t>The </a:t>
            </a:r>
            <a:r>
              <a:rPr lang="en-US" sz="1400" dirty="0">
                <a:latin typeface="Courier New" panose="02070309020205020404" pitchFamily="49" charset="0"/>
                <a:cs typeface="Courier New" panose="02070309020205020404" pitchFamily="49" charset="0"/>
              </a:rPr>
              <a:t>measure</a:t>
            </a:r>
            <a:r>
              <a:rPr lang="en-US" sz="1400" dirty="0"/>
              <a:t> feature can be used with </a:t>
            </a:r>
            <a:r>
              <a:rPr lang="en-US" sz="1400" dirty="0">
                <a:latin typeface="Courier New" panose="02070309020205020404" pitchFamily="49" charset="0"/>
                <a:cs typeface="Courier New" panose="02070309020205020404" pitchFamily="49" charset="0"/>
              </a:rPr>
              <a:t>DFC=</a:t>
            </a:r>
            <a:r>
              <a:rPr lang="en-US" sz="1400" dirty="0" err="1">
                <a:latin typeface="Courier New" panose="02070309020205020404" pitchFamily="49" charset="0"/>
                <a:cs typeface="Courier New" panose="02070309020205020404" pitchFamily="49" charset="0"/>
              </a:rPr>
              <a:t>IOPS_staircase</a:t>
            </a:r>
            <a:r>
              <a:rPr lang="en-US" sz="1400" dirty="0"/>
              <a:t>, in which case the duration of each step on the staircase is variable, and </a:t>
            </a:r>
            <a:r>
              <a:rPr lang="en-US" sz="1400" dirty="0" err="1">
                <a:latin typeface="Courier New" panose="02070309020205020404" pitchFamily="49" charset="0"/>
                <a:cs typeface="Courier New" panose="02070309020205020404" pitchFamily="49" charset="0"/>
              </a:rPr>
              <a:t>warmup_seconds</a:t>
            </a:r>
            <a:r>
              <a:rPr lang="en-US" sz="1400" dirty="0"/>
              <a:t> &amp; </a:t>
            </a:r>
            <a:r>
              <a:rPr lang="en-US" sz="1400" dirty="0" err="1">
                <a:latin typeface="Courier New" panose="02070309020205020404" pitchFamily="49" charset="0"/>
                <a:cs typeface="Courier New" panose="02070309020205020404" pitchFamily="49" charset="0"/>
              </a:rPr>
              <a:t>measure_seconds</a:t>
            </a:r>
            <a:r>
              <a:rPr lang="en-US" sz="1400" dirty="0"/>
              <a:t> become minimums.</a:t>
            </a:r>
          </a:p>
          <a:p>
            <a:endParaRPr lang="en-US" sz="14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197540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292662"/>
          </a:xfrm>
        </p:spPr>
        <p:txBody>
          <a:bodyPr/>
          <a:lstStyle/>
          <a:p>
            <a:pPr marL="91440">
              <a:spcBef>
                <a:spcPts val="600"/>
              </a:spcBef>
            </a:pPr>
            <a:r>
              <a:rPr lang="en-US" sz="1200" dirty="0"/>
              <a:t>Use </a:t>
            </a:r>
            <a:r>
              <a:rPr lang="en-US" sz="1200" dirty="0" err="1">
                <a:latin typeface="Courier New" panose="02070309020205020404" pitchFamily="49" charset="0"/>
                <a:cs typeface="Courier New" panose="02070309020205020404" pitchFamily="49" charset="0"/>
              </a:rPr>
              <a:t>starting_IOPS</a:t>
            </a:r>
            <a:r>
              <a:rPr lang="en-US" sz="1200" dirty="0"/>
              <a:t>, </a:t>
            </a:r>
            <a:r>
              <a:rPr lang="en-US" sz="1200" dirty="0" err="1">
                <a:latin typeface="Courier New" panose="02070309020205020404" pitchFamily="49" charset="0"/>
                <a:cs typeface="Courier New" panose="02070309020205020404" pitchFamily="49" charset="0"/>
              </a:rPr>
              <a:t>ending_IOPS</a:t>
            </a:r>
            <a:r>
              <a:rPr lang="en-US" sz="1200" dirty="0"/>
              <a:t> and </a:t>
            </a:r>
            <a:r>
              <a:rPr lang="en-US" sz="1200" dirty="0">
                <a:latin typeface="Courier New" panose="02070309020205020404" pitchFamily="49" charset="0"/>
                <a:cs typeface="Courier New" panose="02070309020205020404" pitchFamily="49" charset="0"/>
              </a:rPr>
              <a:t>steps</a:t>
            </a:r>
            <a:r>
              <a:rPr lang="en-US" sz="1200" dirty="0"/>
              <a:t>, and that many equal height steps are made (shown below).</a:t>
            </a:r>
          </a:p>
          <a:p>
            <a:pPr marL="91440">
              <a:spcBef>
                <a:spcPts val="600"/>
              </a:spcBef>
            </a:pPr>
            <a:r>
              <a:rPr lang="en-US" sz="1200" dirty="0"/>
              <a:t>Use </a:t>
            </a:r>
            <a:r>
              <a:rPr lang="en-US" sz="1200" dirty="0">
                <a:latin typeface="Courier New" panose="02070309020205020404" pitchFamily="49" charset="0"/>
                <a:cs typeface="Courier New" panose="02070309020205020404" pitchFamily="49" charset="0"/>
              </a:rPr>
              <a:t>step="+50%"</a:t>
            </a:r>
            <a:r>
              <a:rPr lang="en-US" sz="1200" dirty="0"/>
              <a:t> to increase the IOPS by 50% on each step.</a:t>
            </a:r>
          </a:p>
          <a:p>
            <a:pPr marL="91440">
              <a:spcBef>
                <a:spcPts val="600"/>
              </a:spcBef>
            </a:pPr>
            <a:r>
              <a:rPr lang="en-US" sz="1200" dirty="0"/>
              <a:t>You can provide both </a:t>
            </a:r>
            <a:r>
              <a:rPr lang="en-US" sz="1200" dirty="0">
                <a:latin typeface="Courier New" panose="02070309020205020404" pitchFamily="49" charset="0"/>
                <a:cs typeface="Courier New" panose="02070309020205020404" pitchFamily="49" charset="0"/>
              </a:rPr>
              <a:t>step</a:t>
            </a:r>
            <a:r>
              <a:rPr lang="en-US" sz="1200" dirty="0"/>
              <a:t> (size of step) and </a:t>
            </a:r>
            <a:r>
              <a:rPr lang="en-US" sz="1200" dirty="0">
                <a:latin typeface="Courier New" panose="02070309020205020404" pitchFamily="49" charset="0"/>
                <a:cs typeface="Courier New" panose="02070309020205020404" pitchFamily="49" charset="0"/>
              </a:rPr>
              <a:t>steps</a:t>
            </a:r>
            <a:r>
              <a:rPr lang="en-US" sz="1200" dirty="0"/>
              <a:t> (number of steps) instead of </a:t>
            </a:r>
            <a:r>
              <a:rPr lang="en-US" sz="1200" dirty="0" err="1">
                <a:latin typeface="Courier New" panose="02070309020205020404" pitchFamily="49" charset="0"/>
                <a:cs typeface="Courier New" panose="02070309020205020404" pitchFamily="49" charset="0"/>
              </a:rPr>
              <a:t>ending_IOPS</a:t>
            </a:r>
            <a:r>
              <a:rPr lang="en-US" sz="1200" dirty="0"/>
              <a:t>.</a:t>
            </a:r>
          </a:p>
          <a:p>
            <a:pPr marL="91440">
              <a:spcBef>
                <a:spcPts val="600"/>
              </a:spcBef>
            </a:pPr>
            <a:r>
              <a:rPr lang="en-US" sz="1200" dirty="0"/>
              <a:t>If “</a:t>
            </a:r>
            <a:r>
              <a:rPr lang="en-US" sz="1200" dirty="0" err="1">
                <a:latin typeface="Courier New" panose="02070309020205020404" pitchFamily="49" charset="0"/>
                <a:cs typeface="Courier New" panose="02070309020205020404" pitchFamily="49" charset="0"/>
              </a:rPr>
              <a:t>ending_IOPS</a:t>
            </a:r>
            <a:r>
              <a:rPr lang="en-US" sz="1200" dirty="0"/>
              <a:t>” is not provided, staircase steps continue until the requested IOPS can no longer be attained.</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
        <p:nvSpPr>
          <p:cNvPr id="37" name="TextBox 36">
            <a:extLst>
              <a:ext uri="{FF2B5EF4-FFF2-40B4-BE49-F238E27FC236}">
                <a16:creationId xmlns:a16="http://schemas.microsoft.com/office/drawing/2014/main" id="{AC817EA6-1FF8-448A-A1CA-2F2D1C74323E}"/>
              </a:ext>
            </a:extLst>
          </p:cNvPr>
          <p:cNvSpPr txBox="1"/>
          <p:nvPr/>
        </p:nvSpPr>
        <p:spPr>
          <a:xfrm>
            <a:off x="2876576" y="3557318"/>
            <a:ext cx="885248"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steps = 3</a:t>
            </a:r>
          </a:p>
        </p:txBody>
      </p:sp>
    </p:spTree>
    <p:extLst>
      <p:ext uri="{BB962C8B-B14F-4D97-AF65-F5344CB8AC3E}">
        <p14:creationId xmlns:p14="http://schemas.microsoft.com/office/powerpoint/2010/main" val="227100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584775"/>
          </a:xfrm>
        </p:spPr>
        <p:txBody>
          <a:bodyPr/>
          <a:lstStyle/>
          <a:p>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only apply at the end of the test step, that is, after the last measurement in the staircase.</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5976"/>
            <a:ext cx="5042805" cy="200107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7" fmla="*/ 3242760 w 3311631"/>
              <a:gd name="connsiteY7" fmla="*/ 1794 h 1238653"/>
              <a:gd name="connsiteX0" fmla="*/ 0 w 3311631"/>
              <a:gd name="connsiteY0" fmla="*/ 1232192 h 1830594"/>
              <a:gd name="connsiteX1" fmla="*/ 1093218 w 3311631"/>
              <a:gd name="connsiteY1" fmla="*/ 1238653 h 1830594"/>
              <a:gd name="connsiteX2" fmla="*/ 1098030 w 3311631"/>
              <a:gd name="connsiteY2" fmla="*/ 621838 h 1830594"/>
              <a:gd name="connsiteX3" fmla="*/ 2175727 w 3311631"/>
              <a:gd name="connsiteY3" fmla="*/ 623620 h 1830594"/>
              <a:gd name="connsiteX4" fmla="*/ 2177241 w 3311631"/>
              <a:gd name="connsiteY4" fmla="*/ 3322 h 1830594"/>
              <a:gd name="connsiteX5" fmla="*/ 3234172 w 3311631"/>
              <a:gd name="connsiteY5" fmla="*/ 26 h 1830594"/>
              <a:gd name="connsiteX6" fmla="*/ 3231258 w 3311631"/>
              <a:gd name="connsiteY6" fmla="*/ 1794 h 1830594"/>
              <a:gd name="connsiteX7" fmla="*/ 3271514 w 3311631"/>
              <a:gd name="connsiteY7" fmla="*/ 1830594 h 1830594"/>
              <a:gd name="connsiteX0" fmla="*/ 0 w 3319075"/>
              <a:gd name="connsiteY0" fmla="*/ 1232167 h 1830569"/>
              <a:gd name="connsiteX1" fmla="*/ 1093218 w 3319075"/>
              <a:gd name="connsiteY1" fmla="*/ 1238628 h 1830569"/>
              <a:gd name="connsiteX2" fmla="*/ 1098030 w 3319075"/>
              <a:gd name="connsiteY2" fmla="*/ 621813 h 1830569"/>
              <a:gd name="connsiteX3" fmla="*/ 2175727 w 3319075"/>
              <a:gd name="connsiteY3" fmla="*/ 623595 h 1830569"/>
              <a:gd name="connsiteX4" fmla="*/ 2177241 w 3319075"/>
              <a:gd name="connsiteY4" fmla="*/ 3297 h 1830569"/>
              <a:gd name="connsiteX5" fmla="*/ 3234172 w 3319075"/>
              <a:gd name="connsiteY5" fmla="*/ 1 h 1830569"/>
              <a:gd name="connsiteX6" fmla="*/ 3257928 w 3319075"/>
              <a:gd name="connsiteY6" fmla="*/ 152264 h 1830569"/>
              <a:gd name="connsiteX7" fmla="*/ 3271514 w 3319075"/>
              <a:gd name="connsiteY7" fmla="*/ 1830569 h 1830569"/>
              <a:gd name="connsiteX0" fmla="*/ 0 w 3324085"/>
              <a:gd name="connsiteY0" fmla="*/ 1232166 h 1830568"/>
              <a:gd name="connsiteX1" fmla="*/ 1093218 w 3324085"/>
              <a:gd name="connsiteY1" fmla="*/ 1238627 h 1830568"/>
              <a:gd name="connsiteX2" fmla="*/ 1098030 w 3324085"/>
              <a:gd name="connsiteY2" fmla="*/ 621812 h 1830568"/>
              <a:gd name="connsiteX3" fmla="*/ 2175727 w 3324085"/>
              <a:gd name="connsiteY3" fmla="*/ 623594 h 1830568"/>
              <a:gd name="connsiteX4" fmla="*/ 2177241 w 3324085"/>
              <a:gd name="connsiteY4" fmla="*/ 3296 h 1830568"/>
              <a:gd name="connsiteX5" fmla="*/ 3234172 w 3324085"/>
              <a:gd name="connsiteY5" fmla="*/ 0 h 1830568"/>
              <a:gd name="connsiteX6" fmla="*/ 3271514 w 3324085"/>
              <a:gd name="connsiteY6" fmla="*/ 1830568 h 1830568"/>
              <a:gd name="connsiteX0" fmla="*/ 0 w 3271514"/>
              <a:gd name="connsiteY0" fmla="*/ 1232166 h 1830568"/>
              <a:gd name="connsiteX1" fmla="*/ 1093218 w 3271514"/>
              <a:gd name="connsiteY1" fmla="*/ 1238627 h 1830568"/>
              <a:gd name="connsiteX2" fmla="*/ 1098030 w 3271514"/>
              <a:gd name="connsiteY2" fmla="*/ 621812 h 1830568"/>
              <a:gd name="connsiteX3" fmla="*/ 2175727 w 3271514"/>
              <a:gd name="connsiteY3" fmla="*/ 623594 h 1830568"/>
              <a:gd name="connsiteX4" fmla="*/ 2177241 w 3271514"/>
              <a:gd name="connsiteY4" fmla="*/ 3296 h 1830568"/>
              <a:gd name="connsiteX5" fmla="*/ 3234172 w 3271514"/>
              <a:gd name="connsiteY5" fmla="*/ 0 h 1830568"/>
              <a:gd name="connsiteX6" fmla="*/ 3271514 w 3271514"/>
              <a:gd name="connsiteY6" fmla="*/ 1830568 h 1830568"/>
              <a:gd name="connsiteX0" fmla="*/ 0 w 3272272"/>
              <a:gd name="connsiteY0" fmla="*/ 1237881 h 1836283"/>
              <a:gd name="connsiteX1" fmla="*/ 1093218 w 3272272"/>
              <a:gd name="connsiteY1" fmla="*/ 1244342 h 1836283"/>
              <a:gd name="connsiteX2" fmla="*/ 1098030 w 3272272"/>
              <a:gd name="connsiteY2" fmla="*/ 627527 h 1836283"/>
              <a:gd name="connsiteX3" fmla="*/ 2175727 w 3272272"/>
              <a:gd name="connsiteY3" fmla="*/ 629309 h 1836283"/>
              <a:gd name="connsiteX4" fmla="*/ 2177241 w 3272272"/>
              <a:gd name="connsiteY4" fmla="*/ 9011 h 1836283"/>
              <a:gd name="connsiteX5" fmla="*/ 3272272 w 3272272"/>
              <a:gd name="connsiteY5" fmla="*/ 0 h 1836283"/>
              <a:gd name="connsiteX6" fmla="*/ 3271514 w 3272272"/>
              <a:gd name="connsiteY6" fmla="*/ 1836283 h 1836283"/>
              <a:gd name="connsiteX0" fmla="*/ 0 w 3272272"/>
              <a:gd name="connsiteY0" fmla="*/ 1237881 h 1872478"/>
              <a:gd name="connsiteX1" fmla="*/ 1093218 w 3272272"/>
              <a:gd name="connsiteY1" fmla="*/ 1244342 h 1872478"/>
              <a:gd name="connsiteX2" fmla="*/ 1098030 w 3272272"/>
              <a:gd name="connsiteY2" fmla="*/ 627527 h 1872478"/>
              <a:gd name="connsiteX3" fmla="*/ 2175727 w 3272272"/>
              <a:gd name="connsiteY3" fmla="*/ 629309 h 1872478"/>
              <a:gd name="connsiteX4" fmla="*/ 2177241 w 3272272"/>
              <a:gd name="connsiteY4" fmla="*/ 9011 h 1872478"/>
              <a:gd name="connsiteX5" fmla="*/ 3272272 w 3272272"/>
              <a:gd name="connsiteY5" fmla="*/ 0 h 1872478"/>
              <a:gd name="connsiteX6" fmla="*/ 3271514 w 3272272"/>
              <a:gd name="connsiteY6" fmla="*/ 1872478 h 1872478"/>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8" fmla="*/ 3271155 w 3272272"/>
              <a:gd name="connsiteY8" fmla="*/ 1866941 h 2009601"/>
              <a:gd name="connsiteX0" fmla="*/ 0 w 5042805"/>
              <a:gd name="connsiteY0" fmla="*/ 1237881 h 2009601"/>
              <a:gd name="connsiteX1" fmla="*/ 1093218 w 5042805"/>
              <a:gd name="connsiteY1" fmla="*/ 1244342 h 2009601"/>
              <a:gd name="connsiteX2" fmla="*/ 1098030 w 5042805"/>
              <a:gd name="connsiteY2" fmla="*/ 627527 h 2009601"/>
              <a:gd name="connsiteX3" fmla="*/ 2175727 w 5042805"/>
              <a:gd name="connsiteY3" fmla="*/ 629309 h 2009601"/>
              <a:gd name="connsiteX4" fmla="*/ 2177241 w 5042805"/>
              <a:gd name="connsiteY4" fmla="*/ 9011 h 2009601"/>
              <a:gd name="connsiteX5" fmla="*/ 3272272 w 5042805"/>
              <a:gd name="connsiteY5" fmla="*/ 0 h 2009601"/>
              <a:gd name="connsiteX6" fmla="*/ 3271514 w 5042805"/>
              <a:gd name="connsiteY6" fmla="*/ 1872478 h 2009601"/>
              <a:gd name="connsiteX7" fmla="*/ 3267345 w 5042805"/>
              <a:gd name="connsiteY7" fmla="*/ 1866941 h 2009601"/>
              <a:gd name="connsiteX8" fmla="*/ 5042805 w 5042805"/>
              <a:gd name="connsiteY8" fmla="*/ 1866941 h 2009601"/>
              <a:gd name="connsiteX0" fmla="*/ 0 w 5042805"/>
              <a:gd name="connsiteY0" fmla="*/ 1228870 h 2000590"/>
              <a:gd name="connsiteX1" fmla="*/ 1093218 w 5042805"/>
              <a:gd name="connsiteY1" fmla="*/ 1235331 h 2000590"/>
              <a:gd name="connsiteX2" fmla="*/ 1098030 w 5042805"/>
              <a:gd name="connsiteY2" fmla="*/ 618516 h 2000590"/>
              <a:gd name="connsiteX3" fmla="*/ 2175727 w 5042805"/>
              <a:gd name="connsiteY3" fmla="*/ 620298 h 2000590"/>
              <a:gd name="connsiteX4" fmla="*/ 2177241 w 5042805"/>
              <a:gd name="connsiteY4" fmla="*/ 0 h 2000590"/>
              <a:gd name="connsiteX5" fmla="*/ 3262747 w 5042805"/>
              <a:gd name="connsiteY5" fmla="*/ 514 h 2000590"/>
              <a:gd name="connsiteX6" fmla="*/ 3271514 w 5042805"/>
              <a:gd name="connsiteY6" fmla="*/ 1863467 h 2000590"/>
              <a:gd name="connsiteX7" fmla="*/ 3267345 w 5042805"/>
              <a:gd name="connsiteY7" fmla="*/ 1857930 h 2000590"/>
              <a:gd name="connsiteX8" fmla="*/ 5042805 w 5042805"/>
              <a:gd name="connsiteY8" fmla="*/ 1857930 h 2000590"/>
              <a:gd name="connsiteX0" fmla="*/ 0 w 5042805"/>
              <a:gd name="connsiteY0" fmla="*/ 1228870 h 2004073"/>
              <a:gd name="connsiteX1" fmla="*/ 1093218 w 5042805"/>
              <a:gd name="connsiteY1" fmla="*/ 1235331 h 2004073"/>
              <a:gd name="connsiteX2" fmla="*/ 1098030 w 5042805"/>
              <a:gd name="connsiteY2" fmla="*/ 618516 h 2004073"/>
              <a:gd name="connsiteX3" fmla="*/ 2175727 w 5042805"/>
              <a:gd name="connsiteY3" fmla="*/ 620298 h 2004073"/>
              <a:gd name="connsiteX4" fmla="*/ 2177241 w 5042805"/>
              <a:gd name="connsiteY4" fmla="*/ 0 h 2004073"/>
              <a:gd name="connsiteX5" fmla="*/ 3262747 w 5042805"/>
              <a:gd name="connsiteY5" fmla="*/ 514 h 2004073"/>
              <a:gd name="connsiteX6" fmla="*/ 3271514 w 5042805"/>
              <a:gd name="connsiteY6" fmla="*/ 1863467 h 2004073"/>
              <a:gd name="connsiteX7" fmla="*/ 3274965 w 5042805"/>
              <a:gd name="connsiteY7" fmla="*/ 1871265 h 2004073"/>
              <a:gd name="connsiteX8" fmla="*/ 5042805 w 5042805"/>
              <a:gd name="connsiteY8" fmla="*/ 1857930 h 2004073"/>
              <a:gd name="connsiteX0" fmla="*/ 0 w 5042805"/>
              <a:gd name="connsiteY0" fmla="*/ 1228870 h 2001077"/>
              <a:gd name="connsiteX1" fmla="*/ 1093218 w 5042805"/>
              <a:gd name="connsiteY1" fmla="*/ 1235331 h 2001077"/>
              <a:gd name="connsiteX2" fmla="*/ 1098030 w 5042805"/>
              <a:gd name="connsiteY2" fmla="*/ 618516 h 2001077"/>
              <a:gd name="connsiteX3" fmla="*/ 2175727 w 5042805"/>
              <a:gd name="connsiteY3" fmla="*/ 620298 h 2001077"/>
              <a:gd name="connsiteX4" fmla="*/ 2177241 w 5042805"/>
              <a:gd name="connsiteY4" fmla="*/ 0 h 2001077"/>
              <a:gd name="connsiteX5" fmla="*/ 3262747 w 5042805"/>
              <a:gd name="connsiteY5" fmla="*/ 514 h 2001077"/>
              <a:gd name="connsiteX6" fmla="*/ 3271514 w 5042805"/>
              <a:gd name="connsiteY6" fmla="*/ 1863467 h 2001077"/>
              <a:gd name="connsiteX7" fmla="*/ 3273060 w 5042805"/>
              <a:gd name="connsiteY7" fmla="*/ 1859835 h 2001077"/>
              <a:gd name="connsiteX8" fmla="*/ 5042805 w 5042805"/>
              <a:gd name="connsiteY8" fmla="*/ 1857930 h 200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805" h="2001077">
                <a:moveTo>
                  <a:pt x="0" y="1228870"/>
                </a:moveTo>
                <a:lnTo>
                  <a:pt x="1093218" y="1235331"/>
                </a:lnTo>
                <a:lnTo>
                  <a:pt x="1098030" y="618516"/>
                </a:lnTo>
                <a:lnTo>
                  <a:pt x="2175727" y="620298"/>
                </a:lnTo>
                <a:cubicBezTo>
                  <a:pt x="2174123" y="426188"/>
                  <a:pt x="2178845" y="194110"/>
                  <a:pt x="2177241" y="0"/>
                </a:cubicBezTo>
                <a:lnTo>
                  <a:pt x="3262747" y="514"/>
                </a:lnTo>
                <a:cubicBezTo>
                  <a:pt x="3262494" y="612608"/>
                  <a:pt x="3271767" y="1251373"/>
                  <a:pt x="3271514" y="1863467"/>
                </a:cubicBezTo>
                <a:cubicBezTo>
                  <a:pt x="3270693" y="2174624"/>
                  <a:pt x="3273929" y="1860989"/>
                  <a:pt x="3273060" y="1859835"/>
                </a:cubicBezTo>
                <a:cubicBezTo>
                  <a:pt x="3273000" y="1858912"/>
                  <a:pt x="5042011" y="1857930"/>
                  <a:pt x="5042805" y="1857930"/>
                </a:cubicBez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a:endCxn id="35" idx="1"/>
          </p:cNvCxnSpPr>
          <p:nvPr/>
        </p:nvCxnSpPr>
        <p:spPr>
          <a:xfrm flipV="1">
            <a:off x="1662795" y="4593566"/>
            <a:ext cx="5298108"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6960903" y="4455066"/>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cxnSp>
        <p:nvCxnSpPr>
          <p:cNvPr id="42" name="Straight Connector 41">
            <a:extLst>
              <a:ext uri="{FF2B5EF4-FFF2-40B4-BE49-F238E27FC236}">
                <a16:creationId xmlns:a16="http://schemas.microsoft.com/office/drawing/2014/main" id="{4A008B22-76F6-437B-9D00-1CD3D3BB9A9B}"/>
              </a:ext>
            </a:extLst>
          </p:cNvPr>
          <p:cNvCxnSpPr/>
          <p:nvPr/>
        </p:nvCxnSpPr>
        <p:spPr>
          <a:xfrm>
            <a:off x="4934162" y="449047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E3D44-401F-4D72-BED8-A114E29E8871}"/>
              </a:ext>
            </a:extLst>
          </p:cNvPr>
          <p:cNvCxnSpPr/>
          <p:nvPr/>
        </p:nvCxnSpPr>
        <p:spPr>
          <a:xfrm>
            <a:off x="5206577" y="448857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563AB4A-7E03-4185-8CAA-7384A8699096}"/>
              </a:ext>
            </a:extLst>
          </p:cNvPr>
          <p:cNvCxnSpPr/>
          <p:nvPr/>
        </p:nvCxnSpPr>
        <p:spPr>
          <a:xfrm>
            <a:off x="5478992" y="448666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AB96C62-20E2-4ABE-8B19-3658E5A60F81}"/>
              </a:ext>
            </a:extLst>
          </p:cNvPr>
          <p:cNvCxnSpPr/>
          <p:nvPr/>
        </p:nvCxnSpPr>
        <p:spPr>
          <a:xfrm>
            <a:off x="5751407" y="448476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7DF2331-BC97-4EA9-A61C-7C3DE3D18473}"/>
              </a:ext>
            </a:extLst>
          </p:cNvPr>
          <p:cNvCxnSpPr/>
          <p:nvPr/>
        </p:nvCxnSpPr>
        <p:spPr>
          <a:xfrm>
            <a:off x="6023822" y="448285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2456D47-1085-4B3A-AA67-E2174087BB84}"/>
              </a:ext>
            </a:extLst>
          </p:cNvPr>
          <p:cNvCxnSpPr/>
          <p:nvPr/>
        </p:nvCxnSpPr>
        <p:spPr>
          <a:xfrm>
            <a:off x="6296237" y="448095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CBFC52-21BF-4918-853C-EC9079F825DF}"/>
              </a:ext>
            </a:extLst>
          </p:cNvPr>
          <p:cNvCxnSpPr/>
          <p:nvPr/>
        </p:nvCxnSpPr>
        <p:spPr>
          <a:xfrm>
            <a:off x="6568652" y="447904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peech Bubble: Rectangle with Corners Rounded 8">
            <a:extLst>
              <a:ext uri="{FF2B5EF4-FFF2-40B4-BE49-F238E27FC236}">
                <a16:creationId xmlns:a16="http://schemas.microsoft.com/office/drawing/2014/main" id="{5C44A59D-203D-4BD4-96B3-E27EA24192AA}"/>
              </a:ext>
            </a:extLst>
          </p:cNvPr>
          <p:cNvSpPr/>
          <p:nvPr/>
        </p:nvSpPr>
        <p:spPr>
          <a:xfrm>
            <a:off x="5325035" y="3515219"/>
            <a:ext cx="1031466" cy="539465"/>
          </a:xfrm>
          <a:prstGeom prst="wedgeRoundRectCallout">
            <a:avLst>
              <a:gd name="adj1" fmla="val -24514"/>
              <a:gd name="adj2" fmla="val 142265"/>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Cooldown at IOPS = 0</a:t>
            </a:r>
          </a:p>
        </p:txBody>
      </p:sp>
    </p:spTree>
    <p:extLst>
      <p:ext uri="{BB962C8B-B14F-4D97-AF65-F5344CB8AC3E}">
        <p14:creationId xmlns:p14="http://schemas.microsoft.com/office/powerpoint/2010/main" val="351293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B3013-BD17-4D02-9EC8-CA971BF020FF}"/>
              </a:ext>
            </a:extLst>
          </p:cNvPr>
          <p:cNvSpPr>
            <a:spLocks noGrp="1"/>
          </p:cNvSpPr>
          <p:nvPr>
            <p:ph idx="1"/>
          </p:nvPr>
        </p:nvSpPr>
        <p:spPr>
          <a:xfrm>
            <a:off x="264160" y="967575"/>
            <a:ext cx="8584006" cy="3843616"/>
          </a:xfrm>
        </p:spPr>
        <p:txBody>
          <a:bodyPr/>
          <a:lstStyle/>
          <a:p>
            <a:r>
              <a:rPr lang="en-US" sz="1600" dirty="0" err="1">
                <a:latin typeface="Courier New" panose="02070309020205020404" pitchFamily="49" charset="0"/>
                <a:cs typeface="Courier New" panose="02070309020205020404" pitchFamily="49" charset="0"/>
              </a:rPr>
              <a:t>starting_IOPS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t>, etc. are values used with </a:t>
            </a:r>
            <a:br>
              <a:rPr lang="en-US" sz="1600" dirty="0"/>
            </a:br>
            <a:br>
              <a:rPr lang="en-US" sz="1600" dirty="0"/>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EditRollup</a:t>
            </a:r>
            <a:r>
              <a:rPr lang="en-US" sz="1600" dirty="0">
                <a:latin typeface="Courier New" panose="02070309020205020404" pitchFamily="49" charset="0"/>
                <a:cs typeface="Courier New" panose="02070309020205020404" pitchFamily="49" charset="0"/>
              </a:rPr>
              <a:t>] "all=all" [parameters] "</a:t>
            </a:r>
            <a:r>
              <a:rPr lang="en-US" sz="1600" dirty="0" err="1">
                <a:latin typeface="Courier New" panose="02070309020205020404" pitchFamily="49" charset="0"/>
                <a:cs typeface="Courier New" panose="02070309020205020404" pitchFamily="49" charset="0"/>
              </a:rPr>
              <a:t>total_IOPS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latin typeface="Courier New" panose="02070309020205020404" pitchFamily="49" charset="0"/>
                <a:cs typeface="Courier New" panose="02070309020205020404" pitchFamily="49" charset="0"/>
              </a:rPr>
              <a:t>";</a:t>
            </a:r>
          </a:p>
          <a:p>
            <a:r>
              <a:rPr lang="en-US" sz="1600" dirty="0"/>
              <a:t>With edit rollup “</a:t>
            </a:r>
            <a:r>
              <a:rPr lang="en-US" sz="1600" dirty="0" err="1">
                <a:latin typeface="Courier New" panose="02070309020205020404" pitchFamily="49" charset="0"/>
                <a:cs typeface="Courier New" panose="02070309020205020404" pitchFamily="49" charset="0"/>
              </a:rPr>
              <a:t>total_IOPS</a:t>
            </a:r>
            <a:r>
              <a:rPr lang="en-US" sz="1600" dirty="0"/>
              <a:t>”,  the total IOPS value is first distributed evenly over all test host LUNs that have workloads defined.  These are called “test LUNs”.</a:t>
            </a:r>
          </a:p>
          <a:p>
            <a:r>
              <a:rPr lang="en-US" sz="1600" dirty="0"/>
              <a:t>Then within each test LUN, its share of </a:t>
            </a:r>
            <a:r>
              <a:rPr lang="en-US" sz="1600" dirty="0" err="1">
                <a:latin typeface="Courier New" panose="02070309020205020404" pitchFamily="49" charset="0"/>
                <a:cs typeface="Courier New" panose="02070309020205020404" pitchFamily="49" charset="0"/>
              </a:rPr>
              <a:t>total_IOPS</a:t>
            </a:r>
            <a:r>
              <a:rPr lang="en-US" sz="1600" dirty="0"/>
              <a:t> is divided up between the workloads on that LUN proportional to the absolute value of the </a:t>
            </a:r>
            <a:r>
              <a:rPr lang="en-US" sz="1600" dirty="0">
                <a:latin typeface="Courier New" panose="02070309020205020404" pitchFamily="49" charset="0"/>
                <a:cs typeface="Courier New" panose="02070309020205020404" pitchFamily="49" charset="0"/>
              </a:rPr>
              <a:t>skew</a:t>
            </a:r>
            <a:r>
              <a:rPr lang="en-US" sz="1600" dirty="0"/>
              <a:t> parameter of each workload.  The resulting value is set as the </a:t>
            </a:r>
            <a:r>
              <a:rPr lang="en-US" sz="1600" dirty="0">
                <a:latin typeface="Courier New" panose="02070309020205020404" pitchFamily="49" charset="0"/>
                <a:cs typeface="Courier New" panose="02070309020205020404" pitchFamily="49" charset="0"/>
              </a:rPr>
              <a:t>IOPS</a:t>
            </a:r>
            <a:r>
              <a:rPr lang="en-US" sz="1600" dirty="0"/>
              <a:t> for the workload.</a:t>
            </a:r>
          </a:p>
          <a:p>
            <a:pPr lvl="1"/>
            <a:r>
              <a:rPr lang="en-US" sz="1400" dirty="0">
                <a:latin typeface="Courier New" panose="02070309020205020404" pitchFamily="49" charset="0"/>
                <a:cs typeface="Courier New" panose="02070309020205020404" pitchFamily="49" charset="0"/>
              </a:rPr>
              <a:t>skew</a:t>
            </a:r>
            <a:r>
              <a:rPr lang="en-US" sz="1400" dirty="0"/>
              <a:t> defaults to </a:t>
            </a:r>
            <a:r>
              <a:rPr lang="en-US" sz="1400" dirty="0">
                <a:latin typeface="Courier New" panose="02070309020205020404" pitchFamily="49" charset="0"/>
                <a:cs typeface="Courier New" panose="02070309020205020404" pitchFamily="49" charset="0"/>
              </a:rPr>
              <a:t>-1.0</a:t>
            </a:r>
            <a:r>
              <a:rPr lang="en-US" sz="1400" dirty="0"/>
              <a:t>.  The negative value means “don’t apply this </a:t>
            </a:r>
            <a:r>
              <a:rPr lang="en-US" sz="1400" dirty="0">
                <a:latin typeface="Courier New" panose="02070309020205020404" pitchFamily="49" charset="0"/>
                <a:cs typeface="Courier New" panose="02070309020205020404" pitchFamily="49" charset="0"/>
              </a:rPr>
              <a:t>skew</a:t>
            </a:r>
            <a:r>
              <a:rPr lang="en-US" sz="1400" dirty="0"/>
              <a:t> with </a:t>
            </a:r>
            <a:r>
              <a:rPr lang="en-US" sz="1400" dirty="0">
                <a:latin typeface="Courier New" panose="02070309020205020404" pitchFamily="49" charset="0"/>
                <a:cs typeface="Courier New" panose="02070309020205020404" pitchFamily="49" charset="0"/>
              </a:rPr>
              <a:t>IOPS=max</a:t>
            </a:r>
            <a:r>
              <a:rPr lang="en-US" sz="1400" dirty="0"/>
              <a:t>”.</a:t>
            </a:r>
          </a:p>
          <a:p>
            <a:r>
              <a:rPr lang="en-US" sz="1600" dirty="0"/>
              <a:t>One of the implications of this is that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there can be no workloads running at </a:t>
            </a:r>
            <a:r>
              <a:rPr lang="en-US" sz="1600" dirty="0">
                <a:latin typeface="Courier New" panose="02070309020205020404" pitchFamily="49" charset="0"/>
                <a:cs typeface="Courier New" panose="02070309020205020404" pitchFamily="49" charset="0"/>
              </a:rPr>
              <a:t>IOPS=max</a:t>
            </a:r>
            <a:r>
              <a:rPr lang="en-US" sz="1600" dirty="0"/>
              <a:t>.  Every workload gets a share of the </a:t>
            </a:r>
            <a:r>
              <a:rPr lang="en-US" sz="1600" dirty="0" err="1">
                <a:latin typeface="Courier New" panose="02070309020205020404" pitchFamily="49" charset="0"/>
                <a:cs typeface="Courier New" panose="02070309020205020404" pitchFamily="49" charset="0"/>
              </a:rPr>
              <a:t>total_IOPS</a:t>
            </a:r>
            <a:r>
              <a:rPr lang="en-US" sz="1600" dirty="0"/>
              <a:t> setting.</a:t>
            </a:r>
          </a:p>
        </p:txBody>
      </p:sp>
      <p:sp>
        <p:nvSpPr>
          <p:cNvPr id="3" name="Title 2">
            <a:extLst>
              <a:ext uri="{FF2B5EF4-FFF2-40B4-BE49-F238E27FC236}">
                <a16:creationId xmlns:a16="http://schemas.microsoft.com/office/drawing/2014/main" id="{8FF02FC4-4A9C-40B7-BE1D-48D288AA23E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615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0252"/>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400" dirty="0" err="1">
                <a:latin typeface="Courier New" pitchFamily="49" charset="0"/>
                <a:cs typeface="Courier New" pitchFamily="49" charset="0"/>
              </a:rPr>
              <a:t>stepname</a:t>
            </a:r>
            <a:r>
              <a:rPr lang="en-US" sz="1400" dirty="0">
                <a:latin typeface="Courier New" pitchFamily="49" charset="0"/>
                <a:cs typeface="Courier New" pitchFamily="49" charset="0"/>
              </a:rPr>
              <a:t> = </a:t>
            </a:r>
            <a:r>
              <a:rPr lang="en-US" sz="1400" dirty="0" err="1">
                <a:cs typeface="Courier New" pitchFamily="49" charset="0"/>
              </a:rPr>
              <a:t>stepNNNN</a:t>
            </a:r>
            <a:endParaRPr lang="en-US" sz="1400" dirty="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subintervalseconds</a:t>
            </a:r>
            <a:r>
              <a:rPr lang="en-US" sz="1400" dirty="0">
                <a:latin typeface="Courier New" pitchFamily="49" charset="0"/>
                <a:cs typeface="Courier New" pitchFamily="49" charset="0"/>
              </a:rPr>
              <a:t> = 5</a:t>
            </a:r>
          </a:p>
          <a:p>
            <a:pPr lvl="1">
              <a:spcBef>
                <a:spcPts val="0"/>
              </a:spcBef>
              <a:spcAft>
                <a:spcPts val="0"/>
              </a:spcAft>
            </a:pPr>
            <a:r>
              <a:rPr lang="en-US" sz="1400" dirty="0" err="1">
                <a:latin typeface="Courier New" pitchFamily="49" charset="0"/>
                <a:cs typeface="Courier New" pitchFamily="49" charset="0"/>
              </a:rPr>
              <a:t>warmup_count</a:t>
            </a:r>
            <a:r>
              <a:rPr lang="en-US" sz="1400" dirty="0">
                <a:latin typeface="Courier New" pitchFamily="49" charset="0"/>
                <a:cs typeface="Courier New" pitchFamily="49" charset="0"/>
              </a:rPr>
              <a:t> = 1</a:t>
            </a:r>
          </a:p>
          <a:p>
            <a:pPr lvl="1">
              <a:spcBef>
                <a:spcPts val="0"/>
              </a:spcBef>
              <a:spcAft>
                <a:spcPts val="0"/>
              </a:spcAft>
            </a:pPr>
            <a:r>
              <a:rPr lang="en-US" sz="1400" dirty="0" err="1">
                <a:latin typeface="Courier New" pitchFamily="49" charset="0"/>
                <a:cs typeface="Courier New" pitchFamily="49" charset="0"/>
              </a:rPr>
              <a:t>measure_count</a:t>
            </a:r>
            <a:r>
              <a:rPr lang="en-US" sz="1400" dirty="0">
                <a:latin typeface="Courier New" pitchFamily="49" charset="0"/>
                <a:cs typeface="Courier New" pitchFamily="49" charset="0"/>
              </a:rPr>
              <a:t> = 1</a:t>
            </a:r>
          </a:p>
          <a:p>
            <a:pPr lvl="1">
              <a:spcBef>
                <a:spcPts val="0"/>
              </a:spcBef>
              <a:spcAft>
                <a:spcPts val="0"/>
              </a:spcAft>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subsystem_WP_threshold</a:t>
            </a:r>
            <a:r>
              <a:rPr lang="en-US" sz="1400" dirty="0">
                <a:latin typeface="Courier New" pitchFamily="49" charset="0"/>
                <a:cs typeface="Courier New" pitchFamily="49" charset="0"/>
              </a:rPr>
              <a:t> = 1.5%</a:t>
            </a:r>
          </a:p>
          <a:p>
            <a:pPr lvl="1">
              <a:spcBef>
                <a:spcPts val="0"/>
              </a:spcBef>
              <a:spcAft>
                <a:spcPts val="0"/>
              </a:spcAft>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subsystem_busy_threshold</a:t>
            </a:r>
            <a:r>
              <a:rPr lang="en-US" sz="1400" dirty="0">
                <a:latin typeface="Courier New" pitchFamily="49" charset="0"/>
                <a:cs typeface="Courier New" pitchFamily="49" charset="0"/>
              </a:rPr>
              <a:t> = 5%</a:t>
            </a:r>
            <a:br>
              <a:rPr lang="en-US" sz="1400" dirty="0">
                <a:latin typeface="Courier New" pitchFamily="49" charset="0"/>
                <a:cs typeface="Courier New" pitchFamily="49" charset="0"/>
              </a:rPr>
            </a:br>
            <a:endParaRPr lang="en-US" sz="14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low_IOPS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low_target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high_IOPS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high_target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target_value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max_ripple,gain_step</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max_monotone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ballpark_seconds</a:t>
            </a:r>
            <a:endParaRPr lang="en-US" sz="1400" dirty="0">
              <a:latin typeface="Courier New" pitchFamily="49" charset="0"/>
              <a:cs typeface="Courier New" pitchFamily="49" charset="0"/>
            </a:endParaRPr>
          </a:p>
          <a:p>
            <a:pPr marL="280987" lvl="1" indent="0">
              <a:spcBef>
                <a:spcPts val="0"/>
              </a:spcBef>
              <a:spcAft>
                <a:spcPts val="0"/>
              </a:spcAft>
              <a:buNone/>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 </a:t>
            </a:r>
            <a:r>
              <a:rPr lang="en-US" sz="1800" dirty="0">
                <a:latin typeface="Courier New" panose="02070309020205020404" pitchFamily="49" charset="0"/>
                <a:cs typeface="Courier New" panose="02070309020205020404" pitchFamily="49" charset="0"/>
              </a:rPr>
              <a:t>DFC = </a:t>
            </a:r>
            <a:r>
              <a:rPr lang="en-US" sz="1800" dirty="0" err="1">
                <a:latin typeface="Courier New" panose="02070309020205020404" pitchFamily="49" charset="0"/>
                <a:cs typeface="Courier New" panose="02070309020205020404" pitchFamily="49" charset="0"/>
              </a:rPr>
              <a:t>IOPS_staircase</a:t>
            </a:r>
            <a:endParaRPr lang="en-US" sz="18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starting_IOPS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ending_IOPS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a:latin typeface="Courier New" panose="02070309020205020404" pitchFamily="49" charset="0"/>
                <a:cs typeface="Courier New" panose="02070309020205020404" pitchFamily="49" charset="0"/>
              </a:rPr>
              <a:t>step</a:t>
            </a:r>
          </a:p>
          <a:p>
            <a:pPr lvl="1">
              <a:spcBef>
                <a:spcPts val="0"/>
              </a:spcBef>
              <a:spcAft>
                <a:spcPts val="0"/>
              </a:spcAft>
            </a:pPr>
            <a:r>
              <a:rPr lang="en-US" sz="1400" dirty="0">
                <a:latin typeface="Courier New" panose="02070309020205020404" pitchFamily="49" charset="0"/>
                <a:cs typeface="Courier New" panose="02070309020205020404" pitchFamily="49" charset="0"/>
              </a:rPr>
              <a:t>steps</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400" dirty="0" err="1">
                <a:latin typeface="Courier New" pitchFamily="49" charset="0"/>
                <a:cs typeface="Courier New" pitchFamily="49" charset="0"/>
              </a:rPr>
              <a:t>accuracy_plus_minus</a:t>
            </a:r>
            <a:r>
              <a:rPr lang="en-US" sz="1400" dirty="0">
                <a:latin typeface="Courier New" pitchFamily="49" charset="0"/>
                <a:cs typeface="Courier New" pitchFamily="49" charset="0"/>
              </a:rPr>
              <a:t> = 2%</a:t>
            </a:r>
          </a:p>
          <a:p>
            <a:pPr lvl="1">
              <a:spcBef>
                <a:spcPts val="0"/>
              </a:spcBef>
              <a:spcAft>
                <a:spcPts val="0"/>
              </a:spcAft>
            </a:pPr>
            <a:r>
              <a:rPr lang="en-US" sz="1400" dirty="0">
                <a:latin typeface="Courier New" pitchFamily="49" charset="0"/>
                <a:cs typeface="Courier New" pitchFamily="49" charset="0"/>
              </a:rPr>
              <a:t>confidence = 95%</a:t>
            </a:r>
          </a:p>
          <a:p>
            <a:pPr lvl="2">
              <a:spcAft>
                <a:spcPts val="0"/>
              </a:spcAft>
            </a:pPr>
            <a:r>
              <a:rPr lang="en-US" sz="1400" dirty="0">
                <a:latin typeface="Courier New" pitchFamily="49" charset="0"/>
                <a:cs typeface="Courier New" pitchFamily="49" charset="0"/>
              </a:rPr>
              <a:t>50%, 60%, 70%, 80%, 90%, 95%, 98%, 99%, 99.5%, 99.8%, </a:t>
            </a:r>
            <a:r>
              <a:rPr lang="en-US" sz="1400" dirty="0">
                <a:cs typeface="Courier New" pitchFamily="49" charset="0"/>
              </a:rPr>
              <a:t>or</a:t>
            </a:r>
            <a:r>
              <a:rPr lang="en-US" sz="1400" dirty="0">
                <a:latin typeface="Courier New" pitchFamily="49" charset="0"/>
                <a:cs typeface="Courier New" pitchFamily="49" charset="0"/>
              </a:rPr>
              <a:t> 99.9%</a:t>
            </a:r>
          </a:p>
          <a:p>
            <a:pPr lvl="1">
              <a:spcBef>
                <a:spcPts val="0"/>
              </a:spcBef>
              <a:spcAft>
                <a:spcPts val="0"/>
              </a:spcAft>
            </a:pPr>
            <a:r>
              <a:rPr lang="en-US" sz="1400" dirty="0" err="1">
                <a:latin typeface="Courier New" pitchFamily="49" charset="0"/>
                <a:cs typeface="Courier New" pitchFamily="49" charset="0"/>
              </a:rPr>
              <a:t>max_wp</a:t>
            </a:r>
            <a:r>
              <a:rPr lang="en-US" sz="1400" dirty="0">
                <a:latin typeface="Courier New" pitchFamily="49" charset="0"/>
                <a:cs typeface="Courier New" pitchFamily="49" charset="0"/>
              </a:rPr>
              <a:t> = 100%</a:t>
            </a:r>
          </a:p>
          <a:p>
            <a:pPr lvl="1">
              <a:spcBef>
                <a:spcPts val="0"/>
              </a:spcBef>
              <a:spcAft>
                <a:spcPts val="0"/>
              </a:spcAft>
            </a:pPr>
            <a:r>
              <a:rPr lang="en-US" sz="1400" dirty="0" err="1">
                <a:latin typeface="Courier New" pitchFamily="49" charset="0"/>
                <a:cs typeface="Courier New" pitchFamily="49" charset="0"/>
              </a:rPr>
              <a:t>min_wp</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max_wp_change</a:t>
            </a:r>
            <a:r>
              <a:rPr lang="en-US" sz="1400" dirty="0">
                <a:latin typeface="Courier New" pitchFamily="49" charset="0"/>
                <a:cs typeface="Courier New" pitchFamily="49" charset="0"/>
              </a:rPr>
              <a:t> = 3%</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1/2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5239"/>
          </a:xfrm>
        </p:spPr>
        <p:txBody>
          <a:bodyPr numCol="2"/>
          <a:lstStyle/>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focus_rollup</a:t>
            </a:r>
            <a:r>
              <a:rPr lang="en-US" sz="1400" dirty="0">
                <a:latin typeface="Courier New" pitchFamily="49" charset="0"/>
                <a:cs typeface="Courier New" pitchFamily="49" charset="0"/>
              </a:rPr>
              <a:t> = all</a:t>
            </a:r>
          </a:p>
          <a:p>
            <a:pPr lvl="1">
              <a:spcBef>
                <a:spcPts val="0"/>
              </a:spcBef>
              <a:spcAft>
                <a:spcPts val="0"/>
              </a:spcAft>
            </a:pPr>
            <a:r>
              <a:rPr lang="en-US" sz="1400" dirty="0">
                <a:latin typeface="Courier New" pitchFamily="49" charset="0"/>
                <a:cs typeface="Courier New" pitchFamily="49" charset="0"/>
              </a:rPr>
              <a:t>source = ""</a:t>
            </a:r>
          </a:p>
          <a:p>
            <a:pPr lvl="2">
              <a:spcAft>
                <a:spcPts val="0"/>
              </a:spcAft>
            </a:pPr>
            <a:r>
              <a:rPr lang="en-US" sz="1400" dirty="0">
                <a:latin typeface="Courier New" pitchFamily="49" charset="0"/>
                <a:cs typeface="Courier New" pitchFamily="49" charset="0"/>
              </a:rPr>
              <a:t> </a:t>
            </a:r>
            <a:r>
              <a:rPr lang="en-US" sz="1400" dirty="0">
                <a:cs typeface="Courier New" pitchFamily="49" charset="0"/>
              </a:rPr>
              <a:t>or</a:t>
            </a:r>
            <a:r>
              <a:rPr lang="en-US" sz="1400" dirty="0">
                <a:latin typeface="Courier New" pitchFamily="49" charset="0"/>
                <a:cs typeface="Courier New" pitchFamily="49" charset="0"/>
              </a:rPr>
              <a:t> workload / </a:t>
            </a:r>
            <a:r>
              <a:rPr lang="en-US" sz="1400" dirty="0" err="1">
                <a:latin typeface="Courier New" pitchFamily="49" charset="0"/>
                <a:cs typeface="Courier New" pitchFamily="49" charset="0"/>
              </a:rPr>
              <a:t>RAID_subsystem</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subsystem_element</a:t>
            </a:r>
            <a:r>
              <a:rPr lang="en-US" sz="1400" dirty="0">
                <a:latin typeface="Courier New" pitchFamily="49" charset="0"/>
                <a:cs typeface="Courier New" pitchFamily="49" charset="0"/>
              </a:rPr>
              <a:t> = ""</a:t>
            </a:r>
          </a:p>
          <a:p>
            <a:pPr lvl="1">
              <a:spcBef>
                <a:spcPts val="0"/>
              </a:spcBef>
              <a:spcAft>
                <a:spcPts val="0"/>
              </a:spcAft>
            </a:pPr>
            <a:r>
              <a:rPr lang="en-US" sz="1400" dirty="0" err="1">
                <a:latin typeface="Courier New" pitchFamily="49" charset="0"/>
                <a:cs typeface="Courier New" pitchFamily="49" charset="0"/>
              </a:rPr>
              <a:t>element_metric</a:t>
            </a:r>
            <a:r>
              <a:rPr lang="en-US" sz="1400" dirty="0">
                <a:latin typeface="Courier New" pitchFamily="49" charset="0"/>
                <a:cs typeface="Courier New" pitchFamily="49" charset="0"/>
              </a:rPr>
              <a:t> = ""</a:t>
            </a:r>
          </a:p>
          <a:p>
            <a:pPr lvl="1">
              <a:spcBef>
                <a:spcPts val="0"/>
              </a:spcBef>
              <a:spcAft>
                <a:spcPts val="0"/>
              </a:spcAft>
            </a:pPr>
            <a:r>
              <a:rPr lang="en-US" sz="1400" dirty="0">
                <a:latin typeface="Courier New" pitchFamily="49" charset="0"/>
                <a:cs typeface="Courier New" pitchFamily="49" charset="0"/>
              </a:rPr>
              <a:t>category = overall</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read, write, random, sequential, </a:t>
            </a:r>
            <a:r>
              <a:rPr lang="en-US" sz="1400" dirty="0" err="1">
                <a:latin typeface="Courier New" pitchFamily="49" charset="0"/>
                <a:cs typeface="Courier New" pitchFamily="49" charset="0"/>
              </a:rPr>
              <a:t>random_read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random_write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sequential_write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bytes_transferred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service_time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response_time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accessor</a:t>
            </a:r>
            <a:r>
              <a:rPr lang="en-US" sz="1400" dirty="0">
                <a:latin typeface="Courier New" pitchFamily="49" charset="0"/>
                <a:cs typeface="Courier New" pitchFamily="49" charset="0"/>
              </a:rPr>
              <a:t> = ""</a:t>
            </a:r>
          </a:p>
          <a:p>
            <a:pPr lvl="2">
              <a:spcAft>
                <a:spcPts val="0"/>
              </a:spcAft>
            </a:pPr>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2/2</a:t>
            </a:r>
          </a:p>
        </p:txBody>
      </p:sp>
    </p:spTree>
    <p:extLst>
      <p:ext uri="{BB962C8B-B14F-4D97-AF65-F5344CB8AC3E}">
        <p14:creationId xmlns:p14="http://schemas.microsoft.com/office/powerpoint/2010/main" val="123879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3600986"/>
          </a:xfrm>
        </p:spPr>
        <p:txBody>
          <a:bodyPr/>
          <a:lstStyle/>
          <a:p>
            <a:pPr lvl="0"/>
            <a:r>
              <a:rPr lang="en-US" dirty="0"/>
              <a:t>The </a:t>
            </a:r>
            <a:r>
              <a:rPr lang="en-US" dirty="0">
                <a:latin typeface="Courier New" panose="02070309020205020404" pitchFamily="49" charset="0"/>
                <a:cs typeface="Courier New" panose="02070309020205020404" pitchFamily="49" charset="0"/>
              </a:rPr>
              <a:t>serpentine</a:t>
            </a:r>
            <a:r>
              <a:rPr lang="en-US" dirty="0"/>
              <a:t> method writes and average of “</a:t>
            </a:r>
            <a:r>
              <a:rPr lang="en-US" dirty="0">
                <a:latin typeface="Courier New" panose="02070309020205020404" pitchFamily="49" charset="0"/>
                <a:cs typeface="Courier New" panose="02070309020205020404" pitchFamily="49" charset="0"/>
              </a:rPr>
              <a:t>dedupe</a:t>
            </a:r>
            <a:r>
              <a:rPr lang="en-US" dirty="0"/>
              <a:t>” copies of each new unique data pattern, writes these at </a:t>
            </a:r>
            <a:r>
              <a:rPr lang="en-US" i="1" dirty="0"/>
              <a:t>the same time </a:t>
            </a:r>
            <a:r>
              <a:rPr lang="en-US" dirty="0"/>
              <a:t>regardless of the location being written to.</a:t>
            </a:r>
          </a:p>
          <a:p>
            <a:pPr lvl="0"/>
            <a:r>
              <a:rPr lang="en-US" dirty="0"/>
              <a:t>When writing / filling sequentially, the achieved dedupe ratio is “</a:t>
            </a:r>
            <a:r>
              <a:rPr lang="en-US" dirty="0">
                <a:latin typeface="Courier New" panose="02070309020205020404" pitchFamily="49" charset="0"/>
                <a:cs typeface="Courier New" panose="02070309020205020404" pitchFamily="49" charset="0"/>
              </a:rPr>
              <a:t>dedupe</a:t>
            </a:r>
            <a:r>
              <a:rPr lang="en-US" dirty="0"/>
              <a:t>”.</a:t>
            </a:r>
          </a:p>
          <a:p>
            <a:pPr lvl="0"/>
            <a:r>
              <a:rPr lang="en-US" dirty="0"/>
              <a:t>When subsequently writing new patterns randomly, each copy goes to a new random location, possibly over-writing one copy of a previous pattern, causing the achieved dedupe ratio to fall over time to an asymptotic limit.</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Original </a:t>
            </a:r>
            <a:r>
              <a:rPr lang="en-US" b="0" dirty="0">
                <a:latin typeface="Courier New" panose="02070309020205020404" pitchFamily="49" charset="0"/>
                <a:cs typeface="Courier New" panose="02070309020205020404" pitchFamily="49" charset="0"/>
              </a:rPr>
              <a:t>serpentine</a:t>
            </a:r>
            <a:r>
              <a:rPr lang="en-US" dirty="0"/>
              <a:t> dedupe method</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8065</TotalTime>
  <Words>11401</Words>
  <Application>Microsoft Office PowerPoint</Application>
  <PresentationFormat>On-screen Show (16:9)</PresentationFormat>
  <Paragraphs>892</Paragraphs>
  <Slides>108</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108</vt:i4>
      </vt:variant>
    </vt:vector>
  </HeadingPairs>
  <TitlesOfParts>
    <vt:vector size="115"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The ivyscript wrapper and the ivy engine</vt:lpstr>
      <vt:lpstr>Invoking ivy on the Linux command line</vt:lpstr>
      <vt:lpstr>ivyscript engine control statements </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dedupe_method</vt:lpstr>
      <vt:lpstr>dedupe_method</vt:lpstr>
      <vt:lpstr>.ivyscript compressibility syntax</vt:lpstr>
      <vt:lpstr>.ivyscript pattern parameter</vt:lpstr>
      <vt:lpstr>pattern=random</vt:lpstr>
      <vt:lpstr>pattern=trailing_blanks,compressibility=33%,blocksize="1 KiB"</vt:lpstr>
      <vt:lpstr>pattern=ascii</vt:lpstr>
      <vt:lpstr>pattern=gobbledegook</vt:lpstr>
      <vt:lpstr>Random workload "hot zone"</vt:lpstr>
      <vt:lpstr>"hot zone" I/O patterns and queue depth</vt:lpstr>
      <vt:lpstr>"hot zone" notes</vt:lpstr>
      <vt:lpstr>Statements - [DeleteWorkload]</vt:lpstr>
      <vt:lpstr>Workload parameter – “skew” or “skew_weight”</vt:lpstr>
      <vt:lpstr>Skew example with Edit Rollup &amp; total_IOPS</vt:lpstr>
      <vt:lpstr>Skew example with IOPS=max</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[EditRollup] attributes names containing spaces</vt:lpstr>
      <vt:lpstr>Statement – [Go]</vt:lpstr>
      <vt:lpstr>Test step = warmup, measure, cooldown</vt:lpstr>
      <vt:lpstr>MM:SS or HH:MM:SS are OK</vt:lpstr>
      <vt:lpstr>Sequential fill</vt:lpstr>
      <vt:lpstr>For each test step you get:</vt:lpstr>
      <vt:lpstr>Looping within a [Go] statement</vt:lpstr>
      <vt:lpstr>cooldown_by_wp &amp; cooldown_by_MP_busy</vt:lpstr>
      <vt:lpstr>suppress_perf = on</vt:lpstr>
      <vt:lpstr>skip_LDEV = on</vt:lpstr>
      <vt:lpstr>check_failed_component = on / off</vt:lpstr>
      <vt:lpstr>The default [Go] statement</vt:lpstr>
      <vt:lpstr>stepname</vt:lpstr>
      <vt:lpstr>measure shorthand</vt:lpstr>
      <vt:lpstr>measure shorthand</vt:lpstr>
      <vt:lpstr>measure shorthand – with command device</vt:lpstr>
      <vt:lpstr>[Go]  "focus metric"</vt:lpstr>
      <vt:lpstr>Granularity of the "focus metric"</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DFC = IOPS_staircase</vt:lpstr>
      <vt:lpstr>DFC = IOPS_staircase</vt:lpstr>
      <vt:lpstr>DFC = IOPS_staircase</vt:lpstr>
      <vt:lpstr>DFC = IOPS_staircase</vt:lpstr>
      <vt:lpstr>DFC = IOPS_staircase</vt:lpstr>
      <vt:lpstr>[Go] parameter summary with defaults 1/2</vt:lpstr>
      <vt:lpstr>[Go] parameter summary with defaults 2/2</vt:lpstr>
      <vt:lpstr>A general note on ivy parameter names</vt:lpstr>
      <vt:lpstr>The remainer of this presentation is a draft section describing dedupe=target_spread</vt:lpstr>
      <vt:lpstr>Original serpentine dedupe method</vt:lpstr>
      <vt:lpstr>serpentine method, continued</vt:lpstr>
      <vt:lpstr>target_spread method</vt:lpstr>
      <vt:lpstr>Pattern generation at the “dedupe unit” size</vt:lpstr>
      <vt:lpstr>target_spread (continued)</vt:lpstr>
      <vt:lpstr>Pattern sequence generation algorithm</vt:lpstr>
      <vt:lpstr>Pattern reuse in random writes</vt:lpstr>
      <vt:lpstr>pattern_number_reuse_threshold heuristics</vt:lpstr>
      <vt:lpstr>target_spread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522</cp:revision>
  <dcterms:created xsi:type="dcterms:W3CDTF">2015-10-27T23:46:57Z</dcterms:created>
  <dcterms:modified xsi:type="dcterms:W3CDTF">2019-07-16T21:30:37Z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