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handoutMasterIdLst>
    <p:handoutMasterId r:id="rId8"/>
  </p:handoutMasterIdLst>
  <p:sldIdLst>
    <p:sldId id="488" r:id="rId2"/>
    <p:sldId id="395" r:id="rId3"/>
    <p:sldId id="397" r:id="rId4"/>
    <p:sldId id="392" r:id="rId5"/>
    <p:sldId id="396" r:id="rId6"/>
  </p:sldIdLst>
  <p:sldSz cx="9144000" cy="5143500" type="screen16x9"/>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CE4E"/>
    <a:srgbClr val="414141"/>
    <a:srgbClr val="DB2E16"/>
    <a:srgbClr val="F9E547"/>
    <a:srgbClr val="00C8DC"/>
    <a:srgbClr val="000000"/>
    <a:srgbClr val="731A7F"/>
    <a:srgbClr val="8F1A95"/>
    <a:srgbClr val="737373"/>
    <a:srgbClr val="4C4C4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97" autoAdjust="0"/>
    <p:restoredTop sz="94660"/>
  </p:normalViewPr>
  <p:slideViewPr>
    <p:cSldViewPr snapToGrid="0" snapToObjects="1" showGuides="1">
      <p:cViewPr>
        <p:scale>
          <a:sx n="118" d="100"/>
          <a:sy n="118" d="100"/>
        </p:scale>
        <p:origin x="-1122" y="-396"/>
      </p:cViewPr>
      <p:guideLst>
        <p:guide orient="horz" pos="226"/>
        <p:guide orient="horz" pos="150"/>
        <p:guide orient="horz" pos="1278"/>
        <p:guide orient="horz" pos="2844"/>
        <p:guide orient="horz" pos="696"/>
        <p:guide orient="horz" pos="2423"/>
        <p:guide orient="horz" pos="2960"/>
        <p:guide pos="2932"/>
        <p:guide pos="372"/>
        <p:guide pos="4638"/>
        <p:guide pos="5617"/>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99" d="100"/>
          <a:sy n="99" d="100"/>
        </p:scale>
        <p:origin x="-3540" y="-96"/>
      </p:cViewPr>
      <p:guideLst>
        <p:guide orient="horz" pos="2880"/>
        <p:guide pos="2160"/>
        <p:guide pos="173"/>
        <p:guide pos="414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B3F974-BB90-4059-9901-8147A3A63439}" type="datetimeFigureOut">
              <a:rPr lang="en-US" smtClean="0"/>
              <a:pPr/>
              <a:t>4/11/2017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55FBB6-509D-433A-BC0A-FC2E7C728BAD}" type="slidenum">
              <a:rPr lang="en-US" smtClean="0"/>
              <a:pPr/>
              <a:t>‹#›</a:t>
            </a:fld>
            <a:endParaRPr lang="en-US"/>
          </a:p>
        </p:txBody>
      </p:sp>
    </p:spTree>
    <p:extLst>
      <p:ext uri="{BB962C8B-B14F-4D97-AF65-F5344CB8AC3E}">
        <p14:creationId xmlns:p14="http://schemas.microsoft.com/office/powerpoint/2010/main" val="39733806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84200" y="849313"/>
            <a:ext cx="5689600" cy="32004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5010" y="4236396"/>
            <a:ext cx="6414557"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43"/>
          <p:cNvSpPr>
            <a:spLocks noChangeArrowheads="1"/>
          </p:cNvSpPr>
          <p:nvPr/>
        </p:nvSpPr>
        <p:spPr bwMode="auto">
          <a:xfrm>
            <a:off x="5748942" y="566532"/>
            <a:ext cx="1109058" cy="116427"/>
          </a:xfrm>
          <a:prstGeom prst="rect">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13" name="Rectangle 41"/>
          <p:cNvSpPr>
            <a:spLocks noChangeArrowheads="1"/>
          </p:cNvSpPr>
          <p:nvPr/>
        </p:nvSpPr>
        <p:spPr bwMode="auto">
          <a:xfrm>
            <a:off x="3201" y="566532"/>
            <a:ext cx="5745740" cy="116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grpSp>
        <p:nvGrpSpPr>
          <p:cNvPr id="14" name="Group 13"/>
          <p:cNvGrpSpPr/>
          <p:nvPr/>
        </p:nvGrpSpPr>
        <p:grpSpPr>
          <a:xfrm>
            <a:off x="5867808" y="232999"/>
            <a:ext cx="873369" cy="251284"/>
            <a:chOff x="7823590" y="310702"/>
            <a:chExt cx="1164628" cy="335085"/>
          </a:xfrm>
        </p:grpSpPr>
        <p:grpSp>
          <p:nvGrpSpPr>
            <p:cNvPr id="15" name="Group 5"/>
            <p:cNvGrpSpPr>
              <a:grpSpLocks noChangeAspect="1"/>
            </p:cNvGrpSpPr>
            <p:nvPr userDrawn="1"/>
          </p:nvGrpSpPr>
          <p:grpSpPr bwMode="auto">
            <a:xfrm>
              <a:off x="7823590" y="310702"/>
              <a:ext cx="1164628" cy="335085"/>
              <a:chOff x="3182" y="1394"/>
              <a:chExt cx="855" cy="246"/>
            </a:xfrm>
          </p:grpSpPr>
          <p:sp>
            <p:nvSpPr>
              <p:cNvPr id="17" name="Freeform 16"/>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8" name="Freeform 17"/>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9" name="Freeform 18"/>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0" name="Freeform 19"/>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1" name="Freeform 20"/>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close/>
                    <a:moveTo>
                      <a:pt x="73" y="19"/>
                    </a:moveTo>
                    <a:lnTo>
                      <a:pt x="52" y="73"/>
                    </a:lnTo>
                    <a:lnTo>
                      <a:pt x="94" y="73"/>
                    </a:lnTo>
                    <a:lnTo>
                      <a:pt x="73" y="19"/>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2" name="Freeform 21"/>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moveTo>
                      <a:pt x="73" y="19"/>
                    </a:moveTo>
                    <a:lnTo>
                      <a:pt x="52" y="73"/>
                    </a:lnTo>
                    <a:lnTo>
                      <a:pt x="94" y="73"/>
                    </a:lnTo>
                    <a:lnTo>
                      <a:pt x="73" y="19"/>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3" name="Rectangle 22"/>
              <p:cNvSpPr>
                <a:spLocks noChangeArrowheads="1"/>
              </p:cNvSpPr>
              <p:nvPr/>
            </p:nvSpPr>
            <p:spPr bwMode="auto">
              <a:xfrm>
                <a:off x="3957" y="1397"/>
                <a:ext cx="30"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4" name="Freeform 23"/>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5" name="Freeform 24"/>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6" name="Rectangle 25"/>
              <p:cNvSpPr>
                <a:spLocks noChangeArrowheads="1"/>
              </p:cNvSpPr>
              <p:nvPr/>
            </p:nvSpPr>
            <p:spPr bwMode="auto">
              <a:xfrm>
                <a:off x="3385" y="1397"/>
                <a:ext cx="31"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7" name="Freeform 26"/>
              <p:cNvSpPr>
                <a:spLocks/>
              </p:cNvSpPr>
              <p:nvPr/>
            </p:nvSpPr>
            <p:spPr bwMode="auto">
              <a:xfrm>
                <a:off x="3664" y="1394"/>
                <a:ext cx="130" cy="121"/>
              </a:xfrm>
              <a:custGeom>
                <a:avLst/>
                <a:gdLst>
                  <a:gd name="T0" fmla="*/ 2 w 55"/>
                  <a:gd name="T1" fmla="*/ 36 h 51"/>
                  <a:gd name="T2" fmla="*/ 0 w 55"/>
                  <a:gd name="T3" fmla="*/ 26 h 51"/>
                  <a:gd name="T4" fmla="*/ 4 w 55"/>
                  <a:gd name="T5" fmla="*/ 12 h 51"/>
                  <a:gd name="T6" fmla="*/ 15 w 55"/>
                  <a:gd name="T7" fmla="*/ 2 h 51"/>
                  <a:gd name="T8" fmla="*/ 29 w 55"/>
                  <a:gd name="T9" fmla="*/ 0 h 51"/>
                  <a:gd name="T10" fmla="*/ 45 w 55"/>
                  <a:gd name="T11" fmla="*/ 3 h 51"/>
                  <a:gd name="T12" fmla="*/ 55 w 55"/>
                  <a:gd name="T13" fmla="*/ 15 h 51"/>
                  <a:gd name="T14" fmla="*/ 55 w 55"/>
                  <a:gd name="T15" fmla="*/ 18 h 51"/>
                  <a:gd name="T16" fmla="*/ 41 w 55"/>
                  <a:gd name="T17" fmla="*/ 18 h 51"/>
                  <a:gd name="T18" fmla="*/ 41 w 55"/>
                  <a:gd name="T19" fmla="*/ 14 h 51"/>
                  <a:gd name="T20" fmla="*/ 35 w 55"/>
                  <a:gd name="T21" fmla="*/ 8 h 51"/>
                  <a:gd name="T22" fmla="*/ 29 w 55"/>
                  <a:gd name="T23" fmla="*/ 7 h 51"/>
                  <a:gd name="T24" fmla="*/ 23 w 55"/>
                  <a:gd name="T25" fmla="*/ 9 h 51"/>
                  <a:gd name="T26" fmla="*/ 16 w 55"/>
                  <a:gd name="T27" fmla="*/ 16 h 51"/>
                  <a:gd name="T28" fmla="*/ 14 w 55"/>
                  <a:gd name="T29" fmla="*/ 26 h 51"/>
                  <a:gd name="T30" fmla="*/ 15 w 55"/>
                  <a:gd name="T31" fmla="*/ 35 h 51"/>
                  <a:gd name="T32" fmla="*/ 22 w 55"/>
                  <a:gd name="T33" fmla="*/ 42 h 51"/>
                  <a:gd name="T34" fmla="*/ 29 w 55"/>
                  <a:gd name="T35" fmla="*/ 44 h 51"/>
                  <a:gd name="T36" fmla="*/ 35 w 55"/>
                  <a:gd name="T37" fmla="*/ 43 h 51"/>
                  <a:gd name="T38" fmla="*/ 41 w 55"/>
                  <a:gd name="T39" fmla="*/ 38 h 51"/>
                  <a:gd name="T40" fmla="*/ 42 w 55"/>
                  <a:gd name="T41" fmla="*/ 32 h 51"/>
                  <a:gd name="T42" fmla="*/ 55 w 55"/>
                  <a:gd name="T43" fmla="*/ 32 h 51"/>
                  <a:gd name="T44" fmla="*/ 55 w 55"/>
                  <a:gd name="T45" fmla="*/ 37 h 51"/>
                  <a:gd name="T46" fmla="*/ 46 w 55"/>
                  <a:gd name="T47" fmla="*/ 48 h 51"/>
                  <a:gd name="T48" fmla="*/ 29 w 55"/>
                  <a:gd name="T49" fmla="*/ 51 h 51"/>
                  <a:gd name="T50" fmla="*/ 16 w 55"/>
                  <a:gd name="T51" fmla="*/ 49 h 51"/>
                  <a:gd name="T52" fmla="*/ 2 w 55"/>
                  <a:gd name="T53" fmla="*/ 3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1">
                    <a:moveTo>
                      <a:pt x="2" y="36"/>
                    </a:moveTo>
                    <a:cubicBezTo>
                      <a:pt x="1" y="33"/>
                      <a:pt x="0" y="30"/>
                      <a:pt x="0" y="26"/>
                    </a:cubicBezTo>
                    <a:cubicBezTo>
                      <a:pt x="0" y="21"/>
                      <a:pt x="1" y="16"/>
                      <a:pt x="4" y="12"/>
                    </a:cubicBezTo>
                    <a:cubicBezTo>
                      <a:pt x="6" y="8"/>
                      <a:pt x="10" y="4"/>
                      <a:pt x="15" y="2"/>
                    </a:cubicBezTo>
                    <a:cubicBezTo>
                      <a:pt x="19" y="1"/>
                      <a:pt x="24" y="0"/>
                      <a:pt x="29" y="0"/>
                    </a:cubicBezTo>
                    <a:cubicBezTo>
                      <a:pt x="35" y="0"/>
                      <a:pt x="40" y="1"/>
                      <a:pt x="45" y="3"/>
                    </a:cubicBezTo>
                    <a:cubicBezTo>
                      <a:pt x="50" y="5"/>
                      <a:pt x="54" y="10"/>
                      <a:pt x="55" y="15"/>
                    </a:cubicBezTo>
                    <a:cubicBezTo>
                      <a:pt x="55" y="16"/>
                      <a:pt x="55" y="17"/>
                      <a:pt x="55" y="18"/>
                    </a:cubicBezTo>
                    <a:cubicBezTo>
                      <a:pt x="41" y="18"/>
                      <a:pt x="41" y="18"/>
                      <a:pt x="41" y="18"/>
                    </a:cubicBezTo>
                    <a:cubicBezTo>
                      <a:pt x="41" y="16"/>
                      <a:pt x="41" y="15"/>
                      <a:pt x="41" y="14"/>
                    </a:cubicBezTo>
                    <a:cubicBezTo>
                      <a:pt x="40" y="11"/>
                      <a:pt x="38" y="9"/>
                      <a:pt x="35" y="8"/>
                    </a:cubicBezTo>
                    <a:cubicBezTo>
                      <a:pt x="33" y="8"/>
                      <a:pt x="31" y="7"/>
                      <a:pt x="29" y="7"/>
                    </a:cubicBezTo>
                    <a:cubicBezTo>
                      <a:pt x="27" y="7"/>
                      <a:pt x="25" y="8"/>
                      <a:pt x="23" y="9"/>
                    </a:cubicBezTo>
                    <a:cubicBezTo>
                      <a:pt x="19" y="10"/>
                      <a:pt x="17" y="12"/>
                      <a:pt x="16" y="16"/>
                    </a:cubicBezTo>
                    <a:cubicBezTo>
                      <a:pt x="14" y="19"/>
                      <a:pt x="14" y="22"/>
                      <a:pt x="14" y="26"/>
                    </a:cubicBezTo>
                    <a:cubicBezTo>
                      <a:pt x="14" y="29"/>
                      <a:pt x="14" y="32"/>
                      <a:pt x="15" y="35"/>
                    </a:cubicBezTo>
                    <a:cubicBezTo>
                      <a:pt x="16" y="38"/>
                      <a:pt x="19" y="41"/>
                      <a:pt x="22" y="42"/>
                    </a:cubicBezTo>
                    <a:cubicBezTo>
                      <a:pt x="24" y="43"/>
                      <a:pt x="27" y="44"/>
                      <a:pt x="29" y="44"/>
                    </a:cubicBezTo>
                    <a:cubicBezTo>
                      <a:pt x="31" y="44"/>
                      <a:pt x="33" y="43"/>
                      <a:pt x="35" y="43"/>
                    </a:cubicBezTo>
                    <a:cubicBezTo>
                      <a:pt x="38" y="42"/>
                      <a:pt x="40" y="40"/>
                      <a:pt x="41" y="38"/>
                    </a:cubicBezTo>
                    <a:cubicBezTo>
                      <a:pt x="41" y="36"/>
                      <a:pt x="42" y="34"/>
                      <a:pt x="42" y="32"/>
                    </a:cubicBezTo>
                    <a:cubicBezTo>
                      <a:pt x="55" y="32"/>
                      <a:pt x="55" y="32"/>
                      <a:pt x="55" y="32"/>
                    </a:cubicBezTo>
                    <a:cubicBezTo>
                      <a:pt x="55" y="34"/>
                      <a:pt x="55" y="36"/>
                      <a:pt x="55" y="37"/>
                    </a:cubicBezTo>
                    <a:cubicBezTo>
                      <a:pt x="54" y="42"/>
                      <a:pt x="50" y="46"/>
                      <a:pt x="46" y="48"/>
                    </a:cubicBezTo>
                    <a:cubicBezTo>
                      <a:pt x="41" y="50"/>
                      <a:pt x="35" y="51"/>
                      <a:pt x="29" y="51"/>
                    </a:cubicBezTo>
                    <a:cubicBezTo>
                      <a:pt x="24" y="51"/>
                      <a:pt x="20" y="50"/>
                      <a:pt x="16" y="49"/>
                    </a:cubicBezTo>
                    <a:cubicBezTo>
                      <a:pt x="10" y="47"/>
                      <a:pt x="4" y="43"/>
                      <a:pt x="2" y="36"/>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8" name="Freeform 27"/>
              <p:cNvSpPr>
                <a:spLocks/>
              </p:cNvSpPr>
              <p:nvPr/>
            </p:nvSpPr>
            <p:spPr bwMode="auto">
              <a:xfrm>
                <a:off x="3182" y="1546"/>
                <a:ext cx="29" cy="73"/>
              </a:xfrm>
              <a:custGeom>
                <a:avLst/>
                <a:gdLst>
                  <a:gd name="T0" fmla="*/ 12 w 12"/>
                  <a:gd name="T1" fmla="*/ 0 h 31"/>
                  <a:gd name="T2" fmla="*/ 0 w 12"/>
                  <a:gd name="T3" fmla="*/ 1 h 31"/>
                  <a:gd name="T4" fmla="*/ 0 w 12"/>
                  <a:gd name="T5" fmla="*/ 2 h 31"/>
                  <a:gd name="T6" fmla="*/ 1 w 12"/>
                  <a:gd name="T7" fmla="*/ 2 h 31"/>
                  <a:gd name="T8" fmla="*/ 5 w 12"/>
                  <a:gd name="T9" fmla="*/ 6 h 31"/>
                  <a:gd name="T10" fmla="*/ 5 w 12"/>
                  <a:gd name="T11" fmla="*/ 31 h 31"/>
                  <a:gd name="T12" fmla="*/ 12 w 12"/>
                  <a:gd name="T13" fmla="*/ 31 h 31"/>
                  <a:gd name="T14" fmla="*/ 12 w 12"/>
                  <a:gd name="T15" fmla="*/ 0 h 31"/>
                  <a:gd name="T16" fmla="*/ 12 w 1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1">
                    <a:moveTo>
                      <a:pt x="12" y="0"/>
                    </a:moveTo>
                    <a:cubicBezTo>
                      <a:pt x="0" y="1"/>
                      <a:pt x="0" y="1"/>
                      <a:pt x="0" y="1"/>
                    </a:cubicBezTo>
                    <a:cubicBezTo>
                      <a:pt x="0" y="2"/>
                      <a:pt x="0" y="2"/>
                      <a:pt x="0" y="2"/>
                    </a:cubicBezTo>
                    <a:cubicBezTo>
                      <a:pt x="1" y="2"/>
                      <a:pt x="1" y="2"/>
                      <a:pt x="1" y="2"/>
                    </a:cubicBezTo>
                    <a:cubicBezTo>
                      <a:pt x="5" y="3"/>
                      <a:pt x="5" y="3"/>
                      <a:pt x="5" y="6"/>
                    </a:cubicBezTo>
                    <a:cubicBezTo>
                      <a:pt x="5" y="31"/>
                      <a:pt x="5" y="31"/>
                      <a:pt x="5" y="31"/>
                    </a:cubicBezTo>
                    <a:cubicBezTo>
                      <a:pt x="12" y="31"/>
                      <a:pt x="12" y="31"/>
                      <a:pt x="12" y="31"/>
                    </a:cubicBezTo>
                    <a:cubicBezTo>
                      <a:pt x="12" y="0"/>
                      <a:pt x="12" y="0"/>
                      <a:pt x="12" y="0"/>
                    </a:cubicBezTo>
                    <a:cubicBezTo>
                      <a:pt x="12" y="0"/>
                      <a:pt x="12" y="0"/>
                      <a:pt x="12"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9" name="Freeform 28"/>
              <p:cNvSpPr>
                <a:spLocks/>
              </p:cNvSpPr>
              <p:nvPr/>
            </p:nvSpPr>
            <p:spPr bwMode="auto">
              <a:xfrm>
                <a:off x="3227" y="1567"/>
                <a:ext cx="57" cy="52"/>
              </a:xfrm>
              <a:custGeom>
                <a:avLst/>
                <a:gdLst>
                  <a:gd name="T0" fmla="*/ 17 w 24"/>
                  <a:gd name="T1" fmla="*/ 0 h 22"/>
                  <a:gd name="T2" fmla="*/ 9 w 24"/>
                  <a:gd name="T3" fmla="*/ 4 h 22"/>
                  <a:gd name="T4" fmla="*/ 9 w 24"/>
                  <a:gd name="T5" fmla="*/ 0 h 22"/>
                  <a:gd name="T6" fmla="*/ 9 w 24"/>
                  <a:gd name="T7" fmla="*/ 0 h 22"/>
                  <a:gd name="T8" fmla="*/ 0 w 24"/>
                  <a:gd name="T9" fmla="*/ 1 h 22"/>
                  <a:gd name="T10" fmla="*/ 0 w 24"/>
                  <a:gd name="T11" fmla="*/ 3 h 22"/>
                  <a:gd name="T12" fmla="*/ 0 w 24"/>
                  <a:gd name="T13" fmla="*/ 3 h 22"/>
                  <a:gd name="T14" fmla="*/ 4 w 24"/>
                  <a:gd name="T15" fmla="*/ 6 h 22"/>
                  <a:gd name="T16" fmla="*/ 4 w 24"/>
                  <a:gd name="T17" fmla="*/ 22 h 22"/>
                  <a:gd name="T18" fmla="*/ 9 w 24"/>
                  <a:gd name="T19" fmla="*/ 22 h 22"/>
                  <a:gd name="T20" fmla="*/ 9 w 24"/>
                  <a:gd name="T21" fmla="*/ 10 h 22"/>
                  <a:gd name="T22" fmla="*/ 15 w 24"/>
                  <a:gd name="T23" fmla="*/ 4 h 22"/>
                  <a:gd name="T24" fmla="*/ 18 w 24"/>
                  <a:gd name="T25" fmla="*/ 10 h 22"/>
                  <a:gd name="T26" fmla="*/ 18 w 24"/>
                  <a:gd name="T27" fmla="*/ 22 h 22"/>
                  <a:gd name="T28" fmla="*/ 24 w 24"/>
                  <a:gd name="T29" fmla="*/ 22 h 22"/>
                  <a:gd name="T30" fmla="*/ 24 w 24"/>
                  <a:gd name="T31" fmla="*/ 6 h 22"/>
                  <a:gd name="T32" fmla="*/ 17 w 24"/>
                  <a:gd name="T3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2">
                    <a:moveTo>
                      <a:pt x="17" y="0"/>
                    </a:moveTo>
                    <a:cubicBezTo>
                      <a:pt x="13" y="0"/>
                      <a:pt x="11" y="3"/>
                      <a:pt x="9" y="4"/>
                    </a:cubicBezTo>
                    <a:cubicBezTo>
                      <a:pt x="9" y="3"/>
                      <a:pt x="9" y="0"/>
                      <a:pt x="9"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22"/>
                      <a:pt x="4" y="22"/>
                      <a:pt x="4" y="22"/>
                    </a:cubicBezTo>
                    <a:cubicBezTo>
                      <a:pt x="9" y="22"/>
                      <a:pt x="9" y="22"/>
                      <a:pt x="9" y="22"/>
                    </a:cubicBezTo>
                    <a:cubicBezTo>
                      <a:pt x="9" y="10"/>
                      <a:pt x="9" y="10"/>
                      <a:pt x="9" y="10"/>
                    </a:cubicBezTo>
                    <a:cubicBezTo>
                      <a:pt x="9" y="7"/>
                      <a:pt x="12" y="4"/>
                      <a:pt x="15" y="4"/>
                    </a:cubicBezTo>
                    <a:cubicBezTo>
                      <a:pt x="18" y="4"/>
                      <a:pt x="18" y="6"/>
                      <a:pt x="18" y="10"/>
                    </a:cubicBezTo>
                    <a:cubicBezTo>
                      <a:pt x="18" y="22"/>
                      <a:pt x="18" y="22"/>
                      <a:pt x="18" y="22"/>
                    </a:cubicBezTo>
                    <a:cubicBezTo>
                      <a:pt x="24" y="22"/>
                      <a:pt x="24" y="22"/>
                      <a:pt x="24" y="22"/>
                    </a:cubicBezTo>
                    <a:cubicBezTo>
                      <a:pt x="24" y="6"/>
                      <a:pt x="24" y="6"/>
                      <a:pt x="24" y="6"/>
                    </a:cubicBezTo>
                    <a:cubicBezTo>
                      <a:pt x="24" y="2"/>
                      <a:pt x="22" y="0"/>
                      <a:pt x="17"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0" name="Freeform 29"/>
              <p:cNvSpPr>
                <a:spLocks/>
              </p:cNvSpPr>
              <p:nvPr/>
            </p:nvSpPr>
            <p:spPr bwMode="auto">
              <a:xfrm>
                <a:off x="3300" y="1567"/>
                <a:ext cx="38" cy="52"/>
              </a:xfrm>
              <a:custGeom>
                <a:avLst/>
                <a:gdLst>
                  <a:gd name="T0" fmla="*/ 9 w 16"/>
                  <a:gd name="T1" fmla="*/ 8 h 22"/>
                  <a:gd name="T2" fmla="*/ 5 w 16"/>
                  <a:gd name="T3" fmla="*/ 5 h 22"/>
                  <a:gd name="T4" fmla="*/ 8 w 16"/>
                  <a:gd name="T5" fmla="*/ 3 h 22"/>
                  <a:gd name="T6" fmla="*/ 14 w 16"/>
                  <a:gd name="T7" fmla="*/ 4 h 22"/>
                  <a:gd name="T8" fmla="*/ 14 w 16"/>
                  <a:gd name="T9" fmla="*/ 5 h 22"/>
                  <a:gd name="T10" fmla="*/ 14 w 16"/>
                  <a:gd name="T11" fmla="*/ 1 h 22"/>
                  <a:gd name="T12" fmla="*/ 14 w 16"/>
                  <a:gd name="T13" fmla="*/ 0 h 22"/>
                  <a:gd name="T14" fmla="*/ 8 w 16"/>
                  <a:gd name="T15" fmla="*/ 0 h 22"/>
                  <a:gd name="T16" fmla="*/ 0 w 16"/>
                  <a:gd name="T17" fmla="*/ 6 h 22"/>
                  <a:gd name="T18" fmla="*/ 6 w 16"/>
                  <a:gd name="T19" fmla="*/ 13 h 22"/>
                  <a:gd name="T20" fmla="*/ 11 w 16"/>
                  <a:gd name="T21" fmla="*/ 17 h 22"/>
                  <a:gd name="T22" fmla="*/ 7 w 16"/>
                  <a:gd name="T23" fmla="*/ 19 h 22"/>
                  <a:gd name="T24" fmla="*/ 0 w 16"/>
                  <a:gd name="T25" fmla="*/ 17 h 22"/>
                  <a:gd name="T26" fmla="*/ 0 w 16"/>
                  <a:gd name="T27" fmla="*/ 17 h 22"/>
                  <a:gd name="T28" fmla="*/ 0 w 16"/>
                  <a:gd name="T29" fmla="*/ 21 h 22"/>
                  <a:gd name="T30" fmla="*/ 0 w 16"/>
                  <a:gd name="T31" fmla="*/ 21 h 22"/>
                  <a:gd name="T32" fmla="*/ 7 w 16"/>
                  <a:gd name="T33" fmla="*/ 22 h 22"/>
                  <a:gd name="T34" fmla="*/ 16 w 16"/>
                  <a:gd name="T35" fmla="*/ 16 h 22"/>
                  <a:gd name="T36" fmla="*/ 9 w 16"/>
                  <a:gd name="T37" fmla="*/ 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2">
                    <a:moveTo>
                      <a:pt x="9" y="8"/>
                    </a:moveTo>
                    <a:cubicBezTo>
                      <a:pt x="7" y="7"/>
                      <a:pt x="5" y="6"/>
                      <a:pt x="5" y="5"/>
                    </a:cubicBezTo>
                    <a:cubicBezTo>
                      <a:pt x="5" y="3"/>
                      <a:pt x="7" y="3"/>
                      <a:pt x="8" y="3"/>
                    </a:cubicBezTo>
                    <a:cubicBezTo>
                      <a:pt x="11" y="3"/>
                      <a:pt x="13" y="4"/>
                      <a:pt x="14" y="4"/>
                    </a:cubicBezTo>
                    <a:cubicBezTo>
                      <a:pt x="14" y="5"/>
                      <a:pt x="14" y="5"/>
                      <a:pt x="14" y="5"/>
                    </a:cubicBezTo>
                    <a:cubicBezTo>
                      <a:pt x="14" y="1"/>
                      <a:pt x="14" y="1"/>
                      <a:pt x="14" y="1"/>
                    </a:cubicBezTo>
                    <a:cubicBezTo>
                      <a:pt x="14" y="0"/>
                      <a:pt x="14" y="0"/>
                      <a:pt x="14" y="0"/>
                    </a:cubicBezTo>
                    <a:cubicBezTo>
                      <a:pt x="13" y="0"/>
                      <a:pt x="11" y="0"/>
                      <a:pt x="8" y="0"/>
                    </a:cubicBezTo>
                    <a:cubicBezTo>
                      <a:pt x="3" y="0"/>
                      <a:pt x="0" y="2"/>
                      <a:pt x="0" y="6"/>
                    </a:cubicBezTo>
                    <a:cubicBezTo>
                      <a:pt x="0" y="10"/>
                      <a:pt x="3" y="11"/>
                      <a:pt x="6" y="13"/>
                    </a:cubicBezTo>
                    <a:cubicBezTo>
                      <a:pt x="8" y="14"/>
                      <a:pt x="11" y="15"/>
                      <a:pt x="11" y="17"/>
                    </a:cubicBezTo>
                    <a:cubicBezTo>
                      <a:pt x="11" y="18"/>
                      <a:pt x="9" y="19"/>
                      <a:pt x="7" y="19"/>
                    </a:cubicBezTo>
                    <a:cubicBezTo>
                      <a:pt x="4" y="19"/>
                      <a:pt x="2" y="18"/>
                      <a:pt x="0" y="17"/>
                    </a:cubicBezTo>
                    <a:cubicBezTo>
                      <a:pt x="0" y="17"/>
                      <a:pt x="0" y="17"/>
                      <a:pt x="0" y="17"/>
                    </a:cubicBezTo>
                    <a:cubicBezTo>
                      <a:pt x="0" y="21"/>
                      <a:pt x="0" y="21"/>
                      <a:pt x="0" y="21"/>
                    </a:cubicBezTo>
                    <a:cubicBezTo>
                      <a:pt x="0" y="21"/>
                      <a:pt x="0" y="21"/>
                      <a:pt x="0" y="21"/>
                    </a:cubicBezTo>
                    <a:cubicBezTo>
                      <a:pt x="1" y="22"/>
                      <a:pt x="4" y="22"/>
                      <a:pt x="7" y="22"/>
                    </a:cubicBezTo>
                    <a:cubicBezTo>
                      <a:pt x="12" y="22"/>
                      <a:pt x="16" y="20"/>
                      <a:pt x="16" y="16"/>
                    </a:cubicBezTo>
                    <a:cubicBezTo>
                      <a:pt x="16" y="12"/>
                      <a:pt x="12" y="10"/>
                      <a:pt x="9" y="8"/>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1" name="Freeform 30"/>
              <p:cNvSpPr>
                <a:spLocks noEditPoints="1"/>
              </p:cNvSpPr>
              <p:nvPr/>
            </p:nvSpPr>
            <p:spPr bwMode="auto">
              <a:xfrm>
                <a:off x="3345" y="1567"/>
                <a:ext cx="59" cy="73"/>
              </a:xfrm>
              <a:custGeom>
                <a:avLst/>
                <a:gdLst>
                  <a:gd name="T0" fmla="*/ 16 w 25"/>
                  <a:gd name="T1" fmla="*/ 0 h 31"/>
                  <a:gd name="T2" fmla="*/ 10 w 25"/>
                  <a:gd name="T3" fmla="*/ 3 h 31"/>
                  <a:gd name="T4" fmla="*/ 10 w 25"/>
                  <a:gd name="T5" fmla="*/ 0 h 31"/>
                  <a:gd name="T6" fmla="*/ 9 w 25"/>
                  <a:gd name="T7" fmla="*/ 0 h 31"/>
                  <a:gd name="T8" fmla="*/ 0 w 25"/>
                  <a:gd name="T9" fmla="*/ 1 h 31"/>
                  <a:gd name="T10" fmla="*/ 0 w 25"/>
                  <a:gd name="T11" fmla="*/ 3 h 31"/>
                  <a:gd name="T12" fmla="*/ 0 w 25"/>
                  <a:gd name="T13" fmla="*/ 3 h 31"/>
                  <a:gd name="T14" fmla="*/ 4 w 25"/>
                  <a:gd name="T15" fmla="*/ 6 h 31"/>
                  <a:gd name="T16" fmla="*/ 4 w 25"/>
                  <a:gd name="T17" fmla="*/ 31 h 31"/>
                  <a:gd name="T18" fmla="*/ 10 w 25"/>
                  <a:gd name="T19" fmla="*/ 31 h 31"/>
                  <a:gd name="T20" fmla="*/ 10 w 25"/>
                  <a:gd name="T21" fmla="*/ 20 h 31"/>
                  <a:gd name="T22" fmla="*/ 16 w 25"/>
                  <a:gd name="T23" fmla="*/ 22 h 31"/>
                  <a:gd name="T24" fmla="*/ 25 w 25"/>
                  <a:gd name="T25" fmla="*/ 11 h 31"/>
                  <a:gd name="T26" fmla="*/ 16 w 25"/>
                  <a:gd name="T27" fmla="*/ 0 h 31"/>
                  <a:gd name="T28" fmla="*/ 14 w 25"/>
                  <a:gd name="T29" fmla="*/ 3 h 31"/>
                  <a:gd name="T30" fmla="*/ 19 w 25"/>
                  <a:gd name="T31" fmla="*/ 11 h 31"/>
                  <a:gd name="T32" fmla="*/ 14 w 25"/>
                  <a:gd name="T33" fmla="*/ 19 h 31"/>
                  <a:gd name="T34" fmla="*/ 10 w 25"/>
                  <a:gd name="T35" fmla="*/ 12 h 31"/>
                  <a:gd name="T36" fmla="*/ 10 w 25"/>
                  <a:gd name="T37" fmla="*/ 10 h 31"/>
                  <a:gd name="T38" fmla="*/ 14 w 25"/>
                  <a:gd name="T39"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31">
                    <a:moveTo>
                      <a:pt x="16" y="0"/>
                    </a:moveTo>
                    <a:cubicBezTo>
                      <a:pt x="14" y="0"/>
                      <a:pt x="12" y="1"/>
                      <a:pt x="10" y="3"/>
                    </a:cubicBezTo>
                    <a:cubicBezTo>
                      <a:pt x="10" y="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1"/>
                      <a:pt x="4" y="31"/>
                      <a:pt x="4" y="31"/>
                    </a:cubicBezTo>
                    <a:cubicBezTo>
                      <a:pt x="10" y="31"/>
                      <a:pt x="10" y="31"/>
                      <a:pt x="10" y="31"/>
                    </a:cubicBezTo>
                    <a:cubicBezTo>
                      <a:pt x="10" y="31"/>
                      <a:pt x="10" y="21"/>
                      <a:pt x="10" y="20"/>
                    </a:cubicBezTo>
                    <a:cubicBezTo>
                      <a:pt x="11" y="21"/>
                      <a:pt x="13" y="22"/>
                      <a:pt x="16" y="22"/>
                    </a:cubicBezTo>
                    <a:cubicBezTo>
                      <a:pt x="22" y="22"/>
                      <a:pt x="25" y="18"/>
                      <a:pt x="25" y="11"/>
                    </a:cubicBezTo>
                    <a:cubicBezTo>
                      <a:pt x="25" y="4"/>
                      <a:pt x="22" y="0"/>
                      <a:pt x="16" y="0"/>
                    </a:cubicBezTo>
                    <a:moveTo>
                      <a:pt x="14" y="3"/>
                    </a:moveTo>
                    <a:cubicBezTo>
                      <a:pt x="18" y="3"/>
                      <a:pt x="19" y="7"/>
                      <a:pt x="19" y="11"/>
                    </a:cubicBezTo>
                    <a:cubicBezTo>
                      <a:pt x="19" y="16"/>
                      <a:pt x="17" y="19"/>
                      <a:pt x="14" y="19"/>
                    </a:cubicBezTo>
                    <a:cubicBezTo>
                      <a:pt x="11" y="19"/>
                      <a:pt x="10" y="15"/>
                      <a:pt x="10" y="12"/>
                    </a:cubicBezTo>
                    <a:cubicBezTo>
                      <a:pt x="10" y="10"/>
                      <a:pt x="10" y="10"/>
                      <a:pt x="10" y="10"/>
                    </a:cubicBezTo>
                    <a:cubicBezTo>
                      <a:pt x="10" y="8"/>
                      <a:pt x="10" y="3"/>
                      <a:pt x="14" y="3"/>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2" name="Freeform 31"/>
              <p:cNvSpPr>
                <a:spLocks/>
              </p:cNvSpPr>
              <p:nvPr/>
            </p:nvSpPr>
            <p:spPr bwMode="auto">
              <a:xfrm>
                <a:off x="3414" y="1567"/>
                <a:ext cx="23" cy="52"/>
              </a:xfrm>
              <a:custGeom>
                <a:avLst/>
                <a:gdLst>
                  <a:gd name="T0" fmla="*/ 0 w 10"/>
                  <a:gd name="T1" fmla="*/ 1 h 22"/>
                  <a:gd name="T2" fmla="*/ 0 w 10"/>
                  <a:gd name="T3" fmla="*/ 3 h 22"/>
                  <a:gd name="T4" fmla="*/ 1 w 10"/>
                  <a:gd name="T5" fmla="*/ 3 h 22"/>
                  <a:gd name="T6" fmla="*/ 4 w 10"/>
                  <a:gd name="T7" fmla="*/ 6 h 22"/>
                  <a:gd name="T8" fmla="*/ 4 w 10"/>
                  <a:gd name="T9" fmla="*/ 22 h 22"/>
                  <a:gd name="T10" fmla="*/ 10 w 10"/>
                  <a:gd name="T11" fmla="*/ 22 h 22"/>
                  <a:gd name="T12" fmla="*/ 10 w 10"/>
                  <a:gd name="T13" fmla="*/ 0 h 22"/>
                  <a:gd name="T14" fmla="*/ 9 w 10"/>
                  <a:gd name="T15" fmla="*/ 0 h 22"/>
                  <a:gd name="T16" fmla="*/ 0 w 10"/>
                  <a:gd name="T17"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2">
                    <a:moveTo>
                      <a:pt x="0" y="1"/>
                    </a:moveTo>
                    <a:cubicBezTo>
                      <a:pt x="0" y="3"/>
                      <a:pt x="0" y="3"/>
                      <a:pt x="0" y="3"/>
                    </a:cubicBezTo>
                    <a:cubicBezTo>
                      <a:pt x="1" y="3"/>
                      <a:pt x="1" y="3"/>
                      <a:pt x="1" y="3"/>
                    </a:cubicBezTo>
                    <a:cubicBezTo>
                      <a:pt x="3" y="3"/>
                      <a:pt x="4" y="4"/>
                      <a:pt x="4" y="6"/>
                    </a:cubicBezTo>
                    <a:cubicBezTo>
                      <a:pt x="4" y="22"/>
                      <a:pt x="4" y="22"/>
                      <a:pt x="4" y="22"/>
                    </a:cubicBezTo>
                    <a:cubicBezTo>
                      <a:pt x="10" y="22"/>
                      <a:pt x="10" y="22"/>
                      <a:pt x="10" y="22"/>
                    </a:cubicBezTo>
                    <a:cubicBezTo>
                      <a:pt x="10" y="0"/>
                      <a:pt x="10" y="0"/>
                      <a:pt x="10" y="0"/>
                    </a:cubicBezTo>
                    <a:cubicBezTo>
                      <a:pt x="9" y="0"/>
                      <a:pt x="9" y="0"/>
                      <a:pt x="9" y="0"/>
                    </a:cubicBezTo>
                    <a:cubicBezTo>
                      <a:pt x="0" y="1"/>
                      <a:pt x="0" y="1"/>
                      <a:pt x="0" y="1"/>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3" name="Oval 32"/>
              <p:cNvSpPr>
                <a:spLocks noChangeArrowheads="1"/>
              </p:cNvSpPr>
              <p:nvPr/>
            </p:nvSpPr>
            <p:spPr bwMode="auto">
              <a:xfrm>
                <a:off x="3421" y="1546"/>
                <a:ext cx="19" cy="14"/>
              </a:xfrm>
              <a:prstGeom prst="ellipse">
                <a:avLst/>
              </a:pr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4" name="Freeform 33"/>
              <p:cNvSpPr>
                <a:spLocks/>
              </p:cNvSpPr>
              <p:nvPr/>
            </p:nvSpPr>
            <p:spPr bwMode="auto">
              <a:xfrm>
                <a:off x="3449" y="1567"/>
                <a:ext cx="45" cy="52"/>
              </a:xfrm>
              <a:custGeom>
                <a:avLst/>
                <a:gdLst>
                  <a:gd name="T0" fmla="*/ 19 w 19"/>
                  <a:gd name="T1" fmla="*/ 5 h 22"/>
                  <a:gd name="T2" fmla="*/ 19 w 19"/>
                  <a:gd name="T3" fmla="*/ 0 h 22"/>
                  <a:gd name="T4" fmla="*/ 19 w 19"/>
                  <a:gd name="T5" fmla="*/ 0 h 22"/>
                  <a:gd name="T6" fmla="*/ 16 w 19"/>
                  <a:gd name="T7" fmla="*/ 0 h 22"/>
                  <a:gd name="T8" fmla="*/ 10 w 19"/>
                  <a:gd name="T9" fmla="*/ 4 h 22"/>
                  <a:gd name="T10" fmla="*/ 10 w 19"/>
                  <a:gd name="T11" fmla="*/ 0 h 22"/>
                  <a:gd name="T12" fmla="*/ 10 w 19"/>
                  <a:gd name="T13" fmla="*/ 0 h 22"/>
                  <a:gd name="T14" fmla="*/ 0 w 19"/>
                  <a:gd name="T15" fmla="*/ 1 h 22"/>
                  <a:gd name="T16" fmla="*/ 0 w 19"/>
                  <a:gd name="T17" fmla="*/ 3 h 22"/>
                  <a:gd name="T18" fmla="*/ 1 w 19"/>
                  <a:gd name="T19" fmla="*/ 3 h 22"/>
                  <a:gd name="T20" fmla="*/ 4 w 19"/>
                  <a:gd name="T21" fmla="*/ 6 h 22"/>
                  <a:gd name="T22" fmla="*/ 4 w 19"/>
                  <a:gd name="T23" fmla="*/ 22 h 22"/>
                  <a:gd name="T24" fmla="*/ 10 w 19"/>
                  <a:gd name="T25" fmla="*/ 22 h 22"/>
                  <a:gd name="T26" fmla="*/ 10 w 19"/>
                  <a:gd name="T27" fmla="*/ 11 h 22"/>
                  <a:gd name="T28" fmla="*/ 16 w 19"/>
                  <a:gd name="T29" fmla="*/ 4 h 22"/>
                  <a:gd name="T30" fmla="*/ 18 w 19"/>
                  <a:gd name="T31" fmla="*/ 5 h 22"/>
                  <a:gd name="T32" fmla="*/ 19 w 19"/>
                  <a:gd name="T33" fmla="*/ 5 h 22"/>
                  <a:gd name="T34" fmla="*/ 19 w 19"/>
                  <a:gd name="T35"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2">
                    <a:moveTo>
                      <a:pt x="19" y="5"/>
                    </a:moveTo>
                    <a:cubicBezTo>
                      <a:pt x="19" y="0"/>
                      <a:pt x="19" y="0"/>
                      <a:pt x="19" y="0"/>
                    </a:cubicBezTo>
                    <a:cubicBezTo>
                      <a:pt x="19" y="0"/>
                      <a:pt x="19" y="0"/>
                      <a:pt x="19" y="0"/>
                    </a:cubicBezTo>
                    <a:cubicBezTo>
                      <a:pt x="18" y="0"/>
                      <a:pt x="17" y="0"/>
                      <a:pt x="16" y="0"/>
                    </a:cubicBezTo>
                    <a:cubicBezTo>
                      <a:pt x="13" y="0"/>
                      <a:pt x="11" y="2"/>
                      <a:pt x="10" y="4"/>
                    </a:cubicBezTo>
                    <a:cubicBezTo>
                      <a:pt x="10" y="2"/>
                      <a:pt x="10" y="0"/>
                      <a:pt x="10" y="0"/>
                    </a:cubicBezTo>
                    <a:cubicBezTo>
                      <a:pt x="10" y="0"/>
                      <a:pt x="10" y="0"/>
                      <a:pt x="10" y="0"/>
                    </a:cubicBezTo>
                    <a:cubicBezTo>
                      <a:pt x="0" y="1"/>
                      <a:pt x="0" y="1"/>
                      <a:pt x="0" y="1"/>
                    </a:cubicBezTo>
                    <a:cubicBezTo>
                      <a:pt x="0" y="3"/>
                      <a:pt x="0" y="3"/>
                      <a:pt x="0" y="3"/>
                    </a:cubicBezTo>
                    <a:cubicBezTo>
                      <a:pt x="1" y="3"/>
                      <a:pt x="1" y="3"/>
                      <a:pt x="1" y="3"/>
                    </a:cubicBezTo>
                    <a:cubicBezTo>
                      <a:pt x="4" y="3"/>
                      <a:pt x="4" y="4"/>
                      <a:pt x="4" y="6"/>
                    </a:cubicBezTo>
                    <a:cubicBezTo>
                      <a:pt x="4" y="22"/>
                      <a:pt x="4" y="22"/>
                      <a:pt x="4" y="22"/>
                    </a:cubicBezTo>
                    <a:cubicBezTo>
                      <a:pt x="10" y="22"/>
                      <a:pt x="10" y="22"/>
                      <a:pt x="10" y="22"/>
                    </a:cubicBezTo>
                    <a:cubicBezTo>
                      <a:pt x="10" y="11"/>
                      <a:pt x="10" y="11"/>
                      <a:pt x="10" y="11"/>
                    </a:cubicBezTo>
                    <a:cubicBezTo>
                      <a:pt x="10" y="9"/>
                      <a:pt x="11" y="4"/>
                      <a:pt x="16" y="4"/>
                    </a:cubicBezTo>
                    <a:cubicBezTo>
                      <a:pt x="17" y="4"/>
                      <a:pt x="18" y="5"/>
                      <a:pt x="18" y="5"/>
                    </a:cubicBezTo>
                    <a:cubicBezTo>
                      <a:pt x="19" y="5"/>
                      <a:pt x="19" y="5"/>
                      <a:pt x="19" y="5"/>
                    </a:cubicBezTo>
                    <a:cubicBezTo>
                      <a:pt x="19" y="5"/>
                      <a:pt x="19" y="5"/>
                      <a:pt x="19" y="5"/>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5" name="Freeform 34"/>
              <p:cNvSpPr>
                <a:spLocks noEditPoints="1"/>
              </p:cNvSpPr>
              <p:nvPr/>
            </p:nvSpPr>
            <p:spPr bwMode="auto">
              <a:xfrm>
                <a:off x="3501"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6" name="Freeform 35"/>
              <p:cNvSpPr>
                <a:spLocks/>
              </p:cNvSpPr>
              <p:nvPr/>
            </p:nvSpPr>
            <p:spPr bwMode="auto">
              <a:xfrm>
                <a:off x="3633" y="1543"/>
                <a:ext cx="57" cy="76"/>
              </a:xfrm>
              <a:custGeom>
                <a:avLst/>
                <a:gdLst>
                  <a:gd name="T0" fmla="*/ 18 w 24"/>
                  <a:gd name="T1" fmla="*/ 10 h 32"/>
                  <a:gd name="T2" fmla="*/ 10 w 24"/>
                  <a:gd name="T3" fmla="*/ 14 h 32"/>
                  <a:gd name="T4" fmla="*/ 10 w 24"/>
                  <a:gd name="T5" fmla="*/ 0 h 32"/>
                  <a:gd name="T6" fmla="*/ 9 w 24"/>
                  <a:gd name="T7" fmla="*/ 0 h 32"/>
                  <a:gd name="T8" fmla="*/ 0 w 24"/>
                  <a:gd name="T9" fmla="*/ 1 h 32"/>
                  <a:gd name="T10" fmla="*/ 0 w 24"/>
                  <a:gd name="T11" fmla="*/ 3 h 32"/>
                  <a:gd name="T12" fmla="*/ 0 w 24"/>
                  <a:gd name="T13" fmla="*/ 3 h 32"/>
                  <a:gd name="T14" fmla="*/ 4 w 24"/>
                  <a:gd name="T15" fmla="*/ 6 h 32"/>
                  <a:gd name="T16" fmla="*/ 4 w 24"/>
                  <a:gd name="T17" fmla="*/ 32 h 32"/>
                  <a:gd name="T18" fmla="*/ 10 w 24"/>
                  <a:gd name="T19" fmla="*/ 32 h 32"/>
                  <a:gd name="T20" fmla="*/ 10 w 24"/>
                  <a:gd name="T21" fmla="*/ 21 h 32"/>
                  <a:gd name="T22" fmla="*/ 15 w 24"/>
                  <a:gd name="T23" fmla="*/ 14 h 32"/>
                  <a:gd name="T24" fmla="*/ 18 w 24"/>
                  <a:gd name="T25" fmla="*/ 18 h 32"/>
                  <a:gd name="T26" fmla="*/ 18 w 24"/>
                  <a:gd name="T27" fmla="*/ 32 h 32"/>
                  <a:gd name="T28" fmla="*/ 24 w 24"/>
                  <a:gd name="T29" fmla="*/ 32 h 32"/>
                  <a:gd name="T30" fmla="*/ 24 w 24"/>
                  <a:gd name="T31" fmla="*/ 18 h 32"/>
                  <a:gd name="T32" fmla="*/ 18 w 24"/>
                  <a:gd name="T33"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32">
                    <a:moveTo>
                      <a:pt x="18" y="10"/>
                    </a:moveTo>
                    <a:cubicBezTo>
                      <a:pt x="13" y="10"/>
                      <a:pt x="11" y="12"/>
                      <a:pt x="10" y="14"/>
                    </a:cubicBezTo>
                    <a:cubicBezTo>
                      <a:pt x="10" y="1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2"/>
                      <a:pt x="4" y="32"/>
                      <a:pt x="4" y="32"/>
                    </a:cubicBezTo>
                    <a:cubicBezTo>
                      <a:pt x="10" y="32"/>
                      <a:pt x="10" y="32"/>
                      <a:pt x="10" y="32"/>
                    </a:cubicBezTo>
                    <a:cubicBezTo>
                      <a:pt x="10" y="21"/>
                      <a:pt x="10" y="21"/>
                      <a:pt x="10" y="21"/>
                    </a:cubicBezTo>
                    <a:cubicBezTo>
                      <a:pt x="10" y="17"/>
                      <a:pt x="13" y="14"/>
                      <a:pt x="15" y="14"/>
                    </a:cubicBezTo>
                    <a:cubicBezTo>
                      <a:pt x="18" y="14"/>
                      <a:pt x="18" y="16"/>
                      <a:pt x="18" y="18"/>
                    </a:cubicBezTo>
                    <a:cubicBezTo>
                      <a:pt x="18" y="32"/>
                      <a:pt x="18" y="32"/>
                      <a:pt x="18" y="32"/>
                    </a:cubicBezTo>
                    <a:cubicBezTo>
                      <a:pt x="24" y="32"/>
                      <a:pt x="24" y="32"/>
                      <a:pt x="24" y="32"/>
                    </a:cubicBezTo>
                    <a:cubicBezTo>
                      <a:pt x="24" y="18"/>
                      <a:pt x="24" y="18"/>
                      <a:pt x="24" y="18"/>
                    </a:cubicBezTo>
                    <a:cubicBezTo>
                      <a:pt x="24" y="15"/>
                      <a:pt x="24" y="10"/>
                      <a:pt x="18" y="1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7" name="Freeform 36"/>
              <p:cNvSpPr>
                <a:spLocks noEditPoints="1"/>
              </p:cNvSpPr>
              <p:nvPr/>
            </p:nvSpPr>
            <p:spPr bwMode="auto">
              <a:xfrm>
                <a:off x="3704"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8" name="Freeform 37"/>
              <p:cNvSpPr>
                <a:spLocks/>
              </p:cNvSpPr>
              <p:nvPr/>
            </p:nvSpPr>
            <p:spPr bwMode="auto">
              <a:xfrm>
                <a:off x="3588" y="1553"/>
                <a:ext cx="38" cy="66"/>
              </a:xfrm>
              <a:custGeom>
                <a:avLst/>
                <a:gdLst>
                  <a:gd name="T0" fmla="*/ 4 w 16"/>
                  <a:gd name="T1" fmla="*/ 0 h 28"/>
                  <a:gd name="T2" fmla="*/ 4 w 16"/>
                  <a:gd name="T3" fmla="*/ 6 h 28"/>
                  <a:gd name="T4" fmla="*/ 0 w 16"/>
                  <a:gd name="T5" fmla="*/ 6 h 28"/>
                  <a:gd name="T6" fmla="*/ 0 w 16"/>
                  <a:gd name="T7" fmla="*/ 9 h 28"/>
                  <a:gd name="T8" fmla="*/ 4 w 16"/>
                  <a:gd name="T9" fmla="*/ 9 h 28"/>
                  <a:gd name="T10" fmla="*/ 4 w 16"/>
                  <a:gd name="T11" fmla="*/ 22 h 28"/>
                  <a:gd name="T12" fmla="*/ 12 w 16"/>
                  <a:gd name="T13" fmla="*/ 28 h 28"/>
                  <a:gd name="T14" fmla="*/ 15 w 16"/>
                  <a:gd name="T15" fmla="*/ 28 h 28"/>
                  <a:gd name="T16" fmla="*/ 16 w 16"/>
                  <a:gd name="T17" fmla="*/ 28 h 28"/>
                  <a:gd name="T18" fmla="*/ 16 w 16"/>
                  <a:gd name="T19" fmla="*/ 25 h 28"/>
                  <a:gd name="T20" fmla="*/ 15 w 16"/>
                  <a:gd name="T21" fmla="*/ 25 h 28"/>
                  <a:gd name="T22" fmla="*/ 13 w 16"/>
                  <a:gd name="T23" fmla="*/ 25 h 28"/>
                  <a:gd name="T24" fmla="*/ 10 w 16"/>
                  <a:gd name="T25" fmla="*/ 21 h 28"/>
                  <a:gd name="T26" fmla="*/ 10 w 16"/>
                  <a:gd name="T27" fmla="*/ 9 h 28"/>
                  <a:gd name="T28" fmla="*/ 16 w 16"/>
                  <a:gd name="T29" fmla="*/ 9 h 28"/>
                  <a:gd name="T30" fmla="*/ 16 w 16"/>
                  <a:gd name="T31" fmla="*/ 6 h 28"/>
                  <a:gd name="T32" fmla="*/ 10 w 16"/>
                  <a:gd name="T33" fmla="*/ 6 h 28"/>
                  <a:gd name="T34" fmla="*/ 10 w 16"/>
                  <a:gd name="T35" fmla="*/ 0 h 28"/>
                  <a:gd name="T36" fmla="*/ 4 w 16"/>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8">
                    <a:moveTo>
                      <a:pt x="4" y="0"/>
                    </a:moveTo>
                    <a:cubicBezTo>
                      <a:pt x="4" y="0"/>
                      <a:pt x="4" y="6"/>
                      <a:pt x="4" y="6"/>
                    </a:cubicBezTo>
                    <a:cubicBezTo>
                      <a:pt x="3" y="6"/>
                      <a:pt x="0" y="6"/>
                      <a:pt x="0" y="6"/>
                    </a:cubicBezTo>
                    <a:cubicBezTo>
                      <a:pt x="0" y="9"/>
                      <a:pt x="0" y="9"/>
                      <a:pt x="0" y="9"/>
                    </a:cubicBezTo>
                    <a:cubicBezTo>
                      <a:pt x="0" y="9"/>
                      <a:pt x="3" y="9"/>
                      <a:pt x="4" y="9"/>
                    </a:cubicBezTo>
                    <a:cubicBezTo>
                      <a:pt x="4" y="10"/>
                      <a:pt x="4" y="22"/>
                      <a:pt x="4" y="22"/>
                    </a:cubicBezTo>
                    <a:cubicBezTo>
                      <a:pt x="4" y="28"/>
                      <a:pt x="7" y="28"/>
                      <a:pt x="12" y="28"/>
                    </a:cubicBezTo>
                    <a:cubicBezTo>
                      <a:pt x="13" y="28"/>
                      <a:pt x="14" y="28"/>
                      <a:pt x="15" y="28"/>
                    </a:cubicBezTo>
                    <a:cubicBezTo>
                      <a:pt x="16" y="28"/>
                      <a:pt x="16" y="28"/>
                      <a:pt x="16" y="28"/>
                    </a:cubicBezTo>
                    <a:cubicBezTo>
                      <a:pt x="16" y="25"/>
                      <a:pt x="16" y="25"/>
                      <a:pt x="16" y="25"/>
                    </a:cubicBezTo>
                    <a:cubicBezTo>
                      <a:pt x="15" y="25"/>
                      <a:pt x="15" y="25"/>
                      <a:pt x="15" y="25"/>
                    </a:cubicBezTo>
                    <a:cubicBezTo>
                      <a:pt x="15" y="25"/>
                      <a:pt x="14" y="25"/>
                      <a:pt x="13" y="25"/>
                    </a:cubicBezTo>
                    <a:cubicBezTo>
                      <a:pt x="10" y="25"/>
                      <a:pt x="10" y="24"/>
                      <a:pt x="10" y="21"/>
                    </a:cubicBezTo>
                    <a:cubicBezTo>
                      <a:pt x="10" y="21"/>
                      <a:pt x="10" y="10"/>
                      <a:pt x="10" y="9"/>
                    </a:cubicBezTo>
                    <a:cubicBezTo>
                      <a:pt x="10" y="9"/>
                      <a:pt x="16" y="9"/>
                      <a:pt x="16" y="9"/>
                    </a:cubicBezTo>
                    <a:cubicBezTo>
                      <a:pt x="16" y="6"/>
                      <a:pt x="16" y="6"/>
                      <a:pt x="16" y="6"/>
                    </a:cubicBezTo>
                    <a:cubicBezTo>
                      <a:pt x="16" y="6"/>
                      <a:pt x="10"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9" name="Freeform 38"/>
              <p:cNvSpPr>
                <a:spLocks/>
              </p:cNvSpPr>
              <p:nvPr/>
            </p:nvSpPr>
            <p:spPr bwMode="auto">
              <a:xfrm>
                <a:off x="3787" y="1546"/>
                <a:ext cx="82" cy="73"/>
              </a:xfrm>
              <a:custGeom>
                <a:avLst/>
                <a:gdLst>
                  <a:gd name="T0" fmla="*/ 35 w 35"/>
                  <a:gd name="T1" fmla="*/ 0 h 31"/>
                  <a:gd name="T2" fmla="*/ 29 w 35"/>
                  <a:gd name="T3" fmla="*/ 0 h 31"/>
                  <a:gd name="T4" fmla="*/ 29 w 35"/>
                  <a:gd name="T5" fmla="*/ 23 h 31"/>
                  <a:gd name="T6" fmla="*/ 14 w 35"/>
                  <a:gd name="T7" fmla="*/ 0 h 31"/>
                  <a:gd name="T8" fmla="*/ 0 w 35"/>
                  <a:gd name="T9" fmla="*/ 0 h 31"/>
                  <a:gd name="T10" fmla="*/ 0 w 35"/>
                  <a:gd name="T11" fmla="*/ 2 h 31"/>
                  <a:gd name="T12" fmla="*/ 1 w 35"/>
                  <a:gd name="T13" fmla="*/ 2 h 31"/>
                  <a:gd name="T14" fmla="*/ 5 w 35"/>
                  <a:gd name="T15" fmla="*/ 6 h 31"/>
                  <a:gd name="T16" fmla="*/ 5 w 35"/>
                  <a:gd name="T17" fmla="*/ 31 h 31"/>
                  <a:gd name="T18" fmla="*/ 11 w 35"/>
                  <a:gd name="T19" fmla="*/ 31 h 31"/>
                  <a:gd name="T20" fmla="*/ 11 w 35"/>
                  <a:gd name="T21" fmla="*/ 6 h 31"/>
                  <a:gd name="T22" fmla="*/ 27 w 35"/>
                  <a:gd name="T23" fmla="*/ 31 h 31"/>
                  <a:gd name="T24" fmla="*/ 35 w 35"/>
                  <a:gd name="T25" fmla="*/ 31 h 31"/>
                  <a:gd name="T26" fmla="*/ 35 w 35"/>
                  <a:gd name="T27" fmla="*/ 0 h 31"/>
                  <a:gd name="T28" fmla="*/ 35 w 35"/>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31">
                    <a:moveTo>
                      <a:pt x="35" y="0"/>
                    </a:moveTo>
                    <a:cubicBezTo>
                      <a:pt x="29" y="0"/>
                      <a:pt x="29" y="0"/>
                      <a:pt x="29" y="0"/>
                    </a:cubicBezTo>
                    <a:cubicBezTo>
                      <a:pt x="29" y="0"/>
                      <a:pt x="29" y="21"/>
                      <a:pt x="29" y="23"/>
                    </a:cubicBezTo>
                    <a:cubicBezTo>
                      <a:pt x="28" y="21"/>
                      <a:pt x="14" y="0"/>
                      <a:pt x="14" y="0"/>
                    </a:cubicBezTo>
                    <a:cubicBezTo>
                      <a:pt x="0" y="0"/>
                      <a:pt x="0" y="0"/>
                      <a:pt x="0" y="0"/>
                    </a:cubicBezTo>
                    <a:cubicBezTo>
                      <a:pt x="0" y="2"/>
                      <a:pt x="0" y="2"/>
                      <a:pt x="0" y="2"/>
                    </a:cubicBezTo>
                    <a:cubicBezTo>
                      <a:pt x="1" y="2"/>
                      <a:pt x="1" y="2"/>
                      <a:pt x="1" y="2"/>
                    </a:cubicBezTo>
                    <a:cubicBezTo>
                      <a:pt x="5" y="3"/>
                      <a:pt x="5" y="3"/>
                      <a:pt x="5" y="6"/>
                    </a:cubicBezTo>
                    <a:cubicBezTo>
                      <a:pt x="5" y="31"/>
                      <a:pt x="5" y="31"/>
                      <a:pt x="5" y="31"/>
                    </a:cubicBezTo>
                    <a:cubicBezTo>
                      <a:pt x="11" y="31"/>
                      <a:pt x="11" y="31"/>
                      <a:pt x="11" y="31"/>
                    </a:cubicBezTo>
                    <a:cubicBezTo>
                      <a:pt x="11" y="31"/>
                      <a:pt x="11" y="9"/>
                      <a:pt x="11" y="6"/>
                    </a:cubicBezTo>
                    <a:cubicBezTo>
                      <a:pt x="13" y="8"/>
                      <a:pt x="27" y="31"/>
                      <a:pt x="27" y="31"/>
                    </a:cubicBezTo>
                    <a:cubicBezTo>
                      <a:pt x="35" y="31"/>
                      <a:pt x="35" y="31"/>
                      <a:pt x="35" y="31"/>
                    </a:cubicBezTo>
                    <a:cubicBezTo>
                      <a:pt x="35" y="0"/>
                      <a:pt x="35" y="0"/>
                      <a:pt x="35" y="0"/>
                    </a:cubicBezTo>
                    <a:cubicBezTo>
                      <a:pt x="35" y="0"/>
                      <a:pt x="35" y="0"/>
                      <a:pt x="35"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0" name="Freeform 39"/>
              <p:cNvSpPr>
                <a:spLocks noEditPoints="1"/>
              </p:cNvSpPr>
              <p:nvPr/>
            </p:nvSpPr>
            <p:spPr bwMode="auto">
              <a:xfrm>
                <a:off x="3883" y="1567"/>
                <a:ext cx="48" cy="52"/>
              </a:xfrm>
              <a:custGeom>
                <a:avLst/>
                <a:gdLst>
                  <a:gd name="T0" fmla="*/ 20 w 20"/>
                  <a:gd name="T1" fmla="*/ 9 h 22"/>
                  <a:gd name="T2" fmla="*/ 11 w 20"/>
                  <a:gd name="T3" fmla="*/ 0 h 22"/>
                  <a:gd name="T4" fmla="*/ 0 w 20"/>
                  <a:gd name="T5" fmla="*/ 10 h 22"/>
                  <a:gd name="T6" fmla="*/ 12 w 20"/>
                  <a:gd name="T7" fmla="*/ 22 h 22"/>
                  <a:gd name="T8" fmla="*/ 19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8" y="21"/>
                      <a:pt x="19" y="21"/>
                    </a:cubicBezTo>
                    <a:cubicBezTo>
                      <a:pt x="20" y="21"/>
                      <a:pt x="20" y="21"/>
                      <a:pt x="20" y="21"/>
                    </a:cubicBezTo>
                    <a:cubicBezTo>
                      <a:pt x="20" y="18"/>
                      <a:pt x="20" y="18"/>
                      <a:pt x="20" y="18"/>
                    </a:cubicBezTo>
                    <a:cubicBezTo>
                      <a:pt x="19" y="18"/>
                      <a:pt x="19" y="18"/>
                      <a:pt x="19" y="18"/>
                    </a:cubicBezTo>
                    <a:cubicBezTo>
                      <a:pt x="18" y="18"/>
                      <a:pt x="17" y="19"/>
                      <a:pt x="15" y="19"/>
                    </a:cubicBezTo>
                    <a:cubicBezTo>
                      <a:pt x="8" y="19"/>
                      <a:pt x="6" y="14"/>
                      <a:pt x="6" y="9"/>
                    </a:cubicBezTo>
                    <a:cubicBezTo>
                      <a:pt x="7" y="9"/>
                      <a:pt x="20" y="9"/>
                      <a:pt x="20" y="9"/>
                    </a:cubicBezTo>
                    <a:cubicBezTo>
                      <a:pt x="20" y="9"/>
                      <a:pt x="20" y="9"/>
                      <a:pt x="20" y="9"/>
                    </a:cubicBezTo>
                    <a:moveTo>
                      <a:pt x="10" y="2"/>
                    </a:moveTo>
                    <a:cubicBezTo>
                      <a:pt x="13"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1" name="Freeform 40"/>
              <p:cNvSpPr>
                <a:spLocks/>
              </p:cNvSpPr>
              <p:nvPr/>
            </p:nvSpPr>
            <p:spPr bwMode="auto">
              <a:xfrm>
                <a:off x="3997" y="1553"/>
                <a:ext cx="40" cy="66"/>
              </a:xfrm>
              <a:custGeom>
                <a:avLst/>
                <a:gdLst>
                  <a:gd name="T0" fmla="*/ 4 w 17"/>
                  <a:gd name="T1" fmla="*/ 0 h 28"/>
                  <a:gd name="T2" fmla="*/ 4 w 17"/>
                  <a:gd name="T3" fmla="*/ 6 h 28"/>
                  <a:gd name="T4" fmla="*/ 0 w 17"/>
                  <a:gd name="T5" fmla="*/ 6 h 28"/>
                  <a:gd name="T6" fmla="*/ 0 w 17"/>
                  <a:gd name="T7" fmla="*/ 9 h 28"/>
                  <a:gd name="T8" fmla="*/ 4 w 17"/>
                  <a:gd name="T9" fmla="*/ 9 h 28"/>
                  <a:gd name="T10" fmla="*/ 4 w 17"/>
                  <a:gd name="T11" fmla="*/ 22 h 28"/>
                  <a:gd name="T12" fmla="*/ 12 w 17"/>
                  <a:gd name="T13" fmla="*/ 28 h 28"/>
                  <a:gd name="T14" fmla="*/ 16 w 17"/>
                  <a:gd name="T15" fmla="*/ 28 h 28"/>
                  <a:gd name="T16" fmla="*/ 16 w 17"/>
                  <a:gd name="T17" fmla="*/ 28 h 28"/>
                  <a:gd name="T18" fmla="*/ 16 w 17"/>
                  <a:gd name="T19" fmla="*/ 25 h 28"/>
                  <a:gd name="T20" fmla="*/ 16 w 17"/>
                  <a:gd name="T21" fmla="*/ 25 h 28"/>
                  <a:gd name="T22" fmla="*/ 14 w 17"/>
                  <a:gd name="T23" fmla="*/ 25 h 28"/>
                  <a:gd name="T24" fmla="*/ 10 w 17"/>
                  <a:gd name="T25" fmla="*/ 21 h 28"/>
                  <a:gd name="T26" fmla="*/ 10 w 17"/>
                  <a:gd name="T27" fmla="*/ 9 h 28"/>
                  <a:gd name="T28" fmla="*/ 17 w 17"/>
                  <a:gd name="T29" fmla="*/ 9 h 28"/>
                  <a:gd name="T30" fmla="*/ 17 w 17"/>
                  <a:gd name="T31" fmla="*/ 6 h 28"/>
                  <a:gd name="T32" fmla="*/ 10 w 17"/>
                  <a:gd name="T33" fmla="*/ 6 h 28"/>
                  <a:gd name="T34" fmla="*/ 10 w 17"/>
                  <a:gd name="T35" fmla="*/ 0 h 28"/>
                  <a:gd name="T36" fmla="*/ 4 w 17"/>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8">
                    <a:moveTo>
                      <a:pt x="4" y="0"/>
                    </a:moveTo>
                    <a:cubicBezTo>
                      <a:pt x="4" y="0"/>
                      <a:pt x="4" y="6"/>
                      <a:pt x="4" y="6"/>
                    </a:cubicBezTo>
                    <a:cubicBezTo>
                      <a:pt x="4" y="6"/>
                      <a:pt x="0" y="6"/>
                      <a:pt x="0" y="6"/>
                    </a:cubicBezTo>
                    <a:cubicBezTo>
                      <a:pt x="0" y="9"/>
                      <a:pt x="0" y="9"/>
                      <a:pt x="0" y="9"/>
                    </a:cubicBezTo>
                    <a:cubicBezTo>
                      <a:pt x="0" y="9"/>
                      <a:pt x="4" y="9"/>
                      <a:pt x="4" y="9"/>
                    </a:cubicBezTo>
                    <a:cubicBezTo>
                      <a:pt x="4" y="10"/>
                      <a:pt x="4" y="22"/>
                      <a:pt x="4" y="22"/>
                    </a:cubicBezTo>
                    <a:cubicBezTo>
                      <a:pt x="4" y="28"/>
                      <a:pt x="8" y="28"/>
                      <a:pt x="12" y="28"/>
                    </a:cubicBezTo>
                    <a:cubicBezTo>
                      <a:pt x="14" y="28"/>
                      <a:pt x="15" y="28"/>
                      <a:pt x="16" y="28"/>
                    </a:cubicBezTo>
                    <a:cubicBezTo>
                      <a:pt x="16" y="28"/>
                      <a:pt x="16" y="28"/>
                      <a:pt x="16" y="28"/>
                    </a:cubicBezTo>
                    <a:cubicBezTo>
                      <a:pt x="16" y="25"/>
                      <a:pt x="16" y="25"/>
                      <a:pt x="16" y="25"/>
                    </a:cubicBezTo>
                    <a:cubicBezTo>
                      <a:pt x="16" y="25"/>
                      <a:pt x="16" y="25"/>
                      <a:pt x="16" y="25"/>
                    </a:cubicBezTo>
                    <a:cubicBezTo>
                      <a:pt x="15" y="25"/>
                      <a:pt x="15" y="25"/>
                      <a:pt x="14" y="25"/>
                    </a:cubicBezTo>
                    <a:cubicBezTo>
                      <a:pt x="10" y="25"/>
                      <a:pt x="10" y="24"/>
                      <a:pt x="10" y="21"/>
                    </a:cubicBezTo>
                    <a:cubicBezTo>
                      <a:pt x="10" y="21"/>
                      <a:pt x="10" y="10"/>
                      <a:pt x="10" y="9"/>
                    </a:cubicBezTo>
                    <a:cubicBezTo>
                      <a:pt x="11" y="9"/>
                      <a:pt x="17" y="9"/>
                      <a:pt x="17" y="9"/>
                    </a:cubicBezTo>
                    <a:cubicBezTo>
                      <a:pt x="17" y="6"/>
                      <a:pt x="17" y="6"/>
                      <a:pt x="17" y="6"/>
                    </a:cubicBezTo>
                    <a:cubicBezTo>
                      <a:pt x="17" y="6"/>
                      <a:pt x="11"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2" name="Freeform 41"/>
              <p:cNvSpPr>
                <a:spLocks/>
              </p:cNvSpPr>
              <p:nvPr/>
            </p:nvSpPr>
            <p:spPr bwMode="auto">
              <a:xfrm>
                <a:off x="3933" y="1567"/>
                <a:ext cx="61" cy="52"/>
              </a:xfrm>
              <a:custGeom>
                <a:avLst/>
                <a:gdLst>
                  <a:gd name="T0" fmla="*/ 20 w 26"/>
                  <a:gd name="T1" fmla="*/ 7 h 22"/>
                  <a:gd name="T2" fmla="*/ 26 w 26"/>
                  <a:gd name="T3" fmla="*/ 0 h 22"/>
                  <a:gd name="T4" fmla="*/ 19 w 26"/>
                  <a:gd name="T5" fmla="*/ 0 h 22"/>
                  <a:gd name="T6" fmla="*/ 14 w 26"/>
                  <a:gd name="T7" fmla="*/ 7 h 22"/>
                  <a:gd name="T8" fmla="*/ 9 w 26"/>
                  <a:gd name="T9" fmla="*/ 0 h 22"/>
                  <a:gd name="T10" fmla="*/ 0 w 26"/>
                  <a:gd name="T11" fmla="*/ 0 h 22"/>
                  <a:gd name="T12" fmla="*/ 0 w 26"/>
                  <a:gd name="T13" fmla="*/ 2 h 22"/>
                  <a:gd name="T14" fmla="*/ 0 w 26"/>
                  <a:gd name="T15" fmla="*/ 2 h 22"/>
                  <a:gd name="T16" fmla="*/ 6 w 26"/>
                  <a:gd name="T17" fmla="*/ 5 h 22"/>
                  <a:gd name="T18" fmla="*/ 9 w 26"/>
                  <a:gd name="T19" fmla="*/ 10 h 22"/>
                  <a:gd name="T20" fmla="*/ 3 w 26"/>
                  <a:gd name="T21" fmla="*/ 17 h 22"/>
                  <a:gd name="T22" fmla="*/ 10 w 26"/>
                  <a:gd name="T23" fmla="*/ 17 h 22"/>
                  <a:gd name="T24" fmla="*/ 12 w 26"/>
                  <a:gd name="T25" fmla="*/ 14 h 22"/>
                  <a:gd name="T26" fmla="*/ 18 w 26"/>
                  <a:gd name="T27" fmla="*/ 22 h 22"/>
                  <a:gd name="T28" fmla="*/ 25 w 26"/>
                  <a:gd name="T29" fmla="*/ 22 h 22"/>
                  <a:gd name="T30" fmla="*/ 14 w 26"/>
                  <a:gd name="T31" fmla="*/ 7 h 22"/>
                  <a:gd name="T32" fmla="*/ 20 w 26"/>
                  <a:gd name="T33"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2">
                    <a:moveTo>
                      <a:pt x="20" y="7"/>
                    </a:moveTo>
                    <a:cubicBezTo>
                      <a:pt x="26" y="0"/>
                      <a:pt x="26" y="0"/>
                      <a:pt x="26" y="0"/>
                    </a:cubicBezTo>
                    <a:cubicBezTo>
                      <a:pt x="19" y="0"/>
                      <a:pt x="19" y="0"/>
                      <a:pt x="19" y="0"/>
                    </a:cubicBezTo>
                    <a:cubicBezTo>
                      <a:pt x="14" y="7"/>
                      <a:pt x="14" y="7"/>
                      <a:pt x="14" y="7"/>
                    </a:cubicBezTo>
                    <a:cubicBezTo>
                      <a:pt x="9" y="0"/>
                      <a:pt x="9" y="0"/>
                      <a:pt x="9" y="0"/>
                    </a:cubicBezTo>
                    <a:cubicBezTo>
                      <a:pt x="0" y="0"/>
                      <a:pt x="0" y="0"/>
                      <a:pt x="0" y="0"/>
                    </a:cubicBezTo>
                    <a:cubicBezTo>
                      <a:pt x="0" y="2"/>
                      <a:pt x="0" y="2"/>
                      <a:pt x="0" y="2"/>
                    </a:cubicBezTo>
                    <a:cubicBezTo>
                      <a:pt x="0" y="2"/>
                      <a:pt x="0" y="2"/>
                      <a:pt x="0" y="2"/>
                    </a:cubicBezTo>
                    <a:cubicBezTo>
                      <a:pt x="3" y="2"/>
                      <a:pt x="4" y="3"/>
                      <a:pt x="6" y="5"/>
                    </a:cubicBezTo>
                    <a:cubicBezTo>
                      <a:pt x="9" y="10"/>
                      <a:pt x="9" y="10"/>
                      <a:pt x="9" y="10"/>
                    </a:cubicBezTo>
                    <a:cubicBezTo>
                      <a:pt x="3" y="17"/>
                      <a:pt x="3" y="17"/>
                      <a:pt x="3" y="17"/>
                    </a:cubicBezTo>
                    <a:cubicBezTo>
                      <a:pt x="10" y="17"/>
                      <a:pt x="10" y="17"/>
                      <a:pt x="10" y="17"/>
                    </a:cubicBezTo>
                    <a:cubicBezTo>
                      <a:pt x="12" y="14"/>
                      <a:pt x="12" y="14"/>
                      <a:pt x="12" y="14"/>
                    </a:cubicBezTo>
                    <a:cubicBezTo>
                      <a:pt x="18" y="22"/>
                      <a:pt x="18" y="22"/>
                      <a:pt x="18" y="22"/>
                    </a:cubicBezTo>
                    <a:cubicBezTo>
                      <a:pt x="25" y="22"/>
                      <a:pt x="25" y="22"/>
                      <a:pt x="25" y="22"/>
                    </a:cubicBezTo>
                    <a:cubicBezTo>
                      <a:pt x="14" y="7"/>
                      <a:pt x="14" y="7"/>
                      <a:pt x="14" y="7"/>
                    </a:cubicBezTo>
                    <a:cubicBezTo>
                      <a:pt x="20" y="7"/>
                      <a:pt x="20" y="7"/>
                      <a:pt x="20" y="7"/>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sp>
          <p:nvSpPr>
            <p:cNvPr id="16" name="Freeform 15"/>
            <p:cNvSpPr>
              <a:spLocks/>
            </p:cNvSpPr>
            <p:nvPr userDrawn="1"/>
          </p:nvSpPr>
          <p:spPr bwMode="auto">
            <a:xfrm>
              <a:off x="8926922" y="497314"/>
              <a:ext cx="44951" cy="29967"/>
            </a:xfrm>
            <a:custGeom>
              <a:avLst/>
              <a:gdLst>
                <a:gd name="T0" fmla="*/ 14 w 33"/>
                <a:gd name="T1" fmla="*/ 22 h 22"/>
                <a:gd name="T2" fmla="*/ 0 w 33"/>
                <a:gd name="T3" fmla="*/ 22 h 22"/>
                <a:gd name="T4" fmla="*/ 19 w 33"/>
                <a:gd name="T5" fmla="*/ 0 h 22"/>
                <a:gd name="T6" fmla="*/ 33 w 33"/>
                <a:gd name="T7" fmla="*/ 0 h 22"/>
                <a:gd name="T8" fmla="*/ 14 w 33"/>
                <a:gd name="T9" fmla="*/ 22 h 22"/>
              </a:gdLst>
              <a:ahLst/>
              <a:cxnLst>
                <a:cxn ang="0">
                  <a:pos x="T0" y="T1"/>
                </a:cxn>
                <a:cxn ang="0">
                  <a:pos x="T2" y="T3"/>
                </a:cxn>
                <a:cxn ang="0">
                  <a:pos x="T4" y="T5"/>
                </a:cxn>
                <a:cxn ang="0">
                  <a:pos x="T6" y="T7"/>
                </a:cxn>
                <a:cxn ang="0">
                  <a:pos x="T8" y="T9"/>
                </a:cxn>
              </a:cxnLst>
              <a:rect l="0" t="0" r="r" b="b"/>
              <a:pathLst>
                <a:path w="33" h="22">
                  <a:moveTo>
                    <a:pt x="14" y="22"/>
                  </a:moveTo>
                  <a:lnTo>
                    <a:pt x="0" y="22"/>
                  </a:lnTo>
                  <a:lnTo>
                    <a:pt x="19" y="0"/>
                  </a:lnTo>
                  <a:lnTo>
                    <a:pt x="33" y="0"/>
                  </a:lnTo>
                  <a:lnTo>
                    <a:pt x="14" y="22"/>
                  </a:lnTo>
                </a:path>
              </a:pathLst>
            </a:custGeom>
            <a:solidFill>
              <a:schemeClr val="accent2"/>
            </a:solidFill>
            <a:ln w="9525">
              <a:noFill/>
              <a:round/>
              <a:headEnd/>
              <a:tailEnd/>
            </a:ln>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pic>
        <p:nvPicPr>
          <p:cNvPr id="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402" y="210790"/>
            <a:ext cx="1745946" cy="174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9262549"/>
      </p:ext>
    </p:extLst>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95000"/>
      </a:lnSpc>
      <a:spcBef>
        <a:spcPts val="800"/>
      </a:spcBef>
      <a:spcAft>
        <a:spcPts val="600"/>
      </a:spcAft>
      <a:buClr>
        <a:schemeClr val="accent2"/>
      </a:buClr>
      <a:buFont typeface="Wingdings" pitchFamily="2" charset="2"/>
      <a:buChar char="§"/>
      <a:defRPr sz="1400" kern="1200">
        <a:solidFill>
          <a:schemeClr val="tx1"/>
        </a:solidFill>
        <a:latin typeface="+mn-lt"/>
        <a:ea typeface="+mn-ea"/>
        <a:cs typeface="+mn-cs"/>
      </a:defRPr>
    </a:lvl1pPr>
    <a:lvl2pPr marL="33972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2pPr>
    <a:lvl3pPr marL="457200"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3pPr>
    <a:lvl4pPr marL="574675"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4pPr>
    <a:lvl5pPr marL="73977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sp>
        <p:nvSpPr>
          <p:cNvPr id="35" name="Rectangle 34"/>
          <p:cNvSpPr/>
          <p:nvPr userDrawn="1"/>
        </p:nvSpPr>
        <p:spPr>
          <a:xfrm>
            <a:off x="-8465" y="3946165"/>
            <a:ext cx="3716866" cy="125167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smtClean="0">
              <a:latin typeface="+mj-lt"/>
            </a:endParaRPr>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smtClean="0">
                <a:solidFill>
                  <a:schemeClr val="bg2">
                    <a:alpha val="50000"/>
                  </a:schemeClr>
                </a:solidFill>
                <a:latin typeface="+mn-lt"/>
                <a:ea typeface="+mn-ea"/>
                <a:cs typeface="+mn-cs"/>
              </a:rPr>
              <a:t>© Hitachi Data Systems Corporation 2016.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pic>
        <p:nvPicPr>
          <p:cNvPr id="48" name="Picture 47" descr="datacent_icon_texture.png"/>
          <p:cNvPicPr>
            <a:picLocks noChangeAspect="1"/>
          </p:cNvPicPr>
          <p:nvPr userDrawn="1"/>
        </p:nvPicPr>
        <p:blipFill rotWithShape="1">
          <a:blip r:embed="rId2" cstate="screen">
            <a:alphaModFix amt="53000"/>
            <a:extLst>
              <a:ext uri="{28A0092B-C50C-407E-A947-70E740481C1C}">
                <a14:useLocalDpi xmlns:a14="http://schemas.microsoft.com/office/drawing/2010/main"/>
              </a:ext>
            </a:extLst>
          </a:blip>
          <a:srcRect/>
          <a:stretch/>
        </p:blipFill>
        <p:spPr>
          <a:xfrm>
            <a:off x="-8466" y="-11688"/>
            <a:ext cx="3716867" cy="3957854"/>
          </a:xfrm>
          <a:prstGeom prst="rect">
            <a:avLst/>
          </a:prstGeom>
        </p:spPr>
      </p:pic>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86"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smtClean="0"/>
              <a:t>Title placeholder</a:t>
            </a:r>
            <a:endParaRPr lang="en-US" dirty="0"/>
          </a:p>
        </p:txBody>
      </p:sp>
      <p:grpSp>
        <p:nvGrpSpPr>
          <p:cNvPr id="107"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8" name="Freeform 107"/>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1939618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smtClean="0">
              <a:latin typeface="+mj-lt"/>
            </a:endParaRPr>
          </a:p>
        </p:txBody>
      </p:sp>
      <p:sp>
        <p:nvSpPr>
          <p:cNvPr id="39"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smtClean="0"/>
              <a:t>Title placeholder</a:t>
            </a:r>
            <a:endParaRPr lang="en-US" dirty="0"/>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smtClean="0">
                <a:solidFill>
                  <a:schemeClr val="bg2">
                    <a:alpha val="50000"/>
                  </a:schemeClr>
                </a:solidFill>
                <a:latin typeface="+mn-lt"/>
                <a:ea typeface="+mn-ea"/>
                <a:cs typeface="+mn-cs"/>
              </a:rPr>
              <a:t>© Hitachi Data Systems Corporation 2016. All rights reserved.</a:t>
            </a:r>
          </a:p>
        </p:txBody>
      </p:sp>
      <p:pic>
        <p:nvPicPr>
          <p:cNvPr id="2" name="Picture 1" descr="IoT_icon_texture.png"/>
          <p:cNvPicPr>
            <a:picLocks noChangeAspect="1"/>
          </p:cNvPicPr>
          <p:nvPr userDrawn="1"/>
        </p:nvPicPr>
        <p:blipFill rotWithShape="1">
          <a:blip r:embed="rId2" cstate="screen">
            <a:alphaModFix amt="55000"/>
            <a:extLst>
              <a:ext uri="{28A0092B-C50C-407E-A947-70E740481C1C}">
                <a14:useLocalDpi xmlns:a14="http://schemas.microsoft.com/office/drawing/2010/main"/>
              </a:ext>
            </a:extLst>
          </a:blip>
          <a:srcRect/>
          <a:stretch/>
        </p:blipFill>
        <p:spPr>
          <a:xfrm>
            <a:off x="-8465" y="-11688"/>
            <a:ext cx="3716866" cy="3957852"/>
          </a:xfrm>
          <a:prstGeom prst="rect">
            <a:avLst/>
          </a:prstGeom>
        </p:spPr>
      </p:pic>
      <p:sp>
        <p:nvSpPr>
          <p:cNvPr id="35" name="Rectangle 34"/>
          <p:cNvSpPr/>
          <p:nvPr userDrawn="1"/>
        </p:nvSpPr>
        <p:spPr>
          <a:xfrm>
            <a:off x="-8465" y="3946165"/>
            <a:ext cx="3716866" cy="125167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05"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6" name="Freeform 105"/>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2653028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fidential Slide">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25267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225923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51483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smtClean="0"/>
              <a:t>Click icon to add picture</a:t>
            </a:r>
            <a:endParaRPr lang="en-US" dirty="0"/>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138149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pic>
        <p:nvPicPr>
          <p:cNvPr id="32" name="Picture 31"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smtClean="0">
              <a:latin typeface="+mj-lt"/>
            </a:endParaRPr>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smtClean="0">
                <a:solidFill>
                  <a:schemeClr val="bg2">
                    <a:alpha val="50000"/>
                  </a:schemeClr>
                </a:solidFill>
                <a:latin typeface="+mn-lt"/>
                <a:ea typeface="+mn-ea"/>
                <a:cs typeface="+mn-cs"/>
              </a:rPr>
              <a:t>© Hitachi Data Systems Corporation 2016.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4" name="Group 33"/>
          <p:cNvGrpSpPr/>
          <p:nvPr userDrawn="1"/>
        </p:nvGrpSpPr>
        <p:grpSpPr>
          <a:xfrm>
            <a:off x="7377422" y="276622"/>
            <a:ext cx="1466555" cy="419158"/>
            <a:chOff x="2751138" y="3262313"/>
            <a:chExt cx="4665662" cy="1333500"/>
          </a:xfrm>
          <a:solidFill>
            <a:schemeClr val="tx1"/>
          </a:solidFill>
        </p:grpSpPr>
        <p:sp>
          <p:nvSpPr>
            <p:cNvPr id="35"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102"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smtClean="0"/>
              <a:t>Title placeholder</a:t>
            </a:r>
            <a:endParaRPr lang="en-US" dirty="0"/>
          </a:p>
        </p:txBody>
      </p:sp>
      <p:grpSp>
        <p:nvGrpSpPr>
          <p:cNvPr id="103"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4" name="Freeform 103"/>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5"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6"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74031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 y="0"/>
            <a:ext cx="9145613" cy="5153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80" name="AutoShape 42"/>
          <p:cNvSpPr>
            <a:spLocks noChangeAspect="1" noChangeArrowheads="1" noTextEdit="1"/>
          </p:cNvSpPr>
          <p:nvPr/>
        </p:nvSpPr>
        <p:spPr bwMode="auto">
          <a:xfrm>
            <a:off x="-2081054" y="-12701"/>
            <a:ext cx="1124114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 name="Text Placeholder 53"/>
          <p:cNvSpPr>
            <a:spLocks noGrp="1"/>
          </p:cNvSpPr>
          <p:nvPr>
            <p:ph type="body" idx="1"/>
          </p:nvPr>
        </p:nvSpPr>
        <p:spPr>
          <a:xfrm>
            <a:off x="264160" y="967575"/>
            <a:ext cx="8584006" cy="1961306"/>
          </a:xfrm>
          <a:prstGeom prst="rect">
            <a:avLst/>
          </a:prstGeom>
        </p:spPr>
        <p:txBody>
          <a:bodyPr vert="horz" wrap="square" lIns="91440" tIns="45720" rIns="91440" bIns="4572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5" name="TextBox 34"/>
          <p:cNvSpPr txBox="1"/>
          <p:nvPr/>
        </p:nvSpPr>
        <p:spPr>
          <a:xfrm>
            <a:off x="6111200" y="4911221"/>
            <a:ext cx="2993127" cy="215444"/>
          </a:xfrm>
          <a:prstGeom prst="rect">
            <a:avLst/>
          </a:prstGeom>
          <a:noFill/>
        </p:spPr>
        <p:txBody>
          <a:bodyPr wrap="none" rtlCol="0">
            <a:spAutoFit/>
          </a:bodyPr>
          <a:lstStyle/>
          <a:p>
            <a:pPr algn="r"/>
            <a:r>
              <a:rPr lang="en-US" sz="800" kern="1200" dirty="0" smtClean="0">
                <a:solidFill>
                  <a:schemeClr val="bg2">
                    <a:lumMod val="75000"/>
                    <a:alpha val="50000"/>
                  </a:schemeClr>
                </a:solidFill>
                <a:latin typeface="+mn-lt"/>
                <a:ea typeface="+mn-ea"/>
                <a:cs typeface="+mn-cs"/>
              </a:rPr>
              <a:t>© Hitachi Data Systems Corporation 2016. All rights reserved.</a:t>
            </a:r>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smtClean="0"/>
              <a:t>Click to edit Master title style</a:t>
            </a:r>
            <a:endParaRPr lang="en-US" dirty="0"/>
          </a:p>
        </p:txBody>
      </p:sp>
      <p:sp>
        <p:nvSpPr>
          <p:cNvPr id="37" name="TextBox 36"/>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pPr algn="l"/>
              <a:t>‹#›</a:t>
            </a:fld>
            <a:endParaRPr lang="en-US" sz="800" dirty="0">
              <a:solidFill>
                <a:schemeClr val="tx1">
                  <a:alpha val="50000"/>
                </a:schemeClr>
              </a:solidFill>
              <a:latin typeface="+mj-lt"/>
            </a:endParaRPr>
          </a:p>
        </p:txBody>
      </p:sp>
      <p:grpSp>
        <p:nvGrpSpPr>
          <p:cNvPr id="43" name="グループ化 59"/>
          <p:cNvGrpSpPr/>
          <p:nvPr/>
        </p:nvGrpSpPr>
        <p:grpSpPr>
          <a:xfrm>
            <a:off x="-4" y="818837"/>
            <a:ext cx="9145616" cy="57656"/>
            <a:chOff x="-4" y="739775"/>
            <a:chExt cx="9145616" cy="76874"/>
          </a:xfrm>
        </p:grpSpPr>
        <p:sp>
          <p:nvSpPr>
            <p:cNvPr id="44" name="正方形/長方形 11"/>
            <p:cNvSpPr>
              <a:spLocks noChangeArrowheads="1"/>
            </p:cNvSpPr>
            <p:nvPr/>
          </p:nvSpPr>
          <p:spPr bwMode="auto">
            <a:xfrm>
              <a:off x="1481331" y="739775"/>
              <a:ext cx="7664281" cy="76874"/>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0" name="グループ化 62"/>
            <p:cNvGrpSpPr/>
            <p:nvPr userDrawn="1"/>
          </p:nvGrpSpPr>
          <p:grpSpPr>
            <a:xfrm>
              <a:off x="-4" y="739775"/>
              <a:ext cx="1481335" cy="74485"/>
              <a:chOff x="312738" y="2747963"/>
              <a:chExt cx="1970086" cy="109537"/>
            </a:xfrm>
          </p:grpSpPr>
          <p:sp>
            <p:nvSpPr>
              <p:cNvPr id="61" name="正方形/長方形 62"/>
              <p:cNvSpPr/>
              <p:nvPr/>
            </p:nvSpPr>
            <p:spPr bwMode="auto">
              <a:xfrm>
                <a:off x="1298574" y="2747963"/>
                <a:ext cx="984250" cy="109537"/>
              </a:xfrm>
              <a:prstGeom prst="rect">
                <a:avLst/>
              </a:prstGeom>
              <a:solidFill>
                <a:srgbClr val="CC0000"/>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62" name="正方形/長方形 63"/>
              <p:cNvSpPr/>
              <p:nvPr/>
            </p:nvSpPr>
            <p:spPr bwMode="auto">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83" name="Group 82"/>
          <p:cNvGrpSpPr/>
          <p:nvPr/>
        </p:nvGrpSpPr>
        <p:grpSpPr>
          <a:xfrm>
            <a:off x="7684913" y="225822"/>
            <a:ext cx="1247904" cy="356665"/>
            <a:chOff x="2751138" y="3262313"/>
            <a:chExt cx="4665662" cy="1333500"/>
          </a:xfrm>
          <a:solidFill>
            <a:schemeClr val="tx1"/>
          </a:solidFill>
        </p:grpSpPr>
        <p:sp>
          <p:nvSpPr>
            <p:cNvPr id="8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141426116"/>
      </p:ext>
    </p:extLst>
  </p:cSld>
  <p:clrMap bg1="lt1" tx1="dk1" bg2="lt2" tx2="dk2" accent1="accent1" accent2="accent2" accent3="accent3" accent4="accent4" accent5="accent5" accent6="accent6" hlink="hlink" folHlink="folHlink"/>
  <p:sldLayoutIdLst>
    <p:sldLayoutId id="2147483707" r:id="rId1"/>
    <p:sldLayoutId id="2147483712" r:id="rId2"/>
    <p:sldLayoutId id="2147483650" r:id="rId3"/>
    <p:sldLayoutId id="2147483691" r:id="rId4"/>
    <p:sldLayoutId id="2147483654" r:id="rId5"/>
    <p:sldLayoutId id="2147483669" r:id="rId6"/>
    <p:sldLayoutId id="2147483711"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p:titleStyle>
    <p:bodyStyle>
      <a:lvl1pPr marL="280988" indent="-280988" algn="l" defTabSz="914400" rtl="0" eaLnBrk="1" latinLnBrk="0" hangingPunct="1">
        <a:lnSpc>
          <a:spcPct val="100000"/>
        </a:lnSpc>
        <a:spcBef>
          <a:spcPts val="1200"/>
        </a:spcBef>
        <a:spcAft>
          <a:spcPts val="600"/>
        </a:spcAft>
        <a:buClr>
          <a:schemeClr val="accent2"/>
        </a:buClr>
        <a:buFont typeface="Wingdings" charset="2"/>
        <a:buChar char="§"/>
        <a:defRPr lang="en-US" sz="2200" kern="1200" dirty="0" smtClean="0">
          <a:solidFill>
            <a:schemeClr val="tx1"/>
          </a:solidFill>
          <a:latin typeface="+mn-lt"/>
          <a:ea typeface="+mn-ea"/>
          <a:cs typeface="+mn-cs"/>
        </a:defRPr>
      </a:lvl1pPr>
      <a:lvl2pPr marL="574675" indent="-293688" algn="l" defTabSz="914400" rtl="0" eaLnBrk="1" latinLnBrk="0" hangingPunct="1">
        <a:lnSpc>
          <a:spcPct val="95000"/>
        </a:lnSpc>
        <a:spcBef>
          <a:spcPct val="20000"/>
        </a:spcBef>
        <a:spcAft>
          <a:spcPts val="800"/>
        </a:spcAft>
        <a:buFontTx/>
        <a:buChar char="‒"/>
        <a:defRPr lang="en-US" sz="2000" kern="1200" dirty="0" smtClean="0">
          <a:solidFill>
            <a:schemeClr val="tx1"/>
          </a:solidFill>
          <a:latin typeface="+mn-lt"/>
          <a:ea typeface="+mn-ea"/>
          <a:cs typeface="+mn-cs"/>
        </a:defRPr>
      </a:lvl2pPr>
      <a:lvl3pPr marL="855663" indent="-280988"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3pPr>
      <a:lvl4pPr marL="1090613" indent="-234950"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4pPr>
      <a:lvl5pPr marL="1312863" indent="-222250" algn="l" defTabSz="914400" rtl="0" eaLnBrk="1" latinLnBrk="0" hangingPunct="1">
        <a:lnSpc>
          <a:spcPct val="95000"/>
        </a:lnSpc>
        <a:spcBef>
          <a:spcPts val="0"/>
        </a:spcBef>
        <a:spcAft>
          <a:spcPts val="800"/>
        </a:spcAft>
        <a:buFontTx/>
        <a:buChar char="‒"/>
        <a:defRPr lang="en-US"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923877"/>
          </a:xfrm>
        </p:spPr>
        <p:txBody>
          <a:bodyPr/>
          <a:lstStyle/>
          <a:p>
            <a:pPr marL="0" indent="0">
              <a:buNone/>
            </a:pPr>
            <a:r>
              <a:rPr lang="en-US" dirty="0" smtClean="0"/>
              <a:t>2017-04-11</a:t>
            </a:r>
          </a:p>
          <a:p>
            <a:r>
              <a:rPr lang="en-US" dirty="0" smtClean="0"/>
              <a:t>These functions still work, and if you are repeatedly retrieving different values from the same csv file, they will run a bit faster.</a:t>
            </a:r>
          </a:p>
          <a:p>
            <a:r>
              <a:rPr lang="en-US" dirty="0" smtClean="0"/>
              <a:t>But they are now deprecated (meaning it is suggested not to use them any more) since the newer builtin csv functions now exactly mirror the ivy companion standalone command line csv utilities, and are easier to understand.</a:t>
            </a:r>
            <a:endParaRPr lang="en-US" dirty="0"/>
          </a:p>
        </p:txBody>
      </p:sp>
      <p:sp>
        <p:nvSpPr>
          <p:cNvPr id="3" name="Title 2"/>
          <p:cNvSpPr>
            <a:spLocks noGrp="1"/>
          </p:cNvSpPr>
          <p:nvPr>
            <p:ph type="title"/>
          </p:nvPr>
        </p:nvSpPr>
        <p:spPr/>
        <p:txBody>
          <a:bodyPr/>
          <a:lstStyle/>
          <a:p>
            <a:r>
              <a:rPr lang="en-US" dirty="0" smtClean="0"/>
              <a:t>These are the original ivyscript csv functions</a:t>
            </a:r>
            <a:endParaRPr lang="en-US" dirty="0"/>
          </a:p>
        </p:txBody>
      </p:sp>
    </p:spTree>
    <p:extLst>
      <p:ext uri="{BB962C8B-B14F-4D97-AF65-F5344CB8AC3E}">
        <p14:creationId xmlns:p14="http://schemas.microsoft.com/office/powerpoint/2010/main" val="2263469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Accessing csv files – row and column</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357992" y="1060427"/>
            <a:ext cx="7804998" cy="3686174"/>
          </a:xfrm>
          <a:prstGeom prst="rect">
            <a:avLst/>
          </a:prstGeom>
          <a:noFill/>
          <a:ln w="9525">
            <a:noFill/>
            <a:miter lim="800000"/>
            <a:headEnd/>
            <a:tailEnd/>
          </a:ln>
        </p:spPr>
      </p:pic>
      <p:sp>
        <p:nvSpPr>
          <p:cNvPr id="5" name="Rounded Rectangular Callout 4"/>
          <p:cNvSpPr/>
          <p:nvPr/>
        </p:nvSpPr>
        <p:spPr>
          <a:xfrm>
            <a:off x="1464417" y="1584731"/>
            <a:ext cx="1340660" cy="745957"/>
          </a:xfrm>
          <a:prstGeom prst="wedgeRoundRectCallout">
            <a:avLst>
              <a:gd name="adj1" fmla="val -35612"/>
              <a:gd name="adj2" fmla="val 140396"/>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Row 0 is </a:t>
            </a:r>
            <a:br>
              <a:rPr lang="en-US" sz="1200" dirty="0" smtClean="0">
                <a:solidFill>
                  <a:schemeClr val="tx1"/>
                </a:solidFill>
                <a:latin typeface="+mj-lt"/>
              </a:rPr>
            </a:br>
            <a:r>
              <a:rPr lang="en-US" sz="1200" dirty="0" smtClean="0">
                <a:solidFill>
                  <a:schemeClr val="tx1"/>
                </a:solidFill>
                <a:latin typeface="+mj-lt"/>
              </a:rPr>
              <a:t>test step 0 or</a:t>
            </a:r>
            <a:br>
              <a:rPr lang="en-US" sz="1200" dirty="0" smtClean="0">
                <a:solidFill>
                  <a:schemeClr val="tx1"/>
                </a:solidFill>
                <a:latin typeface="+mj-lt"/>
              </a:rPr>
            </a:br>
            <a:r>
              <a:rPr lang="en-US" sz="1200" dirty="0" smtClean="0">
                <a:solidFill>
                  <a:schemeClr val="tx1"/>
                </a:solidFill>
                <a:latin typeface="+mj-lt"/>
              </a:rPr>
              <a:t>subinterval 0</a:t>
            </a:r>
          </a:p>
        </p:txBody>
      </p:sp>
      <p:sp>
        <p:nvSpPr>
          <p:cNvPr id="6" name="Rounded Rectangle 5"/>
          <p:cNvSpPr/>
          <p:nvPr/>
        </p:nvSpPr>
        <p:spPr>
          <a:xfrm>
            <a:off x="171880" y="1369882"/>
            <a:ext cx="1186505" cy="587828"/>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Header row is row -1</a:t>
            </a:r>
          </a:p>
        </p:txBody>
      </p:sp>
      <p:sp>
        <p:nvSpPr>
          <p:cNvPr id="7" name="Rounded Rectangular Callout 6"/>
          <p:cNvSpPr/>
          <p:nvPr/>
        </p:nvSpPr>
        <p:spPr>
          <a:xfrm>
            <a:off x="3795104" y="1643170"/>
            <a:ext cx="2206935" cy="629080"/>
          </a:xfrm>
          <a:prstGeom prst="wedgeRoundRectCallout">
            <a:avLst>
              <a:gd name="adj1" fmla="val 30334"/>
              <a:gd name="adj2" fmla="val 114117"/>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Use column number from 0, or </a:t>
            </a:r>
            <a:r>
              <a:rPr lang="en-US" sz="1200" smtClean="0">
                <a:solidFill>
                  <a:schemeClr val="tx1"/>
                </a:solidFill>
                <a:latin typeface="+mj-lt"/>
              </a:rPr>
              <a:t>say "Overall IOPS"</a:t>
            </a:r>
            <a:endParaRPr lang="en-US" sz="1200" dirty="0" smtClean="0">
              <a:solidFill>
                <a:schemeClr val="tx1"/>
              </a:solidFill>
              <a:latin typeface="+mj-lt"/>
            </a:endParaRPr>
          </a:p>
        </p:txBody>
      </p:sp>
      <p:sp>
        <p:nvSpPr>
          <p:cNvPr id="10" name="Flowchart: Alternate Process 9"/>
          <p:cNvSpPr/>
          <p:nvPr/>
        </p:nvSpPr>
        <p:spPr>
          <a:xfrm>
            <a:off x="6428301" y="886899"/>
            <a:ext cx="2495693" cy="1244410"/>
          </a:xfrm>
          <a:prstGeom prst="flowChartAlternateProcess">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Test step csv files (not shown) have one line per subinterval</a:t>
            </a:r>
          </a:p>
          <a:p>
            <a:pPr algn="ctr"/>
            <a:r>
              <a:rPr lang="en-US" sz="1200" dirty="0" smtClean="0">
                <a:solidFill>
                  <a:schemeClr val="tx1"/>
                </a:solidFill>
                <a:latin typeface="+mj-lt"/>
              </a:rPr>
              <a:t>(both host &amp; subsystem data)</a:t>
            </a:r>
            <a:br>
              <a:rPr lang="en-US" sz="1200" dirty="0" smtClean="0">
                <a:solidFill>
                  <a:schemeClr val="tx1"/>
                </a:solidFill>
                <a:latin typeface="+mj-lt"/>
              </a:rPr>
            </a:br>
            <a:r>
              <a:rPr lang="en-US" sz="1200" dirty="0" smtClean="0">
                <a:solidFill>
                  <a:schemeClr val="tx1"/>
                </a:solidFill>
                <a:latin typeface="+mj-lt"/>
              </a:rPr>
              <a:t/>
            </a:r>
            <a:br>
              <a:rPr lang="en-US" sz="1200" dirty="0" smtClean="0">
                <a:solidFill>
                  <a:schemeClr val="tx1"/>
                </a:solidFill>
                <a:latin typeface="+mj-lt"/>
              </a:rPr>
            </a:br>
            <a:r>
              <a:rPr lang="en-US" sz="1200" dirty="0" smtClean="0">
                <a:solidFill>
                  <a:schemeClr val="tx1"/>
                </a:solidFill>
                <a:latin typeface="+mj-lt"/>
              </a:rPr>
              <a:t>Summary csv files like this one have one line per test step.</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51796"/>
          </a:xfrm>
        </p:spPr>
        <p:txBody>
          <a:bodyPr/>
          <a:lstStyle/>
          <a:p>
            <a:r>
              <a:rPr lang="en-US" sz="1400" dirty="0" err="1" smtClean="0">
                <a:latin typeface="Courier New" pitchFamily="49" charset="0"/>
                <a:cs typeface="Courier New" pitchFamily="49" charset="0"/>
              </a:rPr>
              <a:t>set_csvfile</a:t>
            </a:r>
            <a:r>
              <a:rPr lang="en-US" sz="1400" dirty="0" smtClean="0">
                <a:latin typeface="Courier New" pitchFamily="49" charset="0"/>
                <a:cs typeface="Courier New" pitchFamily="49" charset="0"/>
              </a:rPr>
              <a:t>(string </a:t>
            </a:r>
            <a:r>
              <a:rPr lang="en-US" sz="1400" dirty="0">
                <a:latin typeface="Courier New" pitchFamily="49" charset="0"/>
                <a:cs typeface="Courier New" pitchFamily="49" charset="0"/>
              </a:rPr>
              <a:t>filename</a:t>
            </a:r>
            <a:r>
              <a:rPr lang="en-US" sz="1400" dirty="0" smtClean="0">
                <a:latin typeface="Courier New" pitchFamily="49" charset="0"/>
                <a:cs typeface="Courier New" pitchFamily="49" charset="0"/>
              </a:rPr>
              <a:t>);</a:t>
            </a:r>
          </a:p>
          <a:p>
            <a:pPr lvl="1"/>
            <a:r>
              <a:rPr lang="en-US" sz="1200" dirty="0" smtClean="0">
                <a:cs typeface="Courier New" pitchFamily="49" charset="0"/>
              </a:rPr>
              <a:t>Loads </a:t>
            </a:r>
            <a:r>
              <a:rPr lang="en-US" sz="1200" dirty="0">
                <a:cs typeface="Courier New" pitchFamily="49" charset="0"/>
              </a:rPr>
              <a:t>csv file into a kind of spreadsheet object, if it's not already loaded into memory</a:t>
            </a:r>
            <a:r>
              <a:rPr lang="en-US" sz="1200" dirty="0" smtClean="0">
                <a:cs typeface="Courier New" pitchFamily="49" charset="0"/>
              </a:rPr>
              <a:t>.</a:t>
            </a:r>
          </a:p>
          <a:p>
            <a:pPr lvl="1"/>
            <a:r>
              <a:rPr lang="en-US" sz="1200" dirty="0" smtClean="0">
                <a:cs typeface="Courier New" pitchFamily="49" charset="0"/>
              </a:rPr>
              <a:t>You </a:t>
            </a:r>
            <a:r>
              <a:rPr lang="en-US" sz="1200" dirty="0">
                <a:cs typeface="Courier New" pitchFamily="49" charset="0"/>
              </a:rPr>
              <a:t>can load multiple csv files and switch back and </a:t>
            </a:r>
            <a:r>
              <a:rPr lang="en-US" sz="1200" dirty="0" smtClean="0">
                <a:cs typeface="Courier New" pitchFamily="49" charset="0"/>
              </a:rPr>
              <a:t>forth.  </a:t>
            </a:r>
          </a:p>
          <a:p>
            <a:pPr lvl="1"/>
            <a:r>
              <a:rPr lang="en-US" sz="1200" dirty="0" smtClean="0">
                <a:cs typeface="Courier New" pitchFamily="49" charset="0"/>
              </a:rPr>
              <a:t>All </a:t>
            </a:r>
            <a:r>
              <a:rPr lang="en-US" sz="1200" dirty="0">
                <a:cs typeface="Courier New" pitchFamily="49" charset="0"/>
              </a:rPr>
              <a:t>subsequent </a:t>
            </a:r>
            <a:r>
              <a:rPr lang="en-US" sz="1200" dirty="0" err="1">
                <a:cs typeface="Courier New" pitchFamily="49" charset="0"/>
              </a:rPr>
              <a:t>csvfile</a:t>
            </a:r>
            <a:r>
              <a:rPr lang="en-US" sz="1200" dirty="0">
                <a:cs typeface="Courier New" pitchFamily="49" charset="0"/>
              </a:rPr>
              <a:t> calls refer to the currently set </a:t>
            </a:r>
            <a:r>
              <a:rPr lang="en-US" sz="1200" dirty="0" err="1" smtClean="0">
                <a:cs typeface="Courier New" pitchFamily="49" charset="0"/>
              </a:rPr>
              <a:t>csvfile</a:t>
            </a:r>
            <a:r>
              <a:rPr lang="en-US" sz="1200" dirty="0" smtClean="0">
                <a:cs typeface="Courier New" pitchFamily="49" charset="0"/>
              </a:rPr>
              <a:t>.</a:t>
            </a:r>
          </a:p>
          <a:p>
            <a:r>
              <a:rPr lang="en-US" sz="1400" dirty="0" err="1" smtClean="0">
                <a:latin typeface="Courier New" pitchFamily="49" charset="0"/>
                <a:cs typeface="Courier New" pitchFamily="49" charset="0"/>
              </a:rPr>
              <a:t>drop_csvfile</a:t>
            </a:r>
            <a:r>
              <a:rPr lang="en-US" sz="1400" dirty="0" smtClean="0">
                <a:latin typeface="Courier New" pitchFamily="49" charset="0"/>
                <a:cs typeface="Courier New" pitchFamily="49" charset="0"/>
              </a:rPr>
              <a:t>(string </a:t>
            </a:r>
            <a:r>
              <a:rPr lang="en-US" sz="1400" dirty="0">
                <a:latin typeface="Courier New" pitchFamily="49" charset="0"/>
                <a:cs typeface="Courier New" pitchFamily="49" charset="0"/>
              </a:rPr>
              <a:t>filename</a:t>
            </a:r>
            <a:r>
              <a:rPr lang="en-US" sz="1400" dirty="0" smtClean="0">
                <a:latin typeface="Courier New" pitchFamily="49" charset="0"/>
                <a:cs typeface="Courier New" pitchFamily="49" charset="0"/>
              </a:rPr>
              <a:t>);</a:t>
            </a:r>
          </a:p>
          <a:p>
            <a:pPr lvl="1"/>
            <a:r>
              <a:rPr lang="en-US" sz="1200" dirty="0" smtClean="0">
                <a:cs typeface="Courier New" pitchFamily="49" charset="0"/>
              </a:rPr>
              <a:t>If </a:t>
            </a:r>
            <a:r>
              <a:rPr lang="en-US" sz="1200" dirty="0">
                <a:cs typeface="Courier New" pitchFamily="49" charset="0"/>
              </a:rPr>
              <a:t>you are done with it and you would like to release the space</a:t>
            </a:r>
            <a:r>
              <a:rPr lang="en-US" sz="1200" dirty="0" smtClean="0">
                <a:cs typeface="Courier New" pitchFamily="49" charset="0"/>
              </a:rPr>
              <a:t>.</a:t>
            </a:r>
          </a:p>
          <a:p>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a:latin typeface="Courier New" pitchFamily="49" charset="0"/>
                <a:cs typeface="Courier New" pitchFamily="49" charset="0"/>
              </a:rPr>
              <a:t>csvfile_rows</a:t>
            </a:r>
            <a:r>
              <a:rPr lang="en-US" sz="1400" dirty="0" smtClean="0">
                <a:latin typeface="Courier New" pitchFamily="49" charset="0"/>
                <a:cs typeface="Courier New" pitchFamily="49" charset="0"/>
              </a:rPr>
              <a:t>();</a:t>
            </a:r>
          </a:p>
          <a:p>
            <a:pPr lvl="1"/>
            <a:r>
              <a:rPr lang="en-US" sz="1200" dirty="0" smtClean="0">
                <a:cs typeface="Courier New" pitchFamily="49" charset="0"/>
              </a:rPr>
              <a:t>Number </a:t>
            </a:r>
            <a:r>
              <a:rPr lang="en-US" sz="1200" dirty="0">
                <a:cs typeface="Courier New" pitchFamily="49" charset="0"/>
              </a:rPr>
              <a:t>of rows following the header row. </a:t>
            </a:r>
            <a:endParaRPr lang="en-US" sz="1200" dirty="0" smtClean="0">
              <a:cs typeface="Courier New" pitchFamily="49" charset="0"/>
            </a:endParaRPr>
          </a:p>
          <a:p>
            <a:pPr lvl="1"/>
            <a:r>
              <a:rPr lang="en-US" sz="1200" dirty="0" smtClean="0">
                <a:cs typeface="Courier New" pitchFamily="49" charset="0"/>
              </a:rPr>
              <a:t>Returns </a:t>
            </a:r>
            <a:r>
              <a:rPr lang="en-US" sz="1200" dirty="0">
                <a:cs typeface="Courier New" pitchFamily="49" charset="0"/>
              </a:rPr>
              <a:t>-1 if </a:t>
            </a:r>
            <a:r>
              <a:rPr lang="en-US" sz="1200" dirty="0" smtClean="0">
                <a:cs typeface="Courier New" pitchFamily="49" charset="0"/>
              </a:rPr>
              <a:t>invalid </a:t>
            </a:r>
            <a:r>
              <a:rPr lang="en-US" sz="1200" dirty="0">
                <a:cs typeface="Courier New" pitchFamily="49" charset="0"/>
              </a:rPr>
              <a:t>file or file </a:t>
            </a:r>
            <a:r>
              <a:rPr lang="en-US" sz="1200" dirty="0" smtClean="0">
                <a:cs typeface="Courier New" pitchFamily="49" charset="0"/>
              </a:rPr>
              <a:t>empty.  Returns 0 if there was only a header row.</a:t>
            </a:r>
            <a:endParaRPr lang="en-US" sz="1200" dirty="0">
              <a:cs typeface="Courier New" pitchFamily="49" charset="0"/>
            </a:endParaRPr>
          </a:p>
          <a:p>
            <a:pPr>
              <a:tabLst>
                <a:tab pos="4114800" algn="l"/>
              </a:tabLst>
            </a:pP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csvfile_columns_in_row</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row</a:t>
            </a:r>
            <a:r>
              <a:rPr lang="en-US" sz="1400" dirty="0" smtClean="0">
                <a:latin typeface="Courier New" pitchFamily="49" charset="0"/>
                <a:cs typeface="Courier New" pitchFamily="49" charset="0"/>
              </a:rPr>
              <a:t>);</a:t>
            </a:r>
            <a:br>
              <a:rPr lang="en-US" sz="1400" dirty="0" smtClean="0">
                <a:latin typeface="Courier New" pitchFamily="49" charset="0"/>
                <a:cs typeface="Courier New" pitchFamily="49" charset="0"/>
              </a:rPr>
            </a:b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a:latin typeface="Courier New" pitchFamily="49" charset="0"/>
                <a:cs typeface="Courier New" pitchFamily="49" charset="0"/>
              </a:rPr>
              <a:t>csvfile_header_columns</a:t>
            </a:r>
            <a:r>
              <a:rPr lang="en-US" sz="1400" dirty="0" smtClean="0">
                <a:latin typeface="Courier New" pitchFamily="49" charset="0"/>
                <a:cs typeface="Courier New" pitchFamily="49" charset="0"/>
              </a:rPr>
              <a:t>();</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 	</a:t>
            </a:r>
            <a:r>
              <a:rPr lang="en-US" sz="1400" dirty="0" smtClean="0">
                <a:cs typeface="Courier New" pitchFamily="49" charset="0"/>
              </a:rPr>
              <a:t>same as  </a:t>
            </a:r>
            <a:r>
              <a:rPr lang="en-US" sz="1400" dirty="0" err="1" smtClean="0">
                <a:latin typeface="Courier New" pitchFamily="49" charset="0"/>
                <a:cs typeface="Courier New" pitchFamily="49" charset="0"/>
              </a:rPr>
              <a:t>csvfile_columns_in_row</a:t>
            </a:r>
            <a:r>
              <a:rPr lang="en-US" sz="1400" dirty="0" smtClean="0">
                <a:latin typeface="Courier New" pitchFamily="49" charset="0"/>
                <a:cs typeface="Courier New" pitchFamily="49" charset="0"/>
              </a:rPr>
              <a:t>(-1)</a:t>
            </a:r>
          </a:p>
        </p:txBody>
      </p:sp>
      <p:sp>
        <p:nvSpPr>
          <p:cNvPr id="3" name="Title 2"/>
          <p:cNvSpPr>
            <a:spLocks noGrp="1"/>
          </p:cNvSpPr>
          <p:nvPr>
            <p:ph type="title"/>
          </p:nvPr>
        </p:nvSpPr>
        <p:spPr/>
        <p:txBody>
          <a:bodyPr/>
          <a:lstStyle/>
          <a:p>
            <a:r>
              <a:rPr lang="en-US" dirty="0" smtClean="0"/>
              <a:t>Csv file </a:t>
            </a:r>
            <a:r>
              <a:rPr lang="en-US" dirty="0" err="1" smtClean="0"/>
              <a:t>builtin</a:t>
            </a:r>
            <a:r>
              <a:rPr lang="en-US" dirty="0" smtClean="0"/>
              <a:t> functions 1/3</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72920"/>
          </a:xfrm>
        </p:spPr>
        <p:txBody>
          <a:bodyPr/>
          <a:lstStyle/>
          <a:p>
            <a:r>
              <a:rPr lang="en-US" sz="1400" dirty="0" smtClean="0">
                <a:latin typeface="Courier New" pitchFamily="49" charset="0"/>
                <a:cs typeface="Courier New" pitchFamily="49" charset="0"/>
              </a:rPr>
              <a:t>string </a:t>
            </a:r>
            <a:r>
              <a:rPr lang="en-US" sz="1400" dirty="0" err="1">
                <a:latin typeface="Courier New" pitchFamily="49" charset="0"/>
                <a:cs typeface="Courier New" pitchFamily="49" charset="0"/>
              </a:rPr>
              <a:t>csvfile_cell_value</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row, </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column);</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string </a:t>
            </a:r>
            <a:r>
              <a:rPr lang="en-US" sz="1400" dirty="0" err="1">
                <a:latin typeface="Courier New" pitchFamily="49" charset="0"/>
                <a:cs typeface="Courier New" pitchFamily="49" charset="0"/>
              </a:rPr>
              <a:t>csvfile_cell_value</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row, string </a:t>
            </a:r>
            <a:r>
              <a:rPr lang="en-US" sz="1400" dirty="0" err="1" smtClean="0">
                <a:latin typeface="Courier New" pitchFamily="49" charset="0"/>
                <a:cs typeface="Courier New" pitchFamily="49" charset="0"/>
              </a:rPr>
              <a:t>column_header_text</a:t>
            </a:r>
            <a:r>
              <a:rPr lang="en-US" sz="1400" dirty="0" smtClean="0">
                <a:latin typeface="Courier New" pitchFamily="49" charset="0"/>
                <a:cs typeface="Courier New" pitchFamily="49" charset="0"/>
              </a:rPr>
              <a:t>);</a:t>
            </a:r>
          </a:p>
          <a:p>
            <a:pPr lvl="1"/>
            <a:r>
              <a:rPr lang="en-US" sz="1200" dirty="0" smtClean="0">
                <a:cs typeface="Courier New" pitchFamily="49" charset="0"/>
              </a:rPr>
              <a:t>You </a:t>
            </a:r>
            <a:r>
              <a:rPr lang="en-US" sz="1200" dirty="0">
                <a:cs typeface="Courier New" pitchFamily="49" charset="0"/>
              </a:rPr>
              <a:t>can refer to a column using an </a:t>
            </a:r>
            <a:r>
              <a:rPr lang="en-US" sz="1200" dirty="0" err="1">
                <a:cs typeface="Courier New" pitchFamily="49" charset="0"/>
              </a:rPr>
              <a:t>int</a:t>
            </a:r>
            <a:r>
              <a:rPr lang="en-US" sz="1200" dirty="0">
                <a:cs typeface="Courier New" pitchFamily="49" charset="0"/>
              </a:rPr>
              <a:t>, the column index from zero</a:t>
            </a:r>
            <a:r>
              <a:rPr lang="en-US" sz="1200" dirty="0" smtClean="0">
                <a:cs typeface="Courier New" pitchFamily="49" charset="0"/>
              </a:rPr>
              <a:t>.</a:t>
            </a:r>
          </a:p>
          <a:p>
            <a:pPr lvl="1"/>
            <a:r>
              <a:rPr lang="en-US" sz="1200" dirty="0" smtClean="0">
                <a:cs typeface="Courier New" pitchFamily="49" charset="0"/>
              </a:rPr>
              <a:t> You </a:t>
            </a:r>
            <a:r>
              <a:rPr lang="en-US" sz="1200" dirty="0">
                <a:cs typeface="Courier New" pitchFamily="49" charset="0"/>
              </a:rPr>
              <a:t>can refer to a column using a string, the column header </a:t>
            </a:r>
            <a:r>
              <a:rPr lang="en-US" sz="1200" dirty="0" smtClean="0">
                <a:cs typeface="Courier New" pitchFamily="49" charset="0"/>
              </a:rPr>
              <a:t>text.</a:t>
            </a:r>
          </a:p>
          <a:p>
            <a:r>
              <a:rPr lang="en-US" sz="1400" dirty="0" smtClean="0">
                <a:latin typeface="Courier New" pitchFamily="49" charset="0"/>
                <a:cs typeface="Courier New" pitchFamily="49" charset="0"/>
              </a:rPr>
              <a:t>string </a:t>
            </a:r>
            <a:r>
              <a:rPr lang="en-US" sz="1400" dirty="0" err="1">
                <a:latin typeface="Courier New" pitchFamily="49" charset="0"/>
                <a:cs typeface="Courier New" pitchFamily="49" charset="0"/>
              </a:rPr>
              <a:t>csvfile_raw_cell_value</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row, </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column);</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string </a:t>
            </a:r>
            <a:r>
              <a:rPr lang="en-US" sz="1400" dirty="0" err="1">
                <a:latin typeface="Courier New" pitchFamily="49" charset="0"/>
                <a:cs typeface="Courier New" pitchFamily="49" charset="0"/>
              </a:rPr>
              <a:t>csvfile_raw_cell_value</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row, string </a:t>
            </a:r>
            <a:r>
              <a:rPr lang="en-US" sz="1400" dirty="0" err="1" smtClean="0">
                <a:latin typeface="Courier New" pitchFamily="49" charset="0"/>
                <a:cs typeface="Courier New" pitchFamily="49" charset="0"/>
              </a:rPr>
              <a:t>column_header_text</a:t>
            </a:r>
            <a:r>
              <a:rPr lang="en-US" sz="1400" dirty="0" smtClean="0">
                <a:latin typeface="Courier New" pitchFamily="49" charset="0"/>
                <a:cs typeface="Courier New" pitchFamily="49" charset="0"/>
              </a:rPr>
              <a:t>);</a:t>
            </a:r>
          </a:p>
          <a:p>
            <a:pPr lvl="1"/>
            <a:r>
              <a:rPr lang="en-US" sz="1200" dirty="0">
                <a:cs typeface="Courier New" pitchFamily="49" charset="0"/>
              </a:rPr>
              <a:t>i</a:t>
            </a:r>
            <a:r>
              <a:rPr lang="en-US" sz="1200" dirty="0" smtClean="0">
                <a:cs typeface="Courier New" pitchFamily="49" charset="0"/>
              </a:rPr>
              <a:t>vy "wraps" text fields as a formula with a string constant, e.g. </a:t>
            </a:r>
            <a:r>
              <a:rPr lang="en-US" sz="1200" dirty="0" smtClean="0">
                <a:latin typeface="Courier New" pitchFamily="49" charset="0"/>
                <a:cs typeface="Courier New" pitchFamily="49" charset="0"/>
              </a:rPr>
              <a:t>="horse"</a:t>
            </a:r>
          </a:p>
          <a:p>
            <a:pPr lvl="2"/>
            <a:r>
              <a:rPr lang="en-US" sz="1100" dirty="0" smtClean="0">
                <a:cs typeface="Courier New" pitchFamily="49" charset="0"/>
              </a:rPr>
              <a:t>This stops Excel from interpreting 1-1 as January 1</a:t>
            </a:r>
            <a:r>
              <a:rPr lang="en-US" sz="1100" baseline="30000" dirty="0" smtClean="0">
                <a:cs typeface="Courier New" pitchFamily="49" charset="0"/>
              </a:rPr>
              <a:t>st</a:t>
            </a:r>
            <a:r>
              <a:rPr lang="en-US" sz="1100" dirty="0" smtClean="0">
                <a:cs typeface="Courier New" pitchFamily="49" charset="0"/>
              </a:rPr>
              <a:t>, and 00:00 from interpreting as a time.</a:t>
            </a:r>
          </a:p>
          <a:p>
            <a:pPr lvl="1"/>
            <a:r>
              <a:rPr lang="en-US" sz="1200" dirty="0" smtClean="0">
                <a:cs typeface="Courier New" pitchFamily="49" charset="0"/>
              </a:rPr>
              <a:t>The csv file functions normally "unwrap" </a:t>
            </a:r>
            <a:r>
              <a:rPr lang="en-US" sz="1200" dirty="0">
                <a:cs typeface="Courier New" pitchFamily="49" charset="0"/>
              </a:rPr>
              <a:t>csv column values, </a:t>
            </a:r>
            <a:r>
              <a:rPr lang="en-US" sz="1200" dirty="0" smtClean="0">
                <a:cs typeface="Courier New" pitchFamily="49" charset="0"/>
              </a:rPr>
              <a:t>removing this kind of wrapper or removing simple double quotes surrounding a value, to treat </a:t>
            </a:r>
            <a:r>
              <a:rPr lang="en-US" sz="1200" dirty="0" smtClean="0">
                <a:latin typeface="Courier New" pitchFamily="49" charset="0"/>
                <a:cs typeface="Courier New" pitchFamily="49" charset="0"/>
              </a:rPr>
              <a:t>="horse", "horse"</a:t>
            </a:r>
            <a:r>
              <a:rPr lang="en-US" sz="1200" dirty="0" smtClean="0">
                <a:cs typeface="Courier New" pitchFamily="49" charset="0"/>
              </a:rPr>
              <a:t>  and </a:t>
            </a:r>
            <a:r>
              <a:rPr lang="en-US" sz="1200" dirty="0" smtClean="0">
                <a:latin typeface="Courier New" pitchFamily="49" charset="0"/>
                <a:cs typeface="Courier New" pitchFamily="49" charset="0"/>
              </a:rPr>
              <a:t>horse </a:t>
            </a:r>
            <a:r>
              <a:rPr lang="en-US" sz="1200" dirty="0" smtClean="0">
                <a:cs typeface="Courier New" pitchFamily="49" charset="0"/>
              </a:rPr>
              <a:t>the same</a:t>
            </a:r>
          </a:p>
          <a:p>
            <a:pPr lvl="1"/>
            <a:r>
              <a:rPr lang="en-US" sz="1200" dirty="0" smtClean="0">
                <a:cs typeface="Courier New" pitchFamily="49" charset="0"/>
              </a:rPr>
              <a:t>Retrieving the </a:t>
            </a:r>
            <a:r>
              <a:rPr lang="en-US" sz="1200" dirty="0">
                <a:cs typeface="Courier New" pitchFamily="49" charset="0"/>
              </a:rPr>
              <a:t>raw value </a:t>
            </a:r>
            <a:r>
              <a:rPr lang="en-US" sz="1200" dirty="0" smtClean="0">
                <a:cs typeface="Courier New" pitchFamily="49" charset="0"/>
              </a:rPr>
              <a:t>give you exactly </a:t>
            </a:r>
            <a:r>
              <a:rPr lang="en-US" sz="1200" dirty="0">
                <a:cs typeface="Courier New" pitchFamily="49" charset="0"/>
              </a:rPr>
              <a:t>what was between the commas in the csv file</a:t>
            </a:r>
            <a:r>
              <a:rPr lang="en-US" sz="1200" dirty="0" smtClean="0">
                <a:cs typeface="Courier New" pitchFamily="49" charset="0"/>
              </a:rPr>
              <a:t>.</a:t>
            </a:r>
          </a:p>
        </p:txBody>
      </p:sp>
      <p:sp>
        <p:nvSpPr>
          <p:cNvPr id="3" name="Title 2"/>
          <p:cNvSpPr>
            <a:spLocks noGrp="1"/>
          </p:cNvSpPr>
          <p:nvPr>
            <p:ph type="title"/>
          </p:nvPr>
        </p:nvSpPr>
        <p:spPr/>
        <p:txBody>
          <a:bodyPr/>
          <a:lstStyle/>
          <a:p>
            <a:r>
              <a:rPr lang="en-US" dirty="0" smtClean="0"/>
              <a:t>Csv file </a:t>
            </a:r>
            <a:r>
              <a:rPr lang="en-US" dirty="0" err="1" smtClean="0"/>
              <a:t>builtin</a:t>
            </a:r>
            <a:r>
              <a:rPr lang="en-US" dirty="0" smtClean="0"/>
              <a:t> functions 2/3 – individual cells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483005"/>
          </a:xfrm>
        </p:spPr>
        <p:txBody>
          <a:bodyPr/>
          <a:lstStyle/>
          <a:p>
            <a:r>
              <a:rPr lang="en-US" sz="1400" dirty="0" smtClean="0">
                <a:latin typeface="Courier New" pitchFamily="49" charset="0"/>
                <a:cs typeface="Courier New" pitchFamily="49" charset="0"/>
              </a:rPr>
              <a:t>string </a:t>
            </a:r>
            <a:r>
              <a:rPr lang="en-US" sz="1400" dirty="0" err="1" smtClean="0">
                <a:latin typeface="Courier New" pitchFamily="49" charset="0"/>
                <a:cs typeface="Courier New" pitchFamily="49" charset="0"/>
              </a:rPr>
              <a:t>csvfile_column_header</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col</a:t>
            </a:r>
            <a:r>
              <a:rPr lang="en-US" sz="1400" dirty="0" smtClean="0">
                <a:latin typeface="Courier New" pitchFamily="49" charset="0"/>
                <a:cs typeface="Courier New" pitchFamily="49" charset="0"/>
              </a:rPr>
              <a:t>);</a:t>
            </a:r>
          </a:p>
          <a:p>
            <a:pPr lvl="1"/>
            <a:r>
              <a:rPr lang="en-US" sz="1200" dirty="0" smtClean="0">
                <a:cs typeface="Courier New" pitchFamily="49" charset="0"/>
              </a:rPr>
              <a:t>Give you the text of the column header</a:t>
            </a:r>
          </a:p>
          <a:p>
            <a:r>
              <a:rPr lang="en-US" sz="1400" dirty="0" smtClean="0">
                <a:latin typeface="Courier New" pitchFamily="49" charset="0"/>
                <a:cs typeface="Courier New" pitchFamily="49" charset="0"/>
              </a:rPr>
              <a:t>string </a:t>
            </a:r>
            <a:r>
              <a:rPr lang="en-US" sz="1400" dirty="0" err="1">
                <a:latin typeface="Courier New" pitchFamily="49" charset="0"/>
                <a:cs typeface="Courier New" pitchFamily="49" charset="0"/>
              </a:rPr>
              <a:t>csvfile_column</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col</a:t>
            </a:r>
            <a:r>
              <a:rPr lang="en-US" sz="1400" dirty="0" smtClean="0">
                <a:latin typeface="Courier New" pitchFamily="49" charset="0"/>
                <a:cs typeface="Courier New" pitchFamily="49" charset="0"/>
              </a:rPr>
              <a:t>);</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string </a:t>
            </a:r>
            <a:r>
              <a:rPr lang="en-US" sz="1400" dirty="0" err="1">
                <a:latin typeface="Courier New" pitchFamily="49" charset="0"/>
                <a:cs typeface="Courier New" pitchFamily="49" charset="0"/>
              </a:rPr>
              <a:t>csvfile_column</a:t>
            </a:r>
            <a:r>
              <a:rPr lang="en-US" sz="1400" dirty="0">
                <a:latin typeface="Courier New" pitchFamily="49" charset="0"/>
                <a:cs typeface="Courier New" pitchFamily="49" charset="0"/>
              </a:rPr>
              <a:t>(string </a:t>
            </a:r>
            <a:r>
              <a:rPr lang="en-US" sz="1400" dirty="0" err="1">
                <a:latin typeface="Courier New" pitchFamily="49" charset="0"/>
                <a:cs typeface="Courier New" pitchFamily="49" charset="0"/>
              </a:rPr>
              <a:t>column_header</a:t>
            </a:r>
            <a:r>
              <a:rPr lang="en-US" sz="1400" dirty="0" smtClean="0">
                <a:latin typeface="Courier New" pitchFamily="49" charset="0"/>
                <a:cs typeface="Courier New" pitchFamily="49" charset="0"/>
              </a:rPr>
              <a:t>);</a:t>
            </a:r>
          </a:p>
          <a:p>
            <a:pPr lvl="1"/>
            <a:r>
              <a:rPr lang="en-US" sz="1200" dirty="0" smtClean="0">
                <a:cs typeface="Courier New" pitchFamily="49" charset="0"/>
              </a:rPr>
              <a:t>Gives </a:t>
            </a:r>
            <a:r>
              <a:rPr lang="en-US" sz="1200" dirty="0">
                <a:cs typeface="Courier New" pitchFamily="49" charset="0"/>
              </a:rPr>
              <a:t>you </a:t>
            </a:r>
            <a:r>
              <a:rPr lang="en-US" sz="1200">
                <a:cs typeface="Courier New" pitchFamily="49" charset="0"/>
              </a:rPr>
              <a:t>a </a:t>
            </a:r>
            <a:r>
              <a:rPr lang="en-US" sz="1200" smtClean="0">
                <a:cs typeface="Courier New" pitchFamily="49" charset="0"/>
              </a:rPr>
              <a:t>"column slice" </a:t>
            </a:r>
            <a:r>
              <a:rPr lang="en-US" sz="1200" dirty="0">
                <a:cs typeface="Courier New" pitchFamily="49" charset="0"/>
              </a:rPr>
              <a:t>of the spreadsheet </a:t>
            </a:r>
            <a:r>
              <a:rPr lang="en-US" sz="1200">
                <a:cs typeface="Courier New" pitchFamily="49" charset="0"/>
              </a:rPr>
              <a:t>showing </a:t>
            </a:r>
            <a:r>
              <a:rPr lang="en-US" sz="1200" smtClean="0">
                <a:cs typeface="Courier New" pitchFamily="49" charset="0"/>
              </a:rPr>
              <a:t>"raw" </a:t>
            </a:r>
            <a:r>
              <a:rPr lang="en-US" sz="1200" dirty="0" smtClean="0">
                <a:cs typeface="Courier New" pitchFamily="49" charset="0"/>
              </a:rPr>
              <a:t>values</a:t>
            </a:r>
            <a:r>
              <a:rPr lang="en-US" sz="1400" dirty="0">
                <a:cs typeface="Courier New" pitchFamily="49" charset="0"/>
              </a:rPr>
              <a:t>.</a:t>
            </a:r>
            <a:endParaRPr lang="en-US" sz="1400" dirty="0" smtClean="0">
              <a:cs typeface="Courier New" pitchFamily="49" charset="0"/>
            </a:endParaRPr>
          </a:p>
          <a:p>
            <a:pPr lvl="1"/>
            <a:r>
              <a:rPr lang="en-US" sz="1200" dirty="0" smtClean="0">
                <a:cs typeface="Courier New" pitchFamily="49" charset="0"/>
              </a:rPr>
              <a:t>E.g</a:t>
            </a:r>
            <a:r>
              <a:rPr lang="en-US" sz="1200">
                <a:cs typeface="Courier New" pitchFamily="49" charset="0"/>
              </a:rPr>
              <a:t>.</a:t>
            </a:r>
            <a:r>
              <a:rPr lang="en-US" sz="1400">
                <a:cs typeface="Courier New" pitchFamily="49" charset="0"/>
              </a:rPr>
              <a:t> </a:t>
            </a:r>
            <a:r>
              <a:rPr lang="en-US" sz="1400" smtClean="0">
                <a:latin typeface="Courier New" pitchFamily="49" charset="0"/>
                <a:cs typeface="Courier New" pitchFamily="49" charset="0"/>
              </a:rPr>
              <a:t>"IOPS,55,66,55,44"</a:t>
            </a:r>
            <a:endParaRPr lang="en-US" sz="1400" dirty="0" smtClean="0">
              <a:latin typeface="Courier New" pitchFamily="49" charset="0"/>
              <a:cs typeface="Courier New" pitchFamily="49" charset="0"/>
            </a:endParaRPr>
          </a:p>
          <a:p>
            <a:pPr lvl="1"/>
            <a:r>
              <a:rPr lang="en-US" sz="1200" dirty="0" smtClean="0">
                <a:cs typeface="Courier New" pitchFamily="49" charset="0"/>
              </a:rPr>
              <a:t>Demo number 8 shows iterating through the column slices to write out the transpose of a csv file.</a:t>
            </a:r>
            <a:endParaRPr lang="en-US" sz="1400" dirty="0" smtClean="0">
              <a:cs typeface="Courier New" pitchFamily="49" charset="0"/>
            </a:endParaRPr>
          </a:p>
          <a:p>
            <a:r>
              <a:rPr lang="en-US" sz="1400" dirty="0">
                <a:latin typeface="Courier New" pitchFamily="49" charset="0"/>
                <a:cs typeface="Courier New" pitchFamily="49" charset="0"/>
              </a:rPr>
              <a:t>string </a:t>
            </a:r>
            <a:r>
              <a:rPr lang="en-US" sz="1400" dirty="0" err="1">
                <a:latin typeface="Courier New" pitchFamily="49" charset="0"/>
                <a:cs typeface="Courier New" pitchFamily="49" charset="0"/>
              </a:rPr>
              <a:t>csvfile_row</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row);</a:t>
            </a:r>
          </a:p>
          <a:p>
            <a:pPr lvl="1"/>
            <a:r>
              <a:rPr lang="en-US" sz="1200" dirty="0" smtClean="0">
                <a:cs typeface="Courier New" pitchFamily="49" charset="0"/>
              </a:rPr>
              <a:t>Gives you </a:t>
            </a:r>
            <a:r>
              <a:rPr lang="en-US" sz="1200" smtClean="0">
                <a:cs typeface="Courier New" pitchFamily="49" charset="0"/>
              </a:rPr>
              <a:t>a "row slice" </a:t>
            </a:r>
            <a:r>
              <a:rPr lang="en-US" sz="1200" dirty="0" smtClean="0">
                <a:cs typeface="Courier New" pitchFamily="49" charset="0"/>
              </a:rPr>
              <a:t>of the spreadsheet showing </a:t>
            </a:r>
            <a:r>
              <a:rPr lang="en-US" sz="1200" smtClean="0">
                <a:cs typeface="Courier New" pitchFamily="49" charset="0"/>
              </a:rPr>
              <a:t>the "raw" </a:t>
            </a:r>
            <a:r>
              <a:rPr lang="en-US" sz="1200" dirty="0" smtClean="0">
                <a:cs typeface="Courier New" pitchFamily="49" charset="0"/>
              </a:rPr>
              <a:t>values.</a:t>
            </a:r>
          </a:p>
          <a:p>
            <a:pPr lvl="1"/>
            <a:r>
              <a:rPr lang="en-US" sz="1200" dirty="0" smtClean="0">
                <a:cs typeface="Courier New" pitchFamily="49" charset="0"/>
              </a:rPr>
              <a:t>E.g</a:t>
            </a:r>
            <a:r>
              <a:rPr lang="en-US" sz="1200" smtClean="0">
                <a:cs typeface="Courier New" pitchFamily="49" charset="0"/>
              </a:rPr>
              <a:t>. </a:t>
            </a:r>
            <a:r>
              <a:rPr lang="en-US" sz="1200" smtClean="0">
                <a:latin typeface="Courier New" pitchFamily="49" charset="0"/>
                <a:cs typeface="Courier New" pitchFamily="49" charset="0"/>
              </a:rPr>
              <a:t>="random_independent",="4 KiB",</a:t>
            </a:r>
            <a:r>
              <a:rPr lang="en-US" sz="1200" dirty="0" smtClean="0">
                <a:latin typeface="Courier New" pitchFamily="49" charset="0"/>
                <a:cs typeface="Courier New" pitchFamily="49" charset="0"/>
              </a:rPr>
              <a:t>32,2601.7</a:t>
            </a:r>
            <a:endParaRPr lang="en-US" sz="12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t>Csv file </a:t>
            </a:r>
            <a:r>
              <a:rPr lang="en-US" dirty="0" err="1" smtClean="0"/>
              <a:t>builtin</a:t>
            </a:r>
            <a:r>
              <a:rPr lang="en-US" dirty="0" smtClean="0"/>
              <a:t> functions 3/3 – headers &amp; slices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9"/>
</p:tagLst>
</file>

<file path=ppt/theme/theme1.xml><?xml version="1.0" encoding="utf-8"?>
<a:theme xmlns:a="http://schemas.openxmlformats.org/drawingml/2006/main" name="hitachi-corporate-powerpoint-template-2015">
  <a:themeElements>
    <a:clrScheme name="HDS Final">
      <a:dk1>
        <a:srgbClr val="414141"/>
      </a:dk1>
      <a:lt1>
        <a:sysClr val="window" lastClr="FFFFFF"/>
      </a:lt1>
      <a:dk2>
        <a:srgbClr val="00A499"/>
      </a:dk2>
      <a:lt2>
        <a:srgbClr val="999999"/>
      </a:lt2>
      <a:accent1>
        <a:srgbClr val="CC0000"/>
      </a:accent1>
      <a:accent2>
        <a:srgbClr val="CC0000"/>
      </a:accent2>
      <a:accent3>
        <a:srgbClr val="55951B"/>
      </a:accent3>
      <a:accent4>
        <a:srgbClr val="008EAA"/>
      </a:accent4>
      <a:accent5>
        <a:srgbClr val="FFC600"/>
      </a:accent5>
      <a:accent6>
        <a:srgbClr val="F78E1E"/>
      </a:accent6>
      <a:hlink>
        <a:srgbClr val="00C8DC"/>
      </a:hlink>
      <a:folHlink>
        <a:srgbClr val="008EAA"/>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dirty="0" smtClean="0">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hitachi-corporate-powerpoint-template-2015</Template>
  <TotalTime>0</TotalTime>
  <Words>265</Words>
  <Application>Microsoft Office PowerPoint</Application>
  <PresentationFormat>On-screen Show (16:9)</PresentationFormat>
  <Paragraphs>40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hitachi-corporate-powerpoint-template-2015</vt:lpstr>
      <vt:lpstr>These are the original ivyscript csv functions</vt:lpstr>
      <vt:lpstr>Accessing csv files – row and column</vt:lpstr>
      <vt:lpstr>Csv file builtin functions 1/3</vt:lpstr>
      <vt:lpstr>Csv file builtin functions 2/3 – individual cells</vt:lpstr>
      <vt:lpstr>Csv file builtin functions 3/3 – headers &amp; slices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ivy</dc:title>
  <dc:creator>Ian</dc:creator>
  <cp:lastModifiedBy>Hitachi Data Systems</cp:lastModifiedBy>
  <cp:revision>336</cp:revision>
  <dcterms:created xsi:type="dcterms:W3CDTF">2015-10-27T23:46:57Z</dcterms:created>
  <dcterms:modified xsi:type="dcterms:W3CDTF">2017-04-11T20:10:45Z</dcterms:modified>
</cp:coreProperties>
</file>