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309" r:id="rId2"/>
    <p:sldId id="310" r:id="rId3"/>
    <p:sldId id="490" r:id="rId4"/>
    <p:sldId id="494" r:id="rId5"/>
    <p:sldId id="456" r:id="rId6"/>
    <p:sldId id="457" r:id="rId7"/>
    <p:sldId id="455" r:id="rId8"/>
    <p:sldId id="343" r:id="rId9"/>
    <p:sldId id="383" r:id="rId10"/>
    <p:sldId id="356" r:id="rId11"/>
    <p:sldId id="362" r:id="rId12"/>
    <p:sldId id="346" r:id="rId13"/>
    <p:sldId id="350" r:id="rId14"/>
    <p:sldId id="347" r:id="rId15"/>
    <p:sldId id="496" r:id="rId16"/>
    <p:sldId id="348" r:id="rId17"/>
    <p:sldId id="373" r:id="rId18"/>
    <p:sldId id="371" r:id="rId19"/>
    <p:sldId id="372" r:id="rId20"/>
    <p:sldId id="481" r:id="rId21"/>
    <p:sldId id="482" r:id="rId22"/>
    <p:sldId id="483" r:id="rId23"/>
    <p:sldId id="484" r:id="rId24"/>
    <p:sldId id="495" r:id="rId25"/>
    <p:sldId id="474" r:id="rId26"/>
    <p:sldId id="475" r:id="rId27"/>
    <p:sldId id="476" r:id="rId28"/>
    <p:sldId id="477" r:id="rId29"/>
    <p:sldId id="478" r:id="rId30"/>
    <p:sldId id="479" r:id="rId31"/>
    <p:sldId id="480" r:id="rId32"/>
    <p:sldId id="497" r:id="rId33"/>
    <p:sldId id="498" r:id="rId34"/>
    <p:sldId id="499" r:id="rId35"/>
    <p:sldId id="473" r:id="rId36"/>
    <p:sldId id="467" r:id="rId37"/>
    <p:sldId id="352" r:id="rId38"/>
    <p:sldId id="361" r:id="rId39"/>
    <p:sldId id="353" r:id="rId40"/>
    <p:sldId id="466" r:id="rId41"/>
    <p:sldId id="472" r:id="rId42"/>
    <p:sldId id="354" r:id="rId43"/>
    <p:sldId id="357" r:id="rId44"/>
    <p:sldId id="486" r:id="rId45"/>
    <p:sldId id="417" r:id="rId46"/>
    <p:sldId id="415" r:id="rId47"/>
    <p:sldId id="423" r:id="rId48"/>
    <p:sldId id="418" r:id="rId49"/>
    <p:sldId id="439" r:id="rId50"/>
    <p:sldId id="489" r:id="rId51"/>
    <p:sldId id="487" r:id="rId52"/>
    <p:sldId id="488" r:id="rId53"/>
    <p:sldId id="419" r:id="rId54"/>
    <p:sldId id="420" r:id="rId55"/>
    <p:sldId id="469" r:id="rId56"/>
    <p:sldId id="424" r:id="rId57"/>
    <p:sldId id="425" r:id="rId58"/>
    <p:sldId id="426" r:id="rId59"/>
    <p:sldId id="427" r:id="rId60"/>
    <p:sldId id="428" r:id="rId61"/>
    <p:sldId id="429" r:id="rId62"/>
    <p:sldId id="430" r:id="rId63"/>
    <p:sldId id="431" r:id="rId64"/>
    <p:sldId id="433" r:id="rId65"/>
    <p:sldId id="416" r:id="rId66"/>
    <p:sldId id="436" r:id="rId67"/>
    <p:sldId id="434" r:id="rId68"/>
    <p:sldId id="446" r:id="rId69"/>
    <p:sldId id="468" r:id="rId70"/>
    <p:sldId id="447" r:id="rId71"/>
    <p:sldId id="438" r:id="rId72"/>
    <p:sldId id="441" r:id="rId73"/>
    <p:sldId id="442" r:id="rId74"/>
    <p:sldId id="443" r:id="rId75"/>
    <p:sldId id="444" r:id="rId76"/>
    <p:sldId id="445" r:id="rId77"/>
    <p:sldId id="470" r:id="rId78"/>
    <p:sldId id="306" r:id="rId79"/>
  </p:sldIdLst>
  <p:sldSz cx="9144000" cy="5143500" type="screen16x9"/>
  <p:notesSz cx="6858000" cy="9144000"/>
  <p:custDataLst>
    <p:tags r:id="rId8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681" autoAdjust="0"/>
  </p:normalViewPr>
  <p:slideViewPr>
    <p:cSldViewPr snapToGrid="0" snapToObjects="1" showGuides="1">
      <p:cViewPr>
        <p:scale>
          <a:sx n="100" d="100"/>
          <a:sy n="100" d="100"/>
        </p:scale>
        <p:origin x="-1230" y="-348"/>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gs" Target="tags/tag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12/13/2016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en.wikipedia.org/wiki/PID_controller" TargetMode="Externa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hyperlink" Target="https://en.wikipedia.org/wiki/PID_controller" TargetMode="Externa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Programming the ivy engine</a:t>
            </a:r>
            <a:endParaRPr lang="en-US" sz="3200" dirty="0"/>
          </a:p>
        </p:txBody>
      </p:sp>
      <p:sp>
        <p:nvSpPr>
          <p:cNvPr id="3" name="Subtitle 2"/>
          <p:cNvSpPr>
            <a:spLocks noGrp="1"/>
          </p:cNvSpPr>
          <p:nvPr>
            <p:ph type="subTitle" idx="1"/>
          </p:nvPr>
        </p:nvSpPr>
        <p:spPr>
          <a:xfrm>
            <a:off x="4047076" y="3299833"/>
            <a:ext cx="4939975" cy="584775"/>
          </a:xfrm>
        </p:spPr>
        <p:txBody>
          <a:bodyPr/>
          <a:lstStyle/>
          <a:p>
            <a:r>
              <a:rPr lang="en-US" dirty="0" smtClean="0"/>
              <a:t>December 13, </a:t>
            </a:r>
            <a:r>
              <a:rPr lang="en-US" dirty="0"/>
              <a:t>2016</a:t>
            </a:r>
          </a:p>
          <a:p>
            <a:r>
              <a:rPr lang="en-US" sz="1400" dirty="0" smtClean="0"/>
              <a:t>Allart Ian Vogelesang  </a:t>
            </a:r>
            <a:r>
              <a:rPr lang="en-US" sz="1200" dirty="0" smtClean="0">
                <a:hlinkClick r:id="rId3"/>
              </a:rPr>
              <a:t>ian.vogelesang@hds.com</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smtClean="0"/>
              <a:t>There are more attributes on newer subsystem types.</a:t>
            </a:r>
            <a:br>
              <a:rPr lang="en-US" sz="1100" dirty="0" smtClean="0"/>
            </a:br>
            <a:r>
              <a:rPr lang="en-US" sz="1100" dirty="0" smtClean="0"/>
              <a:t/>
            </a:r>
            <a:br>
              <a:rPr lang="en-US" sz="1100" dirty="0" smtClean="0"/>
            </a:br>
            <a:r>
              <a:rPr lang="en-US" sz="1100" dirty="0" smtClean="0"/>
              <a:t> Get the latest version of the Hitachi LUN discovery tool, open source software, found at </a:t>
            </a:r>
            <a:r>
              <a:rPr lang="en-US" sz="1100" dirty="0" smtClean="0">
                <a:hlinkClick r:id="rId2"/>
              </a:rPr>
              <a:t>https://github.com/Hitachi-Data-Systems/LUN_discovery</a:t>
            </a:r>
            <a:r>
              <a:rPr lang="en-US" sz="1100" dirty="0" smtClean="0"/>
              <a:t> </a:t>
            </a:r>
            <a:endParaRPr lang="en-US" sz="1100" dirty="0"/>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684838"/>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 "</a:t>
            </a:r>
            <a:r>
              <a:rPr lang="en-US" sz="1600" dirty="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LDEV</a:t>
            </a:r>
            <a:r>
              <a:rPr lang="en-US" sz="1600" dirty="0" smtClean="0">
                <a:latin typeface="Courier New" pitchFamily="49" charset="0"/>
                <a:cs typeface="Courier New" pitchFamily="49" charset="0"/>
              </a:rPr>
              <a:t>,...</a:t>
            </a:r>
            <a:r>
              <a:rPr lang="en-US" sz="1600" dirty="0" smtClean="0"/>
              <a:t>"</a:t>
            </a:r>
          </a:p>
          <a:p>
            <a:r>
              <a:rPr lang="en-US" sz="1800" dirty="0" smtClean="0"/>
              <a:t>Each header line csv column title automatically becomes selectable as a LUN attribute in ivy.</a:t>
            </a:r>
            <a:endParaRPr lang="en-US" sz="1600" dirty="0" smtClean="0"/>
          </a:p>
          <a:p>
            <a:r>
              <a:rPr lang="en-US" sz="1800" dirty="0"/>
              <a:t>There are a </a:t>
            </a:r>
            <a:r>
              <a:rPr lang="en-US" sz="1800" dirty="0" smtClean="0"/>
              <a:t>handful of "</a:t>
            </a:r>
            <a:r>
              <a:rPr lang="en-US" sz="1800" dirty="0"/>
              <a:t>custom" attribute </a:t>
            </a:r>
            <a:r>
              <a:rPr lang="en-US" sz="1800" dirty="0" smtClean="0"/>
              <a:t>value matchers </a:t>
            </a:r>
            <a:r>
              <a:rPr lang="en-US" sz="1800" dirty="0"/>
              <a:t>matching </a:t>
            </a:r>
            <a:r>
              <a:rPr lang="en-US" sz="1800" dirty="0" smtClean="0"/>
              <a:t>specific token types for Hitachi subsystems, shown in the following charts.</a:t>
            </a:r>
          </a:p>
          <a:p>
            <a:pPr lvl="1"/>
            <a:r>
              <a:rPr lang="en-US" sz="1600" i="1" dirty="0" smtClean="0"/>
              <a:t>Other </a:t>
            </a:r>
            <a:r>
              <a:rPr lang="en-US" sz="1600" i="1" dirty="0"/>
              <a:t>vendors are encouraged to write their own</a:t>
            </a:r>
            <a:r>
              <a:rPr lang="en-US" sz="1600" i="1" dirty="0" smtClean="0"/>
              <a:t>.</a:t>
            </a:r>
            <a:endParaRPr lang="en-US" sz="1600" i="1" dirty="0"/>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740"/>
          </a:xfrm>
        </p:spPr>
        <p:txBody>
          <a:bodyPr/>
          <a:lstStyle/>
          <a:p>
            <a:r>
              <a:rPr lang="en-US" sz="1800" dirty="0" smtClean="0"/>
              <a:t>JSON format is used to describe attribute names and selected values</a:t>
            </a:r>
          </a:p>
          <a:p>
            <a:pPr lvl="1"/>
            <a:r>
              <a:rPr lang="en-US" sz="1600" dirty="0" smtClean="0">
                <a:latin typeface="Courier New" panose="02070309020205020404" pitchFamily="49" charset="0"/>
                <a:cs typeface="Courier New" pitchFamily="49" charset="0"/>
              </a:rPr>
              <a:t>{ "</a:t>
            </a:r>
            <a:r>
              <a:rPr lang="en-US" sz="1600" dirty="0" err="1" smtClean="0">
                <a:latin typeface="Courier New" pitchFamily="49" charset="0"/>
                <a:cs typeface="Courier New" pitchFamily="49" charset="0"/>
              </a:rPr>
              <a:t>LDEV_type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 "DP-Vol", "port" : [ "1A", "3A", "5A", "7A" ] }</a:t>
            </a:r>
          </a:p>
          <a:p>
            <a:r>
              <a:rPr lang="en-US" sz="1800" dirty="0" smtClean="0">
                <a:cs typeface="Courier New" pitchFamily="49" charset="0"/>
              </a:rPr>
              <a:t>Strict JSON format is welcome, but to spare some typing and make ivy a little friendlier, some types of things don't have to be in quotes.</a:t>
            </a:r>
          </a:p>
          <a:p>
            <a:pPr lvl="1"/>
            <a:r>
              <a:rPr lang="en-US" sz="1600" dirty="0" err="1" smtClean="0">
                <a:latin typeface="Courier New" pitchFamily="49" charset="0"/>
                <a:cs typeface="Courier New" pitchFamily="49" charset="0"/>
              </a:rPr>
              <a:t>robert</a:t>
            </a:r>
            <a:endParaRPr lang="en-US" sz="1600" dirty="0" smtClean="0">
              <a:latin typeface="Courier New" pitchFamily="49" charset="0"/>
              <a:cs typeface="Courier New" pitchFamily="49" charset="0"/>
            </a:endParaRPr>
          </a:p>
          <a:p>
            <a:pPr lvl="1"/>
            <a:r>
              <a:rPr lang="en-US" sz="1600" dirty="0" smtClean="0">
                <a:latin typeface="Courier New" pitchFamily="49" charset="0"/>
                <a:cs typeface="Courier New" pitchFamily="49" charset="0"/>
              </a:rPr>
              <a:t>00:00</a:t>
            </a:r>
          </a:p>
          <a:p>
            <a:pPr lvl="1"/>
            <a:r>
              <a:rPr lang="en-US" sz="1600" dirty="0" smtClean="0">
                <a:latin typeface="Courier New" pitchFamily="49" charset="0"/>
                <a:cs typeface="Courier New" pitchFamily="49" charset="0"/>
              </a:rPr>
              <a:t>00:00-01:FF</a:t>
            </a:r>
          </a:p>
          <a:p>
            <a:pPr lvl="1"/>
            <a:r>
              <a:rPr lang="en-US" sz="1600" dirty="0" smtClean="0">
                <a:latin typeface="Courier New" pitchFamily="49" charset="0"/>
                <a:cs typeface="Courier New" pitchFamily="49" charset="0"/>
              </a:rPr>
              <a:t>horde32-63</a:t>
            </a:r>
          </a:p>
          <a:p>
            <a:pPr lvl="1"/>
            <a:r>
              <a:rPr lang="en-US" sz="1600" dirty="0" smtClean="0">
                <a:latin typeface="Courier New" pitchFamily="49" charset="0"/>
                <a:cs typeface="Courier New" pitchFamily="49" charset="0"/>
              </a:rPr>
              <a:t>1-1</a:t>
            </a:r>
          </a:p>
          <a:p>
            <a:pPr lvl="1"/>
            <a:r>
              <a:rPr lang="en-US" sz="1600" dirty="0" smtClean="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smtClean="0"/>
              <a:t>LUN attribute </a:t>
            </a:r>
            <a:r>
              <a:rPr lang="en-US" dirty="0" smtClean="0">
                <a:latin typeface="Courier New" pitchFamily="49" charset="0"/>
                <a:cs typeface="Courier New" pitchFamily="49" charset="0"/>
              </a:rPr>
              <a:t>[Select]</a:t>
            </a:r>
            <a:r>
              <a:rPr lang="en-US" dirty="0" smtClean="0"/>
              <a:t> uses JSON syntax</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71398"/>
          </a:xfrm>
        </p:spPr>
        <p:txBody>
          <a:bodyPr/>
          <a:lstStyle/>
          <a:p>
            <a:r>
              <a:rPr lang="en-US" sz="1800" dirty="0" smtClean="0"/>
              <a:t>There is a custom matcher for LDEV which understands </a:t>
            </a:r>
          </a:p>
          <a:p>
            <a:pPr lvl="1"/>
            <a:r>
              <a:rPr lang="en-US" sz="1600" dirty="0" smtClean="0">
                <a:latin typeface="Courier New" pitchFamily="49" charset="0"/>
                <a:cs typeface="Courier New" pitchFamily="49" charset="0"/>
              </a:rPr>
              <a:t>00:1A-00:3F</a:t>
            </a:r>
          </a:p>
          <a:p>
            <a:pPr lvl="1"/>
            <a:r>
              <a:rPr lang="en-US" sz="1600" dirty="0" smtClean="0">
                <a:latin typeface="Courier New" pitchFamily="49" charset="0"/>
                <a:cs typeface="Courier New" pitchFamily="49" charset="0"/>
              </a:rPr>
              <a:t>01:FF</a:t>
            </a:r>
            <a:endParaRPr lang="en-US" sz="1600" dirty="0"/>
          </a:p>
          <a:p>
            <a:pPr lvl="1"/>
            <a:r>
              <a:rPr lang="en-US" sz="1600" dirty="0" smtClean="0"/>
              <a:t>These LDEV specifications don't need to be in quotes</a:t>
            </a:r>
          </a:p>
          <a:p>
            <a:r>
              <a:rPr lang="en-US" sz="1800" dirty="0" smtClean="0"/>
              <a:t>There is a custom matcher for "</a:t>
            </a:r>
            <a:r>
              <a:rPr lang="en-US" sz="1800" dirty="0" smtClean="0">
                <a:latin typeface="Courier New" pitchFamily="49" charset="0"/>
                <a:cs typeface="Courier New" pitchFamily="49" charset="0"/>
              </a:rPr>
              <a:t>PG</a:t>
            </a:r>
            <a:r>
              <a:rPr lang="en-US" sz="1800" dirty="0" smtClean="0"/>
              <a:t>" which understands</a:t>
            </a:r>
          </a:p>
          <a:p>
            <a:pPr lvl="1"/>
            <a:r>
              <a:rPr lang="en-US" sz="1600" dirty="0" smtClean="0"/>
              <a:t>"</a:t>
            </a:r>
            <a:r>
              <a:rPr lang="en-US" sz="1600" dirty="0" smtClean="0">
                <a:latin typeface="Courier New" pitchFamily="49" charset="0"/>
                <a:cs typeface="Courier New" pitchFamily="49" charset="0"/>
              </a:rPr>
              <a:t>1-*</a:t>
            </a:r>
            <a:r>
              <a:rPr lang="en-US" sz="1600" dirty="0" smtClean="0"/>
              <a:t>"	matches PG names starting with 1-</a:t>
            </a:r>
          </a:p>
          <a:p>
            <a:pPr lvl="1"/>
            <a:r>
              <a:rPr lang="en-US" sz="1600" dirty="0" smtClean="0"/>
              <a:t>"</a:t>
            </a:r>
            <a:r>
              <a:rPr lang="en-US" sz="1600" dirty="0" smtClean="0">
                <a:latin typeface="Courier New" pitchFamily="49" charset="0"/>
                <a:cs typeface="Courier New" pitchFamily="49" charset="0"/>
              </a:rPr>
              <a:t>1-2:4</a:t>
            </a:r>
            <a:r>
              <a:rPr lang="en-US" sz="1600" dirty="0" smtClean="0"/>
              <a:t>"	matches 1-2, 1-3, </a:t>
            </a:r>
            <a:r>
              <a:rPr lang="en-US" sz="1600" dirty="0"/>
              <a:t>1-4 </a:t>
            </a:r>
            <a:r>
              <a:rPr lang="en-US" sz="1600" dirty="0" smtClean="0"/>
              <a:t>(or 01-02</a:t>
            </a:r>
            <a:r>
              <a:rPr lang="en-US" sz="1600" dirty="0"/>
              <a:t>, </a:t>
            </a:r>
            <a:r>
              <a:rPr lang="en-US" sz="1600" dirty="0" smtClean="0"/>
              <a:t>01-03</a:t>
            </a:r>
            <a:r>
              <a:rPr lang="en-US" sz="1600" dirty="0"/>
              <a:t>, </a:t>
            </a:r>
            <a:r>
              <a:rPr lang="en-US" sz="1600" dirty="0" smtClean="0"/>
              <a:t>01-04)</a:t>
            </a:r>
          </a:p>
          <a:p>
            <a:pPr lvl="1"/>
            <a:r>
              <a:rPr lang="en-US" sz="1600" dirty="0" smtClean="0"/>
              <a:t>"</a:t>
            </a:r>
            <a:r>
              <a:rPr lang="en-US" sz="1600" dirty="0" smtClean="0">
                <a:latin typeface="Courier New" pitchFamily="49" charset="0"/>
                <a:cs typeface="Courier New" pitchFamily="49" charset="0"/>
              </a:rPr>
              <a:t>1-2:</a:t>
            </a:r>
            <a:r>
              <a:rPr lang="en-US" sz="1600" dirty="0" smtClean="0"/>
              <a:t>"	matches 1-2, 1-3, …</a:t>
            </a:r>
          </a:p>
          <a:p>
            <a:pPr lvl="1"/>
            <a:r>
              <a:rPr lang="en-US" sz="1600" dirty="0" smtClean="0"/>
              <a:t>"</a:t>
            </a:r>
            <a:r>
              <a:rPr lang="en-US" sz="1600" dirty="0" smtClean="0">
                <a:latin typeface="Courier New" pitchFamily="49" charset="0"/>
                <a:cs typeface="Courier New" pitchFamily="49" charset="0"/>
              </a:rPr>
              <a:t>1-:2</a:t>
            </a:r>
            <a:r>
              <a:rPr lang="en-US" sz="1600" dirty="0" smtClean="0"/>
              <a:t>"	matches 1-1, 1-2</a:t>
            </a:r>
          </a:p>
          <a:p>
            <a:pPr lvl="1"/>
            <a:r>
              <a:rPr lang="en-US" sz="1600" dirty="0" smtClean="0"/>
              <a:t>These special matching ranges </a:t>
            </a:r>
            <a:r>
              <a:rPr lang="en-US" sz="1600" b="1" i="1" dirty="0" smtClean="0"/>
              <a:t>do</a:t>
            </a:r>
            <a:r>
              <a:rPr lang="en-US" sz="1600" dirty="0" smtClean="0"/>
              <a:t> need to be in quotes, unlike a PG constant like </a:t>
            </a:r>
            <a:r>
              <a:rPr lang="en-US" sz="1600" dirty="0" smtClean="0">
                <a:latin typeface="Courier New" pitchFamily="49" charset="0"/>
                <a:cs typeface="Courier New" pitchFamily="49" charset="0"/>
              </a:rPr>
              <a:t>1-1</a:t>
            </a:r>
            <a:r>
              <a:rPr lang="en-US" sz="1600" dirty="0" smtClean="0"/>
              <a:t>.</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LDEV, PG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38276"/>
          </a:xfrm>
        </p:spPr>
        <p:txBody>
          <a:bodyPr/>
          <a:lstStyle/>
          <a:p>
            <a:r>
              <a:rPr lang="en-US" sz="1400" dirty="0" smtClean="0"/>
              <a:t>After we have "available test LUNs", (which excludes command devices)</a:t>
            </a:r>
          </a:p>
          <a:p>
            <a:pPr lvl="1"/>
            <a:r>
              <a:rPr lang="en-US" sz="1050" dirty="0" smtClean="0"/>
              <a:t>The [hosts] statement looks through the command devices that were part of "all discovered LUNs".</a:t>
            </a:r>
          </a:p>
          <a:p>
            <a:pPr lvl="1"/>
            <a:r>
              <a:rPr lang="en-US" sz="1050" dirty="0"/>
              <a:t>For each unique subsystem serial number </a:t>
            </a:r>
            <a:r>
              <a:rPr lang="en-US" sz="1050" dirty="0" smtClean="0"/>
              <a:t>represented in </a:t>
            </a:r>
            <a:r>
              <a:rPr lang="en-US" sz="1050" dirty="0"/>
              <a:t>available test LUNs, </a:t>
            </a:r>
          </a:p>
          <a:p>
            <a:pPr lvl="1"/>
            <a:r>
              <a:rPr lang="en-US" sz="1050" dirty="0" smtClean="0"/>
              <a:t>for </a:t>
            </a:r>
            <a:r>
              <a:rPr lang="en-US" sz="1050" dirty="0"/>
              <a:t>the first command device found that goes to that subsystem, </a:t>
            </a:r>
          </a:p>
          <a:p>
            <a:pPr lvl="1"/>
            <a:r>
              <a:rPr lang="en-US" sz="1050" dirty="0" smtClean="0"/>
              <a:t>if </a:t>
            </a:r>
            <a:r>
              <a:rPr lang="en-US" sz="1050" dirty="0"/>
              <a:t>the Hitachi proprietary command device connector "</a:t>
            </a:r>
            <a:r>
              <a:rPr lang="en-US" sz="1050" dirty="0" err="1"/>
              <a:t>ivy_cmddev</a:t>
            </a:r>
            <a:r>
              <a:rPr lang="en-US" sz="1050" dirty="0"/>
              <a:t>" (not part of the ivy open source project) is available on the test host with the command device, and the license key and RMLIB are installed</a:t>
            </a:r>
          </a:p>
          <a:p>
            <a:pPr lvl="1"/>
            <a:r>
              <a:rPr lang="en-US" sz="1050" dirty="0" smtClean="0"/>
              <a:t>we </a:t>
            </a:r>
            <a:r>
              <a:rPr lang="en-US" sz="1050" dirty="0"/>
              <a:t>fire the ivy command device connector </a:t>
            </a:r>
            <a:r>
              <a:rPr lang="en-US" sz="1050" dirty="0" err="1"/>
              <a:t>ivy_cmddev</a:t>
            </a:r>
            <a:r>
              <a:rPr lang="en-US" sz="1050" dirty="0"/>
              <a:t> up remotely on the test host that has the command device, and retrieve the RMLIB API data on the configuration of the subsystem.</a:t>
            </a:r>
          </a:p>
          <a:p>
            <a:r>
              <a:rPr lang="en-US" sz="1400" dirty="0" smtClean="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p>
          <a:p>
            <a:pPr lvl="1"/>
            <a:r>
              <a:rPr lang="en-US" sz="1200" dirty="0" smtClean="0"/>
              <a:t>"</a:t>
            </a:r>
            <a:r>
              <a:rPr lang="en-US" sz="1200" dirty="0" err="1" smtClean="0">
                <a:latin typeface="Courier New" pitchFamily="49" charset="0"/>
                <a:cs typeface="Courier New" pitchFamily="49" charset="0"/>
              </a:rPr>
              <a:t>drive_type</a:t>
            </a:r>
            <a:r>
              <a:rPr lang="en-US" sz="1200" dirty="0" smtClean="0"/>
              <a:t>" even works for DP-</a:t>
            </a:r>
            <a:r>
              <a:rPr lang="en-US" sz="1200" dirty="0" err="1" smtClean="0"/>
              <a:t>Vols</a:t>
            </a:r>
            <a:r>
              <a:rPr lang="en-US" sz="1200" dirty="0" smtClean="0"/>
              <a:t>, as ivy follows the config info to find the pool </a:t>
            </a:r>
            <a:r>
              <a:rPr lang="en-US" sz="1200" dirty="0" err="1" smtClean="0"/>
              <a:t>vols</a:t>
            </a:r>
            <a:r>
              <a:rPr lang="en-US" sz="1200" dirty="0" smtClean="0"/>
              <a:t> and use their drive type.</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smtClean="0"/>
              <a:t>Later we will show you how to perform dynamic feedback control at the granularity of each instance of a rollup</a:t>
            </a:r>
          </a:p>
          <a:p>
            <a:pPr lvl="1"/>
            <a:r>
              <a:rPr lang="en-US" sz="1600" dirty="0" smtClean="0"/>
              <a:t>DFC can be performed on real-time subsystem data at the granularity of the rollup instance using "subsystem </a:t>
            </a:r>
            <a:r>
              <a:rPr lang="en-US" sz="1600" dirty="0"/>
              <a:t>component filters</a:t>
            </a:r>
            <a:r>
              <a:rPr lang="en-US" sz="1600" dirty="0" smtClean="0"/>
              <a:t>", which list the names of each port, each </a:t>
            </a:r>
            <a:r>
              <a:rPr lang="en-US" sz="1600" dirty="0" err="1" smtClean="0"/>
              <a:t>MP_core</a:t>
            </a:r>
            <a:r>
              <a:rPr lang="en-US" sz="1600" dirty="0" smtClean="0"/>
              <a:t>, each PG, etc. that are associated with the workloads and their underlying LUNs that comprise the rollup instance.</a:t>
            </a:r>
          </a:p>
          <a:p>
            <a:r>
              <a:rPr lang="en-US" sz="1800" dirty="0" smtClean="0"/>
              <a:t>This is done with a combination of having the configuration data and knowing the fixed relationships in all instances of a subsystem model.</a:t>
            </a:r>
          </a:p>
          <a:p>
            <a:pPr lvl="1"/>
            <a:r>
              <a:rPr lang="en-US" sz="1600" dirty="0" smtClean="0"/>
              <a:t>The knowledge of which </a:t>
            </a:r>
            <a:r>
              <a:rPr lang="en-US" sz="1600" dirty="0" err="1" smtClean="0"/>
              <a:t>MP_cores</a:t>
            </a:r>
            <a:r>
              <a:rPr lang="en-US" sz="1600" dirty="0" smtClean="0"/>
              <a:t> comprise an MPU together with the LDEV MPU assignment allow us to filter </a:t>
            </a:r>
            <a:r>
              <a:rPr lang="en-US" sz="1600" dirty="0" err="1" smtClean="0"/>
              <a:t>MP_core</a:t>
            </a:r>
            <a:r>
              <a:rPr lang="en-US" sz="1600" dirty="0" smtClean="0"/>
              <a:t> data by rollup instance.</a:t>
            </a:r>
          </a:p>
        </p:txBody>
      </p:sp>
      <p:sp>
        <p:nvSpPr>
          <p:cNvPr id="3" name="Title 2"/>
          <p:cNvSpPr>
            <a:spLocks noGrp="1"/>
          </p:cNvSpPr>
          <p:nvPr>
            <p:ph type="title"/>
          </p:nvPr>
        </p:nvSpPr>
        <p:spPr/>
        <p:txBody>
          <a:bodyPr>
            <a:normAutofit/>
          </a:bodyPr>
          <a:lstStyle/>
          <a:p>
            <a:r>
              <a:rPr lang="en-US" sz="2000" dirty="0" smtClean="0"/>
              <a:t>Real time subsystem data filtered by rollup instance</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19261"/>
          </a:xfrm>
        </p:spPr>
        <p:txBody>
          <a:bodyPr/>
          <a:lstStyle/>
          <a:p>
            <a:r>
              <a:rPr lang="en-US" altLang="zh-CN" sz="1400" dirty="0">
                <a:latin typeface="Courier New" pitchFamily="49" charset="0"/>
                <a:cs typeface="Courier New" pitchFamily="49" charset="0"/>
              </a:rPr>
              <a:t>[</a:t>
            </a:r>
            <a:r>
              <a:rPr lang="en-US" altLang="zh-CN" sz="1400" dirty="0" err="1" smtClean="0">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"IOPS = 20</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blocksize = 4KiB,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 = 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 = 50%";</a:t>
            </a:r>
            <a:endParaRPr lang="zh-CN" altLang="en-US" sz="1400" dirty="0">
              <a:latin typeface="Courier New" pitchFamily="49" charset="0"/>
              <a:cs typeface="Courier New" pitchFamily="49" charset="0"/>
            </a:endParaRPr>
          </a:p>
          <a:p>
            <a:r>
              <a:rPr lang="en-US" sz="1600" dirty="0" smtClean="0"/>
              <a:t>Sets the defaults for the specified I/O sequencer.</a:t>
            </a:r>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smtClean="0">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smtClean="0">
                <a:latin typeface="Courier New" pitchFamily="49" charset="0"/>
                <a:cs typeface="Courier New" pitchFamily="49" charset="0"/>
              </a:rPr>
              <a:t>SetIosequencerTemplate</a:t>
            </a:r>
            <a:r>
              <a:rPr lang="en-US" altLang="zh-CN" dirty="0">
                <a:latin typeface="Courier New" pitchFamily="49" charset="0"/>
                <a:cs typeface="Courier New" pitchFamily="49" charset="0"/>
              </a:rPr>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same as </a:t>
            </a:r>
            <a:r>
              <a:rPr lang="en-US" sz="1400" dirty="0" smtClean="0">
                <a:latin typeface="Courier New" pitchFamily="49" charset="0"/>
                <a:cs typeface="Courier New" pitchFamily="49" charset="0"/>
              </a:rPr>
              <a:t>0%</a:t>
            </a:r>
            <a:r>
              <a:rPr lang="en-US" sz="1400" dirty="0" smtClean="0">
                <a:cs typeface="Courier New" pitchFamily="49" charset="0"/>
              </a:rPr>
              <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latin typeface="Courier New" pitchFamily="49" charset="0"/>
                <a:cs typeface="Courier New" pitchFamily="49" charset="0"/>
              </a:rPr>
              <a:t>1.0</a:t>
            </a:r>
            <a:r>
              <a:rPr lang="en-US" sz="1400" dirty="0" smtClean="0">
                <a:cs typeface="Courier New" pitchFamily="49" charset="0"/>
              </a:rPr>
              <a:t> same as </a:t>
            </a:r>
            <a:r>
              <a:rPr lang="en-US" sz="1400" dirty="0" smtClean="0">
                <a:latin typeface="Courier New" pitchFamily="49" charset="0"/>
                <a:cs typeface="Courier New" pitchFamily="49" charset="0"/>
              </a:rPr>
              <a:t>100%</a:t>
            </a:r>
            <a:endParaRPr lang="en-US" sz="1400" dirty="0" smtClean="0">
              <a:cs typeface="Courier New" pitchFamily="49" charset="0"/>
            </a:endParaRP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endParaRPr lang="en-US" sz="1600" dirty="0" smtClean="0"/>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1.0</a:t>
            </a:r>
            <a:r>
              <a:rPr lang="en-US" sz="1600" dirty="0" smtClean="0"/>
              <a:t> 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iosequencer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0407"/>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iosequencer</a:t>
            </a:r>
            <a:r>
              <a:rPr lang="en-US" sz="2000" dirty="0" smtClean="0">
                <a:latin typeface="Courier New" pitchFamily="49" charset="0"/>
                <a:cs typeface="Courier New" pitchFamily="49" charset="0"/>
              </a:rPr>
              <a:t>]</a:t>
            </a:r>
            <a:r>
              <a:rPr lang="en-US" sz="2000" dirty="0" smtClean="0"/>
              <a:t> random – two types</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41482"/>
          </a:xfrm>
        </p:spPr>
        <p:txBody>
          <a:bodyPr/>
          <a:lstStyle/>
          <a:p>
            <a:r>
              <a:rPr lang="en-US" sz="1800" dirty="0" smtClean="0"/>
              <a:t>In ivy, a sequential workload must be all reads </a:t>
            </a:r>
            <a:r>
              <a:rPr lang="en-US" sz="1800" dirty="0"/>
              <a:t>(</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=1.0 </a:t>
            </a:r>
            <a:r>
              <a:rPr lang="en-US" sz="1800" dirty="0"/>
              <a:t>or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=100%</a:t>
            </a:r>
            <a:r>
              <a:rPr lang="en-US" sz="1800" dirty="0" smtClean="0"/>
              <a:t>) or all writes (</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=0%</a:t>
            </a:r>
            <a:r>
              <a:rPr lang="en-US" sz="1800" dirty="0" smtClean="0"/>
              <a:t>).</a:t>
            </a:r>
          </a:p>
          <a:p>
            <a:r>
              <a:rPr lang="en-US" sz="1800" dirty="0" smtClean="0"/>
              <a:t>But, you can use a for loop to create a series of sequential threads starting at different points along the LUN, where each of the threads is either a read thread or a write thread</a:t>
            </a:r>
          </a:p>
          <a:p>
            <a:pPr lvl="1"/>
            <a:r>
              <a:rPr lang="en-US" sz="1600" dirty="0" err="1" smtClean="0">
                <a:latin typeface="Courier New" pitchFamily="49" charset="0"/>
                <a:cs typeface="Courier New" pitchFamily="49" charset="0"/>
              </a:rPr>
              <a:t>SeqStartFractionOfCoverage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0.23</a:t>
            </a:r>
          </a:p>
          <a:p>
            <a:pPr lvl="1"/>
            <a:r>
              <a:rPr lang="en-US" sz="1600" dirty="0" smtClean="0"/>
              <a:t>Range </a:t>
            </a:r>
            <a:r>
              <a:rPr lang="en-US" sz="1600" dirty="0"/>
              <a:t>is from 0.0 to less than 1.0  - this is </a:t>
            </a:r>
            <a:r>
              <a:rPr lang="en-US" sz="1600" dirty="0" smtClean="0"/>
              <a:t>relative to the volume coverage zone </a:t>
            </a:r>
            <a:r>
              <a:rPr lang="en-US" sz="1600" dirty="0"/>
              <a:t>defined from </a:t>
            </a:r>
            <a:r>
              <a:rPr lang="en-US" sz="1600" dirty="0" err="1" smtClean="0">
                <a:latin typeface="Courier New" pitchFamily="49" charset="0"/>
                <a:cs typeface="Courier New" pitchFamily="49" charset="0"/>
              </a:rPr>
              <a:t>VolumeCoverageFractionStart</a:t>
            </a:r>
            <a:r>
              <a:rPr lang="en-US" sz="1600" dirty="0"/>
              <a:t> to </a:t>
            </a:r>
            <a:r>
              <a:rPr lang="en-US" sz="1600" dirty="0" err="1" smtClean="0">
                <a:latin typeface="Courier New" pitchFamily="49" charset="0"/>
                <a:cs typeface="Courier New" pitchFamily="49" charset="0"/>
              </a:rPr>
              <a:t>VolumeCoverageFractionEnd</a:t>
            </a:r>
            <a:r>
              <a:rPr lang="en-US" sz="1600" dirty="0" smtClean="0"/>
              <a:t>.</a:t>
            </a:r>
          </a:p>
          <a:p>
            <a:pPr lvl="1"/>
            <a:r>
              <a:rPr lang="en-US" sz="1600" dirty="0" smtClean="0"/>
              <a:t>More </a:t>
            </a:r>
            <a:r>
              <a:rPr lang="en-US" sz="1600" dirty="0"/>
              <a:t>commonly use the volume coverage parameters to have sequential threads </a:t>
            </a:r>
            <a:r>
              <a:rPr lang="en-US" sz="1600" dirty="0" smtClean="0"/>
              <a:t>wrap around in their own areas. </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iosequencer</a:t>
            </a:r>
            <a:r>
              <a:rPr lang="en-US" dirty="0" smtClean="0">
                <a:latin typeface="Courier New" pitchFamily="49" charset="0"/>
                <a:cs typeface="Courier New" pitchFamily="49" charset="0"/>
              </a:rPr>
              <a:t>] "sequential"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smtClean="0"/>
              <a:t>ivyscript programming language wrapper and library (separate presentation)</a:t>
            </a:r>
          </a:p>
          <a:p>
            <a:pPr lvl="2"/>
            <a:r>
              <a:rPr lang="en-US" sz="1400" dirty="0" smtClean="0"/>
              <a:t>Automate workflow, embody expertise in code library</a:t>
            </a:r>
          </a:p>
          <a:p>
            <a:pPr lvl="3"/>
            <a:r>
              <a:rPr lang="en-US" sz="1400" dirty="0" smtClean="0"/>
              <a:t>Do </a:t>
            </a:r>
            <a:r>
              <a:rPr lang="en-US" sz="1400" dirty="0"/>
              <a:t>something, analyze what happened, decide what to do next</a:t>
            </a:r>
          </a:p>
          <a:p>
            <a:pPr lvl="2"/>
            <a:r>
              <a:rPr lang="en-US" sz="1400" dirty="0" smtClean="0"/>
              <a:t>Similar to a subset of C/C++, with some minor differences. </a:t>
            </a:r>
          </a:p>
          <a:p>
            <a:pPr lvl="2"/>
            <a:r>
              <a:rPr lang="en-US" sz="1400" dirty="0" smtClean="0"/>
              <a:t>Extensible - parser auto-generated from language grammar. (</a:t>
            </a:r>
            <a:r>
              <a:rPr lang="en-US" sz="1400" dirty="0" err="1" smtClean="0"/>
              <a:t>Flex+Bison</a:t>
            </a:r>
            <a:r>
              <a:rPr lang="en-US" sz="1400" dirty="0" smtClean="0"/>
              <a:t>)</a:t>
            </a:r>
          </a:p>
          <a:p>
            <a:pPr lvl="2"/>
            <a:r>
              <a:rPr lang="en-US" sz="1400" dirty="0" smtClean="0"/>
              <a:t>Each ivyscript ivy engine control statement maps to an underlying ivy engine control API call.</a:t>
            </a:r>
          </a:p>
          <a:p>
            <a:pPr marL="457200" indent="-457200">
              <a:buFont typeface="+mj-lt"/>
              <a:buAutoNum type="arabicPeriod"/>
            </a:pPr>
            <a:r>
              <a:rPr lang="en-US" sz="1800" dirty="0" err="1" smtClean="0"/>
              <a:t>ivyscript</a:t>
            </a:r>
            <a:r>
              <a:rPr lang="en-US" sz="1800" dirty="0" smtClean="0"/>
              <a:t> ivy engine control statements (this material)</a:t>
            </a:r>
          </a:p>
          <a:p>
            <a:pPr marL="750887" lvl="1" indent="-457200"/>
            <a:r>
              <a:rPr lang="en-US" sz="1400" dirty="0" smtClean="0"/>
              <a:t>Each </a:t>
            </a:r>
            <a:r>
              <a:rPr lang="en-US" sz="1400" dirty="0" err="1" smtClean="0"/>
              <a:t>ivyscript</a:t>
            </a:r>
            <a:r>
              <a:rPr lang="en-US" sz="1400" dirty="0" smtClean="0"/>
              <a:t> engine control statement maps to an underlying ivy engine control C++ API.</a:t>
            </a:r>
          </a:p>
          <a:p>
            <a:pPr marL="1031875" lvl="2" indent="-457200"/>
            <a:r>
              <a:rPr lang="en-US" sz="1200" dirty="0" smtClean="0"/>
              <a:t>See "ivy_engine_API.txt" output file to see what calls to the ivy engine API your </a:t>
            </a:r>
            <a:r>
              <a:rPr lang="en-US" sz="1200" dirty="0" err="1" smtClean="0"/>
              <a:t>ivyscript</a:t>
            </a:r>
            <a:r>
              <a:rPr lang="en-US" sz="1200" dirty="0" smtClean="0"/>
              <a:t> program makes.</a:t>
            </a:r>
          </a:p>
          <a:p>
            <a:pPr marL="750887" lvl="1" indent="-457200"/>
            <a:r>
              <a:rPr lang="en-US" sz="1400" dirty="0" smtClean="0"/>
              <a:t>Future intent for the ivy engine C++ API</a:t>
            </a:r>
          </a:p>
          <a:p>
            <a:pPr marL="1031875" lvl="2" indent="-457200"/>
            <a:r>
              <a:rPr lang="en-US" sz="1200" dirty="0" smtClean="0"/>
              <a:t>to </a:t>
            </a:r>
            <a:r>
              <a:rPr lang="en-US" sz="1200" dirty="0"/>
              <a:t>layer a REST API on </a:t>
            </a:r>
            <a:r>
              <a:rPr lang="en-US" sz="1200" dirty="0" smtClean="0"/>
              <a:t>top</a:t>
            </a:r>
          </a:p>
          <a:p>
            <a:pPr marL="1031875" lvl="2" indent="-457200"/>
            <a:r>
              <a:rPr lang="en-US" sz="1200" dirty="0" smtClean="0"/>
              <a:t>to layer a CLI on top, to enable scripting in any language – long term may phase out </a:t>
            </a:r>
            <a:r>
              <a:rPr lang="en-US" sz="1200" dirty="0" err="1" smtClean="0"/>
              <a:t>ivyscript</a:t>
            </a:r>
            <a:r>
              <a:rPr lang="en-US" sz="1200" dirty="0" smtClean="0"/>
              <a:t>.</a:t>
            </a:r>
            <a:endParaRPr lang="en-US" sz="1200" dirty="0"/>
          </a:p>
        </p:txBody>
      </p:sp>
      <p:sp>
        <p:nvSpPr>
          <p:cNvPr id="3" name="Title 2"/>
          <p:cNvSpPr>
            <a:spLocks noGrp="1"/>
          </p:cNvSpPr>
          <p:nvPr>
            <p:ph type="title"/>
          </p:nvPr>
        </p:nvSpPr>
        <p:spPr/>
        <p:txBody>
          <a:bodyPr/>
          <a:lstStyle/>
          <a:p>
            <a:r>
              <a:rPr lang="en-US" dirty="0" smtClean="0"/>
              <a:t>The ivyscript wrapper and the ivy engine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smtClean="0"/>
              <a:t>Use a </a:t>
            </a:r>
            <a:r>
              <a:rPr lang="en-US" sz="1400" dirty="0"/>
              <a:t>loop to create 10 sequential </a:t>
            </a:r>
            <a:r>
              <a:rPr lang="en-US" sz="1400" dirty="0" smtClean="0"/>
              <a:t>threads</a:t>
            </a:r>
            <a:r>
              <a:rPr lang="en-US" sz="1400" dirty="0"/>
              <a:t> </a:t>
            </a:r>
            <a:r>
              <a:rPr lang="en-US" sz="1400" dirty="0" smtClean="0"/>
              <a:t>where each </a:t>
            </a:r>
            <a:r>
              <a:rPr lang="en-US" sz="1400" dirty="0"/>
              <a:t>of the 10 threads </a:t>
            </a:r>
            <a:r>
              <a:rPr lang="en-US" sz="1400" dirty="0" smtClean="0"/>
              <a:t>operates </a:t>
            </a:r>
            <a:r>
              <a:rPr lang="en-US" sz="1400" dirty="0"/>
              <a:t>within its own 1/10</a:t>
            </a:r>
            <a:r>
              <a:rPr lang="en-US" sz="1400" baseline="30000" dirty="0"/>
              <a:t>th</a:t>
            </a:r>
            <a:r>
              <a:rPr lang="en-US" sz="1400" dirty="0"/>
              <a:t> of the LUN – its own “zone”, so that when it gets to the end of its own zone, it should wrap around to the beginning of that </a:t>
            </a:r>
            <a:r>
              <a:rPr lang="en-US" sz="1400" dirty="0" smtClean="0"/>
              <a:t>zone.  You can layer different workload types in different parts of a LUN.</a:t>
            </a:r>
            <a:endParaRPr lang="en-US" sz="14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smtClean="0">
                <a:latin typeface="Courier New" panose="02070309020205020404" pitchFamily="49" charset="0"/>
                <a:cs typeface="Courier New" panose="02070309020205020404" pitchFamily="49" charset="0"/>
              </a:rPr>
              <a:t>"</a:t>
            </a:r>
            <a:r>
              <a:rPr lang="fr-FR" sz="1000" dirty="0" err="1" smtClean="0">
                <a:latin typeface="Courier New" panose="02070309020205020404" pitchFamily="49" charset="0"/>
                <a:cs typeface="Courier New" panose="02070309020205020404" pitchFamily="49" charset="0"/>
              </a:rPr>
              <a:t>serial_number</a:t>
            </a:r>
            <a:r>
              <a:rPr lang="fr-FR" sz="1000" dirty="0" smtClean="0">
                <a:latin typeface="Courier New" panose="02070309020205020404" pitchFamily="49" charset="0"/>
                <a:cs typeface="Courier New" panose="02070309020205020404" pitchFamily="49" charset="0"/>
              </a:rPr>
              <a:t> : 83011441";</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10</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iosequencer</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this</a:t>
            </a: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is</a:t>
            </a:r>
            <a:r>
              <a:rPr lang="fr-FR" sz="1000" dirty="0" smtClean="0">
                <a:latin typeface="Courier New" panose="02070309020205020404" pitchFamily="49" charset="0"/>
                <a:cs typeface="Courier New" panose="02070309020205020404" pitchFamily="49" charset="0"/>
              </a:rPr>
              <a:t> to </a:t>
            </a:r>
            <a:r>
              <a:rPr lang="fr-FR" sz="1000" dirty="0" err="1" smtClean="0">
                <a:latin typeface="Courier New" panose="02070309020205020404" pitchFamily="49" charset="0"/>
                <a:cs typeface="Courier New" panose="02070309020205020404" pitchFamily="49" charset="0"/>
              </a:rPr>
              <a:t>give</a:t>
            </a:r>
            <a:r>
              <a:rPr lang="fr-FR" sz="1000" dirty="0" smtClean="0">
                <a:latin typeface="Courier New" panose="02070309020205020404" pitchFamily="49" charset="0"/>
                <a:cs typeface="Courier New" panose="02070309020205020404" pitchFamily="49" charset="0"/>
              </a:rPr>
              <a:t> us data by zone </a:t>
            </a:r>
            <a:r>
              <a:rPr lang="fr-FR" sz="1000" dirty="0" err="1" smtClean="0">
                <a:latin typeface="Courier New" panose="02070309020205020404" pitchFamily="49" charset="0"/>
                <a:cs typeface="Courier New" panose="02070309020205020404" pitchFamily="49" charset="0"/>
              </a:rPr>
              <a:t>across</a:t>
            </a:r>
            <a:r>
              <a:rPr lang="fr-FR" sz="1000" dirty="0" smtClean="0">
                <a:latin typeface="Courier New" panose="02070309020205020404" pitchFamily="49" charset="0"/>
                <a:cs typeface="Courier New" panose="02070309020205020404" pitchFamily="49" charset="0"/>
              </a:rPr>
              <a:t> all </a:t>
            </a:r>
            <a:r>
              <a:rPr lang="fr-FR" sz="1000" dirty="0" err="1" smtClean="0">
                <a:latin typeface="Courier New" panose="02070309020205020404" pitchFamily="49" charset="0"/>
                <a:cs typeface="Courier New" panose="02070309020205020404" pitchFamily="49" charset="0"/>
              </a:rPr>
              <a:t>LUNs</a:t>
            </a: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[Go</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a:t>
            </a:r>
            <a:r>
              <a:rPr lang="en-US" dirty="0" smtClean="0"/>
              <a:t>orkload placement in part of the LUN</a:t>
            </a:r>
            <a:endParaRPr lang="en-US" dirty="0"/>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smtClean="0"/>
              <a:t>Use a </a:t>
            </a:r>
            <a:r>
              <a:rPr lang="en-US" sz="1400" dirty="0"/>
              <a:t>loop to create 10 sequential </a:t>
            </a:r>
            <a:r>
              <a:rPr lang="en-US" sz="1400" dirty="0" smtClean="0"/>
              <a:t>threads</a:t>
            </a:r>
            <a:r>
              <a:rPr lang="en-US" sz="1400" dirty="0"/>
              <a:t> </a:t>
            </a:r>
            <a:r>
              <a:rPr lang="en-US" sz="1400" dirty="0" smtClean="0"/>
              <a:t>where each </a:t>
            </a:r>
            <a:r>
              <a:rPr lang="en-US" sz="1400" dirty="0"/>
              <a:t>of the threads </a:t>
            </a:r>
            <a:r>
              <a:rPr lang="en-US" sz="1400" dirty="0" smtClean="0"/>
              <a:t>covers </a:t>
            </a:r>
            <a:r>
              <a:rPr lang="en-US" sz="1400" dirty="0"/>
              <a:t>the entire LUN, wrapping around from the end of the entire LUN to the beginning of the LUN, but </a:t>
            </a:r>
            <a:r>
              <a:rPr lang="en-US" sz="1400" dirty="0" smtClean="0"/>
              <a:t>where </a:t>
            </a:r>
            <a:r>
              <a:rPr lang="en-US" sz="1400" dirty="0"/>
              <a:t>each thread </a:t>
            </a:r>
            <a:r>
              <a:rPr lang="en-US" sz="1400" dirty="0" smtClean="0"/>
              <a:t>starts </a:t>
            </a:r>
            <a:r>
              <a:rPr lang="en-US" sz="1400" dirty="0"/>
              <a:t>at a different equally spaced point</a:t>
            </a:r>
            <a:r>
              <a:rPr lang="en-US" sz="1400" dirty="0" smtClean="0"/>
              <a:t>.</a:t>
            </a:r>
            <a:endParaRPr lang="en-US" sz="14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smtClean="0">
                <a:latin typeface="Courier New" panose="02070309020205020404" pitchFamily="49" charset="0"/>
                <a:cs typeface="Courier New" panose="02070309020205020404" pitchFamily="49" charset="0"/>
              </a:rPr>
              <a:t>: "83011441" ;</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10;</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iosequencer</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SeqStartFractionOfCoverage</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r>
              <a:rPr lang="en-US" b="0" dirty="0" smtClean="0">
                <a:latin typeface="Courier New" pitchFamily="49" charset="0"/>
                <a:cs typeface="Courier New" pitchFamily="49" charset="0"/>
              </a:rPr>
              <a:t/>
            </a:r>
            <a:br>
              <a:rPr lang="en-US" b="0" dirty="0" smtClean="0">
                <a:latin typeface="Courier New" pitchFamily="49" charset="0"/>
                <a:cs typeface="Courier New" pitchFamily="49" charset="0"/>
              </a:rPr>
            </a:br>
            <a:r>
              <a:rPr lang="en-US" sz="2000" b="0" dirty="0" err="1" smtClean="0">
                <a:latin typeface="Courier New" pitchFamily="49" charset="0"/>
                <a:cs typeface="Courier New" pitchFamily="49" charset="0"/>
              </a:rPr>
              <a:t>SeqStartFractionOfCoverage</a:t>
            </a:r>
            <a:r>
              <a:rPr lang="en-US" b="0" dirty="0" smtClean="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65215"/>
          </a:xfrm>
        </p:spPr>
        <p:txBody>
          <a:bodyPr/>
          <a:lstStyle/>
          <a:p>
            <a:r>
              <a:rPr lang="en-US" sz="1400" dirty="0" smtClean="0"/>
              <a:t>Use a loop to create a group of sequential workload threads each operating within its own "zone", and where some threads do writes and some do reads.</a:t>
            </a:r>
          </a:p>
          <a:p>
            <a:pPr lvl="1"/>
            <a:r>
              <a:rPr lang="fr-FR" sz="1000" dirty="0" smtClean="0">
                <a:latin typeface="Courier New" pitchFamily="49" charset="0"/>
                <a:cs typeface="Courier New" pitchFamily="49" charset="0"/>
              </a:rPr>
              <a:t>[hosts] "sun159" [select] "</a:t>
            </a:r>
            <a:r>
              <a:rPr lang="fr-FR" sz="1000" dirty="0" err="1" smtClean="0">
                <a:latin typeface="Courier New" pitchFamily="49" charset="0"/>
                <a:cs typeface="Courier New" pitchFamily="49" charset="0"/>
              </a:rPr>
              <a:t>serial_number</a:t>
            </a:r>
            <a:r>
              <a:rPr lang="fr-FR" sz="1000" dirty="0" smtClean="0">
                <a:latin typeface="Courier New" pitchFamily="49" charset="0"/>
                <a:cs typeface="Courier New" pitchFamily="49" charset="0"/>
              </a:rPr>
              <a:t> : 83011441";</a:t>
            </a:r>
            <a:br>
              <a:rPr lang="fr-FR" sz="1000" dirty="0" smtClean="0">
                <a:latin typeface="Courier New" pitchFamily="49" charset="0"/>
                <a:cs typeface="Courier New" pitchFamily="49" charset="0"/>
              </a:rPr>
            </a:br>
            <a:r>
              <a:rPr lang="fr-FR" sz="1000" dirty="0" err="1" smtClean="0">
                <a:latin typeface="Courier New" pitchFamily="49" charset="0"/>
                <a:cs typeface="Courier New" pitchFamily="49" charset="0"/>
              </a:rPr>
              <a:t>int</a:t>
            </a:r>
            <a:r>
              <a:rPr lang="fr-FR" sz="1000" dirty="0" smtClean="0">
                <a:latin typeface="Courier New" pitchFamily="49" charset="0"/>
                <a:cs typeface="Courier New" pitchFamily="49" charset="0"/>
              </a:rPr>
              <a:t> zones = 12;  </a:t>
            </a:r>
            <a:r>
              <a:rPr lang="fr-FR" sz="1000" dirty="0" err="1" smtClean="0">
                <a:latin typeface="Courier New" pitchFamily="49" charset="0"/>
                <a:cs typeface="Courier New" pitchFamily="49" charset="0"/>
              </a:rPr>
              <a:t>int</a:t>
            </a:r>
            <a:r>
              <a:rPr lang="fr-FR" sz="1000" dirty="0" smtClean="0">
                <a:latin typeface="Courier New" pitchFamily="49" charset="0"/>
                <a:cs typeface="Courier New" pitchFamily="49" charset="0"/>
              </a:rPr>
              <a:t> zone; double </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 end; double </a:t>
            </a:r>
            <a:r>
              <a:rPr lang="fr-FR" sz="1000" dirty="0" err="1" smtClean="0">
                <a:latin typeface="Courier New" pitchFamily="49" charset="0"/>
                <a:cs typeface="Courier New" pitchFamily="49" charset="0"/>
              </a:rPr>
              <a:t>seq_percent_read</a:t>
            </a:r>
            <a:r>
              <a:rPr lang="fr-FR" sz="1000" dirty="0" smtClean="0">
                <a:latin typeface="Courier New" pitchFamily="49" charset="0"/>
                <a:cs typeface="Courier New" pitchFamily="49" charset="0"/>
              </a:rPr>
              <a:t> = 75%;</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for (zone = 0; zone &lt; zones; zone = zone + 1)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 = double(zone)/double(zones); end = double(zone+1)/double(zones);</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double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string p;</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if (  ( double(zone) / double(zones) ) &lt; </a:t>
            </a:r>
            <a:r>
              <a:rPr lang="fr-FR" sz="1000" dirty="0" err="1" smtClean="0">
                <a:latin typeface="Courier New" pitchFamily="49" charset="0"/>
                <a:cs typeface="Courier New" pitchFamily="49" charset="0"/>
              </a:rPr>
              <a:t>seq_percent_read</a:t>
            </a:r>
            <a:r>
              <a:rPr lang="fr-FR" sz="1000" dirty="0" smtClean="0">
                <a:latin typeface="Courier New" pitchFamily="49" charset="0"/>
                <a:cs typeface="Courier New" pitchFamily="49" charset="0"/>
              </a:rPr>
              <a:t> ) {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 100%; p = "</a:t>
            </a:r>
            <a:r>
              <a:rPr lang="fr-FR" sz="1000" dirty="0" err="1" smtClean="0">
                <a:latin typeface="Courier New" pitchFamily="49" charset="0"/>
                <a:cs typeface="Courier New" pitchFamily="49" charset="0"/>
              </a:rPr>
              <a:t>read_</a:t>
            </a:r>
            <a:r>
              <a:rPr lang="fr-FR" sz="1000" dirty="0" smtClean="0">
                <a:latin typeface="Courier New" pitchFamily="49" charset="0"/>
                <a:cs typeface="Courier New" pitchFamily="49" charset="0"/>
              </a:rPr>
              <a:t>";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else</a:t>
            </a:r>
            <a:r>
              <a:rPr lang="fr-FR" sz="1000" dirty="0" smtClean="0">
                <a:latin typeface="Courier New" pitchFamily="49" charset="0"/>
                <a:cs typeface="Courier New" pitchFamily="49" charset="0"/>
              </a:rPr>
              <a:t>                                                        {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 0%;   p = "</a:t>
            </a:r>
            <a:r>
              <a:rPr lang="fr-FR" sz="1000" dirty="0" err="1" smtClean="0">
                <a:latin typeface="Courier New" pitchFamily="49" charset="0"/>
                <a:cs typeface="Courier New" pitchFamily="49" charset="0"/>
              </a:rPr>
              <a:t>write_</a:t>
            </a:r>
            <a:r>
              <a:rPr lang="fr-FR" sz="1000" dirty="0" smtClean="0">
                <a:latin typeface="Courier New" pitchFamily="49" charset="0"/>
                <a:cs typeface="Courier New" pitchFamily="49" charset="0"/>
              </a:rPr>
              <a:t>";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CreateWorkload</a:t>
            </a:r>
            <a:r>
              <a:rPr lang="fr-FR" sz="1000" dirty="0" smtClean="0">
                <a:latin typeface="Courier New" pitchFamily="49" charset="0"/>
                <a:cs typeface="Courier New" pitchFamily="49" charset="0"/>
              </a:rPr>
              <a:t>] p + "zone" + string(zone)</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iosequencer</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sequential</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parameters</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VolumeCoverageFractionStart</a:t>
            </a:r>
            <a:r>
              <a:rPr lang="fr-FR" sz="1000" dirty="0" smtClean="0">
                <a:latin typeface="Courier New" pitchFamily="49" charset="0"/>
                <a:cs typeface="Courier New" pitchFamily="49" charset="0"/>
              </a:rPr>
              <a:t>=" + string(</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a:t>
            </a:r>
            <a:r>
              <a:rPr lang="fr-FR" sz="1000" dirty="0" err="1" smtClean="0">
                <a:latin typeface="Courier New" pitchFamily="49" charset="0"/>
                <a:cs typeface="Courier New" pitchFamily="49" charset="0"/>
              </a:rPr>
              <a:t>VolumeCoverageFractionEnd</a:t>
            </a:r>
            <a:r>
              <a:rPr lang="fr-FR" sz="1000" dirty="0" smtClean="0">
                <a:latin typeface="Courier New" pitchFamily="49" charset="0"/>
                <a:cs typeface="Courier New" pitchFamily="49" charset="0"/>
              </a:rPr>
              <a:t>=" + string(end)</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",IOPS=max, </a:t>
            </a:r>
            <a:r>
              <a:rPr lang="fr-FR" sz="1000" dirty="0" err="1" smtClean="0">
                <a:latin typeface="Courier New" pitchFamily="49" charset="0"/>
                <a:cs typeface="Courier New" pitchFamily="49" charset="0"/>
              </a:rPr>
              <a:t>blocksize</a:t>
            </a:r>
            <a:r>
              <a:rPr lang="fr-FR" sz="1000" dirty="0" smtClean="0">
                <a:latin typeface="Courier New" pitchFamily="49" charset="0"/>
                <a:cs typeface="Courier New" pitchFamily="49" charset="0"/>
              </a:rPr>
              <a:t>=64KiB, </a:t>
            </a:r>
            <a:r>
              <a:rPr lang="fr-FR" sz="1000" dirty="0" err="1" smtClean="0">
                <a:latin typeface="Courier New" pitchFamily="49" charset="0"/>
                <a:cs typeface="Courier New" pitchFamily="49" charset="0"/>
              </a:rPr>
              <a:t>maxTags</a:t>
            </a:r>
            <a:r>
              <a:rPr lang="fr-FR" sz="1000" dirty="0" smtClean="0">
                <a:latin typeface="Courier New" pitchFamily="49" charset="0"/>
                <a:cs typeface="Courier New" pitchFamily="49" charset="0"/>
              </a:rPr>
              <a:t>=1"</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 </a:t>
            </a:r>
            <a:r>
              <a:rPr lang="fr-FR" sz="1000" dirty="0" err="1" smtClean="0">
                <a:latin typeface="Courier New" pitchFamily="49" charset="0"/>
                <a:cs typeface="Courier New" pitchFamily="49" charset="0"/>
              </a:rPr>
              <a:t>fractionRead</a:t>
            </a:r>
            <a:r>
              <a:rPr lang="fr-FR" sz="1000" dirty="0" smtClean="0">
                <a:latin typeface="Courier New" pitchFamily="49" charset="0"/>
                <a:cs typeface="Courier New" pitchFamily="49" charset="0"/>
              </a:rPr>
              <a:t>=" + string(</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[Go] "</a:t>
            </a:r>
            <a:r>
              <a:rPr lang="fr-FR" sz="1000" dirty="0" err="1" smtClean="0">
                <a:latin typeface="Courier New" pitchFamily="49" charset="0"/>
                <a:cs typeface="Courier New" pitchFamily="49" charset="0"/>
              </a:rPr>
              <a:t>stepname</a:t>
            </a:r>
            <a:r>
              <a:rPr lang="fr-FR" sz="1000" dirty="0" smtClean="0">
                <a:latin typeface="Courier New" pitchFamily="49" charset="0"/>
                <a:cs typeface="Courier New" pitchFamily="49" charset="0"/>
              </a:rPr>
              <a:t>=</a:t>
            </a:r>
            <a:r>
              <a:rPr lang="fr-FR" sz="1000" dirty="0" err="1" smtClean="0">
                <a:latin typeface="Courier New" pitchFamily="49" charset="0"/>
                <a:cs typeface="Courier New" pitchFamily="49" charset="0"/>
              </a:rPr>
              <a:t>read_and_write_zones</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measure_seconds</a:t>
            </a:r>
            <a:r>
              <a:rPr lang="fr-FR" sz="1000" dirty="0" smtClean="0">
                <a:latin typeface="Courier New" pitchFamily="49" charset="0"/>
                <a:cs typeface="Courier New" pitchFamily="49" charset="0"/>
              </a:rPr>
              <a:t> = 60";</a:t>
            </a:r>
            <a:endParaRPr lang="fr-FR" sz="1600" dirty="0" smtClean="0">
              <a:latin typeface="Courier New" pitchFamily="49" charset="0"/>
              <a:cs typeface="Courier New" pitchFamily="49" charset="0"/>
            </a:endParaRPr>
          </a:p>
          <a:p>
            <a:r>
              <a:rPr lang="fr-FR" sz="1800" dirty="0" smtClean="0"/>
              <a:t>ff</a:t>
            </a:r>
            <a:endParaRPr lang="fr-FR" sz="1800" dirty="0"/>
          </a:p>
        </p:txBody>
      </p:sp>
      <p:sp>
        <p:nvSpPr>
          <p:cNvPr id="3" name="Title 2"/>
          <p:cNvSpPr>
            <a:spLocks noGrp="1"/>
          </p:cNvSpPr>
          <p:nvPr>
            <p:ph type="title"/>
          </p:nvPr>
        </p:nvSpPr>
        <p:spPr/>
        <p:txBody>
          <a:bodyPr>
            <a:normAutofit/>
          </a:bodyPr>
          <a:lstStyle/>
          <a:p>
            <a:r>
              <a:rPr lang="en-US" sz="2000" dirty="0" smtClean="0"/>
              <a:t>Sequential – mixing read threads &amp; write threads</a:t>
            </a:r>
            <a:endParaRPr lang="en-US" sz="2000" dirty="0"/>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4929"/>
          </a:xfrm>
        </p:spPr>
        <p:txBody>
          <a:bodyPr/>
          <a:lstStyle/>
          <a:p>
            <a:r>
              <a:rPr lang="en-US" sz="2000" dirty="0" smtClean="0"/>
              <a:t>The default </a:t>
            </a:r>
            <a:r>
              <a:rPr lang="en-US" sz="2000" dirty="0" err="1" smtClean="0">
                <a:latin typeface="Courier New" panose="02070309020205020404" pitchFamily="49" charset="0"/>
                <a:cs typeface="Courier New" panose="02070309020205020404" pitchFamily="49" charset="0"/>
              </a:rPr>
              <a:t>maxTags</a:t>
            </a:r>
            <a:r>
              <a:rPr lang="en-US" sz="2000" dirty="0" smtClean="0"/>
              <a:t> value is 1.</a:t>
            </a:r>
          </a:p>
          <a:p>
            <a:r>
              <a:rPr lang="en-US" sz="2000" dirty="0"/>
              <a:t>i</a:t>
            </a:r>
            <a:r>
              <a:rPr lang="en-US" sz="2000" dirty="0" smtClean="0"/>
              <a:t>vy </a:t>
            </a:r>
            <a:r>
              <a:rPr lang="en-US" sz="2000" dirty="0" err="1" smtClean="0"/>
              <a:t>iosequencers</a:t>
            </a:r>
            <a:r>
              <a:rPr lang="en-US" sz="2000" dirty="0" smtClean="0"/>
              <a:t> generate a sequence of I/Os in scheduled start time order.</a:t>
            </a:r>
          </a:p>
          <a:p>
            <a:r>
              <a:rPr lang="en-US" sz="2000" dirty="0" smtClean="0"/>
              <a:t>For </a:t>
            </a:r>
            <a:r>
              <a:rPr lang="en-US" sz="2000" dirty="0" smtClean="0">
                <a:latin typeface="Courier New" panose="02070309020205020404" pitchFamily="49" charset="0"/>
                <a:cs typeface="Courier New" panose="02070309020205020404" pitchFamily="49" charset="0"/>
              </a:rPr>
              <a:t>IOPS=max</a:t>
            </a:r>
            <a:r>
              <a:rPr lang="en-US" sz="2000" dirty="0" smtClean="0"/>
              <a:t>, the scheduled start time for each I/O is zero.</a:t>
            </a:r>
          </a:p>
          <a:p>
            <a:r>
              <a:rPr lang="en-US" sz="2000" dirty="0" smtClean="0"/>
              <a:t>For all </a:t>
            </a:r>
            <a:r>
              <a:rPr lang="en-US" sz="2000" dirty="0" err="1" smtClean="0"/>
              <a:t>iosequencers</a:t>
            </a:r>
            <a:r>
              <a:rPr lang="en-US" sz="2000" dirty="0" smtClean="0"/>
              <a:t>, if you specify, for example, </a:t>
            </a:r>
            <a:r>
              <a:rPr lang="en-US" sz="2000" dirty="0" err="1" smtClean="0">
                <a:latin typeface="Courier New" panose="02070309020205020404" pitchFamily="49" charset="0"/>
                <a:cs typeface="Courier New" panose="02070309020205020404" pitchFamily="49" charset="0"/>
              </a:rPr>
              <a:t>maxTags</a:t>
            </a:r>
            <a:r>
              <a:rPr lang="en-US" sz="2000" dirty="0" smtClean="0">
                <a:latin typeface="Courier New" panose="02070309020205020404" pitchFamily="49" charset="0"/>
                <a:cs typeface="Courier New" panose="02070309020205020404" pitchFamily="49" charset="0"/>
              </a:rPr>
              <a:t>=4</a:t>
            </a:r>
            <a:r>
              <a:rPr lang="en-US" sz="2000" dirty="0" smtClean="0"/>
              <a:t>, this means "keep issuing I/Os when it's their scheduled time, except wait to start the next I/O if there are already 4 I/Os running".</a:t>
            </a:r>
          </a:p>
          <a:p>
            <a:pPr lvl="1"/>
            <a:r>
              <a:rPr lang="en-US" sz="1800" dirty="0" smtClean="0"/>
              <a:t>For a sequential workload, </a:t>
            </a:r>
            <a:r>
              <a:rPr lang="en-US" sz="1800" dirty="0" smtClean="0">
                <a:latin typeface="Courier New" panose="02070309020205020404" pitchFamily="49" charset="0"/>
                <a:cs typeface="Courier New" panose="02070309020205020404" pitchFamily="49" charset="0"/>
              </a:rPr>
              <a:t>IOPS=max, </a:t>
            </a:r>
            <a:r>
              <a:rPr lang="en-US" sz="1800" dirty="0" err="1" smtClean="0">
                <a:latin typeface="Courier New" panose="02070309020205020404" pitchFamily="49" charset="0"/>
                <a:cs typeface="Courier New" panose="02070309020205020404" pitchFamily="49" charset="0"/>
              </a:rPr>
              <a:t>maxTags</a:t>
            </a:r>
            <a:r>
              <a:rPr lang="en-US" sz="1800" dirty="0" smtClean="0">
                <a:latin typeface="Courier New" panose="02070309020205020404" pitchFamily="49" charset="0"/>
                <a:cs typeface="Courier New" panose="02070309020205020404" pitchFamily="49" charset="0"/>
              </a:rPr>
              <a:t>=4</a:t>
            </a:r>
            <a:r>
              <a:rPr lang="en-US" sz="1800" dirty="0" smtClean="0"/>
              <a:t> means "issue I/</a:t>
            </a:r>
            <a:r>
              <a:rPr lang="en-US" sz="1800" dirty="0" err="1" smtClean="0"/>
              <a:t>Os</a:t>
            </a:r>
            <a:r>
              <a:rPr lang="en-US" sz="1800" dirty="0" smtClean="0"/>
              <a:t> for 4 consecutive blocks at once, and then when one of these completes, keep issuing more to try to keep 4 running at all times."</a:t>
            </a:r>
            <a:endParaRPr lang="en-US" sz="1800" dirty="0"/>
          </a:p>
        </p:txBody>
      </p:sp>
      <p:sp>
        <p:nvSpPr>
          <p:cNvPr id="3" name="Title 2"/>
          <p:cNvSpPr>
            <a:spLocks noGrp="1"/>
          </p:cNvSpPr>
          <p:nvPr>
            <p:ph type="title"/>
          </p:nvPr>
        </p:nvSpPr>
        <p:spPr/>
        <p:txBody>
          <a:bodyPr/>
          <a:lstStyle/>
          <a:p>
            <a:r>
              <a:rPr lang="en-US" dirty="0" smtClean="0"/>
              <a:t>Sequential workloads and </a:t>
            </a:r>
            <a:r>
              <a:rPr lang="en-US" b="0" dirty="0" err="1" smtClean="0">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3051861"/>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CreateWorkload</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[select] "</a:t>
            </a:r>
            <a:r>
              <a:rPr lang="en-US" altLang="zh-CN" sz="1400" dirty="0" smtClean="0">
                <a:latin typeface="Courier New" pitchFamily="49" charset="0"/>
                <a:cs typeface="Courier New" pitchFamily="49" charset="0"/>
              </a:rPr>
              <a:t>LDEV : 00:00-00:1F"</a:t>
            </a:r>
            <a:r>
              <a:rPr lang="en-US" altLang="zh-CN" sz="1400" dirty="0">
                <a:latin typeface="Courier New" pitchFamily="49" charset="0"/>
                <a:cs typeface="Courier New" pitchFamily="49" charset="0"/>
              </a:rPr>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iosequencer</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random_steady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[parameters] "</a:t>
            </a:r>
            <a:r>
              <a:rPr lang="en-US" altLang="zh-CN" sz="1400" dirty="0" err="1">
                <a:latin typeface="Courier New" pitchFamily="49" charset="0"/>
                <a:cs typeface="Courier New" pitchFamily="49" charset="0"/>
              </a:rPr>
              <a:t>fractionRead</a:t>
            </a:r>
            <a:r>
              <a:rPr lang="en-US" altLang="zh-CN" sz="14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thread with the specified workload </a:t>
            </a:r>
            <a:r>
              <a:rPr lang="en-US" sz="1200" dirty="0" smtClean="0"/>
              <a:t>name.</a:t>
            </a:r>
            <a:endParaRPr lang="en-US" sz="1200" dirty="0"/>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a:p>
            <a:r>
              <a:rPr lang="en-US" sz="1200" dirty="0"/>
              <a:t>The newly created workload threads will be in "waiting for command" state</a:t>
            </a:r>
            <a:r>
              <a:rPr lang="en-US" sz="1200" dirty="0" smtClean="0"/>
              <a:t>.</a:t>
            </a:r>
            <a:endParaRPr lang="en-US" sz="1200" dirty="0"/>
          </a:p>
        </p:txBody>
      </p:sp>
      <p:sp>
        <p:nvSpPr>
          <p:cNvPr id="3" name="Title 2"/>
          <p:cNvSpPr>
            <a:spLocks noGrp="1"/>
          </p:cNvSpPr>
          <p:nvPr>
            <p:ph type="title"/>
          </p:nvPr>
        </p:nvSpPr>
        <p:spPr/>
        <p:txBody>
          <a:bodyPr>
            <a:normAutofit/>
          </a:bodyPr>
          <a:lstStyle/>
          <a:p>
            <a:r>
              <a:rPr lang="en-US" sz="2000" dirty="0" smtClean="0"/>
              <a:t>Statements –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CreateWorkload</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7" name="Rectangle 6"/>
          <p:cNvSpPr/>
          <p:nvPr/>
        </p:nvSpPr>
        <p:spPr>
          <a:xfrm>
            <a:off x="1841575" y="963663"/>
            <a:ext cx="1555860"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testhost1</a:t>
            </a:r>
          </a:p>
        </p:txBody>
      </p:sp>
      <p:sp>
        <p:nvSpPr>
          <p:cNvPr id="8" name="Rectangle 7"/>
          <p:cNvSpPr/>
          <p:nvPr/>
        </p:nvSpPr>
        <p:spPr>
          <a:xfrm>
            <a:off x="2965967" y="963663"/>
            <a:ext cx="431467"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1" name="Rectangle 10"/>
          <p:cNvSpPr/>
          <p:nvPr/>
        </p:nvSpPr>
        <p:spPr>
          <a:xfrm>
            <a:off x="3056439" y="1630091"/>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9" name="Rectangle 18"/>
          <p:cNvSpPr/>
          <p:nvPr/>
        </p:nvSpPr>
        <p:spPr>
          <a:xfrm>
            <a:off x="3056455" y="2744415"/>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chemeClr val="tx1"/>
                </a:solidFill>
                <a:latin typeface="+mj-lt"/>
              </a:rPr>
              <a:t>Ivyslave</a:t>
            </a:r>
            <a:r>
              <a:rPr lang="en-US" sz="800" dirty="0" smtClean="0">
                <a:solidFill>
                  <a:schemeClr val="tx1"/>
                </a:solidFill>
                <a:latin typeface="+mj-lt"/>
              </a:rPr>
              <a:t> main thread</a:t>
            </a:r>
          </a:p>
        </p:txBody>
      </p:sp>
      <p:cxnSp>
        <p:nvCxnSpPr>
          <p:cNvPr id="28" name="Straight Connector 27"/>
          <p:cNvCxnSpPr>
            <a:stCxn id="9" idx="2"/>
            <a:endCxn id="23" idx="3"/>
          </p:cNvCxnSpPr>
          <p:nvPr/>
        </p:nvCxnSpPr>
        <p:spPr>
          <a:xfrm flipH="1" flipV="1">
            <a:off x="2923106" y="1341959"/>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3"/>
            <a:endCxn id="9" idx="2"/>
          </p:cNvCxnSpPr>
          <p:nvPr/>
        </p:nvCxnSpPr>
        <p:spPr>
          <a:xfrm>
            <a:off x="2870697" y="1408625"/>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9" idx="2"/>
          </p:cNvCxnSpPr>
          <p:nvPr/>
        </p:nvCxnSpPr>
        <p:spPr>
          <a:xfrm flipV="1">
            <a:off x="2818288" y="1415778"/>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430275" y="197531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39" name="Rectangle 38"/>
          <p:cNvSpPr/>
          <p:nvPr/>
        </p:nvSpPr>
        <p:spPr>
          <a:xfrm>
            <a:off x="2377866" y="2041979"/>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0" name="Rectangle 39"/>
          <p:cNvSpPr/>
          <p:nvPr/>
        </p:nvSpPr>
        <p:spPr>
          <a:xfrm>
            <a:off x="2325457" y="2108645"/>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1" name="Straight Connector 40"/>
          <p:cNvCxnSpPr>
            <a:endCxn id="38" idx="3"/>
          </p:cNvCxnSpPr>
          <p:nvPr/>
        </p:nvCxnSpPr>
        <p:spPr>
          <a:xfrm flipH="1" flipV="1">
            <a:off x="2925503" y="2049132"/>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3"/>
          </p:cNvCxnSpPr>
          <p:nvPr/>
        </p:nvCxnSpPr>
        <p:spPr>
          <a:xfrm>
            <a:off x="2873094" y="2115798"/>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820685" y="2122951"/>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0150" y="2397654"/>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5" name="Rectangle 44"/>
          <p:cNvSpPr/>
          <p:nvPr/>
        </p:nvSpPr>
        <p:spPr>
          <a:xfrm>
            <a:off x="2377741" y="2464320"/>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6" name="Rectangle 45"/>
          <p:cNvSpPr/>
          <p:nvPr/>
        </p:nvSpPr>
        <p:spPr>
          <a:xfrm>
            <a:off x="2325332" y="2530986"/>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7" name="Straight Connector 46"/>
          <p:cNvCxnSpPr>
            <a:endCxn id="44" idx="3"/>
          </p:cNvCxnSpPr>
          <p:nvPr/>
        </p:nvCxnSpPr>
        <p:spPr>
          <a:xfrm flipH="1" flipV="1">
            <a:off x="2925378" y="2471473"/>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3"/>
          </p:cNvCxnSpPr>
          <p:nvPr/>
        </p:nvCxnSpPr>
        <p:spPr>
          <a:xfrm>
            <a:off x="2872969" y="2538139"/>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820560" y="2545292"/>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432547" y="310482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1" name="Rectangle 50"/>
          <p:cNvSpPr/>
          <p:nvPr/>
        </p:nvSpPr>
        <p:spPr>
          <a:xfrm>
            <a:off x="2380138" y="3171493"/>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2" name="Rectangle 51"/>
          <p:cNvSpPr/>
          <p:nvPr/>
        </p:nvSpPr>
        <p:spPr>
          <a:xfrm>
            <a:off x="2327729" y="3238159"/>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53" name="Straight Connector 52"/>
          <p:cNvCxnSpPr>
            <a:endCxn id="50" idx="3"/>
          </p:cNvCxnSpPr>
          <p:nvPr/>
        </p:nvCxnSpPr>
        <p:spPr>
          <a:xfrm flipH="1" flipV="1">
            <a:off x="2927775" y="3178646"/>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3"/>
          </p:cNvCxnSpPr>
          <p:nvPr/>
        </p:nvCxnSpPr>
        <p:spPr>
          <a:xfrm>
            <a:off x="2875366" y="3245312"/>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822957" y="3252465"/>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841575" y="3117022"/>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23" name="Rectangle 22"/>
          <p:cNvSpPr/>
          <p:nvPr/>
        </p:nvSpPr>
        <p:spPr>
          <a:xfrm>
            <a:off x="2427878" y="126814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5" name="Rectangle 24"/>
          <p:cNvSpPr/>
          <p:nvPr/>
        </p:nvSpPr>
        <p:spPr>
          <a:xfrm>
            <a:off x="2375469" y="1334806"/>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6" name="Rectangle 25"/>
          <p:cNvSpPr/>
          <p:nvPr/>
        </p:nvSpPr>
        <p:spPr>
          <a:xfrm>
            <a:off x="2323060" y="1401472"/>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62" name="Rectangle 61"/>
          <p:cNvSpPr/>
          <p:nvPr/>
        </p:nvSpPr>
        <p:spPr>
          <a:xfrm>
            <a:off x="994377" y="242955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a:t>
            </a:r>
            <a:r>
              <a:rPr lang="en-US" sz="800" dirty="0" smtClean="0">
                <a:solidFill>
                  <a:schemeClr val="tx1"/>
                </a:solidFill>
                <a:latin typeface="+mj-lt"/>
              </a:rPr>
              <a:t>y-host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testhost2</a:t>
            </a:r>
          </a:p>
        </p:txBody>
      </p:sp>
      <p:sp>
        <p:nvSpPr>
          <p:cNvPr id="67" name="Rectangle 66"/>
          <p:cNvSpPr/>
          <p:nvPr/>
        </p:nvSpPr>
        <p:spPr>
          <a:xfrm>
            <a:off x="2977792" y="3872452"/>
            <a:ext cx="431467"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69" name="Rectangle 68"/>
          <p:cNvSpPr/>
          <p:nvPr/>
        </p:nvSpPr>
        <p:spPr>
          <a:xfrm>
            <a:off x="3068264" y="453888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439703" y="417692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79" name="Rectangle 78"/>
          <p:cNvSpPr/>
          <p:nvPr/>
        </p:nvSpPr>
        <p:spPr>
          <a:xfrm>
            <a:off x="2387294" y="4243595"/>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0" name="Rectangle 79"/>
          <p:cNvSpPr/>
          <p:nvPr/>
        </p:nvSpPr>
        <p:spPr>
          <a:xfrm>
            <a:off x="2334885" y="4310261"/>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1" name="Rectangle 80"/>
          <p:cNvSpPr/>
          <p:nvPr/>
        </p:nvSpPr>
        <p:spPr>
          <a:xfrm rot="16200000">
            <a:off x="1944031" y="4709051"/>
            <a:ext cx="159715"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chemeClr val="tx1"/>
              </a:solidFill>
              <a:latin typeface="+mj-lt"/>
            </a:endParaRPr>
          </a:p>
        </p:txBody>
      </p:sp>
      <p:cxnSp>
        <p:nvCxnSpPr>
          <p:cNvPr id="82" name="Straight Connector 81"/>
          <p:cNvCxnSpPr>
            <a:stCxn id="68" idx="2"/>
            <a:endCxn id="78" idx="3"/>
          </p:cNvCxnSpPr>
          <p:nvPr/>
        </p:nvCxnSpPr>
        <p:spPr>
          <a:xfrm flipH="1" flipV="1">
            <a:off x="2934931" y="4250748"/>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68" idx="2"/>
          </p:cNvCxnSpPr>
          <p:nvPr/>
        </p:nvCxnSpPr>
        <p:spPr>
          <a:xfrm>
            <a:off x="2882522" y="4317414"/>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68" idx="2"/>
          </p:cNvCxnSpPr>
          <p:nvPr/>
        </p:nvCxnSpPr>
        <p:spPr>
          <a:xfrm flipV="1">
            <a:off x="2830113" y="4324567"/>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994377" y="316114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26" idx="1"/>
            <a:endCxn id="27" idx="2"/>
          </p:cNvCxnSpPr>
          <p:nvPr/>
        </p:nvCxnSpPr>
        <p:spPr>
          <a:xfrm flipH="1">
            <a:off x="2085882" y="1475291"/>
            <a:ext cx="237178" cy="90717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25" idx="1"/>
            <a:endCxn id="27" idx="2"/>
          </p:cNvCxnSpPr>
          <p:nvPr/>
        </p:nvCxnSpPr>
        <p:spPr>
          <a:xfrm flipH="1">
            <a:off x="2085882" y="1408625"/>
            <a:ext cx="289587" cy="97383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23" idx="1"/>
            <a:endCxn id="27" idx="2"/>
          </p:cNvCxnSpPr>
          <p:nvPr/>
        </p:nvCxnSpPr>
        <p:spPr>
          <a:xfrm flipH="1">
            <a:off x="2085882" y="1341959"/>
            <a:ext cx="341996" cy="1040503"/>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38" idx="1"/>
            <a:endCxn id="27" idx="2"/>
          </p:cNvCxnSpPr>
          <p:nvPr/>
        </p:nvCxnSpPr>
        <p:spPr>
          <a:xfrm flipH="1">
            <a:off x="2085882" y="2049132"/>
            <a:ext cx="344393" cy="33333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40" idx="1"/>
            <a:endCxn id="27" idx="2"/>
          </p:cNvCxnSpPr>
          <p:nvPr/>
        </p:nvCxnSpPr>
        <p:spPr>
          <a:xfrm flipH="1">
            <a:off x="2085882" y="2182464"/>
            <a:ext cx="239575" cy="199998"/>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44" idx="1"/>
            <a:endCxn id="27" idx="2"/>
          </p:cNvCxnSpPr>
          <p:nvPr/>
        </p:nvCxnSpPr>
        <p:spPr>
          <a:xfrm flipH="1" flipV="1">
            <a:off x="2085882" y="2382462"/>
            <a:ext cx="344268" cy="890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45" idx="1"/>
            <a:endCxn id="27" idx="2"/>
          </p:cNvCxnSpPr>
          <p:nvPr/>
        </p:nvCxnSpPr>
        <p:spPr>
          <a:xfrm flipH="1" flipV="1">
            <a:off x="2085882" y="2382462"/>
            <a:ext cx="291859" cy="15567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46" idx="1"/>
          </p:cNvCxnSpPr>
          <p:nvPr/>
        </p:nvCxnSpPr>
        <p:spPr>
          <a:xfrm flipH="1" flipV="1">
            <a:off x="2085883" y="2382463"/>
            <a:ext cx="239449" cy="22234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50" idx="1"/>
          </p:cNvCxnSpPr>
          <p:nvPr/>
        </p:nvCxnSpPr>
        <p:spPr>
          <a:xfrm flipH="1" flipV="1">
            <a:off x="2085885" y="2382464"/>
            <a:ext cx="346662" cy="79618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1" idx="1"/>
          </p:cNvCxnSpPr>
          <p:nvPr/>
        </p:nvCxnSpPr>
        <p:spPr>
          <a:xfrm flipH="1" flipV="1">
            <a:off x="2085887" y="2382465"/>
            <a:ext cx="294251" cy="86284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52" idx="1"/>
          </p:cNvCxnSpPr>
          <p:nvPr/>
        </p:nvCxnSpPr>
        <p:spPr>
          <a:xfrm flipH="1" flipV="1">
            <a:off x="2085890" y="2382467"/>
            <a:ext cx="241839" cy="9295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sp useBgFill="1">
        <p:nvSpPr>
          <p:cNvPr id="85" name="Rounded Rectangular Callout 84"/>
          <p:cNvSpPr/>
          <p:nvPr/>
        </p:nvSpPr>
        <p:spPr>
          <a:xfrm>
            <a:off x="834847" y="4538880"/>
            <a:ext cx="1151308" cy="370001"/>
          </a:xfrm>
          <a:prstGeom prst="wedgeRoundRectCallout">
            <a:avLst>
              <a:gd name="adj1" fmla="val 83474"/>
              <a:gd name="adj2" fmla="val -75980"/>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Courier New" panose="02070309020205020404" pitchFamily="49" charset="0"/>
                <a:cs typeface="Courier New" panose="02070309020205020404" pitchFamily="49" charset="0"/>
              </a:rPr>
              <a:t>[</a:t>
            </a:r>
            <a:r>
              <a:rPr lang="en-US" sz="900" dirty="0" err="1" smtClean="0">
                <a:solidFill>
                  <a:schemeClr val="tx1"/>
                </a:solidFill>
                <a:latin typeface="Courier New" panose="02070309020205020404" pitchFamily="49" charset="0"/>
                <a:cs typeface="Courier New" panose="02070309020205020404" pitchFamily="49" charset="0"/>
              </a:rPr>
              <a:t>CreateWorkload</a:t>
            </a:r>
            <a:r>
              <a:rPr lang="en-US" sz="900" dirty="0" smtClean="0">
                <a:solidFill>
                  <a:schemeClr val="tx1"/>
                </a:solidFill>
                <a:latin typeface="Courier New" panose="02070309020205020404" pitchFamily="49" charset="0"/>
                <a:cs typeface="Courier New" panose="02070309020205020404" pitchFamily="49" charset="0"/>
              </a:rPr>
              <a:t>]</a:t>
            </a:r>
            <a:br>
              <a:rPr lang="en-US" sz="900" dirty="0" smtClean="0">
                <a:solidFill>
                  <a:schemeClr val="tx1"/>
                </a:solidFill>
                <a:latin typeface="Courier New" panose="02070309020205020404" pitchFamily="49" charset="0"/>
                <a:cs typeface="Courier New" panose="02070309020205020404" pitchFamily="49" charset="0"/>
              </a:rPr>
            </a:br>
            <a:r>
              <a:rPr lang="en-US" sz="900" dirty="0" smtClean="0">
                <a:solidFill>
                  <a:schemeClr val="tx1"/>
                </a:solidFill>
                <a:cs typeface="Courier New" panose="02070309020205020404" pitchFamily="49" charset="0"/>
              </a:rPr>
              <a:t>statement</a:t>
            </a:r>
            <a:endParaRPr lang="en-US" sz="90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smtClean="0">
                <a:latin typeface="Courier New" panose="02070309020205020404" pitchFamily="49" charset="0"/>
                <a:cs typeface="Courier New" panose="02070309020205020404" pitchFamily="49" charset="0"/>
              </a:rPr>
              <a:t>dedupe</a:t>
            </a:r>
            <a:r>
              <a:rPr lang="en-US" sz="1400" dirty="0" smtClean="0"/>
              <a:t> must set to a value greater than or equal to 1.0</a:t>
            </a:r>
          </a:p>
          <a:p>
            <a:pPr lvl="1"/>
            <a:r>
              <a:rPr lang="en-US" sz="1400" dirty="0" smtClean="0"/>
              <a:t>It is an error if some workload threads are set to a different </a:t>
            </a:r>
            <a:r>
              <a:rPr lang="en-US" sz="1400" dirty="0" smtClean="0">
                <a:latin typeface="Courier New" panose="02070309020205020404" pitchFamily="49" charset="0"/>
                <a:cs typeface="Courier New" panose="02070309020205020404" pitchFamily="49" charset="0"/>
              </a:rPr>
              <a:t>dedupe</a:t>
            </a:r>
            <a:r>
              <a:rPr lang="en-US" sz="1400" dirty="0" smtClean="0"/>
              <a:t> value than other workload threads with the same name.</a:t>
            </a:r>
          </a:p>
          <a:p>
            <a:pPr lvl="1"/>
            <a:r>
              <a:rPr lang="en-US" sz="1400" dirty="0" smtClean="0"/>
              <a:t>The </a:t>
            </a:r>
            <a:r>
              <a:rPr lang="en-US" sz="1400" dirty="0" smtClean="0">
                <a:latin typeface="Courier New" panose="02070309020205020404" pitchFamily="49" charset="0"/>
                <a:cs typeface="Courier New" panose="02070309020205020404" pitchFamily="49" charset="0"/>
              </a:rPr>
              <a:t>dedupe</a:t>
            </a:r>
            <a:r>
              <a:rPr lang="en-US" sz="1400" dirty="0" smtClean="0"/>
              <a:t> parameter is ignored for </a:t>
            </a:r>
            <a:r>
              <a:rPr lang="en-US" sz="1400" dirty="0" err="1" smtClean="0">
                <a:latin typeface="Courier New" panose="02070309020205020404" pitchFamily="49" charset="0"/>
                <a:cs typeface="Courier New" panose="02070309020205020404" pitchFamily="49" charset="0"/>
              </a:rPr>
              <a:t>fraction_read</a:t>
            </a:r>
            <a:r>
              <a:rPr lang="en-US" sz="1400" dirty="0" smtClean="0">
                <a:latin typeface="Courier New" panose="02070309020205020404" pitchFamily="49" charset="0"/>
                <a:cs typeface="Courier New" panose="02070309020205020404" pitchFamily="49" charset="0"/>
              </a:rPr>
              <a:t> = 100%</a:t>
            </a:r>
            <a:r>
              <a:rPr lang="en-US" sz="1400" dirty="0" smtClean="0"/>
              <a:t>.</a:t>
            </a:r>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iosequencer</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pattern = random</a:t>
            </a:r>
            <a:r>
              <a:rPr lang="en-US" sz="1600" dirty="0" smtClean="0">
                <a:latin typeface="Courier New" panose="02070309020205020404" pitchFamily="49" charset="0"/>
                <a:cs typeface="Courier New" panose="02070309020205020404" pitchFamily="49" charset="0"/>
              </a:rPr>
              <a:t> ";</a:t>
            </a:r>
          </a:p>
          <a:p>
            <a:r>
              <a:rPr lang="en-US" sz="1600" dirty="0" smtClean="0">
                <a:cs typeface="Courier New" panose="02070309020205020404" pitchFamily="49" charset="0"/>
              </a:rPr>
              <a:t>The </a:t>
            </a:r>
            <a:r>
              <a:rPr lang="en-US" sz="1600" dirty="0" smtClean="0">
                <a:latin typeface="Courier New" panose="02070309020205020404" pitchFamily="49" charset="0"/>
                <a:cs typeface="Courier New" panose="02070309020205020404" pitchFamily="49" charset="0"/>
              </a:rPr>
              <a:t>pattern</a:t>
            </a:r>
            <a:r>
              <a:rPr lang="en-US" sz="1600" dirty="0" smtClean="0">
                <a:cs typeface="Courier New" panose="02070309020205020404" pitchFamily="49" charset="0"/>
              </a:rPr>
              <a:t> parameter selects a pattern generator to fill the contents of a block before it is written to the LUN.</a:t>
            </a:r>
          </a:p>
          <a:p>
            <a:r>
              <a:rPr lang="en-US" sz="1600" dirty="0" smtClean="0">
                <a:cs typeface="Courier New" panose="02070309020205020404" pitchFamily="49" charset="0"/>
              </a:rPr>
              <a:t>The default is </a:t>
            </a:r>
            <a:r>
              <a:rPr lang="en-US" sz="1600" dirty="0" smtClean="0">
                <a:latin typeface="Courier New" panose="02070309020205020404" pitchFamily="49" charset="0"/>
                <a:cs typeface="Courier New" panose="02070309020205020404" pitchFamily="49" charset="0"/>
              </a:rPr>
              <a:t>pattern = random</a:t>
            </a:r>
            <a:r>
              <a:rPr lang="en-US" sz="1600" dirty="0" smtClean="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smtClean="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.ivyscript pattern </a:t>
            </a:r>
            <a:r>
              <a:rPr lang="en-US" dirty="0" smtClean="0"/>
              <a:t>parameter</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00986"/>
          </a:xfrm>
        </p:spPr>
        <p:txBody>
          <a:bodyPr/>
          <a:lstStyle/>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ivy_output</a:t>
            </a:r>
            <a:r>
              <a:rPr lang="en-US" altLang="zh-CN" sz="1200" dirty="0">
                <a:latin typeface="Courier New" pitchFamily="49" charset="0"/>
                <a:cs typeface="Courier New" pitchFamily="49" charset="0"/>
              </a:rPr>
              <a:t>"</a:t>
            </a:r>
            <a:r>
              <a:rPr lang="en-US" altLang="zh-CN" sz="1200" dirty="0" smtClean="0">
                <a:latin typeface="Courier New" pitchFamily="49" charset="0"/>
                <a:cs typeface="Courier New" pitchFamily="49" charset="0"/>
              </a:rPr>
              <a:t>;</a:t>
            </a:r>
            <a:endParaRPr lang="en-US" altLang="zh-CN" sz="1200" dirty="0">
              <a:latin typeface="Courier New" pitchFamily="49" charset="0"/>
              <a:cs typeface="Courier New" pitchFamily="49" charset="0"/>
            </a:endParaRPr>
          </a:p>
          <a:p>
            <a:r>
              <a:rPr lang="en-US" sz="1200" dirty="0">
                <a:latin typeface="Courier New" pitchFamily="49" charset="0"/>
                <a:cs typeface="Courier New" pitchFamily="49" charset="0"/>
              </a:rPr>
              <a:t>[Hosts] "sun159, cb24-31" [Select] </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serial_number</a:t>
            </a:r>
            <a:r>
              <a:rPr lang="en-US" sz="1200" dirty="0" smtClean="0">
                <a:latin typeface="Courier New" pitchFamily="49" charset="0"/>
                <a:cs typeface="Courier New" pitchFamily="49" charset="0"/>
              </a:rPr>
              <a:t> : 123456, LDEV : 00:00-01:FF";</a:t>
            </a:r>
            <a:endParaRPr lang="en-US" altLang="zh-CN" sz="1200" dirty="0" smtClean="0">
              <a:latin typeface="Courier New" pitchFamily="49" charset="0"/>
              <a:cs typeface="Courier New" pitchFamily="49" charset="0"/>
            </a:endParaRPr>
          </a:p>
          <a:p>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a:t>
            </a:r>
            <a:r>
              <a:rPr lang="fr-FR" sz="1200" dirty="0" smtClean="0">
                <a:latin typeface="Courier New" pitchFamily="49" charset="0"/>
                <a:cs typeface="Courier New" pitchFamily="49" charset="0"/>
              </a:rPr>
              <a:t>"cat" </a:t>
            </a:r>
            <a:r>
              <a:rPr lang="fr-FR" sz="1200" dirty="0">
                <a:latin typeface="Courier New" pitchFamily="49" charset="0"/>
                <a:cs typeface="Courier New" pitchFamily="49" charset="0"/>
              </a:rPr>
              <a:t>[</a:t>
            </a:r>
            <a:r>
              <a:rPr lang="fr-FR" sz="1200" dirty="0" err="1" smtClean="0">
                <a:latin typeface="Courier New" pitchFamily="49" charset="0"/>
                <a:cs typeface="Courier New" pitchFamily="49" charset="0"/>
              </a:rPr>
              <a:t>iosequencer</a:t>
            </a:r>
            <a:r>
              <a:rPr lang="fr-FR" sz="1200" dirty="0" smtClean="0">
                <a:latin typeface="Courier New" pitchFamily="49" charset="0"/>
                <a:cs typeface="Courier New" pitchFamily="49" charset="0"/>
              </a:rPr>
              <a:t>] </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a:t>
            </a:r>
            <a:r>
              <a:rPr lang="fr-FR" sz="1200" dirty="0" smtClean="0">
                <a:latin typeface="Courier New" pitchFamily="49" charset="0"/>
                <a:cs typeface="Courier New" pitchFamily="49" charset="0"/>
              </a:rPr>
              <a:t>IOPS=max, </a:t>
            </a:r>
            <a:r>
              <a:rPr lang="fr-FR" sz="1200" dirty="0" err="1" smtClean="0">
                <a:latin typeface="Courier New" pitchFamily="49" charset="0"/>
                <a:cs typeface="Courier New" pitchFamily="49" charset="0"/>
              </a:rPr>
              <a:t>maxTags</a:t>
            </a:r>
            <a:r>
              <a:rPr lang="fr-FR" sz="1200" dirty="0" smtClean="0">
                <a:latin typeface="Courier New" pitchFamily="49" charset="0"/>
                <a:cs typeface="Courier New" pitchFamily="49" charset="0"/>
              </a:rPr>
              <a:t>=1";</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a:t>
            </a:r>
            <a:r>
              <a:rPr lang="en-US" altLang="zh-CN" sz="1200" dirty="0" smtClean="0">
                <a:latin typeface="Courier New" pitchFamily="49" charset="0"/>
                <a:cs typeface="Courier New" pitchFamily="49" charset="0"/>
              </a:rPr>
              <a:t>"LDEV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00:04";</a:t>
            </a:r>
            <a:endParaRPr lang="en-US" sz="1200" dirty="0"/>
          </a:p>
          <a:p>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25%;</a:t>
            </a:r>
            <a:endParaRPr lang="fr-FR" sz="1200" dirty="0" smtClean="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a:t>
            </a:r>
            <a:r>
              <a:rPr lang="en-US" altLang="zh-CN" sz="1200" dirty="0" smtClean="0">
                <a:latin typeface="Courier New" pitchFamily="49" charset="0"/>
                <a:cs typeface="Courier New" pitchFamily="49" charset="0"/>
              </a:rPr>
              <a:t>410123+1A, 410123+2A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a:latin typeface="Courier New" pitchFamily="49" charset="0"/>
                <a:cs typeface="Courier New" pitchFamily="49" charset="0"/>
              </a:rPr>
              <a:t>parameters] </a:t>
            </a:r>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maxTags</a:t>
            </a:r>
            <a:r>
              <a:rPr lang="en-US" altLang="zh-CN" sz="1200" dirty="0" smtClean="0">
                <a:latin typeface="Courier New" pitchFamily="49" charset="0"/>
                <a:cs typeface="Courier New" pitchFamily="49" charset="0"/>
              </a:rPr>
              <a:t>=128";</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smtClean="0">
                <a:latin typeface="Courier New" pitchFamily="49" charset="0"/>
                <a:cs typeface="Courier New" pitchFamily="49" charset="0"/>
              </a:rPr>
              <a:t>[Go</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r>
              <a:rPr lang="fr-FR" sz="12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i</a:t>
            </a:r>
            <a:r>
              <a:rPr lang="en-US" dirty="0" smtClean="0"/>
              <a:t>vyscript engine control statements </a:t>
            </a:r>
            <a:r>
              <a:rPr lang="en-US" sz="1600" dirty="0" smtClean="0"/>
              <a:t>(each =&gt;API call)</a:t>
            </a:r>
            <a:endParaRPr lang="en-US" dirty="0"/>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smtClean="0"/>
              <a:t>The </a:t>
            </a:r>
            <a:r>
              <a:rPr lang="en-US" sz="1800" dirty="0" err="1" smtClean="0">
                <a:latin typeface="Courier New" panose="02070309020205020404" pitchFamily="49" charset="0"/>
                <a:cs typeface="Courier New" panose="02070309020205020404" pitchFamily="49" charset="0"/>
              </a:rPr>
              <a:t>random_steady</a:t>
            </a:r>
            <a:r>
              <a:rPr lang="en-US" sz="1800" dirty="0" smtClean="0"/>
              <a:t> and </a:t>
            </a:r>
            <a:r>
              <a:rPr lang="en-US" sz="1800" dirty="0" err="1" smtClean="0">
                <a:latin typeface="Courier New" panose="02070309020205020404" pitchFamily="49" charset="0"/>
                <a:cs typeface="Courier New" panose="02070309020205020404" pitchFamily="49" charset="0"/>
              </a:rPr>
              <a:t>random_independent</a:t>
            </a:r>
            <a:r>
              <a:rPr lang="en-US" sz="1800" dirty="0" smtClean="0"/>
              <a:t> </a:t>
            </a:r>
            <a:r>
              <a:rPr lang="en-US" sz="1800" dirty="0" err="1" smtClean="0"/>
              <a:t>iosequencer</a:t>
            </a:r>
            <a:r>
              <a:rPr lang="en-US" sz="1800" dirty="0" smtClean="0"/>
              <a:t> types </a:t>
            </a:r>
            <a:r>
              <a:rPr lang="en-US" sz="1800" smtClean="0"/>
              <a:t>support </a:t>
            </a:r>
            <a:r>
              <a:rPr lang="en-US" sz="1800" smtClean="0"/>
              <a:t>optional </a:t>
            </a:r>
            <a:r>
              <a:rPr lang="en-US" sz="1800" dirty="0" smtClean="0"/>
              <a:t>"hot zone</a:t>
            </a:r>
            <a:r>
              <a:rPr lang="en-US" sz="1800" dirty="0" smtClean="0"/>
              <a:t>" </a:t>
            </a:r>
            <a:r>
              <a:rPr lang="en-US" sz="1800" smtClean="0"/>
              <a:t>parameter settings</a:t>
            </a:r>
            <a:endParaRPr lang="en-US" sz="1800" dirty="0" smtClean="0"/>
          </a:p>
          <a:p>
            <a:pPr lvl="1"/>
            <a:r>
              <a:rPr lang="en-US" sz="1600" dirty="0" err="1" smtClean="0">
                <a:latin typeface="Courier New" panose="02070309020205020404" pitchFamily="49" charset="0"/>
                <a:cs typeface="Courier New" panose="02070309020205020404" pitchFamily="49" charset="0"/>
              </a:rPr>
              <a:t>hot_zone_size_bytes</a:t>
            </a:r>
            <a:r>
              <a:rPr lang="en-US" sz="1600" dirty="0" smtClean="0">
                <a:latin typeface="Courier New" panose="02070309020205020404" pitchFamily="49" charset="0"/>
                <a:cs typeface="Courier New" panose="02070309020205020404" pitchFamily="49" charset="0"/>
              </a:rPr>
              <a:t> = "1 </a:t>
            </a:r>
            <a:r>
              <a:rPr lang="en-US" sz="1600" dirty="0" err="1" smtClean="0">
                <a:latin typeface="Courier New" panose="02070309020205020404" pitchFamily="49" charset="0"/>
                <a:cs typeface="Courier New" panose="02070309020205020404" pitchFamily="49" charset="0"/>
              </a:rPr>
              <a:t>GiB</a:t>
            </a:r>
            <a:r>
              <a:rPr lang="en-US" sz="1600" dirty="0" smtClean="0">
                <a:latin typeface="Courier New" panose="02070309020205020404" pitchFamily="49" charset="0"/>
                <a:cs typeface="Courier New" panose="02070309020205020404" pitchFamily="49" charset="0"/>
              </a:rPr>
              <a:t>"</a:t>
            </a:r>
          </a:p>
          <a:p>
            <a:pPr lvl="2"/>
            <a:r>
              <a:rPr lang="en-US" sz="1400" dirty="0" smtClean="0"/>
              <a:t>KiB/</a:t>
            </a:r>
            <a:r>
              <a:rPr lang="en-US" sz="1400" dirty="0" err="1" smtClean="0"/>
              <a:t>MiB</a:t>
            </a:r>
            <a:r>
              <a:rPr lang="en-US" sz="1400" dirty="0" smtClean="0"/>
              <a:t>/</a:t>
            </a:r>
            <a:r>
              <a:rPr lang="en-US" sz="1400" dirty="0" err="1" smtClean="0"/>
              <a:t>GiB</a:t>
            </a:r>
            <a:r>
              <a:rPr lang="en-US" sz="1400" dirty="0" smtClean="0"/>
              <a:t>/</a:t>
            </a:r>
            <a:r>
              <a:rPr lang="en-US" sz="1400" dirty="0" err="1" smtClean="0"/>
              <a:t>TiB</a:t>
            </a:r>
            <a:r>
              <a:rPr lang="en-US" sz="1400" dirty="0" smtClean="0"/>
              <a:t> suffixes OK.</a:t>
            </a:r>
          </a:p>
          <a:p>
            <a:r>
              <a:rPr lang="en-US" sz="1800" dirty="0" smtClean="0"/>
              <a:t>The random I/O "hot zone" receives a specified fraction of all I/</a:t>
            </a:r>
            <a:r>
              <a:rPr lang="en-US" sz="1800" dirty="0" err="1" smtClean="0"/>
              <a:t>Os</a:t>
            </a:r>
            <a:r>
              <a:rPr lang="en-US" sz="1800" dirty="0" smtClean="0"/>
              <a:t>.</a:t>
            </a:r>
          </a:p>
          <a:p>
            <a:pPr lvl="1"/>
            <a:r>
              <a:rPr lang="en-US" sz="1600" dirty="0" smtClean="0"/>
              <a:t>The hot zone fraction of I/</a:t>
            </a:r>
            <a:r>
              <a:rPr lang="en-US" sz="1600" dirty="0" err="1" smtClean="0"/>
              <a:t>Os</a:t>
            </a:r>
            <a:r>
              <a:rPr lang="en-US" sz="1600" dirty="0" smtClean="0"/>
              <a:t> is a number from 0.0 to 1.0 or from 0% to 100%.</a:t>
            </a:r>
          </a:p>
          <a:p>
            <a:pPr lvl="1"/>
            <a:r>
              <a:rPr lang="en-US" sz="1600" dirty="0" smtClean="0"/>
              <a:t>If neither of </a:t>
            </a:r>
            <a:r>
              <a:rPr lang="en-US" sz="1600" dirty="0" err="1" smtClean="0">
                <a:latin typeface="Courier New" panose="02070309020205020404" pitchFamily="49" charset="0"/>
                <a:cs typeface="Courier New" panose="02070309020205020404" pitchFamily="49" charset="0"/>
              </a:rPr>
              <a:t>hot_zone_read_fraction</a:t>
            </a:r>
            <a:r>
              <a:rPr lang="en-US" sz="1600" dirty="0" smtClean="0"/>
              <a:t> nor </a:t>
            </a:r>
            <a:r>
              <a:rPr lang="en-US" sz="1600" dirty="0" err="1" smtClean="0">
                <a:latin typeface="Courier New" panose="02070309020205020404" pitchFamily="49" charset="0"/>
                <a:cs typeface="Courier New" panose="02070309020205020404" pitchFamily="49" charset="0"/>
              </a:rPr>
              <a:t>hot_zone_write_fraction</a:t>
            </a:r>
            <a:r>
              <a:rPr lang="en-US" sz="1600" dirty="0" smtClean="0"/>
              <a:t> are specified, then the value of </a:t>
            </a:r>
            <a:r>
              <a:rPr lang="en-US" sz="1600" dirty="0" err="1" smtClean="0">
                <a:latin typeface="Courier New" panose="02070309020205020404" pitchFamily="49" charset="0"/>
                <a:cs typeface="Courier New" panose="02070309020205020404" pitchFamily="49" charset="0"/>
              </a:rPr>
              <a:t>hot_zone_IOPS_fraction</a:t>
            </a:r>
            <a:r>
              <a:rPr lang="en-US" sz="1600" dirty="0" smtClean="0"/>
              <a:t> is applied to both reads and writes.</a:t>
            </a:r>
          </a:p>
        </p:txBody>
      </p:sp>
      <p:sp>
        <p:nvSpPr>
          <p:cNvPr id="3" name="Title 2"/>
          <p:cNvSpPr>
            <a:spLocks noGrp="1"/>
          </p:cNvSpPr>
          <p:nvPr>
            <p:ph type="title"/>
          </p:nvPr>
        </p:nvSpPr>
        <p:spPr/>
        <p:txBody>
          <a:bodyPr>
            <a:normAutofit/>
          </a:bodyPr>
          <a:lstStyle/>
          <a:p>
            <a:r>
              <a:rPr lang="en-US" sz="2000" dirty="0"/>
              <a:t>R</a:t>
            </a:r>
            <a:r>
              <a:rPr lang="en-US" sz="2000" dirty="0" smtClean="0"/>
              <a:t>andom workload "hot zone"</a:t>
            </a:r>
            <a:endParaRPr lang="en-US" sz="2000" dirty="0"/>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smtClean="0"/>
              <a:t>The purpose of the random workload "hot zone" is to be able to use a single set of concurrent I/O "tags" (i.e. an ivy "workload") to force an otherwise random location distribution to put a certain number of I/</a:t>
            </a:r>
            <a:r>
              <a:rPr lang="en-US" sz="1800" dirty="0" err="1" smtClean="0"/>
              <a:t>Os</a:t>
            </a:r>
            <a:r>
              <a:rPr lang="en-US" sz="1800" dirty="0" smtClean="0"/>
              <a:t> into the "hot zone".</a:t>
            </a:r>
          </a:p>
          <a:p>
            <a:r>
              <a:rPr lang="en-US" sz="1800" dirty="0" smtClean="0"/>
              <a:t>This is an open-loop method of achieving a target subsystem cache hit ratio with a perfectly even random distribution.</a:t>
            </a:r>
          </a:p>
          <a:p>
            <a:r>
              <a:rPr lang="en-US" sz="1800" dirty="0" smtClean="0"/>
              <a:t>I/</a:t>
            </a:r>
            <a:r>
              <a:rPr lang="en-US" sz="1800" dirty="0" err="1" smtClean="0"/>
              <a:t>Os</a:t>
            </a:r>
            <a:r>
              <a:rPr lang="en-US" sz="1800" dirty="0" smtClean="0"/>
              <a:t> are random within the "hot zone" and random within the remaining extent, all of which are within the "LUN coverage" parameter settings.</a:t>
            </a:r>
            <a:endParaRPr lang="en-US" sz="1800" dirty="0"/>
          </a:p>
        </p:txBody>
      </p:sp>
      <p:sp>
        <p:nvSpPr>
          <p:cNvPr id="3" name="Title 2"/>
          <p:cNvSpPr>
            <a:spLocks noGrp="1"/>
          </p:cNvSpPr>
          <p:nvPr>
            <p:ph type="title"/>
          </p:nvPr>
        </p:nvSpPr>
        <p:spPr/>
        <p:txBody>
          <a:bodyPr>
            <a:normAutofit/>
          </a:bodyPr>
          <a:lstStyle/>
          <a:p>
            <a:r>
              <a:rPr lang="en-US" sz="2000" dirty="0" smtClean="0"/>
              <a:t>"hot zone" I/O patterns and queue depth</a:t>
            </a:r>
            <a:endParaRPr lang="en-US" sz="2000" dirty="0"/>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46988"/>
          </a:xfrm>
        </p:spPr>
        <p:txBody>
          <a:bodyPr/>
          <a:lstStyle/>
          <a:p>
            <a:r>
              <a:rPr lang="en-US" sz="1800" dirty="0" smtClean="0"/>
              <a:t>The value the user specifies for </a:t>
            </a:r>
            <a:r>
              <a:rPr lang="en-US" sz="1800" dirty="0" err="1" smtClean="0">
                <a:latin typeface="Courier New" panose="02070309020205020404" pitchFamily="49" charset="0"/>
                <a:cs typeface="Courier New" panose="02070309020205020404" pitchFamily="49" charset="0"/>
              </a:rPr>
              <a:t>hot_zone_size_bytes</a:t>
            </a:r>
            <a:r>
              <a:rPr lang="en-US" sz="1800" dirty="0"/>
              <a:t> </a:t>
            </a:r>
            <a:r>
              <a:rPr lang="en-US" sz="1800" dirty="0" smtClean="0"/>
              <a:t>is rounded up to the next higher multiple of the </a:t>
            </a:r>
            <a:r>
              <a:rPr lang="en-US" sz="1800" dirty="0" smtClean="0">
                <a:latin typeface="Courier New" panose="02070309020205020404" pitchFamily="49" charset="0"/>
                <a:cs typeface="Courier New" panose="02070309020205020404" pitchFamily="49" charset="0"/>
              </a:rPr>
              <a:t>blocksize</a:t>
            </a:r>
            <a:r>
              <a:rPr lang="en-US" sz="1800" dirty="0" smtClean="0"/>
              <a:t> parameter value.</a:t>
            </a:r>
          </a:p>
          <a:p>
            <a:r>
              <a:rPr lang="en-US" sz="1800" dirty="0" smtClean="0"/>
              <a:t>The "hot zone" starts at the beginning of the LUN coverage area specified by  </a:t>
            </a:r>
            <a:br>
              <a:rPr lang="en-US" sz="1800" dirty="0" smtClean="0"/>
            </a:br>
            <a:r>
              <a:rPr lang="en-US" sz="1800" dirty="0" err="1" smtClean="0">
                <a:latin typeface="Courier New" pitchFamily="49" charset="0"/>
                <a:cs typeface="Courier New" pitchFamily="49" charset="0"/>
              </a:rPr>
              <a:t>VolumeCoverageFractionStart</a:t>
            </a:r>
            <a:r>
              <a:rPr lang="en-US" sz="1800" dirty="0" smtClean="0">
                <a:latin typeface="Courier New" pitchFamily="49" charset="0"/>
                <a:cs typeface="Courier New" pitchFamily="49" charset="0"/>
              </a:rPr>
              <a:t> </a:t>
            </a:r>
            <a:r>
              <a:rPr lang="en-US" sz="1800" dirty="0" smtClean="0">
                <a:cs typeface="Courier New" pitchFamily="49" charset="0"/>
              </a:rPr>
              <a:t> (default </a:t>
            </a:r>
            <a:r>
              <a:rPr lang="en-US" sz="1800" dirty="0" smtClean="0">
                <a:latin typeface="Courier New" pitchFamily="49" charset="0"/>
                <a:cs typeface="Courier New" pitchFamily="49" charset="0"/>
              </a:rPr>
              <a:t>0%</a:t>
            </a:r>
            <a:r>
              <a:rPr lang="en-US" sz="1800" dirty="0" smtClean="0">
                <a:cs typeface="Courier New" pitchFamily="49" charset="0"/>
              </a:rPr>
              <a:t>) and </a:t>
            </a:r>
            <a:r>
              <a:rPr lang="en-US" sz="1800" dirty="0" err="1" smtClean="0">
                <a:latin typeface="Courier New" pitchFamily="49" charset="0"/>
                <a:cs typeface="Courier New" pitchFamily="49" charset="0"/>
              </a:rPr>
              <a:t>VolumeCoverageFractionEnd</a:t>
            </a:r>
            <a:r>
              <a:rPr lang="en-US" sz="1800" dirty="0">
                <a:latin typeface="Courier New" pitchFamily="49" charset="0"/>
                <a:cs typeface="Courier New" pitchFamily="49" charset="0"/>
              </a:rPr>
              <a:t> </a:t>
            </a:r>
            <a:r>
              <a:rPr lang="en-US" sz="1800" dirty="0" smtClean="0">
                <a:cs typeface="Courier New" pitchFamily="49" charset="0"/>
              </a:rPr>
              <a:t>(default </a:t>
            </a:r>
            <a:r>
              <a:rPr lang="en-US" sz="1800" dirty="0" smtClean="0">
                <a:latin typeface="Courier New" pitchFamily="49" charset="0"/>
                <a:cs typeface="Courier New" pitchFamily="49" charset="0"/>
              </a:rPr>
              <a:t>100%</a:t>
            </a:r>
            <a:r>
              <a:rPr lang="en-US" sz="1800" dirty="0">
                <a:cs typeface="Courier New" pitchFamily="49" charset="0"/>
              </a:rPr>
              <a:t>) </a:t>
            </a:r>
            <a:r>
              <a:rPr lang="en-US" sz="1800" dirty="0" smtClean="0">
                <a:cs typeface="Courier New" pitchFamily="49" charset="0"/>
              </a:rPr>
              <a:t>expressed as a percentage of the way from the beginning to the end of the LUN.</a:t>
            </a:r>
          </a:p>
          <a:p>
            <a:r>
              <a:rPr lang="en-US" sz="1800" dirty="0" smtClean="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smtClean="0"/>
              <a:t>"hot zone" notes</a:t>
            </a:r>
            <a:endParaRPr lang="en-US" sz="2000" dirty="0"/>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a:t>
            </a:r>
            <a:r>
              <a:rPr lang="en-US" altLang="zh-CN" sz="1600" dirty="0" smtClean="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smtClean="0">
                <a:solidFill>
                  <a:srgbClr val="0070C0"/>
                </a:solidFill>
                <a:latin typeface="Courier New" pitchFamily="49" charset="0"/>
                <a:cs typeface="Courier New" pitchFamily="49" charset="0"/>
              </a:rPr>
              <a:t>"testhost1-8"</a:t>
            </a:r>
            <a:br>
              <a:rPr lang="en-US" sz="1200" b="1" dirty="0" smtClean="0">
                <a:solidFill>
                  <a:srgbClr val="0070C0"/>
                </a:solidFill>
                <a:latin typeface="Courier New" pitchFamily="49" charset="0"/>
                <a:cs typeface="Courier New" pitchFamily="49" charset="0"/>
              </a:rPr>
            </a:br>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r>
              <a:rPr lang="en-US" sz="1200" b="1" dirty="0" smtClean="0">
                <a:solidFill>
                  <a:srgbClr val="0070C0"/>
                </a:solidFill>
                <a:latin typeface="Courier New" pitchFamily="49" charset="0"/>
                <a:cs typeface="Courier New" pitchFamily="49" charset="0"/>
              </a:rPr>
              <a:t>,</a:t>
            </a:r>
            <a:br>
              <a:rPr lang="en-US" sz="1200" b="1" dirty="0" smtClean="0">
                <a:solidFill>
                  <a:srgbClr val="0070C0"/>
                </a:solidFill>
                <a:latin typeface="Courier New" pitchFamily="49" charset="0"/>
                <a:cs typeface="Courier New" pitchFamily="49" charset="0"/>
              </a:rPr>
            </a:br>
            <a:r>
              <a:rPr lang="en-US" sz="1200" b="1" dirty="0" smtClean="0">
                <a:solidFill>
                  <a:srgbClr val="0070C0"/>
                </a:solidFill>
                <a:latin typeface="Courier New" pitchFamily="49" charset="0"/>
                <a:cs typeface="Courier New" pitchFamily="49" charset="0"/>
              </a:rPr>
              <a:t>		 LDEV </a:t>
            </a:r>
            <a:r>
              <a:rPr lang="en-US" sz="1200" b="1" dirty="0">
                <a:solidFill>
                  <a:srgbClr val="0070C0"/>
                </a:solidFill>
                <a:latin typeface="Courier New" pitchFamily="49" charset="0"/>
                <a:cs typeface="Courier New" pitchFamily="49" charset="0"/>
              </a:rPr>
              <a:t>: 00:00-01:FF";</a:t>
            </a:r>
            <a:endParaRPr lang="en-US" altLang="zh-CN" sz="1200" b="1" dirty="0">
              <a:solidFill>
                <a:srgbClr val="0070C0"/>
              </a:solidFill>
              <a:latin typeface="Courier New" pitchFamily="49" charset="0"/>
              <a:cs typeface="Courier New" pitchFamily="49" charset="0"/>
            </a:endParaRPr>
          </a:p>
          <a:p>
            <a:r>
              <a:rPr lang="en-US" sz="1200" dirty="0" smtClean="0"/>
              <a:t>Executing the </a:t>
            </a:r>
            <a:r>
              <a:rPr lang="en-US" sz="1200" dirty="0" err="1" smtClean="0"/>
              <a:t>ivyscript</a:t>
            </a:r>
            <a:r>
              <a:rPr lang="en-US" sz="1200" dirty="0" smtClean="0"/>
              <a:t> </a:t>
            </a:r>
            <a:r>
              <a:rPr lang="en-US" sz="1200" dirty="0" smtClean="0">
                <a:latin typeface="Courier New" pitchFamily="49" charset="0"/>
                <a:cs typeface="Courier New" pitchFamily="49" charset="0"/>
              </a:rPr>
              <a:t>[Hosts]</a:t>
            </a:r>
            <a:r>
              <a:rPr lang="en-US" sz="1200" dirty="0" smtClean="0"/>
              <a:t> statement invokes the ivy engine API startup() method to use </a:t>
            </a:r>
            <a:r>
              <a:rPr lang="en-US" sz="1200" dirty="0" err="1" smtClean="0"/>
              <a:t>ssh</a:t>
            </a:r>
            <a:r>
              <a:rPr lang="en-US" sz="1200" dirty="0" smtClean="0"/>
              <a:t> to fire up the </a:t>
            </a:r>
            <a:r>
              <a:rPr lang="en-US" sz="1200" dirty="0" err="1" smtClean="0">
                <a:latin typeface="Courier New" pitchFamily="49" charset="0"/>
                <a:cs typeface="Courier New" pitchFamily="49" charset="0"/>
              </a:rPr>
              <a:t>ivyslave</a:t>
            </a:r>
            <a:r>
              <a:rPr lang="en-US" sz="1200" dirty="0" smtClean="0"/>
              <a:t> executable remotely on the test hosts .</a:t>
            </a:r>
          </a:p>
          <a:p>
            <a:r>
              <a:rPr lang="en-US" sz="1200" dirty="0" smtClean="0"/>
              <a:t>Each test host runs a SCSI Inquiry tool to report back the decoded attributes of "all discovered LUNs". </a:t>
            </a:r>
          </a:p>
          <a:p>
            <a:pPr lvl="1"/>
            <a:r>
              <a:rPr lang="en-US" sz="1100" dirty="0" smtClean="0"/>
              <a:t>The master "all discovered LUNs" LUN attribute list is written as a csv file with a header line for attribute names, and a detail line for each host LUN.  Look here to see what you can select from.</a:t>
            </a:r>
          </a:p>
          <a:p>
            <a:r>
              <a:rPr lang="en-US" sz="1200" dirty="0" smtClean="0"/>
              <a:t>The </a:t>
            </a:r>
            <a:r>
              <a:rPr lang="en-US" sz="1200" dirty="0" smtClean="0">
                <a:latin typeface="Courier New" pitchFamily="49" charset="0"/>
                <a:cs typeface="Courier New" pitchFamily="49" charset="0"/>
              </a:rPr>
              <a:t>[select]</a:t>
            </a:r>
            <a:r>
              <a:rPr lang="en-US" sz="1200" dirty="0" smtClean="0"/>
              <a:t> clause specifies a JSON-format* LUN attribute value filter to select "available test LUNs" from "all discovered LUNs".</a:t>
            </a:r>
          </a:p>
          <a:p>
            <a:pPr lvl="1"/>
            <a:r>
              <a:rPr lang="en-US" sz="1100" dirty="0" smtClean="0"/>
              <a:t>Must specify at least "</a:t>
            </a:r>
            <a:r>
              <a:rPr lang="en-US" sz="1100" dirty="0" err="1" smtClean="0">
                <a:latin typeface="Courier New" pitchFamily="49" charset="0"/>
                <a:cs typeface="Courier New" pitchFamily="49" charset="0"/>
              </a:rPr>
              <a:t>serial_number</a:t>
            </a:r>
            <a:r>
              <a:rPr lang="en-US" sz="1100" dirty="0" smtClean="0"/>
              <a:t>" or "</a:t>
            </a:r>
            <a:r>
              <a:rPr lang="en-US" sz="1100" dirty="0" smtClean="0">
                <a:latin typeface="Courier New" pitchFamily="49" charset="0"/>
                <a:cs typeface="Courier New" pitchFamily="49" charset="0"/>
              </a:rPr>
              <a:t>vendor</a:t>
            </a:r>
            <a:r>
              <a:rPr lang="en-US" sz="1100" dirty="0" smtClean="0"/>
              <a:t>" for safety reasons.</a:t>
            </a:r>
          </a:p>
          <a:p>
            <a:pPr lvl="1"/>
            <a:r>
              <a:rPr lang="en-US" sz="1000" dirty="0" smtClean="0"/>
              <a:t>* ivy relaxes JSON – OK to omit surrounding braces {}, OK to omit double quotes around identifiers, LDEV ranges, parity group names, etc.</a:t>
            </a:r>
            <a:endParaRPr lang="en-US" sz="1100" dirty="0" smtClean="0"/>
          </a:p>
        </p:txBody>
      </p:sp>
      <p:sp>
        <p:nvSpPr>
          <p:cNvPr id="3" name="Title 2"/>
          <p:cNvSpPr>
            <a:spLocks noGrp="1"/>
          </p:cNvSpPr>
          <p:nvPr>
            <p:ph type="title"/>
          </p:nvPr>
        </p:nvSpPr>
        <p:spPr>
          <a:xfrm>
            <a:off x="264159" y="53113"/>
            <a:ext cx="7269981" cy="732441"/>
          </a:xfrm>
        </p:spPr>
        <p:txBody>
          <a:bodyPr>
            <a:normAutofit/>
          </a:bodyPr>
          <a:lstStyle/>
          <a:p>
            <a:r>
              <a:rPr lang="en-US" sz="2000" dirty="0"/>
              <a:t>i</a:t>
            </a:r>
            <a:r>
              <a:rPr lang="en-US" sz="2000" dirty="0" smtClean="0"/>
              <a:t>vy engine startup – specify test host names, select LUNs</a:t>
            </a:r>
            <a:endParaRPr lang="en-US" sz="2000" dirty="0"/>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rgbClr val="0070C0"/>
                </a:solidFill>
                <a:latin typeface="+mj-lt"/>
              </a:rPr>
              <a:t>Ivyslave</a:t>
            </a:r>
            <a:r>
              <a:rPr lang="en-US" sz="800" dirty="0" smtClean="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a:t>
            </a:r>
            <a:r>
              <a:rPr lang="en-US" sz="800" dirty="0" smtClean="0">
                <a:solidFill>
                  <a:srgbClr val="0070C0"/>
                </a:solidFill>
                <a:latin typeface="+mj-lt"/>
              </a:rPr>
              <a:t>y-host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rgbClr val="0070C0"/>
                </a:solidFill>
                <a:latin typeface="+mj-lt"/>
              </a:rPr>
              <a:t>by 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rgbClr val="0070C0"/>
                </a:solidFill>
                <a:latin typeface="+mj-lt"/>
              </a:rPr>
              <a:t>by 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iosequencer</a:t>
            </a:r>
            <a:r>
              <a:rPr lang="en-US" sz="1800" dirty="0" smtClean="0"/>
              <a:t> 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 = random4K, </a:t>
            </a:r>
            <a:r>
              <a:rPr lang="en-US" sz="1800" b="1" dirty="0" err="1" smtClean="0">
                <a:latin typeface="Courier New" panose="02070309020205020404" pitchFamily="49" charset="0"/>
                <a:cs typeface="Courier New" panose="02070309020205020404" pitchFamily="49" charset="0"/>
              </a:rPr>
              <a:t>subinterval_seconds</a:t>
            </a:r>
            <a:r>
              <a:rPr lang="en-US" sz="1800" b="1"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5,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16429"/>
          </a:xfrm>
        </p:spPr>
        <p:txBody>
          <a:bodyPr/>
          <a:lstStyle/>
          <a:p>
            <a:r>
              <a:rPr lang="en-US" sz="1400" dirty="0">
                <a:latin typeface="Courier New" panose="02070309020205020404" pitchFamily="49" charset="0"/>
                <a:cs typeface="Courier New" panose="02070309020205020404" pitchFamily="49" charset="0"/>
              </a:rPr>
              <a:t>[Go] "…, </a:t>
            </a:r>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1.2, </a:t>
            </a:r>
            <a:br>
              <a:rPr lang="en-US" sz="1400" dirty="0" smtClean="0">
                <a:latin typeface="Courier New" panose="02070309020205020404" pitchFamily="49" charset="0"/>
                <a:cs typeface="Courier New" panose="02070309020205020404" pitchFamily="49" charset="0"/>
              </a:rPr>
            </a:br>
            <a:r>
              <a:rPr lang="en-US" sz="1400" dirty="0" err="1" smtClean="0">
                <a:latin typeface="Courier New" panose="02070309020205020404" pitchFamily="49" charset="0"/>
                <a:cs typeface="Courier New" panose="02070309020205020404" pitchFamily="49" charset="0"/>
              </a:rPr>
              <a:t>post_time_limit_seconds</a:t>
            </a:r>
            <a:r>
              <a:rPr lang="en-US" sz="1400" dirty="0" smtClean="0">
                <a:latin typeface="Courier New" panose="02070309020205020404" pitchFamily="49" charset="0"/>
                <a:cs typeface="Courier New" panose="02070309020205020404" pitchFamily="49" charset="0"/>
              </a:rPr>
              <a:t> = 2.5, …"</a:t>
            </a:r>
          </a:p>
          <a:p>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t>is the amount of time that ivyslave waits after the scheduled subinterval end time before it starts to try to</a:t>
            </a:r>
            <a:r>
              <a:rPr lang="en-US" sz="1400" dirty="0"/>
              <a:t> </a:t>
            </a:r>
            <a:r>
              <a:rPr lang="en-US" sz="1400" dirty="0" smtClean="0"/>
              <a:t>get the lock and check if each </a:t>
            </a:r>
            <a:r>
              <a:rPr lang="en-US" sz="1400" dirty="0" err="1" smtClean="0"/>
              <a:t>WorkloadThread</a:t>
            </a:r>
            <a:r>
              <a:rPr lang="en-US" sz="1400" dirty="0" smtClean="0"/>
              <a:t> has posted the subinterval data as "ready to send".</a:t>
            </a:r>
          </a:p>
          <a:p>
            <a:r>
              <a:rPr lang="en-US" sz="1400" dirty="0" smtClean="0"/>
              <a:t>From then, if any of the </a:t>
            </a:r>
            <a:r>
              <a:rPr lang="en-US" sz="1400" dirty="0" err="1" smtClean="0"/>
              <a:t>WorkloadThreads</a:t>
            </a:r>
            <a:r>
              <a:rPr lang="en-US" sz="1400" dirty="0" smtClean="0"/>
              <a:t> haven't yet posted the subinterval data as "ready to send", ivyslave waits in increments of 0.25 x </a:t>
            </a:r>
            <a:r>
              <a:rPr lang="en-US" sz="1400" dirty="0" err="1" smtClean="0">
                <a:latin typeface="Courier New" panose="02070309020205020404" pitchFamily="49" charset="0"/>
                <a:cs typeface="Courier New" panose="02070309020205020404" pitchFamily="49" charset="0"/>
              </a:rPr>
              <a:t>catnap_time_seconds</a:t>
            </a:r>
            <a:r>
              <a:rPr lang="en-US" sz="1400" dirty="0" smtClean="0">
                <a:latin typeface="Courier New" panose="02070309020205020404" pitchFamily="49" charset="0"/>
                <a:cs typeface="Courier New" panose="02070309020205020404" pitchFamily="49" charset="0"/>
              </a:rPr>
              <a:t>.</a:t>
            </a:r>
          </a:p>
          <a:p>
            <a:r>
              <a:rPr lang="en-US" sz="1400" dirty="0" smtClean="0"/>
              <a:t>Ivyslave posts an &lt;Error&gt; if we would have waited for more than </a:t>
            </a:r>
            <a:r>
              <a:rPr lang="en-US" sz="1400" dirty="0" err="1" smtClean="0">
                <a:latin typeface="Courier New" panose="02070309020205020404" pitchFamily="49" charset="0"/>
                <a:cs typeface="Courier New" panose="02070309020205020404" pitchFamily="49" charset="0"/>
              </a:rPr>
              <a:t>post_time_limit_seconds</a:t>
            </a:r>
            <a:r>
              <a:rPr lang="en-US" sz="1400" dirty="0">
                <a:latin typeface="Courier New" panose="02070309020205020404" pitchFamily="49" charset="0"/>
                <a:cs typeface="Courier New" panose="02070309020205020404" pitchFamily="49" charset="0"/>
              </a:rPr>
              <a:t> </a:t>
            </a:r>
            <a:r>
              <a:rPr lang="en-US" sz="1400" dirty="0" smtClean="0"/>
              <a:t>after the end of the subinterval.</a:t>
            </a:r>
          </a:p>
          <a:p>
            <a:r>
              <a:rPr lang="en-US" sz="1400" dirty="0" smtClean="0"/>
              <a:t>If any </a:t>
            </a:r>
            <a:r>
              <a:rPr lang="en-US" sz="1400" dirty="0" err="1" smtClean="0"/>
              <a:t>WorkloadThreads</a:t>
            </a:r>
            <a:r>
              <a:rPr lang="en-US" sz="1400" dirty="0" smtClean="0"/>
              <a:t> posted after the catnap time, but before the limit time, a &lt;Warning&gt; log message is posted in the ivyslave log file.  If any </a:t>
            </a:r>
            <a:r>
              <a:rPr lang="en-US" sz="1400" dirty="0" err="1" smtClean="0"/>
              <a:t>WorkloadThreads</a:t>
            </a:r>
            <a:r>
              <a:rPr lang="en-US" sz="1400" dirty="0" smtClean="0"/>
              <a:t> posted at or after 2.0 x the catnap time, the &lt;Warning&gt; message is sent to </a:t>
            </a:r>
            <a:r>
              <a:rPr lang="en-US" sz="1400" dirty="0" err="1" smtClean="0"/>
              <a:t>ivymaster</a:t>
            </a:r>
            <a:r>
              <a:rPr lang="en-US" sz="1400" dirty="0" smtClean="0"/>
              <a:t> to display on the console log and record in the </a:t>
            </a:r>
            <a:r>
              <a:rPr lang="en-US" sz="1400" dirty="0" err="1" smtClean="0"/>
              <a:t>ivymaster</a:t>
            </a:r>
            <a:r>
              <a:rPr lang="en-US" sz="1400" dirty="0" smtClean="0"/>
              <a:t> log.  This way you are notified if the catnap time may be too short.</a:t>
            </a:r>
          </a:p>
        </p:txBody>
      </p:sp>
      <p:sp>
        <p:nvSpPr>
          <p:cNvPr id="3" name="Title 2"/>
          <p:cNvSpPr>
            <a:spLocks noGrp="1"/>
          </p:cNvSpPr>
          <p:nvPr>
            <p:ph type="title"/>
          </p:nvPr>
        </p:nvSpPr>
        <p:spPr/>
        <p:txBody>
          <a:bodyPr/>
          <a:lstStyle/>
          <a:p>
            <a:r>
              <a:rPr lang="en-US" sz="2000" dirty="0" err="1"/>
              <a:t>c</a:t>
            </a:r>
            <a:r>
              <a:rPr lang="en-US" sz="2000" dirty="0" err="1" smtClean="0"/>
              <a:t>atnap_time_seconds</a:t>
            </a:r>
            <a:r>
              <a:rPr lang="en-US" sz="2000" dirty="0" smtClean="0"/>
              <a:t> &amp; </a:t>
            </a:r>
            <a:r>
              <a:rPr lang="en-US" sz="2000" dirty="0" err="1" smtClean="0"/>
              <a:t>post_time_limit_seconds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22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400" dirty="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4186"/>
          </a:xfrm>
        </p:spPr>
        <p:txBody>
          <a:bodyPr/>
          <a:lstStyle/>
          <a:p>
            <a:r>
              <a:rPr lang="en-US" altLang="zh-CN" sz="2000" dirty="0" smtClean="0"/>
              <a:t>When ivy is invoked on the command line like</a:t>
            </a:r>
          </a:p>
          <a:p>
            <a:pPr lvl="1"/>
            <a:r>
              <a:rPr lang="en-US" altLang="zh-CN" sz="1800" dirty="0">
                <a:latin typeface="Courier New" pitchFamily="49" charset="0"/>
                <a:cs typeface="Courier New" pitchFamily="49" charset="0"/>
              </a:rPr>
              <a:t>i</a:t>
            </a:r>
            <a:r>
              <a:rPr lang="en-US" altLang="zh-CN" sz="1800" dirty="0" smtClean="0">
                <a:latin typeface="Courier New" pitchFamily="49" charset="0"/>
                <a:cs typeface="Courier New" pitchFamily="49" charset="0"/>
              </a:rPr>
              <a:t>vy some/path/</a:t>
            </a:r>
            <a:r>
              <a:rPr lang="en-US" altLang="zh-CN" sz="1800" b="1" dirty="0" err="1" smtClean="0">
                <a:latin typeface="Courier New" pitchFamily="49" charset="0"/>
                <a:cs typeface="Courier New" pitchFamily="49" charset="0"/>
              </a:rPr>
              <a:t>henri</a:t>
            </a:r>
            <a:r>
              <a:rPr lang="en-US" altLang="zh-CN" sz="1800" dirty="0" err="1" smtClean="0">
                <a:latin typeface="Courier New" pitchFamily="49" charset="0"/>
                <a:cs typeface="Courier New" pitchFamily="49" charset="0"/>
              </a:rPr>
              <a:t>.ivyscript</a:t>
            </a:r>
            <a:endParaRPr lang="en-US" altLang="zh-CN" sz="1800" dirty="0" smtClean="0"/>
          </a:p>
          <a:p>
            <a:r>
              <a:rPr lang="en-US" altLang="zh-CN" dirty="0" smtClean="0"/>
              <a:t>The part </a:t>
            </a:r>
            <a:r>
              <a:rPr lang="en-US" altLang="zh-CN" dirty="0"/>
              <a:t>of the </a:t>
            </a:r>
            <a:r>
              <a:rPr lang="en-US" altLang="zh-CN" dirty="0" err="1"/>
              <a:t>ivyscript</a:t>
            </a:r>
            <a:r>
              <a:rPr lang="en-US" altLang="zh-CN" dirty="0"/>
              <a:t> </a:t>
            </a:r>
            <a:r>
              <a:rPr lang="en-US" altLang="zh-CN" dirty="0" smtClean="0"/>
              <a:t>filename discarding the path and the .</a:t>
            </a:r>
            <a:r>
              <a:rPr lang="en-US" altLang="zh-CN" dirty="0" err="1" smtClean="0"/>
              <a:t>ivyscript</a:t>
            </a:r>
            <a:r>
              <a:rPr lang="en-US" altLang="zh-CN" dirty="0" smtClean="0"/>
              <a:t> suffix, is called the "</a:t>
            </a:r>
            <a:r>
              <a:rPr lang="en-US" altLang="zh-CN" b="1" dirty="0" smtClean="0"/>
              <a:t>test name</a:t>
            </a:r>
            <a:r>
              <a:rPr lang="en-US" altLang="zh-CN" dirty="0" smtClean="0"/>
              <a:t>".</a:t>
            </a:r>
          </a:p>
          <a:p>
            <a:r>
              <a:rPr lang="en-US" altLang="zh-CN" sz="2000" dirty="0" smtClean="0"/>
              <a:t>The test name is used as the subfolder name off of the </a:t>
            </a:r>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a:t>
            </a:r>
            <a:r>
              <a:rPr lang="en-US" altLang="zh-CN" sz="2000" dirty="0" smtClean="0"/>
              <a:t> folder.</a:t>
            </a:r>
          </a:p>
          <a:p>
            <a:pPr>
              <a:buNone/>
            </a:pPr>
            <a:endParaRPr lang="en-US" altLang="zh-CN" sz="2000" dirty="0" smtClean="0"/>
          </a:p>
        </p:txBody>
      </p:sp>
      <p:sp>
        <p:nvSpPr>
          <p:cNvPr id="3" name="Title 2"/>
          <p:cNvSpPr>
            <a:spLocks noGrp="1"/>
          </p:cNvSpPr>
          <p:nvPr>
            <p:ph type="title"/>
          </p:nvPr>
        </p:nvSpPr>
        <p:spPr/>
        <p:txBody>
          <a:bodyPr/>
          <a:lstStyle/>
          <a:p>
            <a:r>
              <a:rPr lang="en-US" dirty="0"/>
              <a:t>i</a:t>
            </a:r>
            <a:r>
              <a:rPr lang="en-US" dirty="0" smtClean="0"/>
              <a:t>vy engine startup - the "test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smtClean="0"/>
              <a:t>The ivy engine was designed to offer the user access to its mechanisms for flexibility.</a:t>
            </a:r>
          </a:p>
          <a:p>
            <a:r>
              <a:rPr lang="en-US" sz="2000" dirty="0" smtClean="0"/>
              <a:t>To make things easier for the user that only needs to measure on things like "overall service time", some shorthand settings were added.</a:t>
            </a:r>
          </a:p>
          <a:p>
            <a:r>
              <a:rPr lang="en-US" sz="2000" dirty="0" smtClean="0"/>
              <a:t>Using the shorthand, you don't need to know about the ivy internal mechanisms.</a:t>
            </a:r>
          </a:p>
          <a:p>
            <a:r>
              <a:rPr lang="en-US" sz="2000" dirty="0" smtClean="0"/>
              <a:t>The next two charts show you the shorthand settings, but the remainder of this presentation discusses the detailed settings that the shorthand settings stand for.</a:t>
            </a:r>
            <a:endParaRPr lang="en-US" sz="20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smtClean="0">
                <a:latin typeface="Courier New" panose="02070309020205020404" pitchFamily="49" charset="0"/>
                <a:cs typeface="Courier New" panose="02070309020205020404" pitchFamily="49" charset="0"/>
              </a:rPr>
              <a:t>MB_per_second</a:t>
            </a:r>
            <a:r>
              <a:rPr lang="en-US" sz="1800" dirty="0" smtClean="0">
                <a:latin typeface="Courier New" panose="02070309020205020404" pitchFamily="49" charset="0"/>
                <a:cs typeface="Courier New" panose="02070309020205020404" pitchFamily="49" charset="0"/>
              </a:rPr>
              <a:t>           </a:t>
            </a:r>
            <a:r>
              <a:rPr lang="en-US" sz="1800" dirty="0" smtClean="0"/>
              <a:t>is short 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accessor=sum</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IOPS                    </a:t>
            </a:r>
            <a:r>
              <a:rPr lang="en-US" sz="1800" dirty="0" smtClean="0"/>
              <a:t>is </a:t>
            </a:r>
            <a:r>
              <a:rPr lang="en-US" sz="1800" dirty="0"/>
              <a:t>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accessor=count</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endParaRPr lang="en-US" sz="16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r>
              <a:rPr lang="en-US" sz="1600" dirty="0" smtClean="0">
                <a:latin typeface="Courier New" panose="02070309020205020404" pitchFamily="49" charset="0"/>
                <a:cs typeface="Courier New" panose="02070309020205020404" pitchFamily="49" charset="0"/>
              </a:rPr>
              <a:t>  </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endParaRPr lang="en-US" sz="1800" dirty="0" smtClean="0"/>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 – with command device</a:t>
            </a:r>
            <a:endParaRPr lang="en-US" dirty="0"/>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3379"/>
          </a:xfrm>
        </p:spPr>
        <p:txBody>
          <a:bodyPr/>
          <a:lstStyle/>
          <a:p>
            <a:r>
              <a:rPr lang="en-US" altLang="zh-CN" sz="2000" dirty="0" smtClean="0"/>
              <a:t>The test name is also used as part of the prefix of ivy output filenames.</a:t>
            </a:r>
          </a:p>
          <a:p>
            <a:pPr lvl="1"/>
            <a:r>
              <a:rPr lang="en-US" altLang="zh-CN" sz="1800" dirty="0" smtClean="0"/>
              <a:t>Fully qualified csv files names incorporate test name, and other fields so you can combine together in one folder any files from multiple ivy runs without name collisions as long as the test names are different.</a:t>
            </a:r>
          </a:p>
          <a:p>
            <a:r>
              <a:rPr lang="en-US" altLang="zh-CN" sz="2000" dirty="0"/>
              <a:t>Later we'll also see </a:t>
            </a:r>
            <a:r>
              <a:rPr lang="en-US" altLang="zh-CN" sz="2000" dirty="0" smtClean="0"/>
              <a:t>things like "</a:t>
            </a:r>
            <a:r>
              <a:rPr lang="en-US" altLang="zh-CN" sz="2000" dirty="0"/>
              <a:t>step name" and "step number".</a:t>
            </a:r>
          </a:p>
          <a:p>
            <a:pPr lvl="1"/>
            <a:r>
              <a:rPr lang="en-US" altLang="zh-CN" sz="1800" dirty="0" err="1"/>
              <a:t>Ivyscript</a:t>
            </a:r>
            <a:r>
              <a:rPr lang="en-US" altLang="zh-CN" sz="1800" dirty="0"/>
              <a:t> has some handy </a:t>
            </a:r>
            <a:r>
              <a:rPr lang="en-US" altLang="zh-CN" sz="1800" dirty="0" err="1"/>
              <a:t>builtin</a:t>
            </a:r>
            <a:r>
              <a:rPr lang="en-US" altLang="zh-CN" sz="1800" dirty="0"/>
              <a:t> functions to retrieve things like this to build csv file names and then load a csv file into an object to retrieve rows, columns, and cells including identifying columns by column header title.</a:t>
            </a:r>
          </a:p>
          <a:p>
            <a:pPr lvl="1"/>
            <a:r>
              <a:rPr lang="en-US" altLang="zh-CN" sz="1800" dirty="0"/>
              <a:t>This is how you retrieve the result of a previous test step to see what happened and decide what to do next. </a:t>
            </a:r>
            <a:endParaRPr lang="en-US" altLang="zh-CN" sz="1800" dirty="0" smtClean="0"/>
          </a:p>
          <a:p>
            <a:pPr lvl="1"/>
            <a:r>
              <a:rPr lang="en-US" altLang="zh-CN" sz="1800" dirty="0" smtClean="0"/>
              <a:t>There's also a built-in function to let you write to ivy master log file.</a:t>
            </a:r>
            <a:endParaRPr lang="zh-CN" altLang="en-US" sz="1800" dirty="0"/>
          </a:p>
        </p:txBody>
      </p:sp>
      <p:sp>
        <p:nvSpPr>
          <p:cNvPr id="3" name="Title 2"/>
          <p:cNvSpPr>
            <a:spLocks noGrp="1"/>
          </p:cNvSpPr>
          <p:nvPr>
            <p:ph type="title"/>
          </p:nvPr>
        </p:nvSpPr>
        <p:spPr/>
        <p:txBody>
          <a:bodyPr/>
          <a:lstStyle/>
          <a:p>
            <a:r>
              <a:rPr lang="en-US" smtClean="0"/>
              <a:t>"test name" </a:t>
            </a:r>
            <a:r>
              <a:rPr lang="en-US" dirty="0" smtClean="0"/>
              <a:t>– used in output filename prefixes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5%</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a:t>
            </a:r>
            <a:r>
              <a:rPr lang="en-US" sz="1600" dirty="0" smtClean="0">
                <a:latin typeface="Courier New" panose="02070309020205020404" pitchFamily="49" charset="0"/>
                <a:cs typeface="Courier New" panose="02070309020205020404" pitchFamily="49" charset="0"/>
              </a:rPr>
              <a:t>100%</a:t>
            </a: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191130"/>
          </a:xfrm>
        </p:spPr>
        <p:txBody>
          <a:bodyPr/>
          <a:lstStyle/>
          <a:p>
            <a:r>
              <a:rPr lang="en-US" sz="1800" dirty="0" smtClean="0"/>
              <a:t>General purpose DFC – see </a:t>
            </a:r>
            <a:r>
              <a:rPr lang="en-US" sz="1400" dirty="0" smtClean="0">
                <a:hlinkClick r:id="rId2"/>
              </a:rPr>
              <a:t>http</a:t>
            </a:r>
            <a:r>
              <a:rPr lang="en-US" sz="1400" dirty="0">
                <a:hlinkClick r:id="rId2"/>
              </a:rPr>
              <a:t>://</a:t>
            </a:r>
            <a:r>
              <a:rPr lang="en-US" sz="1400" dirty="0" smtClean="0">
                <a:hlinkClick r:id="rId2"/>
              </a:rPr>
              <a:t>en.wikipedia.org/wiki/PID_controller</a:t>
            </a:r>
            <a:r>
              <a:rPr lang="en-US" sz="1400" dirty="0" smtClean="0"/>
              <a:t> </a:t>
            </a:r>
            <a:endParaRPr lang="en-US" sz="1800" dirty="0" smtClean="0"/>
          </a:p>
          <a:p>
            <a:pPr marL="342900" indent="-342900"/>
            <a:r>
              <a:rPr lang="en-US" sz="1800" dirty="0" smtClean="0"/>
              <a:t>The feedback </a:t>
            </a:r>
            <a:r>
              <a:rPr lang="en-US" sz="1800" dirty="0"/>
              <a:t>is the value of the focus metric</a:t>
            </a:r>
          </a:p>
          <a:p>
            <a:pPr marL="636587" lvl="1" indent="-342900">
              <a:buFont typeface="+mj-lt"/>
              <a:buAutoNum type="arabicPeriod"/>
            </a:pPr>
            <a:r>
              <a:rPr lang="en-US" sz="1600" dirty="0" smtClean="0">
                <a:latin typeface="Courier New" pitchFamily="49" charset="0"/>
                <a:cs typeface="Courier New" pitchFamily="49" charset="0"/>
              </a:rPr>
              <a:t>source=workload</a:t>
            </a:r>
          </a:p>
          <a:p>
            <a:pPr lvl="2"/>
            <a:r>
              <a:rPr lang="en-US" sz="1400" dirty="0" smtClean="0"/>
              <a:t>E.g. host-view service time, response time </a:t>
            </a:r>
          </a:p>
          <a:p>
            <a:pPr marL="636587" lvl="1" indent="-342900">
              <a:buFont typeface="+mj-lt"/>
              <a:buAutoNum type="arabicPeriod"/>
            </a:pPr>
            <a:r>
              <a:rPr lang="en-US" sz="1600" dirty="0" smtClean="0">
                <a:latin typeface="Courier New" pitchFamily="49" charset="0"/>
                <a:cs typeface="Courier New" pitchFamily="49" charset="0"/>
              </a:rPr>
              <a:t>source=</a:t>
            </a:r>
            <a:r>
              <a:rPr lang="en-US" sz="1600" dirty="0" err="1" smtClean="0">
                <a:latin typeface="Courier New" pitchFamily="49" charset="0"/>
                <a:cs typeface="Courier New" pitchFamily="49" charset="0"/>
              </a:rPr>
              <a:t>RAID_subsystem</a:t>
            </a:r>
            <a:endParaRPr lang="en-US" sz="1600" dirty="0" smtClean="0">
              <a:latin typeface="Courier New" pitchFamily="49" charset="0"/>
              <a:cs typeface="Courier New" pitchFamily="49" charset="0"/>
            </a:endParaRPr>
          </a:p>
          <a:p>
            <a:pPr lvl="2"/>
            <a:r>
              <a:rPr lang="en-US" sz="1400" dirty="0" smtClean="0"/>
              <a:t>e.g. </a:t>
            </a:r>
            <a:r>
              <a:rPr lang="en-US" sz="1400" dirty="0" err="1" smtClean="0">
                <a:latin typeface="Courier New" pitchFamily="49" charset="0"/>
                <a:cs typeface="Courier New" pitchFamily="49" charset="0"/>
              </a:rPr>
              <a:t>subsystem_element</a:t>
            </a:r>
            <a:r>
              <a:rPr lang="en-US" sz="1400" dirty="0" smtClean="0">
                <a:latin typeface="Courier New" pitchFamily="49" charset="0"/>
                <a:cs typeface="Courier New" pitchFamily="49" charset="0"/>
              </a:rPr>
              <a:t>="PG", </a:t>
            </a:r>
            <a:r>
              <a:rPr lang="en-US" sz="1400" smtClean="0">
                <a:latin typeface="Courier New" pitchFamily="49" charset="0"/>
                <a:cs typeface="Courier New" pitchFamily="49" charset="0"/>
              </a:rPr>
              <a:t>element_metric</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busy_percent</a:t>
            </a:r>
            <a:r>
              <a:rPr lang="en-US" sz="1400" dirty="0">
                <a:latin typeface="Courier New" pitchFamily="49" charset="0"/>
                <a:cs typeface="Courier New" pitchFamily="49" charset="0"/>
              </a:rPr>
              <a:t>"</a:t>
            </a:r>
            <a:r>
              <a:rPr lang="en-US" sz="1400" dirty="0" smtClean="0"/>
              <a:t>.</a:t>
            </a:r>
          </a:p>
          <a:p>
            <a:r>
              <a:rPr lang="en-US" sz="1800" dirty="0" smtClean="0"/>
              <a:t>User specifies “p”, “</a:t>
            </a:r>
            <a:r>
              <a:rPr lang="en-US" sz="1800" dirty="0" err="1" smtClean="0"/>
              <a:t>i</a:t>
            </a:r>
            <a:r>
              <a:rPr lang="en-US" sz="1800" dirty="0" smtClean="0"/>
              <a:t>”, and “d” constants.</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38992"/>
          </a:xfrm>
        </p:spPr>
        <p:txBody>
          <a:bodyPr/>
          <a:lstStyle/>
          <a:p>
            <a:r>
              <a:rPr lang="en-US" sz="1800" dirty="0" smtClean="0"/>
              <a:t>See "PID loop" </a:t>
            </a:r>
            <a:r>
              <a:rPr lang="en-US" sz="1800" dirty="0"/>
              <a:t>on </a:t>
            </a:r>
            <a:r>
              <a:rPr lang="en-US" sz="1800" dirty="0" err="1" smtClean="0"/>
              <a:t>wikipedia</a:t>
            </a:r>
            <a:r>
              <a:rPr lang="en-US" sz="1800" dirty="0" smtClean="0"/>
              <a:t>    </a:t>
            </a:r>
            <a:r>
              <a:rPr lang="en-US" sz="1800" dirty="0" smtClean="0">
                <a:hlinkClick r:id="rId2"/>
              </a:rPr>
              <a:t>https</a:t>
            </a:r>
            <a:r>
              <a:rPr lang="en-US" sz="1800" dirty="0">
                <a:hlinkClick r:id="rId2"/>
              </a:rPr>
              <a:t>://</a:t>
            </a:r>
            <a:r>
              <a:rPr lang="en-US" sz="1800" dirty="0" smtClean="0">
                <a:hlinkClick r:id="rId2"/>
              </a:rPr>
              <a:t>en.wikipedia.org/wiki/PID_controller</a:t>
            </a:r>
            <a:endParaRPr lang="en-US" sz="1800" dirty="0" smtClean="0"/>
          </a:p>
          <a:p>
            <a:r>
              <a:rPr lang="en-US" sz="1800" dirty="0"/>
              <a:t>i</a:t>
            </a:r>
            <a:r>
              <a:rPr lang="en-US" sz="1800" dirty="0" smtClean="0"/>
              <a:t>vy's  PID loop dynamically adjusts IOPS up and down to hit a target value for the focus metric.</a:t>
            </a:r>
          </a:p>
          <a:p>
            <a:r>
              <a:rPr lang="en-US" sz="1800" dirty="0" smtClean="0"/>
              <a:t>The "error signal" is the difference between the measured focus metric value and the target value.</a:t>
            </a:r>
          </a:p>
        </p:txBody>
      </p:sp>
      <p:sp>
        <p:nvSpPr>
          <p:cNvPr id="3" name="Title 2"/>
          <p:cNvSpPr>
            <a:spLocks noGrp="1"/>
          </p:cNvSpPr>
          <p:nvPr>
            <p:ph type="title"/>
          </p:nvPr>
        </p:nvSpPr>
        <p:spPr/>
        <p:txBody>
          <a:bodyPr/>
          <a:lstStyle/>
          <a:p>
            <a:r>
              <a:rPr lang="en-US" dirty="0" smtClean="0"/>
              <a:t>PID loop basics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60380"/>
          </a:xfrm>
        </p:spPr>
        <p:txBody>
          <a:bodyPr/>
          <a:lstStyle/>
          <a:p>
            <a:r>
              <a:rPr lang="en-US" sz="1800" dirty="0" smtClean="0"/>
              <a:t>The user provides 3 multiplier factor constants: p, </a:t>
            </a:r>
            <a:r>
              <a:rPr lang="en-US" sz="1800" dirty="0" err="1" smtClean="0"/>
              <a:t>i</a:t>
            </a:r>
            <a:r>
              <a:rPr lang="en-US" sz="1800" dirty="0" smtClean="0"/>
              <a:t>, d.</a:t>
            </a:r>
          </a:p>
          <a:p>
            <a:r>
              <a:rPr lang="en-US" sz="1800" dirty="0" smtClean="0"/>
              <a:t>The new </a:t>
            </a:r>
            <a:r>
              <a:rPr lang="en-US" sz="1800" dirty="0" err="1" smtClean="0"/>
              <a:t>total_IOPS</a:t>
            </a:r>
            <a:r>
              <a:rPr lang="en-US" sz="1800" dirty="0" smtClean="0"/>
              <a:t> setting is</a:t>
            </a:r>
          </a:p>
          <a:p>
            <a:pPr lvl="1">
              <a:tabLst>
                <a:tab pos="6343650" algn="l"/>
              </a:tabLst>
            </a:pPr>
            <a:r>
              <a:rPr lang="en-US" sz="1600" dirty="0" smtClean="0"/>
              <a:t>   "p" times the error signal	(</a:t>
            </a:r>
            <a:r>
              <a:rPr lang="en-US" sz="1600" b="1" u="sng" dirty="0" smtClean="0"/>
              <a:t>p</a:t>
            </a:r>
            <a:r>
              <a:rPr lang="en-US" sz="1600" dirty="0" smtClean="0"/>
              <a:t>roportional factor)</a:t>
            </a:r>
            <a:br>
              <a:rPr lang="en-US" sz="1600" dirty="0" smtClean="0"/>
            </a:br>
            <a:r>
              <a:rPr lang="en-US" sz="1600" dirty="0" smtClean="0"/>
              <a:t/>
            </a:r>
            <a:br>
              <a:rPr lang="en-US" sz="1600" dirty="0" smtClean="0"/>
            </a:br>
            <a:r>
              <a:rPr lang="en-US" sz="1600" dirty="0" smtClean="0"/>
              <a:t>+ "</a:t>
            </a:r>
            <a:r>
              <a:rPr lang="en-US" sz="1600" dirty="0" err="1" smtClean="0"/>
              <a:t>i</a:t>
            </a:r>
            <a:r>
              <a:rPr lang="en-US" sz="1600" dirty="0" smtClean="0"/>
              <a:t>" times the sum of the error signal since the start of the test	(</a:t>
            </a:r>
            <a:r>
              <a:rPr lang="en-US" sz="1600" b="1" u="sng" dirty="0" smtClean="0"/>
              <a:t>i</a:t>
            </a:r>
            <a:r>
              <a:rPr lang="en-US" sz="1600" dirty="0" smtClean="0"/>
              <a:t>ntegral factor)</a:t>
            </a:r>
            <a:br>
              <a:rPr lang="en-US" sz="1600" dirty="0" smtClean="0"/>
            </a:br>
            <a:r>
              <a:rPr lang="en-US" sz="1600" dirty="0" smtClean="0"/>
              <a:t/>
            </a:r>
            <a:br>
              <a:rPr lang="en-US" sz="1600" dirty="0" smtClean="0"/>
            </a:br>
            <a:r>
              <a:rPr lang="en-US" sz="1600" dirty="0" smtClean="0"/>
              <a:t>+ "d" time the rate of change of the error signal	</a:t>
            </a:r>
            <a:r>
              <a:rPr lang="en-US" sz="1400" dirty="0" smtClean="0"/>
              <a:t>(</a:t>
            </a:r>
            <a:r>
              <a:rPr lang="en-US" sz="1400" b="1" u="sng" dirty="0" smtClean="0"/>
              <a:t>d</a:t>
            </a:r>
            <a:r>
              <a:rPr lang="en-US" sz="1400" dirty="0" smtClean="0"/>
              <a:t>erivative factor)</a:t>
            </a:r>
          </a:p>
          <a:p>
            <a:r>
              <a:rPr lang="en-US" sz="1800" dirty="0" smtClean="0"/>
              <a:t>The ivy engine "edit rollup" </a:t>
            </a:r>
            <a:r>
              <a:rPr lang="en-US" sz="1800" dirty="0"/>
              <a:t>mechanism </a:t>
            </a:r>
            <a:r>
              <a:rPr lang="en-US" sz="1800" dirty="0" smtClean="0"/>
              <a:t>sends out the new </a:t>
            </a:r>
            <a:r>
              <a:rPr lang="en-US" sz="1800" dirty="0" err="1" smtClean="0">
                <a:latin typeface="Courier New" panose="02070309020205020404" pitchFamily="49" charset="0"/>
                <a:cs typeface="Courier New" panose="02070309020205020404" pitchFamily="49" charset="0"/>
              </a:rPr>
              <a:t>total_IOPS</a:t>
            </a:r>
            <a:r>
              <a:rPr lang="en-US" sz="1800" dirty="0" smtClean="0"/>
              <a:t> setting to the focus metric's rollup instance (usually "</a:t>
            </a:r>
            <a:r>
              <a:rPr lang="en-US" sz="1800" dirty="0" smtClean="0">
                <a:latin typeface="Courier New" pitchFamily="49" charset="0"/>
                <a:cs typeface="Courier New" pitchFamily="49" charset="0"/>
              </a:rPr>
              <a:t>all=all</a:t>
            </a:r>
            <a:r>
              <a:rPr lang="en-US" sz="1800" dirty="0" smtClean="0"/>
              <a:t>"), where it takes effect in real time.</a:t>
            </a:r>
          </a:p>
        </p:txBody>
      </p:sp>
      <p:sp>
        <p:nvSpPr>
          <p:cNvPr id="3" name="Title 2"/>
          <p:cNvSpPr>
            <a:spLocks noGrp="1"/>
          </p:cNvSpPr>
          <p:nvPr>
            <p:ph type="title"/>
          </p:nvPr>
        </p:nvSpPr>
        <p:spPr/>
        <p:txBody>
          <a:bodyPr/>
          <a:lstStyle/>
          <a:p>
            <a:r>
              <a:rPr lang="en-US" dirty="0" smtClean="0"/>
              <a:t>PID loop – computing new IOPS setting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19040"/>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p = 0</a:t>
            </a:r>
          </a:p>
          <a:p>
            <a:pPr lvl="1">
              <a:spcBef>
                <a:spcPts val="0"/>
              </a:spcBef>
              <a:spcAft>
                <a:spcPts val="0"/>
              </a:spcAft>
            </a:pP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 0</a:t>
            </a:r>
          </a:p>
          <a:p>
            <a:pPr lvl="1">
              <a:spcBef>
                <a:spcPts val="0"/>
              </a:spcBef>
              <a:spcAft>
                <a:spcPts val="0"/>
              </a:spcAft>
            </a:pPr>
            <a:r>
              <a:rPr lang="en-US" sz="1200" dirty="0">
                <a:latin typeface="Courier New" pitchFamily="49" charset="0"/>
                <a:cs typeface="Courier New" pitchFamily="49" charset="0"/>
              </a:rPr>
              <a:t>d = 0</a:t>
            </a:r>
          </a:p>
          <a:p>
            <a:pPr lvl="1">
              <a:spcBef>
                <a:spcPts val="0"/>
              </a:spcBef>
              <a:spcAft>
                <a:spcPts val="0"/>
              </a:spcAft>
            </a:pPr>
            <a:r>
              <a:rPr lang="en-US" sz="1200" dirty="0" err="1">
                <a:latin typeface="Courier New" pitchFamily="49" charset="0"/>
                <a:cs typeface="Courier New" pitchFamily="49" charset="0"/>
              </a:rPr>
              <a:t>target_value</a:t>
            </a:r>
            <a:r>
              <a:rPr lang="en-US" sz="1200" dirty="0">
                <a:latin typeface="Courier New" pitchFamily="49" charset="0"/>
                <a:cs typeface="Courier New" pitchFamily="49" charset="0"/>
              </a:rPr>
              <a:t> = 0</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2%</a:t>
            </a:r>
            <a:endParaRPr lang="en-US" sz="12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confidence = </a:t>
            </a:r>
            <a:r>
              <a:rPr lang="en-US" sz="1200" dirty="0" smtClean="0">
                <a:latin typeface="Courier New" pitchFamily="49" charset="0"/>
                <a:cs typeface="Courier New" pitchFamily="49" charset="0"/>
              </a:rPr>
              <a:t>95%</a:t>
            </a:r>
            <a:endParaRPr lang="en-US" sz="1200" dirty="0">
              <a:latin typeface="Courier New" pitchFamily="49" charset="0"/>
              <a:cs typeface="Courier New" pitchFamily="49" charset="0"/>
            </a:endParaRP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100%</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0%</a:t>
            </a:r>
            <a:endParaRPr lang="en-US" sz="12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3%</a:t>
            </a:r>
            <a:endParaRPr lang="en-US" sz="1200" dirty="0">
              <a:latin typeface="Courier New" pitchFamily="49" charset="0"/>
              <a:cs typeface="Courier New" pitchFamily="49" charset="0"/>
            </a:endParaRP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Thank </a:t>
            </a:r>
            <a:r>
              <a:rPr lang="en-US" dirty="0" smtClean="0"/>
              <a:t>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smtClean="0">
                <a:latin typeface="Courier New" pitchFamily="49" charset="0"/>
                <a:cs typeface="Courier New" pitchFamily="49" charset="0"/>
              </a:rPr>
              <a:t>[Hosts] "sun159, horde33-64, 192.168.0.0"</a:t>
            </a:r>
            <a:r>
              <a:rPr lang="en-US" sz="2000" dirty="0" smtClean="0"/>
              <a:t/>
            </a:r>
            <a:br>
              <a:rPr lang="en-US" sz="2000" dirty="0" smtClean="0"/>
            </a:br>
            <a:r>
              <a:rPr lang="en-US" sz="2000" dirty="0" smtClean="0"/>
              <a:t>	</a:t>
            </a:r>
            <a:r>
              <a:rPr lang="en-US" sz="2000" dirty="0" smtClean="0">
                <a:latin typeface="Courier New" pitchFamily="49" charset="0"/>
                <a:cs typeface="Courier New" pitchFamily="49" charset="0"/>
              </a:rPr>
              <a:t>[Select] "</a:t>
            </a:r>
            <a:r>
              <a:rPr lang="en-US" sz="2000" dirty="0" smtClean="0">
                <a:cs typeface="Courier New" pitchFamily="49" charset="0"/>
              </a:rPr>
              <a:t>xxx</a:t>
            </a:r>
            <a:r>
              <a:rPr lang="en-US" sz="2000" dirty="0" smtClean="0">
                <a:latin typeface="Courier New" pitchFamily="49" charset="0"/>
                <a:cs typeface="Courier New" pitchFamily="49" charset="0"/>
              </a:rPr>
              <a:t>"</a:t>
            </a:r>
            <a:r>
              <a:rPr lang="en-US" sz="2000" dirty="0" smtClean="0"/>
              <a:t>;</a:t>
            </a:r>
          </a:p>
          <a:p>
            <a:r>
              <a:rPr lang="en-US" dirty="0" smtClean="0">
                <a:cs typeface="Courier New" panose="02070309020205020404" pitchFamily="49" charset="0"/>
              </a:rPr>
              <a:t>Host name forms</a:t>
            </a:r>
          </a:p>
          <a:p>
            <a:pPr lvl="1">
              <a:tabLst>
                <a:tab pos="2743200" algn="l"/>
              </a:tabLst>
            </a:pPr>
            <a:r>
              <a:rPr lang="en-US" dirty="0" smtClean="0">
                <a:latin typeface="Courier New" panose="02070309020205020404" pitchFamily="49" charset="0"/>
                <a:cs typeface="Courier New" panose="02070309020205020404" pitchFamily="49" charset="0"/>
              </a:rPr>
              <a:t>sun159</a:t>
            </a:r>
            <a:r>
              <a:rPr lang="en-US" dirty="0">
                <a:latin typeface="Courier New" panose="02070309020205020404" pitchFamily="49" charset="0"/>
                <a:cs typeface="Courier New" panose="02070309020205020404" pitchFamily="49" charset="0"/>
              </a:rPr>
              <a:t>	</a:t>
            </a:r>
            <a:r>
              <a:rPr lang="en-US" dirty="0" smtClean="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endParaRPr lang="en-US" dirty="0" smtClean="0"/>
          </a:p>
          <a:p>
            <a:pPr lvl="1"/>
            <a:r>
              <a:rPr lang="en-US" dirty="0" smtClean="0">
                <a:latin typeface="Courier New" panose="02070309020205020404" pitchFamily="49" charset="0"/>
                <a:cs typeface="Courier New" panose="02070309020205020404" pitchFamily="49" charset="0"/>
              </a:rPr>
              <a:t>192.168.0.0</a:t>
            </a:r>
            <a:r>
              <a:rPr lang="en-US" dirty="0" smtClean="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smtClean="0">
                <a:cs typeface="Courier New" pitchFamily="49" charset="0"/>
              </a:rPr>
              <a:t>Specifying host names</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smtClean="0">
                <a:solidFill>
                  <a:schemeClr val="tx1"/>
                </a:solidFill>
                <a:latin typeface="Courier New" pitchFamily="49" charset="0"/>
                <a:cs typeface="Courier New" pitchFamily="49" charset="0"/>
              </a:rPr>
              <a:t>[hosts] "testhost1-3"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6224</Words>
  <Application>Microsoft Office PowerPoint</Application>
  <PresentationFormat>On-screen Show (16:9)</PresentationFormat>
  <Paragraphs>634</Paragraphs>
  <Slides>78</Slides>
  <Notes>8</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hitachi-corporate-powerpoint-template-2015</vt:lpstr>
      <vt:lpstr>Programming the ivy engine</vt:lpstr>
      <vt:lpstr>The ivyscript wrapper and the ivy engine</vt:lpstr>
      <vt:lpstr>ivyscript engine control statements (each =&gt;API call)</vt:lpstr>
      <vt:lpstr>ivy engine startup – specify test host names, select LUNs</vt:lpstr>
      <vt:lpstr>ivy engine startup - the "test name"</vt:lpstr>
      <vt:lpstr>"test name" – used in output filename prefixes</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[Select] LDEV,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SeqStartFractionOfCoverage </vt:lpstr>
      <vt:lpstr>Sequential – mixing read threads &amp; write threads</vt:lpstr>
      <vt:lpstr>Sequential workloads and maxTags</vt:lpstr>
      <vt:lpstr>Statements – [CreateWorkload]</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Random workload "hot zone"</vt:lpstr>
      <vt:lpstr>"hot zone" I/O patterns and queue depth</vt:lpstr>
      <vt:lpstr>"hot zone" notes</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catnap_time_seconds &amp; post_time_limit_seconds</vt:lpstr>
      <vt:lpstr>Test step = warmup, measure, cooldown</vt:lpstr>
      <vt:lpstr>For each test step you get:</vt:lpstr>
      <vt:lpstr>cooldown_by_wp</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PID loop basics</vt:lpstr>
      <vt:lpstr>PID loop – computing new IOPS setting</vt:lpstr>
      <vt:lpstr>[Go] parameter 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380</cp:revision>
  <dcterms:created xsi:type="dcterms:W3CDTF">2015-10-27T23:46:57Z</dcterms:created>
  <dcterms:modified xsi:type="dcterms:W3CDTF">2016-12-14T03:22:55Z</dcterms:modified>
</cp:coreProperties>
</file>