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1" r:id="rId95"/>
    <p:sldId id="541" r:id="rId96"/>
    <p:sldId id="469" r:id="rId97"/>
    <p:sldId id="424" r:id="rId98"/>
    <p:sldId id="425" r:id="rId99"/>
    <p:sldId id="426" r:id="rId100"/>
    <p:sldId id="427" r:id="rId101"/>
    <p:sldId id="428" r:id="rId102"/>
    <p:sldId id="429" r:id="rId103"/>
    <p:sldId id="430" r:id="rId104"/>
    <p:sldId id="431" r:id="rId105"/>
    <p:sldId id="433" r:id="rId106"/>
    <p:sldId id="416" r:id="rId107"/>
    <p:sldId id="436" r:id="rId108"/>
    <p:sldId id="524" r:id="rId109"/>
    <p:sldId id="509" r:id="rId110"/>
    <p:sldId id="510" r:id="rId111"/>
    <p:sldId id="511" r:id="rId112"/>
    <p:sldId id="517" r:id="rId113"/>
    <p:sldId id="512" r:id="rId114"/>
    <p:sldId id="513" r:id="rId115"/>
    <p:sldId id="514" r:id="rId116"/>
    <p:sldId id="520" r:id="rId117"/>
    <p:sldId id="521" r:id="rId118"/>
    <p:sldId id="306" r:id="rId119"/>
  </p:sldIdLst>
  <p:sldSz cx="9144000" cy="5143500" type="screen16x9"/>
  <p:notesSz cx="6858000" cy="9144000"/>
  <p:custDataLst>
    <p:tags r:id="rId1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20" d="100"/>
          <a:sy n="120" d="100"/>
        </p:scale>
        <p:origin x="82" y="773"/>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November 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43"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891322"/>
          </a:xfrm>
        </p:spPr>
        <p:txBody>
          <a:bodyPr/>
          <a:lstStyle/>
          <a:p>
            <a:r>
              <a:rPr lang="en-US" sz="1400" dirty="0">
                <a:cs typeface="Courier New" panose="02070309020205020404" pitchFamily="49" charset="0"/>
              </a:rPr>
              <a:t>If IOPS is limited by saturated test host CPU % busy, then we are not really measuring the true IOPS capability of the attached storage, and thus the measurement is considered to be invalid.</a:t>
            </a:r>
          </a:p>
          <a:p>
            <a:r>
              <a:rPr lang="en-US" sz="1400" dirty="0">
                <a:latin typeface="Courier New" panose="02070309020205020404" pitchFamily="49" charset="0"/>
                <a:cs typeface="Courier New" panose="02070309020205020404" pitchFamily="49" charset="0"/>
              </a:rPr>
              <a:t>ivydriver</a:t>
            </a:r>
            <a:r>
              <a:rPr lang="en-US" sz="1400" dirty="0"/>
              <a:t> on each test host starts an I/O driving thread bound to each core </a:t>
            </a:r>
            <a:r>
              <a:rPr lang="en-US" sz="1400" dirty="0" err="1"/>
              <a:t>hyperthread</a:t>
            </a:r>
            <a:r>
              <a:rPr lang="en-US" sz="1400" dirty="0"/>
              <a:t> other than the hyperthreads on physical core 0.</a:t>
            </a:r>
          </a:p>
          <a:p>
            <a:pPr lvl="1"/>
            <a:r>
              <a:rPr lang="en-US" sz="1200" dirty="0">
                <a:cs typeface="Courier New" panose="02070309020205020404" pitchFamily="49" charset="0"/>
              </a:rPr>
              <a:t>The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hosts.</a:t>
            </a:r>
            <a:endParaRPr lang="en-US" sz="1200" dirty="0"/>
          </a:p>
          <a:p>
            <a:r>
              <a:rPr lang="en-US" sz="1400" dirty="0">
                <a:cs typeface="Courier New" panose="02070309020205020404" pitchFamily="49" charset="0"/>
              </a:rPr>
              <a:t>Only the cores (core hyperthreads) whose I/O driving threads have been assigned at least one LUN with attached running </a:t>
            </a:r>
            <a:r>
              <a:rPr lang="en-US" sz="1400">
                <a:cs typeface="Courier New" panose="02070309020205020404" pitchFamily="49" charset="0"/>
              </a:rPr>
              <a:t>workloads are </a:t>
            </a:r>
            <a:r>
              <a:rPr lang="en-US" sz="1400" dirty="0">
                <a:cs typeface="Courier New" panose="02070309020205020404" pitchFamily="49" charset="0"/>
              </a:rPr>
              <a:t>considered </a:t>
            </a:r>
            <a:r>
              <a:rPr lang="en-US" sz="1400">
                <a:cs typeface="Courier New" panose="02070309020205020404" pitchFamily="49" charset="0"/>
              </a:rPr>
              <a:t>to be </a:t>
            </a:r>
            <a:r>
              <a:rPr lang="en-US" sz="1400" dirty="0">
                <a:cs typeface="Courier New" panose="02070309020205020404" pitchFamily="49" charset="0"/>
              </a:rPr>
              <a:t>"active</a:t>
            </a:r>
            <a:r>
              <a:rPr lang="en-US" sz="1400">
                <a:cs typeface="Courier New" panose="02070309020205020404" pitchFamily="49" charset="0"/>
              </a:rPr>
              <a:t>" cores.</a:t>
            </a:r>
            <a:endParaRPr lang="en-US" sz="12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r>
              <a:rPr lang="en-US" sz="1400" dirty="0"/>
              <a:t>The default is </a:t>
            </a:r>
            <a:r>
              <a:rPr lang="en-US" sz="1400" dirty="0" err="1">
                <a:latin typeface="Courier New" panose="02070309020205020404" pitchFamily="49" charset="0"/>
                <a:cs typeface="Courier New" panose="02070309020205020404" pitchFamily="49" charset="0"/>
              </a:rPr>
              <a:t>max_active_core_busy</a:t>
            </a:r>
            <a:r>
              <a:rPr lang="en-US" sz="1400" dirty="0">
                <a:latin typeface="Courier New" panose="02070309020205020404" pitchFamily="49" charset="0"/>
                <a:cs typeface="Courier New" panose="02070309020205020404" pitchFamily="49" charset="0"/>
              </a:rPr>
              <a:t> = 97</a:t>
            </a:r>
            <a:r>
              <a:rPr lang="en-US" sz="1400" dirty="0">
                <a:cs typeface="Courier New" panose="02070309020205020404" pitchFamily="49" charset="0"/>
              </a:rPr>
              <a:t>%.</a:t>
            </a:r>
          </a:p>
          <a:p>
            <a:r>
              <a:rPr lang="en-US" sz="1400" dirty="0">
                <a:cs typeface="Courier New" panose="02070309020205020404" pitchFamily="49" charset="0"/>
              </a:rPr>
              <a:t>To change the setting: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("max_active_core_busy","97%");</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
        <p:nvSpPr>
          <p:cNvPr id="4" name="Rectangle: Rounded Corners 3">
            <a:extLst>
              <a:ext uri="{FF2B5EF4-FFF2-40B4-BE49-F238E27FC236}">
                <a16:creationId xmlns:a16="http://schemas.microsoft.com/office/drawing/2014/main" id="{4E767A6C-960A-487C-8012-E86B97322C74}"/>
              </a:ext>
            </a:extLst>
          </p:cNvPr>
          <p:cNvSpPr/>
          <p:nvPr/>
        </p:nvSpPr>
        <p:spPr>
          <a:xfrm>
            <a:off x="5353050" y="3752850"/>
            <a:ext cx="3581400" cy="655652"/>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latin typeface="+mj-lt"/>
              </a:rPr>
              <a:t>Update: This only applies at IOPS=max.  When running at a fixed numerical IOPS, CPU busy often rises to close to 100% as ivydriver "soaks up" available CPU.</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8869</TotalTime>
  <Words>12677</Words>
  <Application>Microsoft Office PowerPoint</Application>
  <PresentationFormat>On-screen Show (16:9)</PresentationFormat>
  <Paragraphs>973</Paragraphs>
  <Slides>118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5"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569</cp:revision>
  <dcterms:created xsi:type="dcterms:W3CDTF">2015-10-27T23:46:57Z</dcterms:created>
  <dcterms:modified xsi:type="dcterms:W3CDTF">2019-11-04T19:31:27Z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