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41" r:id="rId2"/>
    <p:sldId id="389" r:id="rId3"/>
    <p:sldId id="396" r:id="rId4"/>
    <p:sldId id="383" r:id="rId5"/>
    <p:sldId id="387" r:id="rId6"/>
    <p:sldId id="398" r:id="rId7"/>
    <p:sldId id="388" r:id="rId8"/>
    <p:sldId id="390" r:id="rId9"/>
    <p:sldId id="392" r:id="rId10"/>
    <p:sldId id="401" r:id="rId11"/>
    <p:sldId id="346" r:id="rId12"/>
    <p:sldId id="397" r:id="rId13"/>
  </p:sldIdLst>
  <p:sldSz cx="9144000" cy="5143500" type="screen16x9"/>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90">
          <p15:clr>
            <a:srgbClr val="A4A3A4"/>
          </p15:clr>
        </p15:guide>
        <p15:guide id="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8F8F8"/>
    <a:srgbClr val="000000"/>
    <a:srgbClr val="135295"/>
    <a:srgbClr val="032F46"/>
    <a:srgbClr val="06252F"/>
    <a:srgbClr val="0B3F4E"/>
    <a:srgbClr val="0A2F3B"/>
    <a:srgbClr val="155E74"/>
    <a:srgbClr val="0D143C"/>
    <a:srgbClr val="A4CE4E"/>
  </p:clrMru>
  <p:extLst>
    <p:ext uri="{E76CE94A-603C-4142-B9EB-6D1370010A27}">
      <p14:discardImageEditData xmlns:p14="http://schemas.microsoft.com/office/powerpoint/2010/main" xmlns="" val="1"/>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64" autoAdjust="0"/>
    <p:restoredTop sz="93872" autoAdjust="0"/>
  </p:normalViewPr>
  <p:slideViewPr>
    <p:cSldViewPr snapToGrid="0" snapToObjects="1" showGuides="1">
      <p:cViewPr varScale="1">
        <p:scale>
          <a:sx n="123" d="100"/>
          <a:sy n="123" d="100"/>
        </p:scale>
        <p:origin x="-82" y="-2136"/>
      </p:cViewPr>
      <p:guideLst>
        <p:guide orient="horz" pos="1690"/>
        <p:guide/>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141" d="100"/>
          <a:sy n="141" d="100"/>
        </p:scale>
        <p:origin x="-4688" y="-120"/>
      </p:cViewPr>
      <p:guideLst>
        <p:guide orient="horz" pos="2880"/>
        <p:guide pos="2160"/>
        <p:guide pos="173"/>
        <p:guide pos="414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6/4/2018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xmlns=""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733743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75685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8588503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xmlns=""/>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1 Line HDS Title Slide Placeholder</a:t>
            </a:r>
            <a:endParaRPr lang="en-US" dirty="0"/>
          </a:p>
        </p:txBody>
      </p:sp>
      <p:sp>
        <p:nvSpPr>
          <p:cNvPr id="130"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31"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xmlns="" val="38737878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
        <p:nvSpPr>
          <p:cNvPr id="2" name="Rectangle 1"/>
          <p:cNvSpPr/>
          <p:nvPr userDrawn="1"/>
        </p:nvSpPr>
        <p:spPr>
          <a:xfrm>
            <a:off x="264160" y="4911122"/>
            <a:ext cx="5425440" cy="215444"/>
          </a:xfrm>
          <a:prstGeom prst="rect">
            <a:avLst/>
          </a:prstGeom>
        </p:spPr>
        <p:txBody>
          <a:bodyPr wrap="square">
            <a:spAutoFit/>
          </a:bodyPr>
          <a:lstStyle/>
          <a:p>
            <a:pPr algn="l">
              <a:lnSpc>
                <a:spcPct val="100000"/>
              </a:lnSpc>
            </a:pPr>
            <a:r>
              <a:rPr lang="en-US" sz="800" b="1" kern="1200" dirty="0" smtClean="0">
                <a:solidFill>
                  <a:schemeClr val="accent2"/>
                </a:solidFill>
                <a:latin typeface="+mn-lt"/>
                <a:ea typeface="+mn-ea"/>
                <a:cs typeface="+mn-cs"/>
              </a:rPr>
              <a:t>CONFIDENTIAL – 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xmlns="" val="2526734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xmlns="" val="22592354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xmlns="" val="5148312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smtClean="0"/>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smtClean="0"/>
              <a:t>Click to add title</a:t>
            </a:r>
            <a:endParaRPr lang="en-US" dirty="0"/>
          </a:p>
        </p:txBody>
      </p:sp>
    </p:spTree>
    <p:extLst>
      <p:ext uri="{BB962C8B-B14F-4D97-AF65-F5344CB8AC3E}">
        <p14:creationId xmlns:p14="http://schemas.microsoft.com/office/powerpoint/2010/main" xmlns="" val="13814988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xmlns=""/>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Thank You</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Tree>
    <p:extLst>
      <p:ext uri="{BB962C8B-B14F-4D97-AF65-F5344CB8AC3E}">
        <p14:creationId xmlns:p14="http://schemas.microsoft.com/office/powerpoint/2010/main" xmlns="" val="40725091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pic>
        <p:nvPicPr>
          <p:cNvPr id="3"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xmlns="" val="34281260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3" name="Picture 2" descr="iStock_000044596172_Large_150dpi.png"/>
          <p:cNvPicPr>
            <a:picLocks noChangeAspect="1"/>
          </p:cNvPicPr>
          <p:nvPr userDrawn="1"/>
        </p:nvPicPr>
        <p:blipFill rotWithShape="1">
          <a:blip r:embed="rId2" cstate="print">
            <a:extLst>
              <a:ext uri="{28A0092B-C50C-407E-A947-70E740481C1C}">
                <a14:useLocalDpi xmlns:a14="http://schemas.microsoft.com/office/drawing/2010/main" xmlns=""/>
              </a:ext>
            </a:extLst>
          </a:blip>
          <a:srcRect/>
          <a:stretch/>
        </p:blipFill>
        <p:spPr>
          <a:xfrm>
            <a:off x="-4415" y="-1"/>
            <a:ext cx="9152830" cy="2103642"/>
          </a:xfrm>
          <a:prstGeom prst="rect">
            <a:avLst/>
          </a:prstGeom>
        </p:spPr>
      </p:pic>
      <p:sp>
        <p:nvSpPr>
          <p:cNvPr id="53" name="Rectangle 52"/>
          <p:cNvSpPr/>
          <p:nvPr userDrawn="1"/>
        </p:nvSpPr>
        <p:spPr>
          <a:xfrm>
            <a:off x="1611" y="-1"/>
            <a:ext cx="9151219" cy="1228811"/>
          </a:xfrm>
          <a:prstGeom prst="rect">
            <a:avLst/>
          </a:prstGeom>
          <a:gradFill flip="none" rotWithShape="1">
            <a:gsLst>
              <a:gs pos="0">
                <a:srgbClr val="0D143C">
                  <a:alpha val="68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58" name="Group 57"/>
          <p:cNvGrpSpPr/>
          <p:nvPr userDrawn="1"/>
        </p:nvGrpSpPr>
        <p:grpSpPr>
          <a:xfrm>
            <a:off x="7661372" y="276622"/>
            <a:ext cx="1200300" cy="343060"/>
            <a:chOff x="2751138" y="3262313"/>
            <a:chExt cx="4665662" cy="1333500"/>
          </a:xfrm>
          <a:solidFill>
            <a:srgbClr val="FFFFFF"/>
          </a:solidFill>
        </p:grpSpPr>
        <p:sp>
          <p:nvSpPr>
            <p:cNvPr id="5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0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grpSp>
        <p:nvGrpSpPr>
          <p:cNvPr id="101"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2" name="Freeform 101"/>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127"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8"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30" name="Text Placeholder 6"/>
          <p:cNvSpPr>
            <a:spLocks noGrp="1"/>
          </p:cNvSpPr>
          <p:nvPr>
            <p:ph type="body" sz="quarter" idx="11" hasCustomPrompt="1"/>
          </p:nvPr>
        </p:nvSpPr>
        <p:spPr>
          <a:xfrm>
            <a:off x="1187862" y="4068884"/>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31" name="Text Placeholder 8"/>
          <p:cNvSpPr>
            <a:spLocks noGrp="1"/>
          </p:cNvSpPr>
          <p:nvPr>
            <p:ph type="body" sz="quarter" idx="12" hasCustomPrompt="1"/>
          </p:nvPr>
        </p:nvSpPr>
        <p:spPr>
          <a:xfrm>
            <a:off x="1187862" y="4299865"/>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133" name="Text Placeholder 4"/>
          <p:cNvSpPr>
            <a:spLocks noGrp="1"/>
          </p:cNvSpPr>
          <p:nvPr>
            <p:ph type="body" sz="quarter" idx="10" hasCustomPrompt="1"/>
          </p:nvPr>
        </p:nvSpPr>
        <p:spPr>
          <a:xfrm>
            <a:off x="1187862" y="4576864"/>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xmlns="" val="37880666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xmlns=""/>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6"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HDS Title Slide Placeholder</a:t>
            </a:r>
            <a:endParaRPr lang="en-US" dirty="0"/>
          </a:p>
        </p:txBody>
      </p:sp>
      <p:sp>
        <p:nvSpPr>
          <p:cNvPr id="12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2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xmlns="" val="26460122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3" descr="iStock_000055038830_Full_150dpi.png"/>
          <p:cNvPicPr>
            <a:picLocks noChangeAspect="1"/>
          </p:cNvPicPr>
          <p:nvPr userDrawn="1"/>
        </p:nvPicPr>
        <p:blipFill rotWithShape="1">
          <a:blip r:embed="rId2" cstate="print">
            <a:extLst>
              <a:ext uri="{28A0092B-C50C-407E-A947-70E740481C1C}">
                <a14:useLocalDpi xmlns:a14="http://schemas.microsoft.com/office/drawing/2010/main" xmlns=""/>
              </a:ext>
            </a:extLst>
          </a:blip>
          <a:srcRect l="-62"/>
          <a:stretch/>
        </p:blipFill>
        <p:spPr>
          <a:xfrm>
            <a:off x="-4063" y="0"/>
            <a:ext cx="9152127" cy="2130905"/>
          </a:xfrm>
          <a:prstGeom prst="rect">
            <a:avLst/>
          </a:prstGeom>
        </p:spPr>
      </p:pic>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125"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26"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28" name="Text Placeholder 6"/>
          <p:cNvSpPr>
            <a:spLocks noGrp="1"/>
          </p:cNvSpPr>
          <p:nvPr>
            <p:ph type="body" sz="quarter" idx="11" hasCustomPrompt="1"/>
          </p:nvPr>
        </p:nvSpPr>
        <p:spPr>
          <a:xfrm>
            <a:off x="1187862" y="4067246"/>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29" name="Text Placeholder 8"/>
          <p:cNvSpPr>
            <a:spLocks noGrp="1"/>
          </p:cNvSpPr>
          <p:nvPr>
            <p:ph type="body" sz="quarter" idx="12" hasCustomPrompt="1"/>
          </p:nvPr>
        </p:nvSpPr>
        <p:spPr>
          <a:xfrm>
            <a:off x="1187862" y="4298227"/>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3" name="Rectangle 2"/>
          <p:cNvSpPr/>
          <p:nvPr userDrawn="1"/>
        </p:nvSpPr>
        <p:spPr>
          <a:xfrm>
            <a:off x="0" y="0"/>
            <a:ext cx="3817471"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9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00" name="Freeform 99"/>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1"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2"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3"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4"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5"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6"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7"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8"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09"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0"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solidFill>
                  <a:srgbClr val="414141"/>
                </a:solidFill>
                <a:latin typeface="Arial"/>
                <a:cs typeface="SimSun" charset="0"/>
              </a:endParaRPr>
            </a:p>
          </p:txBody>
        </p:sp>
      </p:grpSp>
      <p:sp>
        <p:nvSpPr>
          <p:cNvPr id="56" name="Rectangle 55"/>
          <p:cNvSpPr/>
          <p:nvPr userDrawn="1"/>
        </p:nvSpPr>
        <p:spPr>
          <a:xfrm flipH="1">
            <a:off x="6730999" y="0"/>
            <a:ext cx="2422143" cy="2154914"/>
          </a:xfrm>
          <a:prstGeom prst="rect">
            <a:avLst/>
          </a:prstGeom>
          <a:gradFill flip="none" rotWithShape="1">
            <a:gsLst>
              <a:gs pos="23000">
                <a:srgbClr val="032F46">
                  <a:alpha val="82000"/>
                </a:srgb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latin typeface="Arial"/>
            </a:endParaRPr>
          </a:p>
        </p:txBody>
      </p:sp>
      <p:grpSp>
        <p:nvGrpSpPr>
          <p:cNvPr id="54" name="Group 53"/>
          <p:cNvGrpSpPr/>
          <p:nvPr userDrawn="1"/>
        </p:nvGrpSpPr>
        <p:grpSpPr>
          <a:xfrm>
            <a:off x="7661372" y="276622"/>
            <a:ext cx="1200300" cy="343060"/>
            <a:chOff x="2751138" y="3262313"/>
            <a:chExt cx="4665662" cy="1333500"/>
          </a:xfrm>
          <a:solidFill>
            <a:srgbClr val="FFFFFF"/>
          </a:solidFill>
        </p:grpSpPr>
        <p:sp>
          <p:nvSpPr>
            <p:cNvPr id="5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11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57"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a:endParaRPr>
          </a:p>
        </p:txBody>
      </p:sp>
      <p:sp>
        <p:nvSpPr>
          <p:cNvPr id="58" name="Text Placeholder 4"/>
          <p:cNvSpPr>
            <a:spLocks noGrp="1"/>
          </p:cNvSpPr>
          <p:nvPr>
            <p:ph type="body" sz="quarter" idx="13" hasCustomPrompt="1"/>
          </p:nvPr>
        </p:nvSpPr>
        <p:spPr>
          <a:xfrm>
            <a:off x="1187862" y="4575226"/>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
        <p:nvSpPr>
          <p:cNvPr id="59" name="Rectangle 5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60" name="Rectangle 59"/>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Tree>
    <p:extLst>
      <p:ext uri="{BB962C8B-B14F-4D97-AF65-F5344CB8AC3E}">
        <p14:creationId xmlns:p14="http://schemas.microsoft.com/office/powerpoint/2010/main" xmlns="" val="26191535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2742496"/>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86" name="Title 1"/>
          <p:cNvSpPr>
            <a:spLocks noGrp="1"/>
          </p:cNvSpPr>
          <p:nvPr>
            <p:ph type="ctrTitle" hasCustomPrompt="1"/>
          </p:nvPr>
        </p:nvSpPr>
        <p:spPr>
          <a:xfrm>
            <a:off x="1187863" y="2356529"/>
            <a:ext cx="5955025"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Title placeholder</a:t>
            </a:r>
            <a:endParaRPr lang="en-US" dirty="0"/>
          </a:p>
        </p:txBody>
      </p:sp>
      <p:sp>
        <p:nvSpPr>
          <p:cNvPr id="188" name="Text Placeholder 6"/>
          <p:cNvSpPr>
            <a:spLocks noGrp="1"/>
          </p:cNvSpPr>
          <p:nvPr>
            <p:ph type="body" sz="quarter" idx="11" hasCustomPrompt="1"/>
          </p:nvPr>
        </p:nvSpPr>
        <p:spPr>
          <a:xfrm>
            <a:off x="1187862" y="3805038"/>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89" name="Text Placeholder 8"/>
          <p:cNvSpPr>
            <a:spLocks noGrp="1"/>
          </p:cNvSpPr>
          <p:nvPr>
            <p:ph type="body" sz="quarter" idx="12" hasCustomPrompt="1"/>
          </p:nvPr>
        </p:nvSpPr>
        <p:spPr>
          <a:xfrm>
            <a:off x="1187862" y="4036019"/>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313018"/>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xmlns="" val="8524176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Rectangle 2"/>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52" name="グループ化 34"/>
          <p:cNvGrpSpPr/>
          <p:nvPr userDrawn="1"/>
        </p:nvGrpSpPr>
        <p:grpSpPr bwMode="gray">
          <a:xfrm>
            <a:off x="324487" y="2057426"/>
            <a:ext cx="8495663" cy="97507"/>
            <a:chOff x="324487" y="2057426"/>
            <a:chExt cx="8495663" cy="97507"/>
          </a:xfrm>
        </p:grpSpPr>
        <p:sp>
          <p:nvSpPr>
            <p:cNvPr id="5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54" name="グループ化 16"/>
            <p:cNvGrpSpPr/>
            <p:nvPr/>
          </p:nvGrpSpPr>
          <p:grpSpPr bwMode="gray">
            <a:xfrm>
              <a:off x="324487" y="2057439"/>
              <a:ext cx="1938811" cy="97494"/>
              <a:chOff x="312738" y="2747961"/>
              <a:chExt cx="1970086" cy="109543"/>
            </a:xfrm>
          </p:grpSpPr>
          <p:sp>
            <p:nvSpPr>
              <p:cNvPr id="55" name="正方形/長方形 37"/>
              <p:cNvSpPr/>
              <p:nvPr/>
            </p:nvSpPr>
            <p:spPr bwMode="gray">
              <a:xfrm>
                <a:off x="1298574" y="2747961"/>
                <a:ext cx="984250" cy="109536"/>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5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122" name="Group 121"/>
          <p:cNvGrpSpPr/>
          <p:nvPr userDrawn="1"/>
        </p:nvGrpSpPr>
        <p:grpSpPr>
          <a:xfrm>
            <a:off x="7661372" y="276622"/>
            <a:ext cx="1200300" cy="343060"/>
            <a:chOff x="2751138" y="3262313"/>
            <a:chExt cx="4665662" cy="1333500"/>
          </a:xfrm>
          <a:solidFill>
            <a:schemeClr val="tx1"/>
          </a:solidFill>
        </p:grpSpPr>
        <p:sp>
          <p:nvSpPr>
            <p:cNvPr id="12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65" name="Group 1"/>
          <p:cNvGrpSpPr>
            <a:grpSpLocks noChangeAspect="1"/>
          </p:cNvGrpSpPr>
          <p:nvPr userDrawn="1"/>
        </p:nvGrpSpPr>
        <p:grpSpPr bwMode="auto">
          <a:xfrm>
            <a:off x="327025" y="272385"/>
            <a:ext cx="1968264" cy="195512"/>
            <a:chOff x="1096963" y="2925763"/>
            <a:chExt cx="7367587" cy="731837"/>
          </a:xfrm>
          <a:solidFill>
            <a:schemeClr val="tx1"/>
          </a:solidFill>
        </p:grpSpPr>
        <p:sp>
          <p:nvSpPr>
            <p:cNvPr id="166" name="Freeform 16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6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7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8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85" name="Subtitle 2"/>
          <p:cNvSpPr>
            <a:spLocks noGrp="1"/>
          </p:cNvSpPr>
          <p:nvPr>
            <p:ph type="subTitle" idx="1" hasCustomPrompt="1"/>
          </p:nvPr>
        </p:nvSpPr>
        <p:spPr>
          <a:xfrm>
            <a:off x="1187863" y="3173173"/>
            <a:ext cx="5955025"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placeholder</a:t>
            </a:r>
          </a:p>
          <a:p>
            <a:r>
              <a:rPr lang="en-US" dirty="0" smtClean="0"/>
              <a:t>Subtitle placeholder</a:t>
            </a:r>
          </a:p>
        </p:txBody>
      </p:sp>
      <p:sp>
        <p:nvSpPr>
          <p:cNvPr id="186" name="Title 1"/>
          <p:cNvSpPr>
            <a:spLocks noGrp="1"/>
          </p:cNvSpPr>
          <p:nvPr>
            <p:ph type="ctrTitle" hasCustomPrompt="1"/>
          </p:nvPr>
        </p:nvSpPr>
        <p:spPr>
          <a:xfrm>
            <a:off x="1187863" y="2305268"/>
            <a:ext cx="5955025" cy="874608"/>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smtClean="0"/>
              <a:t>2 Line HDS Title Slide Placeholder </a:t>
            </a:r>
            <a:br>
              <a:rPr lang="en-US" dirty="0" smtClean="0"/>
            </a:br>
            <a:r>
              <a:rPr lang="en-US" dirty="0" smtClean="0"/>
              <a:t>2 Line HDS Title Slide Placeholder</a:t>
            </a:r>
            <a:endParaRPr lang="en-US" dirty="0"/>
          </a:p>
        </p:txBody>
      </p:sp>
      <p:sp>
        <p:nvSpPr>
          <p:cNvPr id="188" name="Text Placeholder 6"/>
          <p:cNvSpPr>
            <a:spLocks noGrp="1"/>
          </p:cNvSpPr>
          <p:nvPr>
            <p:ph type="body" sz="quarter" idx="11" hasCustomPrompt="1"/>
          </p:nvPr>
        </p:nvSpPr>
        <p:spPr>
          <a:xfrm>
            <a:off x="1187862" y="4066737"/>
            <a:ext cx="4633158" cy="307777"/>
          </a:xfrm>
        </p:spPr>
        <p:txBody>
          <a:bodyPr anchor="t"/>
          <a:lstStyle>
            <a:lvl1pPr marL="0" indent="0">
              <a:buNone/>
              <a:defRPr sz="1400" b="1" baseline="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Name Here</a:t>
            </a:r>
            <a:endParaRPr lang="en-US" dirty="0"/>
          </a:p>
        </p:txBody>
      </p:sp>
      <p:sp>
        <p:nvSpPr>
          <p:cNvPr id="189" name="Text Placeholder 8"/>
          <p:cNvSpPr>
            <a:spLocks noGrp="1"/>
          </p:cNvSpPr>
          <p:nvPr>
            <p:ph type="body" sz="quarter" idx="12" hasCustomPrompt="1"/>
          </p:nvPr>
        </p:nvSpPr>
        <p:spPr>
          <a:xfrm>
            <a:off x="1187862" y="4297718"/>
            <a:ext cx="4633158" cy="276999"/>
          </a:xfrm>
        </p:spPr>
        <p:txBody>
          <a:bodyPr anchor="t"/>
          <a:lstStyle>
            <a:lvl1pPr marL="0" indent="0">
              <a:buNone/>
              <a:defRPr sz="1200"/>
            </a:lvl1pPr>
            <a:lvl2pPr marL="280987" indent="0">
              <a:buNone/>
              <a:defRPr/>
            </a:lvl2pPr>
            <a:lvl3pPr marL="574675" indent="0">
              <a:buNone/>
              <a:defRPr/>
            </a:lvl3pPr>
            <a:lvl4pPr marL="855663" indent="0">
              <a:buNone/>
              <a:defRPr/>
            </a:lvl4pPr>
            <a:lvl5pPr marL="1090613" indent="0">
              <a:buNone/>
              <a:defRPr/>
            </a:lvl5pPr>
          </a:lstStyle>
          <a:p>
            <a:pPr lvl="0"/>
            <a:r>
              <a:rPr lang="en-US" dirty="0" smtClean="0"/>
              <a:t>Title/Department</a:t>
            </a:r>
            <a:endParaRPr lang="en-US" dirty="0"/>
          </a:p>
        </p:txBody>
      </p:sp>
      <p:sp>
        <p:nvSpPr>
          <p:cNvPr id="191" name="Rectangle 190"/>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192" name="Rectangle 19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smtClean="0">
                <a:solidFill>
                  <a:schemeClr val="accent2"/>
                </a:solidFill>
                <a:latin typeface="+mn-lt"/>
                <a:ea typeface="+mn-ea"/>
                <a:cs typeface="+mn-cs"/>
              </a:rPr>
              <a:t>CONFIDENTIAL</a:t>
            </a:r>
            <a:br>
              <a:rPr lang="en-US" sz="900" b="1" kern="1200" dirty="0" smtClean="0">
                <a:solidFill>
                  <a:schemeClr val="accent2"/>
                </a:solidFill>
                <a:latin typeface="+mn-lt"/>
                <a:ea typeface="+mn-ea"/>
                <a:cs typeface="+mn-cs"/>
              </a:rPr>
            </a:br>
            <a:r>
              <a:rPr lang="en-US" sz="800" b="1" kern="1200" dirty="0" smtClean="0">
                <a:solidFill>
                  <a:schemeClr val="accent2"/>
                </a:solidFill>
                <a:latin typeface="+mn-lt"/>
                <a:ea typeface="+mn-ea"/>
                <a:cs typeface="+mn-cs"/>
              </a:rPr>
              <a:t>For use by Hitachi Data Systems employees and other audiences under NDA only.</a:t>
            </a:r>
            <a:endParaRPr lang="en-US" sz="800" b="1" dirty="0">
              <a:solidFill>
                <a:schemeClr val="accent2"/>
              </a:solidFill>
            </a:endParaRPr>
          </a:p>
        </p:txBody>
      </p:sp>
      <p:sp>
        <p:nvSpPr>
          <p:cNvPr id="193" name="Text Placeholder 4"/>
          <p:cNvSpPr>
            <a:spLocks noGrp="1"/>
          </p:cNvSpPr>
          <p:nvPr>
            <p:ph type="body" sz="quarter" idx="13" hasCustomPrompt="1"/>
          </p:nvPr>
        </p:nvSpPr>
        <p:spPr>
          <a:xfrm>
            <a:off x="1187862" y="4574717"/>
            <a:ext cx="4633158" cy="276999"/>
          </a:xfrm>
        </p:spPr>
        <p:txBody>
          <a:bodyPr/>
          <a:lstStyle>
            <a:lvl1pPr marL="0" indent="0">
              <a:buNone/>
              <a:defRPr sz="1200"/>
            </a:lvl1pPr>
            <a:lvl2pPr marL="280987" indent="0">
              <a:buNone/>
              <a:defRPr sz="1400"/>
            </a:lvl2pPr>
            <a:lvl3pPr marL="574675" indent="0">
              <a:buNone/>
              <a:defRPr sz="1400"/>
            </a:lvl3pPr>
            <a:lvl4pPr marL="855663" indent="0">
              <a:buNone/>
              <a:defRPr sz="1400"/>
            </a:lvl4pPr>
            <a:lvl5pPr marL="1090613" indent="0">
              <a:buNone/>
              <a:defRPr sz="1400"/>
            </a:lvl5pPr>
          </a:lstStyle>
          <a:p>
            <a:pPr lvl="0"/>
            <a:r>
              <a:rPr lang="en-US" dirty="0" smtClean="0"/>
              <a:t>Date</a:t>
            </a:r>
            <a:endParaRPr lang="en-US" dirty="0"/>
          </a:p>
        </p:txBody>
      </p:sp>
    </p:spTree>
    <p:extLst>
      <p:ext uri="{BB962C8B-B14F-4D97-AF65-F5344CB8AC3E}">
        <p14:creationId xmlns:p14="http://schemas.microsoft.com/office/powerpoint/2010/main" xmlns="" val="3711088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4"/>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xmlns="" val="22858720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a:ex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a:ex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a:ex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a:ex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a:ex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a:ex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a:ex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a:ex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a:ex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a:ex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a:ex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a:ex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a:ex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a:ex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a:ex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a:ex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a:ex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a:ex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a:ex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a:ex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a:ex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xmlns="" val="30019573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smtClean="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9" name="Group 1"/>
          <p:cNvGrpSpPr>
            <a:grpSpLocks noChangeAspect="1"/>
          </p:cNvGrpSpPr>
          <p:nvPr userDrawn="1"/>
        </p:nvGrpSpPr>
        <p:grpSpPr bwMode="auto">
          <a:xfrm>
            <a:off x="327025" y="272385"/>
            <a:ext cx="1968264" cy="195512"/>
            <a:chOff x="1096963" y="2925763"/>
            <a:chExt cx="7367587" cy="731837"/>
          </a:xfrm>
          <a:solidFill>
            <a:schemeClr val="bg1"/>
          </a:solidFill>
        </p:grpSpPr>
        <p:sp>
          <p:nvSpPr>
            <p:cNvPr id="111" name="Freeform 110"/>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7"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8"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9"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0"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1"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2"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3"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4"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35"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smtClean="0"/>
              <a:t>Divider Slide</a:t>
            </a:r>
            <a:endParaRPr lang="en-US" dirty="0"/>
          </a:p>
        </p:txBody>
      </p:sp>
    </p:spTree>
    <p:extLst>
      <p:ext uri="{BB962C8B-B14F-4D97-AF65-F5344CB8AC3E}">
        <p14:creationId xmlns:p14="http://schemas.microsoft.com/office/powerpoint/2010/main" xmlns="" val="10139963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 y="0"/>
            <a:ext cx="9136469"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Hitachi </a:t>
            </a:r>
            <a:r>
              <a:rPr lang="en-US" sz="800" kern="1200" dirty="0" err="1" smtClean="0">
                <a:solidFill>
                  <a:schemeClr val="bg2">
                    <a:lumMod val="75000"/>
                    <a:alpha val="50000"/>
                  </a:schemeClr>
                </a:solidFill>
                <a:latin typeface="+mn-lt"/>
                <a:ea typeface="+mn-ea"/>
                <a:cs typeface="+mn-cs"/>
              </a:rPr>
              <a:t>Vantara</a:t>
            </a:r>
            <a:r>
              <a:rPr lang="en-US" sz="800" kern="1200" dirty="0" smtClean="0">
                <a:solidFill>
                  <a:schemeClr val="bg2">
                    <a:lumMod val="75000"/>
                    <a:alpha val="50000"/>
                  </a:schemeClr>
                </a:solidFill>
                <a:latin typeface="+mn-lt"/>
                <a:ea typeface="+mn-ea"/>
                <a:cs typeface="+mn-cs"/>
              </a:rPr>
              <a:t> 2018.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smtClean="0"/>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xmlns="" val="3141426116"/>
      </p:ext>
    </p:extLst>
  </p:cSld>
  <p:clrMap bg1="lt1" tx1="dk1" bg2="lt2" tx2="dk2" accent1="accent1" accent2="accent2" accent3="accent3" accent4="accent4" accent5="accent5" accent6="accent6" hlink="hlink" folHlink="folHlink"/>
  <p:sldLayoutIdLst>
    <p:sldLayoutId id="2147483778" r:id="rId1"/>
    <p:sldLayoutId id="2147483781" r:id="rId2"/>
    <p:sldLayoutId id="2147483779" r:id="rId3"/>
    <p:sldLayoutId id="2147483782" r:id="rId4"/>
    <p:sldLayoutId id="2147483783" r:id="rId5"/>
    <p:sldLayoutId id="2147483727" r:id="rId6"/>
    <p:sldLayoutId id="2147483728" r:id="rId7"/>
    <p:sldLayoutId id="2147483743" r:id="rId8"/>
    <p:sldLayoutId id="2147483744" r:id="rId9"/>
    <p:sldLayoutId id="2147483650" r:id="rId10"/>
    <p:sldLayoutId id="2147483691" r:id="rId11"/>
    <p:sldLayoutId id="2147483654" r:id="rId12"/>
    <p:sldLayoutId id="2147483669" r:id="rId13"/>
    <p:sldLayoutId id="2147483780" r:id="rId14"/>
    <p:sldLayoutId id="2147483749" r:id="rId15"/>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itachi-Data-Systems/iv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ian.vogelesang@hd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a:xfrm>
            <a:off x="1187863" y="2742496"/>
            <a:ext cx="7653702" cy="861774"/>
          </a:xfrm>
        </p:spPr>
        <p:txBody>
          <a:bodyPr/>
          <a:lstStyle/>
          <a:p>
            <a:r>
              <a:rPr lang="en-US" dirty="0" smtClean="0"/>
              <a:t>by doing everything with one thread per LUN</a:t>
            </a:r>
            <a:r>
              <a:rPr lang="en-US" dirty="0" smtClean="0"/>
              <a:t>.</a:t>
            </a:r>
            <a:r>
              <a:rPr lang="en-US" dirty="0" smtClean="0"/>
              <a:t/>
            </a:r>
            <a:br>
              <a:rPr lang="en-US" dirty="0" smtClean="0"/>
            </a:br>
            <a:r>
              <a:rPr lang="en-US" dirty="0"/>
              <a:t/>
            </a:r>
            <a:br>
              <a:rPr lang="en-US" dirty="0"/>
            </a:br>
            <a:r>
              <a:rPr lang="en-US" sz="1400" dirty="0" smtClean="0">
                <a:hlinkClick r:id="rId3"/>
              </a:rPr>
              <a:t>https</a:t>
            </a:r>
            <a:r>
              <a:rPr lang="en-US" sz="1400" dirty="0">
                <a:hlinkClick r:id="rId3"/>
              </a:rPr>
              <a:t>://github.com/Hitachi-Data-Systems/ivy</a:t>
            </a:r>
            <a:endParaRPr lang="en-US" dirty="0"/>
          </a:p>
        </p:txBody>
      </p:sp>
      <p:sp>
        <p:nvSpPr>
          <p:cNvPr id="19" name="Title 18"/>
          <p:cNvSpPr>
            <a:spLocks noGrp="1"/>
          </p:cNvSpPr>
          <p:nvPr>
            <p:ph type="ctrTitle"/>
          </p:nvPr>
        </p:nvSpPr>
        <p:spPr/>
        <p:txBody>
          <a:bodyPr/>
          <a:lstStyle/>
          <a:p>
            <a:r>
              <a:rPr lang="en-US" sz="2400" dirty="0" smtClean="0"/>
              <a:t>Improving ivy scalability</a:t>
            </a:r>
            <a:endParaRPr lang="en-US" sz="2400" dirty="0"/>
          </a:p>
        </p:txBody>
      </p:sp>
      <p:sp>
        <p:nvSpPr>
          <p:cNvPr id="3" name="Text Placeholder 2"/>
          <p:cNvSpPr>
            <a:spLocks noGrp="1"/>
          </p:cNvSpPr>
          <p:nvPr>
            <p:ph type="body" sz="quarter" idx="11"/>
          </p:nvPr>
        </p:nvSpPr>
        <p:spPr>
          <a:xfrm>
            <a:off x="1187862" y="3958926"/>
            <a:ext cx="4633158" cy="307777"/>
          </a:xfrm>
        </p:spPr>
        <p:txBody>
          <a:bodyPr/>
          <a:lstStyle/>
          <a:p>
            <a:r>
              <a:rPr lang="en-US" dirty="0" smtClean="0"/>
              <a:t>Hitachi </a:t>
            </a:r>
            <a:r>
              <a:rPr lang="en-US" dirty="0" err="1" smtClean="0"/>
              <a:t>Vantara</a:t>
            </a:r>
            <a:r>
              <a:rPr lang="en-US" dirty="0" smtClean="0"/>
              <a:t> </a:t>
            </a:r>
            <a:r>
              <a:rPr lang="en-US" b="0" dirty="0" smtClean="0"/>
              <a:t>- 2018-05-29</a:t>
            </a:r>
            <a:endParaRPr lang="en-US" b="0" dirty="0"/>
          </a:p>
        </p:txBody>
      </p:sp>
      <p:sp>
        <p:nvSpPr>
          <p:cNvPr id="2" name="Text Placeholder 1"/>
          <p:cNvSpPr>
            <a:spLocks noGrp="1"/>
          </p:cNvSpPr>
          <p:nvPr>
            <p:ph type="body" sz="quarter" idx="10"/>
          </p:nvPr>
        </p:nvSpPr>
        <p:spPr/>
        <p:txBody>
          <a:bodyPr/>
          <a:lstStyle/>
          <a:p>
            <a:r>
              <a:rPr lang="en-US" dirty="0" smtClean="0"/>
              <a:t>Allart Ian Vogelesang    </a:t>
            </a:r>
            <a:r>
              <a:rPr lang="en-US" sz="1050" dirty="0" smtClean="0">
                <a:hlinkClick r:id="rId4"/>
              </a:rPr>
              <a:t>ian.vogelesang@hitachivantara.com</a:t>
            </a:r>
            <a:endParaRPr lang="en-US" dirty="0"/>
          </a:p>
        </p:txBody>
      </p:sp>
    </p:spTree>
    <p:extLst>
      <p:ext uri="{BB962C8B-B14F-4D97-AF65-F5344CB8AC3E}">
        <p14:creationId xmlns:p14="http://schemas.microsoft.com/office/powerpoint/2010/main" xmlns="" val="36970238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smtClean="0"/>
              <a:t>Once you have a parsed set of </a:t>
            </a:r>
            <a:r>
              <a:rPr lang="en-US" sz="1400" dirty="0" err="1" smtClean="0"/>
              <a:t>iosequencer</a:t>
            </a:r>
            <a:r>
              <a:rPr lang="en-US" sz="1400" dirty="0" smtClean="0"/>
              <a:t> settings for each of multiple </a:t>
            </a:r>
            <a:r>
              <a:rPr lang="en-US" sz="1400" dirty="0" err="1" smtClean="0"/>
              <a:t>iosequencers</a:t>
            </a:r>
            <a:r>
              <a:rPr lang="en-US" sz="1400" dirty="0" smtClean="0"/>
              <a:t> being used by the one per-LUN thread, which will come from the switch to JSON and matching against a schema, the update to the ivy AIO engine is fairly simple, by I/O decide which of the sequencers will be used to generate the I/O.</a:t>
            </a:r>
          </a:p>
          <a:p>
            <a:r>
              <a:rPr lang="en-US" sz="1400" dirty="0" smtClean="0"/>
              <a:t>But the there all the machinery in ivy that magically juggles the data and makes the csv files.  Hard to say how much of a rebuild vs. a rewrite.</a:t>
            </a:r>
          </a:p>
          <a:p>
            <a:r>
              <a:rPr lang="en-US" sz="1400" dirty="0" smtClean="0"/>
              <a:t>I'm thinking of maybe using same </a:t>
            </a:r>
            <a:r>
              <a:rPr lang="en-US" sz="1400" dirty="0" err="1" smtClean="0"/>
              <a:t>WorkloadID</a:t>
            </a:r>
            <a:r>
              <a:rPr lang="en-US" sz="1400" dirty="0" smtClean="0"/>
              <a:t> concept, but instead of host-/dev/</a:t>
            </a:r>
            <a:r>
              <a:rPr lang="en-US" sz="1400" dirty="0" err="1" smtClean="0"/>
              <a:t>sdxx-workload_name</a:t>
            </a:r>
            <a:r>
              <a:rPr lang="en-US" sz="1400" dirty="0" smtClean="0"/>
              <a:t>, extending to </a:t>
            </a:r>
            <a:r>
              <a:rPr lang="en-US" sz="1400" dirty="0"/>
              <a:t>host-/</a:t>
            </a:r>
            <a:r>
              <a:rPr lang="en-US" sz="1400" dirty="0" smtClean="0"/>
              <a:t>dev/sdxx</a:t>
            </a:r>
            <a:r>
              <a:rPr lang="en-US" sz="1400" dirty="0" smtClean="0">
                <a:solidFill>
                  <a:srgbClr val="00B0F0"/>
                </a:solidFill>
              </a:rPr>
              <a:t>-0</a:t>
            </a:r>
            <a:r>
              <a:rPr lang="en-US" sz="1400" dirty="0" smtClean="0"/>
              <a:t>-workload_name.</a:t>
            </a:r>
          </a:p>
          <a:p>
            <a:pPr lvl="1"/>
            <a:r>
              <a:rPr lang="en-US" sz="1200" dirty="0" smtClean="0"/>
              <a:t>The new layer </a:t>
            </a:r>
            <a:r>
              <a:rPr lang="en-US" sz="1200" dirty="0" smtClean="0">
                <a:solidFill>
                  <a:srgbClr val="00B0F0"/>
                </a:solidFill>
              </a:rPr>
              <a:t>–0</a:t>
            </a:r>
            <a:r>
              <a:rPr lang="en-US" sz="1200" dirty="0" smtClean="0"/>
              <a:t> would be the number of the thread on this LUN</a:t>
            </a:r>
          </a:p>
          <a:p>
            <a:pPr lvl="1"/>
            <a:r>
              <a:rPr lang="en-US" sz="1200" dirty="0" smtClean="0"/>
              <a:t>Each workload name may only appear once on any thread on a LUN.</a:t>
            </a:r>
          </a:p>
          <a:p>
            <a:pPr lvl="1"/>
            <a:r>
              <a:rPr lang="en-US" sz="1200" dirty="0" smtClean="0"/>
              <a:t>This idea is to "adapt" existing mechanisms, this would be one way of packaging it.</a:t>
            </a:r>
          </a:p>
          <a:p>
            <a:pPr lvl="1"/>
            <a:r>
              <a:rPr lang="en-US" sz="1200" dirty="0" smtClean="0"/>
              <a:t>Each LUN thread (there wouldn't be a </a:t>
            </a:r>
            <a:r>
              <a:rPr lang="en-US" sz="1200" dirty="0" err="1" smtClean="0"/>
              <a:t>WorkloadThread</a:t>
            </a:r>
            <a:r>
              <a:rPr lang="en-US" sz="1200" dirty="0" smtClean="0"/>
              <a:t> any more) could have multiple sequencers</a:t>
            </a:r>
          </a:p>
          <a:p>
            <a:r>
              <a:rPr lang="en-US" sz="1400" dirty="0" smtClean="0"/>
              <a:t>I wish I would have thought of this from </a:t>
            </a:r>
            <a:r>
              <a:rPr lang="en-US" sz="1400" smtClean="0"/>
              <a:t>the beginning.</a:t>
            </a:r>
            <a:endParaRPr lang="en-US" sz="1400" dirty="0"/>
          </a:p>
        </p:txBody>
      </p:sp>
      <p:sp>
        <p:nvSpPr>
          <p:cNvPr id="3" name="Title 2"/>
          <p:cNvSpPr>
            <a:spLocks noGrp="1"/>
          </p:cNvSpPr>
          <p:nvPr>
            <p:ph type="title"/>
          </p:nvPr>
        </p:nvSpPr>
        <p:spPr/>
        <p:txBody>
          <a:bodyPr/>
          <a:lstStyle/>
          <a:p>
            <a:r>
              <a:rPr lang="en-US" dirty="0" smtClean="0"/>
              <a:t>It's a case of why didn't I think of that before?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357202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looked at yet</a:t>
            </a:r>
            <a:endParaRPr lang="en-US" dirty="0"/>
          </a:p>
        </p:txBody>
      </p:sp>
      <p:sp>
        <p:nvSpPr>
          <p:cNvPr id="3" name="Content Placeholder 2"/>
          <p:cNvSpPr>
            <a:spLocks noGrp="1"/>
          </p:cNvSpPr>
          <p:nvPr>
            <p:ph idx="1"/>
          </p:nvPr>
        </p:nvSpPr>
        <p:spPr>
          <a:xfrm>
            <a:off x="264160" y="967575"/>
            <a:ext cx="8584006" cy="1677382"/>
          </a:xfrm>
        </p:spPr>
        <p:txBody>
          <a:bodyPr/>
          <a:lstStyle/>
          <a:p>
            <a:r>
              <a:rPr lang="en-US" dirty="0" smtClean="0"/>
              <a:t>How we will print csv files the same way whether or not it was a workload thread like today, or a sub-workload.  Look at data </a:t>
            </a:r>
            <a:r>
              <a:rPr lang="en-US" smtClean="0"/>
              <a:t>structure refactoring.</a:t>
            </a:r>
            <a:endParaRPr lang="en-US" dirty="0" smtClean="0"/>
          </a:p>
          <a:p>
            <a:r>
              <a:rPr lang="en-US" dirty="0" smtClean="0"/>
              <a:t>Both should inhabit the same name space.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64160" y="3200401"/>
            <a:ext cx="8584006" cy="1730730"/>
          </a:xfrm>
        </p:spPr>
        <p:txBody>
          <a:bodyPr/>
          <a:lstStyle/>
          <a:p>
            <a:r>
              <a:rPr lang="en-US" sz="1400" dirty="0" smtClean="0"/>
              <a:t>Asynchronous I/O (AIO) uses the concept of a "context" which allows a single user process thread to launch and keep track of as many simultaneously running I/Os as you have slots in the AIO context.</a:t>
            </a:r>
          </a:p>
          <a:p>
            <a:r>
              <a:rPr lang="en-US" sz="1400" dirty="0" smtClean="0"/>
              <a:t>The AIO context can't "see" any underlying mechanisms, such as physical I/O tag numbers.</a:t>
            </a:r>
          </a:p>
          <a:p>
            <a:pPr lvl="1"/>
            <a:r>
              <a:rPr lang="en-US" sz="1200" dirty="0" smtClean="0"/>
              <a:t>The device driver may use more tags and may use less tags than the number of AIO slots in a context.</a:t>
            </a:r>
          </a:p>
          <a:p>
            <a:r>
              <a:rPr lang="en-US" sz="1400" dirty="0" smtClean="0"/>
              <a:t>The AIO context is not aware of other AIO contexts and other users sharing the underlying device.</a:t>
            </a:r>
            <a:endParaRPr lang="en-US" sz="1400" dirty="0"/>
          </a:p>
        </p:txBody>
      </p:sp>
      <p:sp>
        <p:nvSpPr>
          <p:cNvPr id="7" name="Title 6"/>
          <p:cNvSpPr>
            <a:spLocks noGrp="1"/>
          </p:cNvSpPr>
          <p:nvPr>
            <p:ph type="title"/>
          </p:nvPr>
        </p:nvSpPr>
        <p:spPr/>
        <p:txBody>
          <a:bodyPr/>
          <a:lstStyle/>
          <a:p>
            <a:r>
              <a:rPr lang="en-US" dirty="0" err="1" smtClean="0">
                <a:latin typeface="Courier New" pitchFamily="49" charset="0"/>
                <a:cs typeface="Courier New" pitchFamily="49" charset="0"/>
              </a:rPr>
              <a:t>WorkloadThread</a:t>
            </a:r>
            <a:r>
              <a:rPr lang="en-US" dirty="0" smtClean="0"/>
              <a:t> uses AIO</a:t>
            </a:r>
            <a:endParaRPr lang="en-US" dirty="0"/>
          </a:p>
        </p:txBody>
      </p:sp>
      <p:sp>
        <p:nvSpPr>
          <p:cNvPr id="9" name="Rectangle 8"/>
          <p:cNvSpPr/>
          <p:nvPr/>
        </p:nvSpPr>
        <p:spPr>
          <a:xfrm>
            <a:off x="2474297" y="1134932"/>
            <a:ext cx="2619487" cy="18631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latin typeface="+mj-lt"/>
              </a:rPr>
              <a:t>AIO "context"</a:t>
            </a:r>
          </a:p>
        </p:txBody>
      </p:sp>
      <p:sp>
        <p:nvSpPr>
          <p:cNvPr id="10" name="Rectangle 9"/>
          <p:cNvSpPr/>
          <p:nvPr/>
        </p:nvSpPr>
        <p:spPr>
          <a:xfrm>
            <a:off x="2716344" y="1440982"/>
            <a:ext cx="2151544" cy="18177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mj-lt"/>
              </a:rPr>
              <a:t>tag 0 / slot 0 / handle 0</a:t>
            </a:r>
          </a:p>
        </p:txBody>
      </p:sp>
      <p:sp>
        <p:nvSpPr>
          <p:cNvPr id="16" name="Rectangle 15"/>
          <p:cNvSpPr/>
          <p:nvPr/>
        </p:nvSpPr>
        <p:spPr>
          <a:xfrm>
            <a:off x="2718132" y="1657930"/>
            <a:ext cx="2151544" cy="18177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mj-lt"/>
              </a:rPr>
              <a:t>tag 1 / slot 1 / handle 1</a:t>
            </a:r>
          </a:p>
        </p:txBody>
      </p:sp>
      <p:sp>
        <p:nvSpPr>
          <p:cNvPr id="17" name="Rectangle 16"/>
          <p:cNvSpPr/>
          <p:nvPr/>
        </p:nvSpPr>
        <p:spPr>
          <a:xfrm>
            <a:off x="2719920" y="1874878"/>
            <a:ext cx="2151544" cy="18177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mj-lt"/>
              </a:rPr>
              <a:t>tag 2 / slot 2 / handle 2</a:t>
            </a:r>
          </a:p>
        </p:txBody>
      </p:sp>
      <p:sp>
        <p:nvSpPr>
          <p:cNvPr id="18" name="Rectangle 17"/>
          <p:cNvSpPr/>
          <p:nvPr/>
        </p:nvSpPr>
        <p:spPr>
          <a:xfrm>
            <a:off x="2721708" y="2091826"/>
            <a:ext cx="2151544" cy="18177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mj-lt"/>
              </a:rPr>
              <a:t>tag 3 / slot 3 / handle 3</a:t>
            </a:r>
          </a:p>
        </p:txBody>
      </p:sp>
      <p:sp>
        <p:nvSpPr>
          <p:cNvPr id="19" name="Rectangle 18"/>
          <p:cNvSpPr/>
          <p:nvPr/>
        </p:nvSpPr>
        <p:spPr>
          <a:xfrm>
            <a:off x="2723496" y="2308774"/>
            <a:ext cx="2151544" cy="18177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mj-lt"/>
              </a:rPr>
              <a:t>. . .</a:t>
            </a:r>
          </a:p>
        </p:txBody>
      </p:sp>
      <p:sp>
        <p:nvSpPr>
          <p:cNvPr id="20" name="Rectangle 19"/>
          <p:cNvSpPr/>
          <p:nvPr/>
        </p:nvSpPr>
        <p:spPr>
          <a:xfrm>
            <a:off x="2725284" y="2525722"/>
            <a:ext cx="2151544" cy="18177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mj-lt"/>
              </a:rPr>
              <a:t>tag n-1 / slot n-1 / handle n-1</a:t>
            </a:r>
          </a:p>
        </p:txBody>
      </p:sp>
      <p:sp>
        <p:nvSpPr>
          <p:cNvPr id="21" name="Rectangle 20"/>
          <p:cNvSpPr/>
          <p:nvPr/>
        </p:nvSpPr>
        <p:spPr>
          <a:xfrm>
            <a:off x="2727072" y="2742670"/>
            <a:ext cx="2151544" cy="18177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mj-lt"/>
              </a:rPr>
              <a:t>tag n / slot n / handle n</a:t>
            </a:r>
          </a:p>
        </p:txBody>
      </p:sp>
      <p:sp>
        <p:nvSpPr>
          <p:cNvPr id="22" name="Rectangle 21"/>
          <p:cNvSpPr/>
          <p:nvPr/>
        </p:nvSpPr>
        <p:spPr>
          <a:xfrm>
            <a:off x="441064" y="1425388"/>
            <a:ext cx="1210235" cy="16177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rPr>
              <a:t>User program process thread</a:t>
            </a:r>
          </a:p>
        </p:txBody>
      </p:sp>
      <p:sp>
        <p:nvSpPr>
          <p:cNvPr id="23" name="Left-Right Arrow 22"/>
          <p:cNvSpPr/>
          <p:nvPr/>
        </p:nvSpPr>
        <p:spPr>
          <a:xfrm>
            <a:off x="1500692" y="1629782"/>
            <a:ext cx="1108037" cy="1281505"/>
          </a:xfrm>
          <a:prstGeom prst="leftRightArrow">
            <a:avLst>
              <a:gd name="adj1" fmla="val 68502"/>
              <a:gd name="adj2" fmla="val 2572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"n+1" I/Os at once</a:t>
            </a:r>
          </a:p>
        </p:txBody>
      </p:sp>
      <p:sp>
        <p:nvSpPr>
          <p:cNvPr id="24" name="Left-Right Arrow 23"/>
          <p:cNvSpPr/>
          <p:nvPr/>
        </p:nvSpPr>
        <p:spPr>
          <a:xfrm>
            <a:off x="4964654" y="1360841"/>
            <a:ext cx="1350085" cy="1695026"/>
          </a:xfrm>
          <a:prstGeom prst="leftRightArrow">
            <a:avLst>
              <a:gd name="adj1" fmla="val 68502"/>
              <a:gd name="adj2" fmla="val 25728"/>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mj-lt"/>
              </a:rPr>
              <a:t>Via device driver, and sharing physical tag access with others</a:t>
            </a:r>
          </a:p>
        </p:txBody>
      </p:sp>
      <p:sp>
        <p:nvSpPr>
          <p:cNvPr id="25" name="Rectangle 24"/>
          <p:cNvSpPr/>
          <p:nvPr/>
        </p:nvSpPr>
        <p:spPr>
          <a:xfrm>
            <a:off x="6176837" y="1136720"/>
            <a:ext cx="2106551" cy="18631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latin typeface="+mj-lt"/>
              </a:rPr>
              <a:t>SCSI target</a:t>
            </a:r>
          </a:p>
        </p:txBody>
      </p:sp>
      <p:sp>
        <p:nvSpPr>
          <p:cNvPr id="26" name="Rectangle 25"/>
          <p:cNvSpPr/>
          <p:nvPr/>
        </p:nvSpPr>
        <p:spPr>
          <a:xfrm>
            <a:off x="6418884" y="1451620"/>
            <a:ext cx="815648" cy="18177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mj-lt"/>
              </a:rPr>
              <a:t>tag 0</a:t>
            </a:r>
          </a:p>
        </p:txBody>
      </p:sp>
      <p:sp>
        <p:nvSpPr>
          <p:cNvPr id="27" name="Rectangle 26"/>
          <p:cNvSpPr/>
          <p:nvPr/>
        </p:nvSpPr>
        <p:spPr>
          <a:xfrm>
            <a:off x="6420672" y="1668568"/>
            <a:ext cx="815648" cy="18177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mj-lt"/>
              </a:rPr>
              <a:t>tag 1</a:t>
            </a:r>
          </a:p>
        </p:txBody>
      </p:sp>
      <p:sp>
        <p:nvSpPr>
          <p:cNvPr id="28" name="Rectangle 27"/>
          <p:cNvSpPr/>
          <p:nvPr/>
        </p:nvSpPr>
        <p:spPr>
          <a:xfrm>
            <a:off x="6422460" y="1885516"/>
            <a:ext cx="815648" cy="18177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mj-lt"/>
              </a:rPr>
              <a:t>tag 2</a:t>
            </a:r>
          </a:p>
        </p:txBody>
      </p:sp>
      <p:sp>
        <p:nvSpPr>
          <p:cNvPr id="29" name="Rectangle 28"/>
          <p:cNvSpPr/>
          <p:nvPr/>
        </p:nvSpPr>
        <p:spPr>
          <a:xfrm>
            <a:off x="6424248" y="2102464"/>
            <a:ext cx="815648" cy="18177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mj-lt"/>
              </a:rPr>
              <a:t>tag 3</a:t>
            </a:r>
          </a:p>
        </p:txBody>
      </p:sp>
      <p:sp>
        <p:nvSpPr>
          <p:cNvPr id="30" name="Rectangle 29"/>
          <p:cNvSpPr/>
          <p:nvPr/>
        </p:nvSpPr>
        <p:spPr>
          <a:xfrm>
            <a:off x="6426036" y="2319412"/>
            <a:ext cx="815648" cy="18177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mj-lt"/>
              </a:rPr>
              <a:t>. . .</a:t>
            </a:r>
          </a:p>
        </p:txBody>
      </p:sp>
      <p:sp>
        <p:nvSpPr>
          <p:cNvPr id="31" name="Rectangle 30"/>
          <p:cNvSpPr/>
          <p:nvPr/>
        </p:nvSpPr>
        <p:spPr>
          <a:xfrm>
            <a:off x="6427824" y="2536360"/>
            <a:ext cx="815648" cy="18177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mj-lt"/>
              </a:rPr>
              <a:t>tag m-1</a:t>
            </a:r>
          </a:p>
        </p:txBody>
      </p:sp>
      <p:sp>
        <p:nvSpPr>
          <p:cNvPr id="32" name="Rectangle 31"/>
          <p:cNvSpPr/>
          <p:nvPr/>
        </p:nvSpPr>
        <p:spPr>
          <a:xfrm>
            <a:off x="6429612" y="2753308"/>
            <a:ext cx="815648" cy="18177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tx1"/>
                </a:solidFill>
                <a:latin typeface="+mj-lt"/>
              </a:rPr>
              <a:t>tag m</a:t>
            </a:r>
          </a:p>
        </p:txBody>
      </p:sp>
      <p:sp>
        <p:nvSpPr>
          <p:cNvPr id="33" name="Can 32"/>
          <p:cNvSpPr/>
          <p:nvPr/>
        </p:nvSpPr>
        <p:spPr>
          <a:xfrm>
            <a:off x="7481941" y="1631570"/>
            <a:ext cx="597049" cy="1279994"/>
          </a:xfrm>
          <a:prstGeom prst="ca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latin typeface="+mj-lt"/>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Life cycle of an ivy I/O</a:t>
            </a:r>
            <a:endParaRPr lang="en-US" dirty="0"/>
          </a:p>
        </p:txBody>
      </p:sp>
      <p:sp>
        <p:nvSpPr>
          <p:cNvPr id="4" name="Rectangle 3"/>
          <p:cNvSpPr/>
          <p:nvPr/>
        </p:nvSpPr>
        <p:spPr>
          <a:xfrm>
            <a:off x="1713318" y="2701663"/>
            <a:ext cx="230909" cy="1477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smtClean="0">
                <a:solidFill>
                  <a:schemeClr val="tx1"/>
                </a:solidFill>
                <a:latin typeface="+mj-lt"/>
              </a:rPr>
              <a:t>Eyeo</a:t>
            </a:r>
            <a:endParaRPr lang="en-US" sz="600" dirty="0" smtClean="0">
              <a:solidFill>
                <a:schemeClr val="tx1"/>
              </a:solidFill>
              <a:latin typeface="+mj-lt"/>
            </a:endParaRPr>
          </a:p>
        </p:txBody>
      </p:sp>
      <p:sp>
        <p:nvSpPr>
          <p:cNvPr id="5" name="Rectangle 4"/>
          <p:cNvSpPr/>
          <p:nvPr/>
        </p:nvSpPr>
        <p:spPr>
          <a:xfrm>
            <a:off x="2008876" y="2701669"/>
            <a:ext cx="230909" cy="1477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smtClean="0">
                <a:solidFill>
                  <a:schemeClr val="tx1"/>
                </a:solidFill>
                <a:latin typeface="+mj-lt"/>
              </a:rPr>
              <a:t>Eyeo</a:t>
            </a:r>
            <a:endParaRPr lang="en-US" sz="600" dirty="0" smtClean="0">
              <a:solidFill>
                <a:schemeClr val="tx1"/>
              </a:solidFill>
              <a:latin typeface="+mj-lt"/>
            </a:endParaRPr>
          </a:p>
        </p:txBody>
      </p:sp>
      <p:sp>
        <p:nvSpPr>
          <p:cNvPr id="6" name="Rectangle 5"/>
          <p:cNvSpPr/>
          <p:nvPr/>
        </p:nvSpPr>
        <p:spPr>
          <a:xfrm>
            <a:off x="2503008" y="2701675"/>
            <a:ext cx="230909" cy="1477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smtClean="0">
                <a:solidFill>
                  <a:schemeClr val="tx1"/>
                </a:solidFill>
                <a:latin typeface="+mj-lt"/>
              </a:rPr>
              <a:t>Eyeo</a:t>
            </a:r>
            <a:endParaRPr lang="en-US" sz="600" dirty="0" smtClean="0">
              <a:solidFill>
                <a:schemeClr val="tx1"/>
              </a:solidFill>
              <a:latin typeface="+mj-lt"/>
            </a:endParaRPr>
          </a:p>
        </p:txBody>
      </p:sp>
      <p:sp>
        <p:nvSpPr>
          <p:cNvPr id="7" name="TextBox 6"/>
          <p:cNvSpPr txBox="1"/>
          <p:nvPr/>
        </p:nvSpPr>
        <p:spPr>
          <a:xfrm>
            <a:off x="2262866" y="2581572"/>
            <a:ext cx="217055" cy="276999"/>
          </a:xfrm>
          <a:prstGeom prst="rect">
            <a:avLst/>
          </a:prstGeom>
          <a:noFill/>
        </p:spPr>
        <p:txBody>
          <a:bodyPr wrap="square" lIns="0" tIns="0" rIns="0" bIns="0" rtlCol="0">
            <a:spAutoFit/>
          </a:bodyPr>
          <a:lstStyle/>
          <a:p>
            <a:r>
              <a:rPr lang="en-US" dirty="0" smtClean="0"/>
              <a:t>…</a:t>
            </a:r>
            <a:endParaRPr lang="en-US" dirty="0"/>
          </a:p>
        </p:txBody>
      </p:sp>
      <p:sp>
        <p:nvSpPr>
          <p:cNvPr id="8" name="Rectangle 7"/>
          <p:cNvSpPr/>
          <p:nvPr/>
        </p:nvSpPr>
        <p:spPr>
          <a:xfrm>
            <a:off x="1454704" y="2433808"/>
            <a:ext cx="1366982" cy="5357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algn="ctr"/>
            <a:r>
              <a:rPr lang="en-US" sz="1000" dirty="0" smtClean="0">
                <a:solidFill>
                  <a:schemeClr val="tx1"/>
                </a:solidFill>
                <a:latin typeface="+mj-lt"/>
              </a:rPr>
              <a:t>Pre-compute queue</a:t>
            </a:r>
          </a:p>
        </p:txBody>
      </p:sp>
      <p:sp>
        <p:nvSpPr>
          <p:cNvPr id="9" name="Rectangle 8"/>
          <p:cNvSpPr/>
          <p:nvPr/>
        </p:nvSpPr>
        <p:spPr>
          <a:xfrm>
            <a:off x="3648284" y="3754582"/>
            <a:ext cx="230909" cy="1477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smtClean="0">
                <a:solidFill>
                  <a:schemeClr val="tx1"/>
                </a:solidFill>
                <a:latin typeface="+mj-lt"/>
              </a:rPr>
              <a:t>Eyeo</a:t>
            </a:r>
            <a:endParaRPr lang="en-US" sz="600" dirty="0" smtClean="0">
              <a:solidFill>
                <a:schemeClr val="tx1"/>
              </a:solidFill>
              <a:latin typeface="+mj-lt"/>
            </a:endParaRPr>
          </a:p>
        </p:txBody>
      </p:sp>
      <p:sp>
        <p:nvSpPr>
          <p:cNvPr id="10" name="Rectangle 9"/>
          <p:cNvSpPr/>
          <p:nvPr/>
        </p:nvSpPr>
        <p:spPr>
          <a:xfrm>
            <a:off x="3943842" y="3754588"/>
            <a:ext cx="230909" cy="1477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smtClean="0">
                <a:solidFill>
                  <a:schemeClr val="tx1"/>
                </a:solidFill>
                <a:latin typeface="+mj-lt"/>
              </a:rPr>
              <a:t>Eyeo</a:t>
            </a:r>
            <a:endParaRPr lang="en-US" sz="600" dirty="0" smtClean="0">
              <a:solidFill>
                <a:schemeClr val="tx1"/>
              </a:solidFill>
              <a:latin typeface="+mj-lt"/>
            </a:endParaRPr>
          </a:p>
        </p:txBody>
      </p:sp>
      <p:sp>
        <p:nvSpPr>
          <p:cNvPr id="11" name="Rectangle 10"/>
          <p:cNvSpPr/>
          <p:nvPr/>
        </p:nvSpPr>
        <p:spPr>
          <a:xfrm>
            <a:off x="4437974" y="3754594"/>
            <a:ext cx="230909" cy="1477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smtClean="0">
                <a:solidFill>
                  <a:schemeClr val="tx1"/>
                </a:solidFill>
                <a:latin typeface="+mj-lt"/>
              </a:rPr>
              <a:t>Eyeo</a:t>
            </a:r>
            <a:endParaRPr lang="en-US" sz="600" dirty="0" smtClean="0">
              <a:solidFill>
                <a:schemeClr val="tx1"/>
              </a:solidFill>
              <a:latin typeface="+mj-lt"/>
            </a:endParaRPr>
          </a:p>
        </p:txBody>
      </p:sp>
      <p:sp>
        <p:nvSpPr>
          <p:cNvPr id="12" name="TextBox 11"/>
          <p:cNvSpPr txBox="1"/>
          <p:nvPr/>
        </p:nvSpPr>
        <p:spPr>
          <a:xfrm>
            <a:off x="4197832" y="3634491"/>
            <a:ext cx="217055" cy="276999"/>
          </a:xfrm>
          <a:prstGeom prst="rect">
            <a:avLst/>
          </a:prstGeom>
          <a:noFill/>
        </p:spPr>
        <p:txBody>
          <a:bodyPr wrap="square" lIns="0" tIns="0" rIns="0" bIns="0" rtlCol="0">
            <a:spAutoFit/>
          </a:bodyPr>
          <a:lstStyle/>
          <a:p>
            <a:r>
              <a:rPr lang="en-US" dirty="0" smtClean="0"/>
              <a:t>…</a:t>
            </a:r>
            <a:endParaRPr lang="en-US" dirty="0"/>
          </a:p>
        </p:txBody>
      </p:sp>
      <p:sp>
        <p:nvSpPr>
          <p:cNvPr id="13" name="Rectangle 12"/>
          <p:cNvSpPr/>
          <p:nvPr/>
        </p:nvSpPr>
        <p:spPr>
          <a:xfrm>
            <a:off x="3505120" y="3486727"/>
            <a:ext cx="1366982" cy="5357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algn="ctr"/>
            <a:r>
              <a:rPr lang="en-US" sz="1000" dirty="0" smtClean="0">
                <a:solidFill>
                  <a:schemeClr val="tx1"/>
                </a:solidFill>
                <a:latin typeface="+mj-lt"/>
              </a:rPr>
              <a:t>Free (not in use)</a:t>
            </a:r>
          </a:p>
        </p:txBody>
      </p:sp>
      <p:sp>
        <p:nvSpPr>
          <p:cNvPr id="14" name="Rectangle 13"/>
          <p:cNvSpPr/>
          <p:nvPr/>
        </p:nvSpPr>
        <p:spPr>
          <a:xfrm>
            <a:off x="3625203" y="1657928"/>
            <a:ext cx="230909" cy="147781"/>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smtClean="0">
                <a:solidFill>
                  <a:schemeClr val="tx1"/>
                </a:solidFill>
                <a:latin typeface="+mj-lt"/>
              </a:rPr>
              <a:t>Eyeo</a:t>
            </a:r>
            <a:endParaRPr lang="en-US" sz="600" dirty="0" smtClean="0">
              <a:solidFill>
                <a:schemeClr val="tx1"/>
              </a:solidFill>
              <a:latin typeface="+mj-lt"/>
            </a:endParaRPr>
          </a:p>
        </p:txBody>
      </p:sp>
      <p:sp>
        <p:nvSpPr>
          <p:cNvPr id="15" name="Rectangle 14"/>
          <p:cNvSpPr/>
          <p:nvPr/>
        </p:nvSpPr>
        <p:spPr>
          <a:xfrm>
            <a:off x="3920761" y="1657934"/>
            <a:ext cx="230909" cy="147781"/>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smtClean="0">
                <a:solidFill>
                  <a:schemeClr val="tx1"/>
                </a:solidFill>
                <a:latin typeface="+mj-lt"/>
              </a:rPr>
              <a:t>Eyeo</a:t>
            </a:r>
            <a:endParaRPr lang="en-US" sz="600" dirty="0" smtClean="0">
              <a:solidFill>
                <a:schemeClr val="tx1"/>
              </a:solidFill>
              <a:latin typeface="+mj-lt"/>
            </a:endParaRPr>
          </a:p>
        </p:txBody>
      </p:sp>
      <p:sp>
        <p:nvSpPr>
          <p:cNvPr id="16" name="Rectangle 15"/>
          <p:cNvSpPr/>
          <p:nvPr/>
        </p:nvSpPr>
        <p:spPr>
          <a:xfrm>
            <a:off x="4414893" y="1657940"/>
            <a:ext cx="230909" cy="147781"/>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smtClean="0">
                <a:solidFill>
                  <a:schemeClr val="tx1"/>
                </a:solidFill>
                <a:latin typeface="+mj-lt"/>
              </a:rPr>
              <a:t>Eyeo</a:t>
            </a:r>
            <a:endParaRPr lang="en-US" sz="600" dirty="0" smtClean="0">
              <a:solidFill>
                <a:schemeClr val="tx1"/>
              </a:solidFill>
              <a:latin typeface="+mj-lt"/>
            </a:endParaRPr>
          </a:p>
        </p:txBody>
      </p:sp>
      <p:sp>
        <p:nvSpPr>
          <p:cNvPr id="17" name="TextBox 16"/>
          <p:cNvSpPr txBox="1"/>
          <p:nvPr/>
        </p:nvSpPr>
        <p:spPr>
          <a:xfrm>
            <a:off x="4174751" y="1537837"/>
            <a:ext cx="217055" cy="276999"/>
          </a:xfrm>
          <a:prstGeom prst="rect">
            <a:avLst/>
          </a:prstGeom>
          <a:noFill/>
        </p:spPr>
        <p:txBody>
          <a:bodyPr wrap="square" lIns="0" tIns="0" rIns="0" bIns="0" rtlCol="0">
            <a:spAutoFit/>
          </a:bodyPr>
          <a:lstStyle/>
          <a:p>
            <a:r>
              <a:rPr lang="en-US" dirty="0" smtClean="0"/>
              <a:t>…</a:t>
            </a:r>
            <a:endParaRPr lang="en-US" dirty="0"/>
          </a:p>
        </p:txBody>
      </p:sp>
      <p:sp>
        <p:nvSpPr>
          <p:cNvPr id="18" name="Rectangle 17"/>
          <p:cNvSpPr/>
          <p:nvPr/>
        </p:nvSpPr>
        <p:spPr>
          <a:xfrm>
            <a:off x="3482039" y="1390073"/>
            <a:ext cx="1366982" cy="53570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algn="ctr"/>
            <a:r>
              <a:rPr lang="en-US" sz="1000" dirty="0" smtClean="0">
                <a:solidFill>
                  <a:schemeClr val="tx1"/>
                </a:solidFill>
                <a:latin typeface="+mj-lt"/>
              </a:rPr>
              <a:t>OS AIO context</a:t>
            </a:r>
          </a:p>
        </p:txBody>
      </p:sp>
      <p:sp>
        <p:nvSpPr>
          <p:cNvPr id="19" name="Rectangle 18"/>
          <p:cNvSpPr/>
          <p:nvPr/>
        </p:nvSpPr>
        <p:spPr>
          <a:xfrm>
            <a:off x="5601827" y="2701663"/>
            <a:ext cx="230909" cy="1477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smtClean="0">
                <a:solidFill>
                  <a:schemeClr val="tx1"/>
                </a:solidFill>
                <a:latin typeface="+mj-lt"/>
              </a:rPr>
              <a:t>Eyeo</a:t>
            </a:r>
            <a:endParaRPr lang="en-US" sz="600" dirty="0" smtClean="0">
              <a:solidFill>
                <a:schemeClr val="tx1"/>
              </a:solidFill>
              <a:latin typeface="+mj-lt"/>
            </a:endParaRPr>
          </a:p>
        </p:txBody>
      </p:sp>
      <p:sp>
        <p:nvSpPr>
          <p:cNvPr id="20" name="Rectangle 19"/>
          <p:cNvSpPr/>
          <p:nvPr/>
        </p:nvSpPr>
        <p:spPr>
          <a:xfrm>
            <a:off x="5897385" y="2701669"/>
            <a:ext cx="230909" cy="1477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smtClean="0">
                <a:solidFill>
                  <a:schemeClr val="tx1"/>
                </a:solidFill>
                <a:latin typeface="+mj-lt"/>
              </a:rPr>
              <a:t>Eyeo</a:t>
            </a:r>
            <a:endParaRPr lang="en-US" sz="600" dirty="0" smtClean="0">
              <a:solidFill>
                <a:schemeClr val="tx1"/>
              </a:solidFill>
              <a:latin typeface="+mj-lt"/>
            </a:endParaRPr>
          </a:p>
        </p:txBody>
      </p:sp>
      <p:sp>
        <p:nvSpPr>
          <p:cNvPr id="21" name="Rectangle 20"/>
          <p:cNvSpPr/>
          <p:nvPr/>
        </p:nvSpPr>
        <p:spPr>
          <a:xfrm>
            <a:off x="6391517" y="2701675"/>
            <a:ext cx="230909" cy="1477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smtClean="0">
                <a:solidFill>
                  <a:schemeClr val="tx1"/>
                </a:solidFill>
                <a:latin typeface="+mj-lt"/>
              </a:rPr>
              <a:t>Eyeo</a:t>
            </a:r>
            <a:endParaRPr lang="en-US" sz="600" dirty="0" smtClean="0">
              <a:solidFill>
                <a:schemeClr val="tx1"/>
              </a:solidFill>
              <a:latin typeface="+mj-lt"/>
            </a:endParaRPr>
          </a:p>
        </p:txBody>
      </p:sp>
      <p:sp>
        <p:nvSpPr>
          <p:cNvPr id="22" name="TextBox 21"/>
          <p:cNvSpPr txBox="1"/>
          <p:nvPr/>
        </p:nvSpPr>
        <p:spPr>
          <a:xfrm>
            <a:off x="6151375" y="2581572"/>
            <a:ext cx="217055" cy="276999"/>
          </a:xfrm>
          <a:prstGeom prst="rect">
            <a:avLst/>
          </a:prstGeom>
          <a:noFill/>
        </p:spPr>
        <p:txBody>
          <a:bodyPr wrap="square" lIns="0" tIns="0" rIns="0" bIns="0" rtlCol="0">
            <a:spAutoFit/>
          </a:bodyPr>
          <a:lstStyle/>
          <a:p>
            <a:r>
              <a:rPr lang="en-US" dirty="0" smtClean="0"/>
              <a:t>…</a:t>
            </a:r>
            <a:endParaRPr lang="en-US" dirty="0"/>
          </a:p>
        </p:txBody>
      </p:sp>
      <p:sp>
        <p:nvSpPr>
          <p:cNvPr id="23" name="Rectangle 22"/>
          <p:cNvSpPr/>
          <p:nvPr/>
        </p:nvSpPr>
        <p:spPr>
          <a:xfrm>
            <a:off x="5458663" y="2433808"/>
            <a:ext cx="1366982" cy="5357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1"/>
          <a:lstStyle/>
          <a:p>
            <a:pPr algn="ctr"/>
            <a:r>
              <a:rPr lang="en-US" sz="1000" dirty="0" smtClean="0">
                <a:solidFill>
                  <a:schemeClr val="tx1"/>
                </a:solidFill>
                <a:latin typeface="+mj-lt"/>
              </a:rPr>
              <a:t>Post-process queue</a:t>
            </a:r>
          </a:p>
        </p:txBody>
      </p:sp>
      <p:sp>
        <p:nvSpPr>
          <p:cNvPr id="31" name="Arc 30"/>
          <p:cNvSpPr/>
          <p:nvPr/>
        </p:nvSpPr>
        <p:spPr>
          <a:xfrm>
            <a:off x="2588023" y="2369127"/>
            <a:ext cx="1563647" cy="1432724"/>
          </a:xfrm>
          <a:prstGeom prst="arc">
            <a:avLst>
              <a:gd name="adj1" fmla="val 5405414"/>
              <a:gd name="adj2" fmla="val 10742025"/>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a:off x="4285598" y="1726346"/>
            <a:ext cx="1408622" cy="1187727"/>
          </a:xfrm>
          <a:prstGeom prst="arc">
            <a:avLst>
              <a:gd name="adj1" fmla="val 15859351"/>
              <a:gd name="adj2" fmla="val 5700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Arc 36"/>
          <p:cNvSpPr/>
          <p:nvPr/>
        </p:nvSpPr>
        <p:spPr>
          <a:xfrm>
            <a:off x="2588023" y="1726346"/>
            <a:ext cx="1788032" cy="1243171"/>
          </a:xfrm>
          <a:prstGeom prst="arc">
            <a:avLst>
              <a:gd name="adj1" fmla="val 11024055"/>
              <a:gd name="adj2" fmla="val 16014716"/>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ectangle 35"/>
          <p:cNvSpPr/>
          <p:nvPr/>
        </p:nvSpPr>
        <p:spPr>
          <a:xfrm flipH="1">
            <a:off x="2706227" y="1851891"/>
            <a:ext cx="230909" cy="1477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smtClean="0">
                <a:solidFill>
                  <a:schemeClr val="tx1"/>
                </a:solidFill>
                <a:latin typeface="+mj-lt"/>
              </a:rPr>
              <a:t>Eyeo</a:t>
            </a:r>
            <a:endParaRPr lang="en-US" sz="600" dirty="0" smtClean="0">
              <a:solidFill>
                <a:schemeClr val="tx1"/>
              </a:solidFill>
              <a:latin typeface="+mj-lt"/>
            </a:endParaRPr>
          </a:p>
        </p:txBody>
      </p:sp>
      <p:sp>
        <p:nvSpPr>
          <p:cNvPr id="28" name="Rectangle 27"/>
          <p:cNvSpPr/>
          <p:nvPr/>
        </p:nvSpPr>
        <p:spPr>
          <a:xfrm>
            <a:off x="2706227" y="3486727"/>
            <a:ext cx="230909" cy="1477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smtClean="0">
                <a:solidFill>
                  <a:schemeClr val="tx1"/>
                </a:solidFill>
                <a:latin typeface="+mj-lt"/>
              </a:rPr>
              <a:t>Eyeo</a:t>
            </a:r>
            <a:endParaRPr lang="en-US" sz="600" dirty="0" smtClean="0">
              <a:solidFill>
                <a:schemeClr val="tx1"/>
              </a:solidFill>
              <a:latin typeface="+mj-lt"/>
            </a:endParaRPr>
          </a:p>
        </p:txBody>
      </p:sp>
      <p:sp>
        <p:nvSpPr>
          <p:cNvPr id="38" name="Arc 37"/>
          <p:cNvSpPr/>
          <p:nvPr/>
        </p:nvSpPr>
        <p:spPr>
          <a:xfrm>
            <a:off x="4285598" y="2433808"/>
            <a:ext cx="1408622" cy="1368043"/>
          </a:xfrm>
          <a:prstGeom prst="arc">
            <a:avLst>
              <a:gd name="adj1" fmla="val 21575172"/>
              <a:gd name="adj2" fmla="val 560573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33"/>
          <p:cNvSpPr/>
          <p:nvPr/>
        </p:nvSpPr>
        <p:spPr>
          <a:xfrm flipH="1">
            <a:off x="5458662" y="3382171"/>
            <a:ext cx="230909" cy="1477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smtClean="0">
                <a:solidFill>
                  <a:schemeClr val="tx1"/>
                </a:solidFill>
                <a:latin typeface="+mj-lt"/>
              </a:rPr>
              <a:t>Eyeo</a:t>
            </a:r>
            <a:endParaRPr lang="en-US" sz="600" dirty="0" smtClean="0">
              <a:solidFill>
                <a:schemeClr val="tx1"/>
              </a:solidFill>
              <a:latin typeface="+mj-lt"/>
            </a:endParaRPr>
          </a:p>
        </p:txBody>
      </p:sp>
      <p:sp>
        <p:nvSpPr>
          <p:cNvPr id="39" name="Rectangle 38"/>
          <p:cNvSpPr/>
          <p:nvPr/>
        </p:nvSpPr>
        <p:spPr>
          <a:xfrm flipH="1">
            <a:off x="5343207" y="1805709"/>
            <a:ext cx="230909" cy="14778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err="1" smtClean="0">
                <a:solidFill>
                  <a:schemeClr val="tx1"/>
                </a:solidFill>
                <a:latin typeface="+mj-lt"/>
              </a:rPr>
              <a:t>Eyeo</a:t>
            </a:r>
            <a:endParaRPr lang="en-US" sz="600" dirty="0" smtClean="0">
              <a:solidFill>
                <a:schemeClr val="tx1"/>
              </a:solidFill>
              <a:latin typeface="+mj-lt"/>
            </a:endParaRPr>
          </a:p>
        </p:txBody>
      </p:sp>
      <p:sp>
        <p:nvSpPr>
          <p:cNvPr id="35" name="Rounded Rectangular Callout 34"/>
          <p:cNvSpPr/>
          <p:nvPr/>
        </p:nvSpPr>
        <p:spPr>
          <a:xfrm>
            <a:off x="264160" y="3131127"/>
            <a:ext cx="1897119" cy="1856509"/>
          </a:xfrm>
          <a:prstGeom prst="wedgeRoundRectCallout">
            <a:avLst>
              <a:gd name="adj1" fmla="val 75079"/>
              <a:gd name="adj2" fmla="val -25803"/>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mj-lt"/>
              </a:rPr>
              <a:t>The I/O sequencer fills in the </a:t>
            </a:r>
            <a:r>
              <a:rPr lang="en-US" sz="900" dirty="0" err="1" smtClean="0">
                <a:solidFill>
                  <a:schemeClr val="tx1"/>
                </a:solidFill>
                <a:latin typeface="+mj-lt"/>
              </a:rPr>
              <a:t>Eyeo</a:t>
            </a:r>
            <a:r>
              <a:rPr lang="en-US" sz="900" dirty="0" smtClean="0">
                <a:solidFill>
                  <a:schemeClr val="tx1"/>
                </a:solidFill>
                <a:latin typeface="+mj-lt"/>
              </a:rPr>
              <a:t> object, getting it ready to run in scheduled time sequence.</a:t>
            </a:r>
          </a:p>
          <a:p>
            <a:pPr algn="ctr"/>
            <a:endParaRPr lang="en-US" sz="900" dirty="0" smtClean="0">
              <a:solidFill>
                <a:schemeClr val="tx1"/>
              </a:solidFill>
              <a:latin typeface="+mj-lt"/>
            </a:endParaRPr>
          </a:p>
          <a:p>
            <a:pPr algn="ctr"/>
            <a:r>
              <a:rPr lang="en-US" sz="900" dirty="0" smtClean="0">
                <a:solidFill>
                  <a:schemeClr val="tx1"/>
                </a:solidFill>
                <a:latin typeface="+mj-lt"/>
              </a:rPr>
              <a:t>Generate data pattern, </a:t>
            </a:r>
            <a:r>
              <a:rPr lang="en-US" sz="900" dirty="0" err="1" smtClean="0">
                <a:solidFill>
                  <a:schemeClr val="tx1"/>
                </a:solidFill>
                <a:latin typeface="+mj-lt"/>
              </a:rPr>
              <a:t>opcode</a:t>
            </a:r>
            <a:r>
              <a:rPr lang="en-US" sz="900" dirty="0" smtClean="0">
                <a:solidFill>
                  <a:schemeClr val="tx1"/>
                </a:solidFill>
                <a:latin typeface="+mj-lt"/>
              </a:rPr>
              <a:t>, LBA, </a:t>
            </a:r>
            <a:r>
              <a:rPr lang="en-US" sz="900" dirty="0" err="1" smtClean="0">
                <a:solidFill>
                  <a:schemeClr val="tx1"/>
                </a:solidFill>
                <a:latin typeface="+mj-lt"/>
              </a:rPr>
              <a:t>blocksize</a:t>
            </a:r>
            <a:r>
              <a:rPr lang="en-US" sz="900" dirty="0" smtClean="0">
                <a:solidFill>
                  <a:schemeClr val="tx1"/>
                </a:solidFill>
                <a:latin typeface="+mj-lt"/>
              </a:rPr>
              <a:t>, etc.</a:t>
            </a:r>
          </a:p>
          <a:p>
            <a:pPr algn="ctr"/>
            <a:endParaRPr lang="en-US" sz="900" dirty="0" smtClean="0">
              <a:solidFill>
                <a:schemeClr val="tx1"/>
              </a:solidFill>
              <a:latin typeface="+mj-lt"/>
            </a:endParaRPr>
          </a:p>
          <a:p>
            <a:pPr algn="ctr"/>
            <a:r>
              <a:rPr lang="en-US" sz="900" dirty="0" smtClean="0">
                <a:solidFill>
                  <a:schemeClr val="tx1"/>
                </a:solidFill>
                <a:latin typeface="+mj-lt"/>
              </a:rPr>
              <a:t>Heavier use of CPU.  </a:t>
            </a:r>
          </a:p>
          <a:p>
            <a:pPr algn="ctr"/>
            <a:endParaRPr lang="en-US" sz="900" dirty="0" smtClean="0">
              <a:solidFill>
                <a:schemeClr val="tx1"/>
              </a:solidFill>
              <a:latin typeface="+mj-lt"/>
            </a:endParaRPr>
          </a:p>
          <a:p>
            <a:pPr algn="ctr"/>
            <a:r>
              <a:rPr lang="en-US" sz="900" dirty="0" smtClean="0">
                <a:solidFill>
                  <a:schemeClr val="tx1"/>
                </a:solidFill>
                <a:latin typeface="+mj-lt"/>
              </a:rPr>
              <a:t>Pre-generates one I/O at a time during which time the workload thread is not responsive.</a:t>
            </a:r>
          </a:p>
        </p:txBody>
      </p:sp>
      <p:sp>
        <p:nvSpPr>
          <p:cNvPr id="40" name="Rounded Rectangular Callout 39"/>
          <p:cNvSpPr/>
          <p:nvPr/>
        </p:nvSpPr>
        <p:spPr>
          <a:xfrm>
            <a:off x="5897385" y="955219"/>
            <a:ext cx="3126542" cy="1238417"/>
          </a:xfrm>
          <a:prstGeom prst="wedgeRoundRectCallout">
            <a:avLst>
              <a:gd name="adj1" fmla="val -59702"/>
              <a:gd name="adj2" fmla="val 24447"/>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228600" indent="-228600" algn="ctr">
              <a:buFont typeface="+mj-lt"/>
              <a:buAutoNum type="arabicPeriod"/>
            </a:pPr>
            <a:r>
              <a:rPr lang="en-US" sz="900" dirty="0" smtClean="0">
                <a:solidFill>
                  <a:schemeClr val="tx1"/>
                </a:solidFill>
                <a:latin typeface="+mj-lt"/>
              </a:rPr>
              <a:t>set current time -&gt; "I/O end time"</a:t>
            </a:r>
          </a:p>
          <a:p>
            <a:pPr marL="228600" indent="-228600" algn="ctr">
              <a:buFont typeface="+mj-lt"/>
              <a:buAutoNum type="arabicPeriod"/>
            </a:pPr>
            <a:r>
              <a:rPr lang="en-US" sz="900" dirty="0" smtClean="0">
                <a:solidFill>
                  <a:schemeClr val="tx1"/>
                </a:solidFill>
                <a:latin typeface="+mj-lt"/>
              </a:rPr>
              <a:t>put into post-process queue.</a:t>
            </a:r>
          </a:p>
          <a:p>
            <a:pPr algn="ctr"/>
            <a:endParaRPr lang="en-US" sz="900" dirty="0" smtClean="0">
              <a:solidFill>
                <a:schemeClr val="tx1"/>
              </a:solidFill>
              <a:latin typeface="+mj-lt"/>
            </a:endParaRPr>
          </a:p>
          <a:p>
            <a:pPr algn="ctr"/>
            <a:r>
              <a:rPr lang="en-US" sz="900" dirty="0" smtClean="0">
                <a:solidFill>
                  <a:schemeClr val="tx1"/>
                </a:solidFill>
                <a:latin typeface="+mj-lt"/>
              </a:rPr>
              <a:t>Trivial CPU time.</a:t>
            </a:r>
          </a:p>
          <a:p>
            <a:pPr algn="ctr"/>
            <a:endParaRPr lang="en-US" sz="900" dirty="0" smtClean="0">
              <a:solidFill>
                <a:schemeClr val="tx1"/>
              </a:solidFill>
              <a:latin typeface="+mj-lt"/>
            </a:endParaRPr>
          </a:p>
          <a:p>
            <a:pPr algn="ctr"/>
            <a:r>
              <a:rPr lang="en-US" sz="900" dirty="0" smtClean="0">
                <a:solidFill>
                  <a:schemeClr val="tx1"/>
                </a:solidFill>
                <a:latin typeface="+mj-lt"/>
              </a:rPr>
              <a:t>This design with trivial CPU time and #1 priority is to capture best possible service time / response time.</a:t>
            </a:r>
          </a:p>
        </p:txBody>
      </p:sp>
      <p:sp>
        <p:nvSpPr>
          <p:cNvPr id="41" name="Right Arrow 40"/>
          <p:cNvSpPr/>
          <p:nvPr/>
        </p:nvSpPr>
        <p:spPr>
          <a:xfrm>
            <a:off x="3163831" y="1570212"/>
            <a:ext cx="279011" cy="87728"/>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600" dirty="0" err="1" smtClean="0">
              <a:solidFill>
                <a:schemeClr val="tx1"/>
              </a:solidFill>
              <a:latin typeface="+mj-lt"/>
            </a:endParaRPr>
          </a:p>
        </p:txBody>
      </p:sp>
      <p:sp>
        <p:nvSpPr>
          <p:cNvPr id="42" name="TextBox 41"/>
          <p:cNvSpPr txBox="1"/>
          <p:nvPr/>
        </p:nvSpPr>
        <p:spPr>
          <a:xfrm>
            <a:off x="3059129" y="1353171"/>
            <a:ext cx="422910" cy="184666"/>
          </a:xfrm>
          <a:prstGeom prst="rect">
            <a:avLst/>
          </a:prstGeom>
          <a:noFill/>
        </p:spPr>
        <p:txBody>
          <a:bodyPr wrap="square" lIns="0" tIns="0" rIns="0" bIns="0" rtlCol="0">
            <a:spAutoFit/>
          </a:bodyPr>
          <a:lstStyle/>
          <a:p>
            <a:pPr algn="ctr"/>
            <a:r>
              <a:rPr lang="en-US" sz="600" dirty="0" smtClean="0"/>
              <a:t>Start I/Os running</a:t>
            </a:r>
            <a:endParaRPr lang="en-US" sz="600" dirty="0"/>
          </a:p>
        </p:txBody>
      </p:sp>
      <p:sp>
        <p:nvSpPr>
          <p:cNvPr id="43" name="Right Arrow 42"/>
          <p:cNvSpPr/>
          <p:nvPr/>
        </p:nvSpPr>
        <p:spPr>
          <a:xfrm>
            <a:off x="4945887" y="1591208"/>
            <a:ext cx="279011" cy="87728"/>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600" dirty="0" err="1" smtClean="0">
              <a:solidFill>
                <a:schemeClr val="tx1"/>
              </a:solidFill>
              <a:latin typeface="+mj-lt"/>
            </a:endParaRPr>
          </a:p>
        </p:txBody>
      </p:sp>
      <p:sp>
        <p:nvSpPr>
          <p:cNvPr id="44" name="TextBox 43"/>
          <p:cNvSpPr txBox="1"/>
          <p:nvPr/>
        </p:nvSpPr>
        <p:spPr>
          <a:xfrm>
            <a:off x="4796471" y="1312991"/>
            <a:ext cx="546736" cy="276999"/>
          </a:xfrm>
          <a:prstGeom prst="rect">
            <a:avLst/>
          </a:prstGeom>
          <a:noFill/>
        </p:spPr>
        <p:txBody>
          <a:bodyPr wrap="square" lIns="0" tIns="0" rIns="0" bIns="0" rtlCol="0">
            <a:spAutoFit/>
          </a:bodyPr>
          <a:lstStyle/>
          <a:p>
            <a:pPr algn="ctr"/>
            <a:r>
              <a:rPr lang="en-US" sz="600" dirty="0" smtClean="0"/>
              <a:t>Harvest completion events</a:t>
            </a:r>
            <a:endParaRPr lang="en-US" sz="600" dirty="0"/>
          </a:p>
        </p:txBody>
      </p:sp>
      <p:sp>
        <p:nvSpPr>
          <p:cNvPr id="45" name="Rounded Rectangular Callout 44"/>
          <p:cNvSpPr/>
          <p:nvPr/>
        </p:nvSpPr>
        <p:spPr>
          <a:xfrm>
            <a:off x="113587" y="955219"/>
            <a:ext cx="2446095" cy="970563"/>
          </a:xfrm>
          <a:prstGeom prst="wedgeRoundRectCallout">
            <a:avLst>
              <a:gd name="adj1" fmla="val 55851"/>
              <a:gd name="adj2" fmla="val 37603"/>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mj-lt"/>
              </a:rPr>
              <a:t>When we've reached the scheduled time, and then possibly after waiting for I/Os with earlier scheduled times, and possibly waiting for an AIO context "slot" to become available, the I/O is submitted to the OS. </a:t>
            </a:r>
          </a:p>
          <a:p>
            <a:pPr algn="ctr"/>
            <a:endParaRPr lang="en-US" sz="900" dirty="0" smtClean="0">
              <a:solidFill>
                <a:schemeClr val="tx1"/>
              </a:solidFill>
              <a:latin typeface="+mj-lt"/>
            </a:endParaRPr>
          </a:p>
          <a:p>
            <a:pPr algn="ctr"/>
            <a:r>
              <a:rPr lang="en-US" sz="900" dirty="0" smtClean="0">
                <a:solidFill>
                  <a:schemeClr val="tx1"/>
                </a:solidFill>
                <a:latin typeface="+mj-lt"/>
              </a:rPr>
              <a:t>Trivial CPU time</a:t>
            </a:r>
          </a:p>
        </p:txBody>
      </p:sp>
      <p:sp>
        <p:nvSpPr>
          <p:cNvPr id="46" name="8-Point Star 45"/>
          <p:cNvSpPr/>
          <p:nvPr/>
        </p:nvSpPr>
        <p:spPr>
          <a:xfrm>
            <a:off x="4761259" y="1925782"/>
            <a:ext cx="697404" cy="581900"/>
          </a:xfrm>
          <a:prstGeom prst="star8">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smtClean="0">
                <a:solidFill>
                  <a:schemeClr val="tx1"/>
                </a:solidFill>
                <a:latin typeface="+mj-lt"/>
              </a:rPr>
              <a:t>#1 priority</a:t>
            </a:r>
          </a:p>
        </p:txBody>
      </p:sp>
      <p:sp>
        <p:nvSpPr>
          <p:cNvPr id="47" name="8-Point Star 46"/>
          <p:cNvSpPr/>
          <p:nvPr/>
        </p:nvSpPr>
        <p:spPr>
          <a:xfrm>
            <a:off x="2927799" y="1925782"/>
            <a:ext cx="697404" cy="581900"/>
          </a:xfrm>
          <a:prstGeom prst="star8">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smtClean="0">
                <a:solidFill>
                  <a:schemeClr val="tx1"/>
                </a:solidFill>
                <a:latin typeface="+mj-lt"/>
              </a:rPr>
              <a:t>#2 priority</a:t>
            </a:r>
          </a:p>
        </p:txBody>
      </p:sp>
      <p:sp>
        <p:nvSpPr>
          <p:cNvPr id="48" name="8-Point Star 47"/>
          <p:cNvSpPr/>
          <p:nvPr/>
        </p:nvSpPr>
        <p:spPr>
          <a:xfrm>
            <a:off x="4761258" y="2849444"/>
            <a:ext cx="697404" cy="581900"/>
          </a:xfrm>
          <a:prstGeom prst="star8">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smtClean="0">
                <a:solidFill>
                  <a:schemeClr val="tx1"/>
                </a:solidFill>
                <a:latin typeface="+mj-lt"/>
              </a:rPr>
              <a:t>#3 priority</a:t>
            </a:r>
          </a:p>
        </p:txBody>
      </p:sp>
      <p:sp>
        <p:nvSpPr>
          <p:cNvPr id="49" name="8-Point Star 48"/>
          <p:cNvSpPr/>
          <p:nvPr/>
        </p:nvSpPr>
        <p:spPr>
          <a:xfrm>
            <a:off x="2950880" y="2849444"/>
            <a:ext cx="697404" cy="581900"/>
          </a:xfrm>
          <a:prstGeom prst="star8">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smtClean="0">
                <a:solidFill>
                  <a:schemeClr val="tx1"/>
                </a:solidFill>
                <a:latin typeface="+mj-lt"/>
              </a:rPr>
              <a:t>#4 priority</a:t>
            </a:r>
          </a:p>
        </p:txBody>
      </p:sp>
      <p:sp>
        <p:nvSpPr>
          <p:cNvPr id="50" name="Rounded Rectangular Callout 49"/>
          <p:cNvSpPr/>
          <p:nvPr/>
        </p:nvSpPr>
        <p:spPr>
          <a:xfrm>
            <a:off x="6045179" y="3331644"/>
            <a:ext cx="2752457" cy="1554391"/>
          </a:xfrm>
          <a:prstGeom prst="wedgeRoundRectCallout">
            <a:avLst>
              <a:gd name="adj1" fmla="val -61759"/>
              <a:gd name="adj2" fmla="val -387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mj-lt"/>
              </a:rPr>
              <a:t>Response time = scheduled time to end.</a:t>
            </a:r>
          </a:p>
          <a:p>
            <a:pPr algn="ctr"/>
            <a:r>
              <a:rPr lang="en-US" sz="900" dirty="0" smtClean="0">
                <a:solidFill>
                  <a:schemeClr val="tx1"/>
                </a:solidFill>
                <a:latin typeface="+mj-lt"/>
              </a:rPr>
              <a:t>Service time = from start to finish.</a:t>
            </a:r>
          </a:p>
          <a:p>
            <a:pPr algn="ctr"/>
            <a:endParaRPr lang="en-US" sz="900" dirty="0" smtClean="0">
              <a:solidFill>
                <a:schemeClr val="tx1"/>
              </a:solidFill>
              <a:latin typeface="+mj-lt"/>
            </a:endParaRPr>
          </a:p>
          <a:p>
            <a:pPr algn="ctr"/>
            <a:r>
              <a:rPr lang="en-US" sz="900" dirty="0" smtClean="0">
                <a:solidFill>
                  <a:schemeClr val="tx1"/>
                </a:solidFill>
                <a:latin typeface="+mj-lt"/>
              </a:rPr>
              <a:t>Response time, service time for this I/O is pushed into one specific "accumulator" in an array.</a:t>
            </a:r>
          </a:p>
          <a:p>
            <a:pPr algn="ctr"/>
            <a:endParaRPr lang="en-US" sz="900" dirty="0" smtClean="0">
              <a:solidFill>
                <a:schemeClr val="tx1"/>
              </a:solidFill>
              <a:latin typeface="+mj-lt"/>
            </a:endParaRPr>
          </a:p>
          <a:p>
            <a:pPr algn="ctr"/>
            <a:r>
              <a:rPr lang="en-US" sz="900" dirty="0" smtClean="0">
                <a:solidFill>
                  <a:schemeClr val="tx1"/>
                </a:solidFill>
                <a:latin typeface="+mj-lt"/>
              </a:rPr>
              <a:t>Filed by random/seq., read/write, with </a:t>
            </a:r>
            <a:r>
              <a:rPr lang="en-US" sz="900" dirty="0" err="1" smtClean="0">
                <a:solidFill>
                  <a:schemeClr val="tx1"/>
                </a:solidFill>
                <a:latin typeface="+mj-lt"/>
              </a:rPr>
              <a:t>subarrays</a:t>
            </a:r>
            <a:r>
              <a:rPr lang="en-US" sz="900" dirty="0" smtClean="0">
                <a:solidFill>
                  <a:schemeClr val="tx1"/>
                </a:solidFill>
                <a:latin typeface="+mj-lt"/>
              </a:rPr>
              <a:t> of buckets by service time steps over a dynamic range.</a:t>
            </a:r>
          </a:p>
          <a:p>
            <a:pPr algn="ctr"/>
            <a:endParaRPr lang="en-US" sz="900" dirty="0" smtClean="0">
              <a:solidFill>
                <a:schemeClr val="tx1"/>
              </a:solidFill>
              <a:latin typeface="+mj-lt"/>
            </a:endParaRPr>
          </a:p>
          <a:p>
            <a:pPr algn="ctr"/>
            <a:r>
              <a:rPr lang="en-US" sz="900" dirty="0" smtClean="0">
                <a:solidFill>
                  <a:schemeClr val="tx1"/>
                </a:solidFill>
                <a:latin typeface="+mj-lt"/>
              </a:rPr>
              <a:t>Trivial CPU time.</a:t>
            </a:r>
          </a:p>
        </p:txBody>
      </p:sp>
      <p:sp>
        <p:nvSpPr>
          <p:cNvPr id="51" name="TextBox 50"/>
          <p:cNvSpPr txBox="1"/>
          <p:nvPr/>
        </p:nvSpPr>
        <p:spPr>
          <a:xfrm>
            <a:off x="3671365" y="1891186"/>
            <a:ext cx="997518" cy="253916"/>
          </a:xfrm>
          <a:prstGeom prst="rect">
            <a:avLst/>
          </a:prstGeom>
          <a:noFill/>
        </p:spPr>
        <p:txBody>
          <a:bodyPr wrap="square" rtlCol="0">
            <a:spAutoFit/>
          </a:bodyPr>
          <a:lstStyle/>
          <a:p>
            <a:r>
              <a:rPr lang="en-US" sz="1050" dirty="0" smtClean="0">
                <a:solidFill>
                  <a:srgbClr val="00B0F0"/>
                </a:solidFill>
              </a:rPr>
              <a:t>OS managed</a:t>
            </a:r>
            <a:endParaRPr lang="en-US" sz="1050" dirty="0">
              <a:solidFill>
                <a:srgbClr val="00B0F0"/>
              </a:solidFill>
            </a:endParaRPr>
          </a:p>
        </p:txBody>
      </p:sp>
      <p:sp>
        <p:nvSpPr>
          <p:cNvPr id="33" name="Rounded Rectangular Callout 32"/>
          <p:cNvSpPr/>
          <p:nvPr/>
        </p:nvSpPr>
        <p:spPr>
          <a:xfrm>
            <a:off x="113587" y="2189077"/>
            <a:ext cx="1193343" cy="637209"/>
          </a:xfrm>
          <a:prstGeom prst="wedgeRoundRectCallout">
            <a:avLst>
              <a:gd name="adj1" fmla="val 73998"/>
              <a:gd name="adj2" fmla="val 373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mj-lt"/>
              </a:rPr>
              <a:t>I/Os in scheduled start time sequence that are fully ready to submit to the OS API.</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3739485"/>
          </a:xfrm>
        </p:spPr>
        <p:txBody>
          <a:bodyPr/>
          <a:lstStyle/>
          <a:p>
            <a:r>
              <a:rPr lang="en-US" sz="1600" dirty="0" smtClean="0"/>
              <a:t>"Create Workload" creates a named "workload" </a:t>
            </a:r>
            <a:r>
              <a:rPr lang="en-US" sz="1600" dirty="0" err="1" smtClean="0"/>
              <a:t>subthread</a:t>
            </a:r>
            <a:r>
              <a:rPr lang="en-US" sz="1600" dirty="0" smtClean="0"/>
              <a:t> attached to a particular LUN.</a:t>
            </a:r>
          </a:p>
          <a:p>
            <a:r>
              <a:rPr lang="en-US" sz="1600" dirty="0" smtClean="0"/>
              <a:t>It's normal to create a workload of the same name on a bunch of LUNs, and to manage that group subsequently by workload name.</a:t>
            </a:r>
          </a:p>
          <a:p>
            <a:r>
              <a:rPr lang="en-US" sz="1600" dirty="0" smtClean="0"/>
              <a:t>Each workload connected to a LUN is implemented as a </a:t>
            </a:r>
            <a:r>
              <a:rPr lang="en-US" sz="1600" dirty="0" err="1" smtClean="0"/>
              <a:t>subthread</a:t>
            </a:r>
            <a:r>
              <a:rPr lang="en-US" sz="1600" dirty="0" smtClean="0"/>
              <a:t> using an AIO context to drive I/O to the LUN.</a:t>
            </a:r>
          </a:p>
          <a:p>
            <a:r>
              <a:rPr lang="en-US" sz="1600" dirty="0" smtClean="0"/>
              <a:t>If you layer multiple (differently named) workloads on the same LUN, each workload thread will have its own AIO context, each of which competes for use of the underlying device driver / HBA interface.</a:t>
            </a:r>
          </a:p>
        </p:txBody>
      </p:sp>
      <p:sp>
        <p:nvSpPr>
          <p:cNvPr id="3" name="Title 2"/>
          <p:cNvSpPr>
            <a:spLocks noGrp="1"/>
          </p:cNvSpPr>
          <p:nvPr>
            <p:ph type="title"/>
          </p:nvPr>
        </p:nvSpPr>
        <p:spPr>
          <a:xfrm>
            <a:off x="331421" y="53113"/>
            <a:ext cx="7201647" cy="732441"/>
          </a:xfrm>
        </p:spPr>
        <p:txBody>
          <a:bodyPr>
            <a:normAutofit/>
          </a:bodyPr>
          <a:lstStyle/>
          <a:p>
            <a:r>
              <a:rPr lang="en-US" sz="2000" dirty="0" smtClean="0"/>
              <a:t>Today one thread for each layered workload on each LUN</a:t>
            </a:r>
            <a:endParaRPr lang="en-US" sz="2000" dirty="0"/>
          </a:p>
        </p:txBody>
      </p:sp>
      <p:grpSp>
        <p:nvGrpSpPr>
          <p:cNvPr id="4" name="Group 63"/>
          <p:cNvGrpSpPr/>
          <p:nvPr/>
        </p:nvGrpSpPr>
        <p:grpSpPr>
          <a:xfrm>
            <a:off x="1841575" y="963663"/>
            <a:ext cx="1555860" cy="2552378"/>
            <a:chOff x="1712795" y="1111760"/>
            <a:chExt cx="1555860" cy="2552378"/>
          </a:xfrm>
        </p:grpSpPr>
        <p:sp>
          <p:nvSpPr>
            <p:cNvPr id="7" name="Rectangle 6"/>
            <p:cNvSpPr/>
            <p:nvPr/>
          </p:nvSpPr>
          <p:spPr>
            <a:xfrm>
              <a:off x="1712795" y="1111760"/>
              <a:ext cx="1555860"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testhost1</a:t>
              </a:r>
            </a:p>
          </p:txBody>
        </p:sp>
        <p:sp>
          <p:nvSpPr>
            <p:cNvPr id="8" name="Rectangle 7"/>
            <p:cNvSpPr/>
            <p:nvPr/>
          </p:nvSpPr>
          <p:spPr>
            <a:xfrm>
              <a:off x="2837187" y="1111760"/>
              <a:ext cx="431467" cy="255237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9" name="Flowchart: Magnetic Disk 8"/>
            <p:cNvSpPr/>
            <p:nvPr/>
          </p:nvSpPr>
          <p:spPr>
            <a:xfrm>
              <a:off x="2881258" y="1416237"/>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1" name="Rectangle 10"/>
            <p:cNvSpPr/>
            <p:nvPr/>
          </p:nvSpPr>
          <p:spPr>
            <a:xfrm>
              <a:off x="2927659" y="1778188"/>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12" name="Flowchart: Magnetic Disk 11"/>
            <p:cNvSpPr/>
            <p:nvPr/>
          </p:nvSpPr>
          <p:spPr>
            <a:xfrm>
              <a:off x="2881258" y="2102036"/>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14" name="Straight Connector 13"/>
            <p:cNvCxnSpPr>
              <a:stCxn id="9" idx="3"/>
              <a:endCxn id="11" idx="0"/>
            </p:cNvCxnSpPr>
            <p:nvPr/>
          </p:nvCxnSpPr>
          <p:spPr>
            <a:xfrm>
              <a:off x="3002702" y="1711512"/>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002702" y="2034581"/>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2881274" y="2530561"/>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19" name="Rectangle 18"/>
            <p:cNvSpPr/>
            <p:nvPr/>
          </p:nvSpPr>
          <p:spPr>
            <a:xfrm>
              <a:off x="2927675" y="2892512"/>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sp>
          <p:nvSpPr>
            <p:cNvPr id="20" name="Flowchart: Magnetic Disk 19"/>
            <p:cNvSpPr/>
            <p:nvPr/>
          </p:nvSpPr>
          <p:spPr>
            <a:xfrm>
              <a:off x="2881274" y="3216360"/>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cxnSp>
          <p:nvCxnSpPr>
            <p:cNvPr id="21" name="Straight Connector 20"/>
            <p:cNvCxnSpPr>
              <a:stCxn id="18" idx="3"/>
              <a:endCxn id="19" idx="0"/>
            </p:cNvCxnSpPr>
            <p:nvPr/>
          </p:nvCxnSpPr>
          <p:spPr>
            <a:xfrm>
              <a:off x="3002718" y="2825836"/>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002718" y="3148905"/>
              <a:ext cx="95447" cy="674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295045" y="2456741"/>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smtClean="0">
                  <a:solidFill>
                    <a:schemeClr val="tx1"/>
                  </a:solidFill>
                  <a:latin typeface="+mj-lt"/>
                </a:rPr>
                <a:t>Ivyslave</a:t>
              </a:r>
              <a:r>
                <a:rPr lang="en-US" sz="800" dirty="0" smtClean="0">
                  <a:solidFill>
                    <a:schemeClr val="tx1"/>
                  </a:solidFill>
                  <a:latin typeface="+mj-lt"/>
                </a:rPr>
                <a:t> main thread</a:t>
              </a:r>
            </a:p>
          </p:txBody>
        </p:sp>
        <p:cxnSp>
          <p:nvCxnSpPr>
            <p:cNvPr id="28" name="Straight Connector 27"/>
            <p:cNvCxnSpPr>
              <a:stCxn id="9" idx="2"/>
              <a:endCxn id="23" idx="3"/>
            </p:cNvCxnSpPr>
            <p:nvPr/>
          </p:nvCxnSpPr>
          <p:spPr>
            <a:xfrm flipH="1" flipV="1">
              <a:off x="2794326" y="1490056"/>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3"/>
              <a:endCxn id="9" idx="2"/>
            </p:cNvCxnSpPr>
            <p:nvPr/>
          </p:nvCxnSpPr>
          <p:spPr>
            <a:xfrm>
              <a:off x="2741917" y="1556722"/>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9" idx="2"/>
            </p:cNvCxnSpPr>
            <p:nvPr/>
          </p:nvCxnSpPr>
          <p:spPr>
            <a:xfrm flipV="1">
              <a:off x="2689508" y="1563875"/>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301495" y="212341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39" name="Rectangle 38"/>
            <p:cNvSpPr/>
            <p:nvPr/>
          </p:nvSpPr>
          <p:spPr>
            <a:xfrm>
              <a:off x="2249086" y="2190076"/>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0" name="Rectangle 39"/>
            <p:cNvSpPr/>
            <p:nvPr/>
          </p:nvSpPr>
          <p:spPr>
            <a:xfrm>
              <a:off x="2196677" y="2256742"/>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1" name="Straight Connector 40"/>
            <p:cNvCxnSpPr>
              <a:endCxn id="38" idx="3"/>
            </p:cNvCxnSpPr>
            <p:nvPr/>
          </p:nvCxnSpPr>
          <p:spPr>
            <a:xfrm flipH="1" flipV="1">
              <a:off x="2796723" y="2197229"/>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9" idx="3"/>
            </p:cNvCxnSpPr>
            <p:nvPr/>
          </p:nvCxnSpPr>
          <p:spPr>
            <a:xfrm>
              <a:off x="2744314" y="2263895"/>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2691905" y="2271048"/>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301370" y="2545751"/>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5" name="Rectangle 44"/>
            <p:cNvSpPr/>
            <p:nvPr/>
          </p:nvSpPr>
          <p:spPr>
            <a:xfrm>
              <a:off x="2248961" y="261241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46" name="Rectangle 45"/>
            <p:cNvSpPr/>
            <p:nvPr/>
          </p:nvSpPr>
          <p:spPr>
            <a:xfrm>
              <a:off x="2196552" y="267908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47" name="Straight Connector 46"/>
            <p:cNvCxnSpPr>
              <a:endCxn id="44" idx="3"/>
            </p:cNvCxnSpPr>
            <p:nvPr/>
          </p:nvCxnSpPr>
          <p:spPr>
            <a:xfrm flipH="1" flipV="1">
              <a:off x="2796598" y="2619570"/>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5" idx="3"/>
            </p:cNvCxnSpPr>
            <p:nvPr/>
          </p:nvCxnSpPr>
          <p:spPr>
            <a:xfrm>
              <a:off x="2744189" y="2686236"/>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2691780" y="2693389"/>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303767" y="3252924"/>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1" name="Rectangle 50"/>
            <p:cNvSpPr/>
            <p:nvPr/>
          </p:nvSpPr>
          <p:spPr>
            <a:xfrm>
              <a:off x="2251358" y="3319590"/>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52" name="Rectangle 51"/>
            <p:cNvSpPr/>
            <p:nvPr/>
          </p:nvSpPr>
          <p:spPr>
            <a:xfrm>
              <a:off x="2198949" y="3386256"/>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cxnSp>
          <p:nvCxnSpPr>
            <p:cNvPr id="53" name="Straight Connector 52"/>
            <p:cNvCxnSpPr>
              <a:endCxn id="50" idx="3"/>
            </p:cNvCxnSpPr>
            <p:nvPr/>
          </p:nvCxnSpPr>
          <p:spPr>
            <a:xfrm flipH="1" flipV="1">
              <a:off x="2798995" y="3326743"/>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1" idx="3"/>
            </p:cNvCxnSpPr>
            <p:nvPr/>
          </p:nvCxnSpPr>
          <p:spPr>
            <a:xfrm>
              <a:off x="2746586" y="3393409"/>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2694177" y="3400562"/>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712795" y="3265119"/>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23" name="Rectangle 22"/>
            <p:cNvSpPr/>
            <p:nvPr/>
          </p:nvSpPr>
          <p:spPr>
            <a:xfrm>
              <a:off x="2299098" y="1416237"/>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5" name="Rectangle 24"/>
            <p:cNvSpPr/>
            <p:nvPr/>
          </p:nvSpPr>
          <p:spPr>
            <a:xfrm>
              <a:off x="2246689" y="14829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26" name="Rectangle 25"/>
            <p:cNvSpPr/>
            <p:nvPr/>
          </p:nvSpPr>
          <p:spPr>
            <a:xfrm>
              <a:off x="2194280" y="15495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grpSp>
      <p:sp>
        <p:nvSpPr>
          <p:cNvPr id="62" name="Rectangle 61"/>
          <p:cNvSpPr/>
          <p:nvPr/>
        </p:nvSpPr>
        <p:spPr>
          <a:xfrm>
            <a:off x="994377" y="242955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a:t>
            </a:r>
            <a:r>
              <a:rPr lang="en-US" sz="800" dirty="0" smtClean="0">
                <a:solidFill>
                  <a:schemeClr val="tx1"/>
                </a:solidFill>
                <a:latin typeface="+mj-lt"/>
              </a:rPr>
              <a:t>y-host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testhost2</a:t>
            </a:r>
          </a:p>
        </p:txBody>
      </p:sp>
      <p:sp>
        <p:nvSpPr>
          <p:cNvPr id="67" name="Rectangle 66"/>
          <p:cNvSpPr/>
          <p:nvPr/>
        </p:nvSpPr>
        <p:spPr>
          <a:xfrm>
            <a:off x="2977792" y="3872452"/>
            <a:ext cx="431467" cy="9902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69" name="Rectangle 68"/>
          <p:cNvSpPr/>
          <p:nvPr/>
        </p:nvSpPr>
        <p:spPr>
          <a:xfrm>
            <a:off x="3068264" y="4538880"/>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2439703" y="417692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79" name="Rectangle 78"/>
          <p:cNvSpPr/>
          <p:nvPr/>
        </p:nvSpPr>
        <p:spPr>
          <a:xfrm>
            <a:off x="2387294" y="424359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0" name="Rectangle 79"/>
          <p:cNvSpPr/>
          <p:nvPr/>
        </p:nvSpPr>
        <p:spPr>
          <a:xfrm>
            <a:off x="2334885" y="4310261"/>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Workload</a:t>
            </a:r>
          </a:p>
        </p:txBody>
      </p:sp>
      <p:sp>
        <p:nvSpPr>
          <p:cNvPr id="81" name="Rectangle 80"/>
          <p:cNvSpPr/>
          <p:nvPr/>
        </p:nvSpPr>
        <p:spPr>
          <a:xfrm rot="16200000">
            <a:off x="1944031" y="4709051"/>
            <a:ext cx="159715"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smtClean="0">
              <a:solidFill>
                <a:schemeClr val="tx1"/>
              </a:solidFill>
              <a:latin typeface="+mj-lt"/>
            </a:endParaRPr>
          </a:p>
        </p:txBody>
      </p:sp>
      <p:cxnSp>
        <p:nvCxnSpPr>
          <p:cNvPr id="82" name="Straight Connector 81"/>
          <p:cNvCxnSpPr>
            <a:stCxn id="68" idx="2"/>
            <a:endCxn id="78" idx="3"/>
          </p:cNvCxnSpPr>
          <p:nvPr/>
        </p:nvCxnSpPr>
        <p:spPr>
          <a:xfrm flipH="1" flipV="1">
            <a:off x="2934931" y="4250748"/>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9" idx="3"/>
            <a:endCxn id="68" idx="2"/>
          </p:cNvCxnSpPr>
          <p:nvPr/>
        </p:nvCxnSpPr>
        <p:spPr>
          <a:xfrm>
            <a:off x="2882522" y="4317414"/>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68" idx="2"/>
          </p:cNvCxnSpPr>
          <p:nvPr/>
        </p:nvCxnSpPr>
        <p:spPr>
          <a:xfrm flipV="1">
            <a:off x="2830113" y="4324567"/>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994377" y="316114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by host </a:t>
            </a:r>
            <a:r>
              <a:rPr lang="en-US" sz="800" dirty="0" err="1" smtClean="0">
                <a:solidFill>
                  <a:schemeClr val="tx1"/>
                </a:solidFill>
                <a:latin typeface="+mj-lt"/>
              </a:rPr>
              <a:t>subthread</a:t>
            </a:r>
            <a:endParaRPr lang="en-US" sz="800" dirty="0" smtClean="0">
              <a:solidFill>
                <a:schemeClr val="tx1"/>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smtClean="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smtClean="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smtClean="0">
                <a:solidFill>
                  <a:schemeClr val="tx1"/>
                </a:solidFill>
                <a:latin typeface="+mj-lt"/>
              </a:rPr>
              <a:t>Ivy</a:t>
            </a:r>
            <a:br>
              <a:rPr lang="en-US" sz="800" dirty="0" smtClean="0">
                <a:solidFill>
                  <a:schemeClr val="tx1"/>
                </a:solidFill>
                <a:latin typeface="+mj-lt"/>
              </a:rPr>
            </a:br>
            <a:r>
              <a:rPr lang="en-US" sz="800" dirty="0" smtClean="0">
                <a:solidFill>
                  <a:schemeClr val="tx1"/>
                </a:solidFill>
                <a:latin typeface="+mj-lt"/>
              </a:rPr>
              <a:t>main</a:t>
            </a:r>
            <a:br>
              <a:rPr lang="en-US" sz="800" dirty="0" smtClean="0">
                <a:solidFill>
                  <a:schemeClr val="tx1"/>
                </a:solidFill>
                <a:latin typeface="+mj-lt"/>
              </a:rPr>
            </a:br>
            <a:r>
              <a:rPr lang="en-US" sz="800" dirty="0" smtClean="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26" idx="1"/>
            <a:endCxn id="27" idx="2"/>
          </p:cNvCxnSpPr>
          <p:nvPr/>
        </p:nvCxnSpPr>
        <p:spPr>
          <a:xfrm flipH="1">
            <a:off x="2085882" y="1475291"/>
            <a:ext cx="237178" cy="90717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25" idx="1"/>
            <a:endCxn id="27" idx="2"/>
          </p:cNvCxnSpPr>
          <p:nvPr/>
        </p:nvCxnSpPr>
        <p:spPr>
          <a:xfrm flipH="1">
            <a:off x="2085882" y="1408625"/>
            <a:ext cx="289587" cy="97383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23" idx="1"/>
            <a:endCxn id="27" idx="2"/>
          </p:cNvCxnSpPr>
          <p:nvPr/>
        </p:nvCxnSpPr>
        <p:spPr>
          <a:xfrm flipH="1">
            <a:off x="2085882" y="1341959"/>
            <a:ext cx="341996" cy="1040503"/>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38" idx="1"/>
            <a:endCxn id="27" idx="2"/>
          </p:cNvCxnSpPr>
          <p:nvPr/>
        </p:nvCxnSpPr>
        <p:spPr>
          <a:xfrm flipH="1">
            <a:off x="2085882" y="2049132"/>
            <a:ext cx="344393" cy="333330"/>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40" idx="1"/>
            <a:endCxn id="27" idx="2"/>
          </p:cNvCxnSpPr>
          <p:nvPr/>
        </p:nvCxnSpPr>
        <p:spPr>
          <a:xfrm flipH="1">
            <a:off x="2085882" y="2182464"/>
            <a:ext cx="239575" cy="199998"/>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44" idx="1"/>
            <a:endCxn id="27" idx="2"/>
          </p:cNvCxnSpPr>
          <p:nvPr/>
        </p:nvCxnSpPr>
        <p:spPr>
          <a:xfrm flipH="1" flipV="1">
            <a:off x="2085882" y="2382462"/>
            <a:ext cx="344268" cy="890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45" idx="1"/>
            <a:endCxn id="27" idx="2"/>
          </p:cNvCxnSpPr>
          <p:nvPr/>
        </p:nvCxnSpPr>
        <p:spPr>
          <a:xfrm flipH="1" flipV="1">
            <a:off x="2085882" y="2382462"/>
            <a:ext cx="291859" cy="15567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46" idx="1"/>
          </p:cNvCxnSpPr>
          <p:nvPr/>
        </p:nvCxnSpPr>
        <p:spPr>
          <a:xfrm flipH="1" flipV="1">
            <a:off x="2085883" y="2382463"/>
            <a:ext cx="239449" cy="22234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50" idx="1"/>
          </p:cNvCxnSpPr>
          <p:nvPr/>
        </p:nvCxnSpPr>
        <p:spPr>
          <a:xfrm flipH="1" flipV="1">
            <a:off x="2085885" y="2382464"/>
            <a:ext cx="346662" cy="796182"/>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51" idx="1"/>
          </p:cNvCxnSpPr>
          <p:nvPr/>
        </p:nvCxnSpPr>
        <p:spPr>
          <a:xfrm flipH="1" flipV="1">
            <a:off x="2085887" y="2382465"/>
            <a:ext cx="294251" cy="862847"/>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52" idx="1"/>
          </p:cNvCxnSpPr>
          <p:nvPr/>
        </p:nvCxnSpPr>
        <p:spPr>
          <a:xfrm flipH="1" flipV="1">
            <a:off x="2085890" y="2382467"/>
            <a:ext cx="241839" cy="929511"/>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sp useBgFill="1">
        <p:nvSpPr>
          <p:cNvPr id="5" name="Rounded Rectangular Callout 4"/>
          <p:cNvSpPr/>
          <p:nvPr/>
        </p:nvSpPr>
        <p:spPr>
          <a:xfrm>
            <a:off x="194460" y="4105242"/>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Courier New" panose="02070309020205020404" pitchFamily="49" charset="0"/>
                <a:cs typeface="Courier New" panose="02070309020205020404" pitchFamily="49" charset="0"/>
              </a:rPr>
              <a:t>[hosts] </a:t>
            </a:r>
            <a:r>
              <a:rPr lang="en-US" sz="900" dirty="0" smtClean="0">
                <a:solidFill>
                  <a:schemeClr val="tx1"/>
                </a:solidFill>
                <a:cs typeface="Courier New" panose="02070309020205020404" pitchFamily="49" charset="0"/>
              </a:rPr>
              <a:t>statement</a:t>
            </a:r>
            <a:endParaRPr lang="en-US" sz="900" dirty="0" smtClean="0">
              <a:solidFill>
                <a:schemeClr val="tx1"/>
              </a:solidFill>
              <a:latin typeface="Courier New" panose="02070309020205020404" pitchFamily="49" charset="0"/>
              <a:cs typeface="Courier New" panose="02070309020205020404" pitchFamily="49" charset="0"/>
            </a:endParaRPr>
          </a:p>
        </p:txBody>
      </p:sp>
      <p:sp useBgFill="1">
        <p:nvSpPr>
          <p:cNvPr id="85" name="Rounded Rectangular Callout 84"/>
          <p:cNvSpPr/>
          <p:nvPr/>
        </p:nvSpPr>
        <p:spPr>
          <a:xfrm>
            <a:off x="834847" y="4538880"/>
            <a:ext cx="1151308" cy="370001"/>
          </a:xfrm>
          <a:prstGeom prst="wedgeRoundRectCallout">
            <a:avLst>
              <a:gd name="adj1" fmla="val 83474"/>
              <a:gd name="adj2" fmla="val -75980"/>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latin typeface="Courier New" panose="02070309020205020404" pitchFamily="49" charset="0"/>
                <a:cs typeface="Courier New" panose="02070309020205020404" pitchFamily="49" charset="0"/>
              </a:rPr>
              <a:t>[</a:t>
            </a:r>
            <a:r>
              <a:rPr lang="en-US" sz="900" dirty="0" err="1" smtClean="0">
                <a:solidFill>
                  <a:schemeClr val="tx1"/>
                </a:solidFill>
                <a:latin typeface="Courier New" panose="02070309020205020404" pitchFamily="49" charset="0"/>
                <a:cs typeface="Courier New" panose="02070309020205020404" pitchFamily="49" charset="0"/>
              </a:rPr>
              <a:t>CreateWorkload</a:t>
            </a:r>
            <a:r>
              <a:rPr lang="en-US" sz="900" dirty="0" smtClean="0">
                <a:solidFill>
                  <a:schemeClr val="tx1"/>
                </a:solidFill>
                <a:latin typeface="Courier New" panose="02070309020205020404" pitchFamily="49" charset="0"/>
                <a:cs typeface="Courier New" panose="02070309020205020404" pitchFamily="49" charset="0"/>
              </a:rPr>
              <a:t>]</a:t>
            </a:r>
            <a:br>
              <a:rPr lang="en-US" sz="900" dirty="0" smtClean="0">
                <a:solidFill>
                  <a:schemeClr val="tx1"/>
                </a:solidFill>
                <a:latin typeface="Courier New" panose="02070309020205020404" pitchFamily="49" charset="0"/>
                <a:cs typeface="Courier New" panose="02070309020205020404" pitchFamily="49" charset="0"/>
              </a:rPr>
            </a:br>
            <a:r>
              <a:rPr lang="en-US" sz="900" dirty="0" smtClean="0">
                <a:solidFill>
                  <a:schemeClr val="tx1"/>
                </a:solidFill>
                <a:cs typeface="Courier New" panose="02070309020205020404" pitchFamily="49" charset="0"/>
              </a:rPr>
              <a:t>statement</a:t>
            </a:r>
            <a:endParaRPr lang="en-US" sz="900" dirty="0" smtClean="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737829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89179" y="967575"/>
            <a:ext cx="5458987" cy="3985706"/>
          </a:xfrm>
        </p:spPr>
        <p:txBody>
          <a:bodyPr/>
          <a:lstStyle/>
          <a:p>
            <a:r>
              <a:rPr lang="en-US" sz="1600" dirty="0" smtClean="0"/>
              <a:t>Move to a model where within a single workload thread bound to a LUN, we could merge the </a:t>
            </a:r>
            <a:r>
              <a:rPr lang="en-US" sz="1600" dirty="0" err="1" smtClean="0"/>
              <a:t>precompute</a:t>
            </a:r>
            <a:r>
              <a:rPr lang="en-US" sz="1600" dirty="0" smtClean="0"/>
              <a:t> queue I/O streams from multiple, independent named </a:t>
            </a:r>
            <a:r>
              <a:rPr lang="en-US" sz="1600" dirty="0" err="1" smtClean="0"/>
              <a:t>subworkload</a:t>
            </a:r>
            <a:r>
              <a:rPr lang="en-US" sz="1600" dirty="0" smtClean="0"/>
              <a:t> </a:t>
            </a:r>
            <a:r>
              <a:rPr lang="en-US" sz="1600" dirty="0" err="1" smtClean="0"/>
              <a:t>iosequencers</a:t>
            </a:r>
            <a:r>
              <a:rPr lang="en-US" sz="1600" dirty="0" smtClean="0"/>
              <a:t> to drive the LUN's sole AIO context.</a:t>
            </a:r>
          </a:p>
          <a:p>
            <a:r>
              <a:rPr lang="en-US" sz="1600" dirty="0" smtClean="0"/>
              <a:t>Where multiple workloads are layered on a LUN, additional OS dispatcher overhead is avoided.</a:t>
            </a:r>
          </a:p>
          <a:p>
            <a:r>
              <a:rPr lang="en-US" sz="1600" dirty="0" smtClean="0"/>
              <a:t>Each workload would have its own I/O sequencer, and these I/O sequence streams would merge onto the single AIO context in scheduled start time sequence.</a:t>
            </a:r>
          </a:p>
          <a:p>
            <a:r>
              <a:rPr lang="en-US" sz="1600" dirty="0" smtClean="0"/>
              <a:t>Where there are multiple sub-workloads each running IOPS = max, the merge point mechanism would use a fixed "IOPS skew" or weighting factor.</a:t>
            </a:r>
            <a:endParaRPr lang="en-US" sz="1600" dirty="0"/>
          </a:p>
        </p:txBody>
      </p:sp>
      <p:sp>
        <p:nvSpPr>
          <p:cNvPr id="3" name="Title 2"/>
          <p:cNvSpPr>
            <a:spLocks noGrp="1"/>
          </p:cNvSpPr>
          <p:nvPr>
            <p:ph type="title"/>
          </p:nvPr>
        </p:nvSpPr>
        <p:spPr/>
        <p:txBody>
          <a:bodyPr>
            <a:normAutofit/>
          </a:bodyPr>
          <a:lstStyle/>
          <a:p>
            <a:r>
              <a:rPr lang="en-US" sz="2000" dirty="0" smtClean="0"/>
              <a:t>Idea to further reduce OS dispatcher use</a:t>
            </a:r>
            <a:endParaRPr lang="en-US" sz="2000" dirty="0"/>
          </a:p>
        </p:txBody>
      </p:sp>
      <p:sp>
        <p:nvSpPr>
          <p:cNvPr id="4" name="Rectangle 3"/>
          <p:cNvSpPr/>
          <p:nvPr/>
        </p:nvSpPr>
        <p:spPr>
          <a:xfrm>
            <a:off x="922397" y="1247879"/>
            <a:ext cx="2416506" cy="147380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err="1" smtClean="0">
                <a:solidFill>
                  <a:schemeClr val="tx1"/>
                </a:solidFill>
                <a:latin typeface="+mj-lt"/>
              </a:rPr>
              <a:t>testhost</a:t>
            </a:r>
            <a:endParaRPr lang="en-US" sz="1200" dirty="0" smtClean="0">
              <a:solidFill>
                <a:schemeClr val="tx1"/>
              </a:solidFill>
              <a:latin typeface="+mj-lt"/>
            </a:endParaRPr>
          </a:p>
        </p:txBody>
      </p:sp>
      <p:sp>
        <p:nvSpPr>
          <p:cNvPr id="5" name="Rectangle 4"/>
          <p:cNvSpPr/>
          <p:nvPr/>
        </p:nvSpPr>
        <p:spPr>
          <a:xfrm>
            <a:off x="2815125" y="1247879"/>
            <a:ext cx="523779" cy="147380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6" name="Flowchart: Magnetic Disk 5"/>
          <p:cNvSpPr/>
          <p:nvPr/>
        </p:nvSpPr>
        <p:spPr>
          <a:xfrm>
            <a:off x="2907436" y="1685687"/>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7" name="Rectangle 6"/>
          <p:cNvSpPr/>
          <p:nvPr/>
        </p:nvSpPr>
        <p:spPr>
          <a:xfrm>
            <a:off x="2953837" y="2047638"/>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cxnSp>
        <p:nvCxnSpPr>
          <p:cNvPr id="8" name="Straight Connector 7"/>
          <p:cNvCxnSpPr>
            <a:stCxn id="6" idx="3"/>
            <a:endCxn id="7" idx="0"/>
          </p:cNvCxnSpPr>
          <p:nvPr/>
        </p:nvCxnSpPr>
        <p:spPr>
          <a:xfrm>
            <a:off x="3028880" y="1980962"/>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71125" y="1604010"/>
            <a:ext cx="1062990" cy="3524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600" dirty="0" smtClean="0">
                <a:solidFill>
                  <a:schemeClr val="tx1"/>
                </a:solidFill>
                <a:latin typeface="+mj-lt"/>
              </a:rPr>
              <a:t> </a:t>
            </a:r>
            <a:r>
              <a:rPr lang="en-US" sz="600" dirty="0" err="1" smtClean="0">
                <a:solidFill>
                  <a:schemeClr val="tx1"/>
                </a:solidFill>
                <a:latin typeface="+mj-lt"/>
              </a:rPr>
              <a:t>WorkloadThread</a:t>
            </a:r>
            <a:endParaRPr lang="en-US" sz="600" dirty="0" smtClean="0">
              <a:solidFill>
                <a:schemeClr val="tx1"/>
              </a:solidFill>
              <a:latin typeface="+mj-lt"/>
            </a:endParaRPr>
          </a:p>
        </p:txBody>
      </p:sp>
      <p:sp>
        <p:nvSpPr>
          <p:cNvPr id="18" name="Rectangle 17"/>
          <p:cNvSpPr/>
          <p:nvPr/>
        </p:nvSpPr>
        <p:spPr>
          <a:xfrm>
            <a:off x="1858830" y="1659255"/>
            <a:ext cx="327660" cy="26122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smtClean="0">
                <a:solidFill>
                  <a:schemeClr val="tx1"/>
                </a:solidFill>
                <a:latin typeface="+mj-lt"/>
              </a:rPr>
              <a:t>AIO context</a:t>
            </a:r>
          </a:p>
        </p:txBody>
      </p:sp>
      <p:sp>
        <p:nvSpPr>
          <p:cNvPr id="19" name="Rectangle 18"/>
          <p:cNvSpPr/>
          <p:nvPr/>
        </p:nvSpPr>
        <p:spPr>
          <a:xfrm>
            <a:off x="1171125" y="2145030"/>
            <a:ext cx="1062990" cy="3524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600" dirty="0" smtClean="0">
                <a:solidFill>
                  <a:schemeClr val="tx1"/>
                </a:solidFill>
                <a:latin typeface="+mj-lt"/>
              </a:rPr>
              <a:t> </a:t>
            </a:r>
            <a:r>
              <a:rPr lang="en-US" sz="600" dirty="0" err="1" smtClean="0">
                <a:solidFill>
                  <a:schemeClr val="tx1"/>
                </a:solidFill>
                <a:latin typeface="+mj-lt"/>
              </a:rPr>
              <a:t>WorkloadThread</a:t>
            </a:r>
            <a:endParaRPr lang="en-US" sz="600" dirty="0" smtClean="0">
              <a:solidFill>
                <a:schemeClr val="tx1"/>
              </a:solidFill>
              <a:latin typeface="+mj-lt"/>
            </a:endParaRPr>
          </a:p>
        </p:txBody>
      </p:sp>
      <p:sp>
        <p:nvSpPr>
          <p:cNvPr id="20" name="Rectangle 19"/>
          <p:cNvSpPr/>
          <p:nvPr/>
        </p:nvSpPr>
        <p:spPr>
          <a:xfrm>
            <a:off x="1858830" y="2200275"/>
            <a:ext cx="327660" cy="26122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smtClean="0">
                <a:solidFill>
                  <a:schemeClr val="tx1"/>
                </a:solidFill>
                <a:latin typeface="+mj-lt"/>
              </a:rPr>
              <a:t>AIO context</a:t>
            </a:r>
          </a:p>
        </p:txBody>
      </p:sp>
      <p:sp>
        <p:nvSpPr>
          <p:cNvPr id="21" name="TextBox 20"/>
          <p:cNvSpPr txBox="1"/>
          <p:nvPr/>
        </p:nvSpPr>
        <p:spPr>
          <a:xfrm>
            <a:off x="1539742" y="1796296"/>
            <a:ext cx="638175" cy="369332"/>
          </a:xfrm>
          <a:prstGeom prst="rect">
            <a:avLst/>
          </a:prstGeom>
          <a:noFill/>
        </p:spPr>
        <p:txBody>
          <a:bodyPr wrap="square" rtlCol="0" anchor="ctr" anchorCtr="1">
            <a:spAutoFit/>
          </a:bodyPr>
          <a:lstStyle/>
          <a:p>
            <a:r>
              <a:rPr lang="en-US" dirty="0" smtClean="0"/>
              <a:t>…</a:t>
            </a:r>
            <a:endParaRPr lang="en-US" dirty="0"/>
          </a:p>
        </p:txBody>
      </p:sp>
      <p:sp>
        <p:nvSpPr>
          <p:cNvPr id="23" name="Left-Right Arrow 22"/>
          <p:cNvSpPr/>
          <p:nvPr/>
        </p:nvSpPr>
        <p:spPr>
          <a:xfrm rot="19764852" flipV="1">
            <a:off x="2071733" y="2061316"/>
            <a:ext cx="893694" cy="123825"/>
          </a:xfrm>
          <a:prstGeom prst="lef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600" dirty="0" err="1" smtClean="0">
              <a:solidFill>
                <a:schemeClr val="tx1"/>
              </a:solidFill>
              <a:latin typeface="+mj-lt"/>
            </a:endParaRPr>
          </a:p>
        </p:txBody>
      </p:sp>
      <p:sp>
        <p:nvSpPr>
          <p:cNvPr id="22" name="Left-Right Arrow 21"/>
          <p:cNvSpPr/>
          <p:nvPr/>
        </p:nvSpPr>
        <p:spPr>
          <a:xfrm rot="288237">
            <a:off x="2154963" y="1723772"/>
            <a:ext cx="754725" cy="123825"/>
          </a:xfrm>
          <a:prstGeom prst="lef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600" dirty="0" err="1" smtClean="0">
              <a:solidFill>
                <a:schemeClr val="tx1"/>
              </a:solidFill>
              <a:latin typeface="+mj-lt"/>
            </a:endParaRPr>
          </a:p>
        </p:txBody>
      </p:sp>
      <p:sp>
        <p:nvSpPr>
          <p:cNvPr id="24" name="Rectangle 23"/>
          <p:cNvSpPr/>
          <p:nvPr/>
        </p:nvSpPr>
        <p:spPr>
          <a:xfrm>
            <a:off x="924347" y="3025729"/>
            <a:ext cx="2416506" cy="147380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err="1" smtClean="0">
                <a:solidFill>
                  <a:schemeClr val="tx1"/>
                </a:solidFill>
                <a:latin typeface="+mj-lt"/>
              </a:rPr>
              <a:t>testhost</a:t>
            </a:r>
            <a:endParaRPr lang="en-US" sz="1200" dirty="0" smtClean="0">
              <a:solidFill>
                <a:schemeClr val="tx1"/>
              </a:solidFill>
              <a:latin typeface="+mj-lt"/>
            </a:endParaRPr>
          </a:p>
        </p:txBody>
      </p:sp>
      <p:sp>
        <p:nvSpPr>
          <p:cNvPr id="25" name="Rectangle 24"/>
          <p:cNvSpPr/>
          <p:nvPr/>
        </p:nvSpPr>
        <p:spPr>
          <a:xfrm>
            <a:off x="2817075" y="3025729"/>
            <a:ext cx="523779" cy="147380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smtClean="0">
                <a:solidFill>
                  <a:schemeClr val="tx1"/>
                </a:solidFill>
                <a:latin typeface="+mj-lt"/>
              </a:rPr>
              <a:t>OS</a:t>
            </a:r>
          </a:p>
        </p:txBody>
      </p:sp>
      <p:sp>
        <p:nvSpPr>
          <p:cNvPr id="26" name="Flowchart: Magnetic Disk 25"/>
          <p:cNvSpPr/>
          <p:nvPr/>
        </p:nvSpPr>
        <p:spPr>
          <a:xfrm>
            <a:off x="2909386" y="3463537"/>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smtClean="0">
                <a:solidFill>
                  <a:schemeClr val="tx1"/>
                </a:solidFill>
                <a:latin typeface="+mj-lt"/>
              </a:rPr>
              <a:t>LUN</a:t>
            </a:r>
          </a:p>
        </p:txBody>
      </p:sp>
      <p:sp>
        <p:nvSpPr>
          <p:cNvPr id="27" name="Rectangle 26"/>
          <p:cNvSpPr/>
          <p:nvPr/>
        </p:nvSpPr>
        <p:spPr>
          <a:xfrm>
            <a:off x="2955787" y="3825488"/>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smtClean="0">
                <a:solidFill>
                  <a:schemeClr val="tx1"/>
                </a:solidFill>
                <a:latin typeface="+mj-lt"/>
              </a:rPr>
              <a:t>HBA</a:t>
            </a:r>
          </a:p>
        </p:txBody>
      </p:sp>
      <p:cxnSp>
        <p:nvCxnSpPr>
          <p:cNvPr id="28" name="Straight Connector 27"/>
          <p:cNvCxnSpPr>
            <a:stCxn id="26" idx="3"/>
            <a:endCxn id="27" idx="0"/>
          </p:cNvCxnSpPr>
          <p:nvPr/>
        </p:nvCxnSpPr>
        <p:spPr>
          <a:xfrm>
            <a:off x="3030830" y="3758812"/>
            <a:ext cx="95447" cy="666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173074" y="3381860"/>
            <a:ext cx="1272249" cy="94826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600" dirty="0" smtClean="0">
                <a:solidFill>
                  <a:schemeClr val="tx1"/>
                </a:solidFill>
                <a:latin typeface="+mj-lt"/>
              </a:rPr>
              <a:t> </a:t>
            </a:r>
            <a:r>
              <a:rPr lang="en-US" sz="600" dirty="0" err="1" smtClean="0">
                <a:solidFill>
                  <a:schemeClr val="tx1"/>
                </a:solidFill>
                <a:latin typeface="+mj-lt"/>
              </a:rPr>
              <a:t>LUN_thread</a:t>
            </a:r>
            <a:endParaRPr lang="en-US" sz="600" dirty="0" smtClean="0">
              <a:solidFill>
                <a:schemeClr val="tx1"/>
              </a:solidFill>
              <a:latin typeface="+mj-lt"/>
            </a:endParaRPr>
          </a:p>
        </p:txBody>
      </p:sp>
      <p:sp>
        <p:nvSpPr>
          <p:cNvPr id="30" name="Rectangle 29"/>
          <p:cNvSpPr/>
          <p:nvPr/>
        </p:nvSpPr>
        <p:spPr>
          <a:xfrm>
            <a:off x="2024610" y="3675487"/>
            <a:ext cx="327660" cy="26122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smtClean="0">
                <a:solidFill>
                  <a:schemeClr val="tx1"/>
                </a:solidFill>
                <a:latin typeface="+mj-lt"/>
              </a:rPr>
              <a:t>AIO context</a:t>
            </a:r>
          </a:p>
        </p:txBody>
      </p:sp>
      <p:sp>
        <p:nvSpPr>
          <p:cNvPr id="33" name="TextBox 32"/>
          <p:cNvSpPr txBox="1"/>
          <p:nvPr/>
        </p:nvSpPr>
        <p:spPr>
          <a:xfrm>
            <a:off x="1243543" y="3705217"/>
            <a:ext cx="638175" cy="369332"/>
          </a:xfrm>
          <a:prstGeom prst="rect">
            <a:avLst/>
          </a:prstGeom>
          <a:noFill/>
        </p:spPr>
        <p:txBody>
          <a:bodyPr wrap="square" rtlCol="0" anchor="ctr" anchorCtr="1">
            <a:spAutoFit/>
          </a:bodyPr>
          <a:lstStyle/>
          <a:p>
            <a:r>
              <a:rPr lang="en-US" dirty="0" smtClean="0"/>
              <a:t>…</a:t>
            </a:r>
            <a:endParaRPr lang="en-US" dirty="0"/>
          </a:p>
        </p:txBody>
      </p:sp>
      <p:sp>
        <p:nvSpPr>
          <p:cNvPr id="35" name="Left-Right Arrow 34"/>
          <p:cNvSpPr/>
          <p:nvPr/>
        </p:nvSpPr>
        <p:spPr>
          <a:xfrm rot="20634760">
            <a:off x="2263763" y="3638390"/>
            <a:ext cx="678336" cy="123825"/>
          </a:xfrm>
          <a:prstGeom prst="left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600" dirty="0" err="1" smtClean="0">
              <a:solidFill>
                <a:schemeClr val="tx1"/>
              </a:solidFill>
              <a:latin typeface="+mj-lt"/>
            </a:endParaRPr>
          </a:p>
        </p:txBody>
      </p:sp>
      <p:sp>
        <p:nvSpPr>
          <p:cNvPr id="36" name="Rectangle 35"/>
          <p:cNvSpPr/>
          <p:nvPr/>
        </p:nvSpPr>
        <p:spPr>
          <a:xfrm>
            <a:off x="1336245" y="3546830"/>
            <a:ext cx="563389" cy="12865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smtClean="0">
                <a:solidFill>
                  <a:schemeClr val="tx1"/>
                </a:solidFill>
                <a:latin typeface="+mj-lt"/>
              </a:rPr>
              <a:t>Workload data</a:t>
            </a:r>
          </a:p>
        </p:txBody>
      </p:sp>
      <p:sp>
        <p:nvSpPr>
          <p:cNvPr id="37" name="Rectangle 36"/>
          <p:cNvSpPr/>
          <p:nvPr/>
        </p:nvSpPr>
        <p:spPr>
          <a:xfrm>
            <a:off x="1335245" y="3749380"/>
            <a:ext cx="563389" cy="12865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smtClean="0">
                <a:solidFill>
                  <a:schemeClr val="tx1"/>
                </a:solidFill>
                <a:latin typeface="+mj-lt"/>
              </a:rPr>
              <a:t>Workload data</a:t>
            </a:r>
          </a:p>
        </p:txBody>
      </p:sp>
      <p:sp>
        <p:nvSpPr>
          <p:cNvPr id="38" name="Rectangle 37"/>
          <p:cNvSpPr/>
          <p:nvPr/>
        </p:nvSpPr>
        <p:spPr>
          <a:xfrm>
            <a:off x="1334245" y="4046330"/>
            <a:ext cx="563389" cy="12865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600" dirty="0" smtClean="0">
                <a:solidFill>
                  <a:schemeClr val="tx1"/>
                </a:solidFill>
                <a:latin typeface="+mj-lt"/>
              </a:rPr>
              <a:t>Workload data</a:t>
            </a:r>
          </a:p>
        </p:txBody>
      </p:sp>
      <p:sp>
        <p:nvSpPr>
          <p:cNvPr id="39" name="Curved Right Arrow 38"/>
          <p:cNvSpPr/>
          <p:nvPr/>
        </p:nvSpPr>
        <p:spPr>
          <a:xfrm>
            <a:off x="824702" y="1685687"/>
            <a:ext cx="346423" cy="706386"/>
          </a:xfrm>
          <a:prstGeom prst="curvedRightArrow">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600" dirty="0" err="1" smtClean="0">
              <a:solidFill>
                <a:schemeClr val="tx1"/>
              </a:solidFill>
              <a:latin typeface="+mj-lt"/>
            </a:endParaRPr>
          </a:p>
        </p:txBody>
      </p:sp>
      <p:sp>
        <p:nvSpPr>
          <p:cNvPr id="40" name="TextBox 39"/>
          <p:cNvSpPr txBox="1"/>
          <p:nvPr/>
        </p:nvSpPr>
        <p:spPr>
          <a:xfrm>
            <a:off x="112088" y="1796296"/>
            <a:ext cx="643029" cy="323165"/>
          </a:xfrm>
          <a:prstGeom prst="rect">
            <a:avLst/>
          </a:prstGeom>
          <a:noFill/>
        </p:spPr>
        <p:txBody>
          <a:bodyPr wrap="square" lIns="0" tIns="0" rIns="0" bIns="0" rtlCol="0">
            <a:spAutoFit/>
          </a:bodyPr>
          <a:lstStyle/>
          <a:p>
            <a:r>
              <a:rPr lang="en-US" sz="1050" dirty="0" smtClean="0"/>
              <a:t>OS dispatcher</a:t>
            </a:r>
            <a:endParaRPr lang="en-US" sz="1050" dirty="0"/>
          </a:p>
        </p:txBody>
      </p:sp>
      <p:sp>
        <p:nvSpPr>
          <p:cNvPr id="41" name="Plaque 40"/>
          <p:cNvSpPr/>
          <p:nvPr/>
        </p:nvSpPr>
        <p:spPr>
          <a:xfrm>
            <a:off x="2199844" y="1298023"/>
            <a:ext cx="490957" cy="200413"/>
          </a:xfrm>
          <a:prstGeom prst="plaqu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smtClean="0">
                <a:solidFill>
                  <a:srgbClr val="00B0F0"/>
                </a:solidFill>
                <a:latin typeface="+mj-lt"/>
              </a:rPr>
              <a:t>today</a:t>
            </a:r>
          </a:p>
        </p:txBody>
      </p:sp>
      <p:sp>
        <p:nvSpPr>
          <p:cNvPr id="42" name="Plaque 41"/>
          <p:cNvSpPr/>
          <p:nvPr/>
        </p:nvSpPr>
        <p:spPr>
          <a:xfrm>
            <a:off x="2259888" y="3088477"/>
            <a:ext cx="490957" cy="200413"/>
          </a:xfrm>
          <a:prstGeom prst="plaque">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smtClean="0">
                <a:solidFill>
                  <a:srgbClr val="00B0F0"/>
                </a:solidFill>
                <a:latin typeface="+mj-lt"/>
              </a:rPr>
              <a:t>future</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7043"/>
          </a:xfrm>
        </p:spPr>
        <p:txBody>
          <a:bodyPr/>
          <a:lstStyle/>
          <a:p>
            <a:r>
              <a:rPr lang="en-US" sz="1600" dirty="0" smtClean="0"/>
              <a:t>It can be very misleading when you are not measuring what you think you are measuring.</a:t>
            </a:r>
          </a:p>
          <a:p>
            <a:r>
              <a:rPr lang="en-US" sz="1600" dirty="0" smtClean="0"/>
              <a:t>For example, if we had overwhelmed the Linux dispatcher with thousands of ivy threads, all expecting to be dispatched promptly, we might think that we are measuring storage IOPS and service time, but what we are really measuring is OS dispatcher latency.</a:t>
            </a:r>
          </a:p>
          <a:p>
            <a:r>
              <a:rPr lang="en-US" sz="1600" dirty="0" smtClean="0"/>
              <a:t>Ivy now produces an "</a:t>
            </a:r>
            <a:r>
              <a:rPr lang="en-US" sz="1600" dirty="0" err="1" smtClean="0"/>
              <a:t>interlock_latencies</a:t>
            </a:r>
            <a:r>
              <a:rPr lang="en-US" sz="1600" dirty="0" smtClean="0"/>
              <a:t>" output folder with csv files recording OS dispatching latencies as part of a full set of interlock protocol latency data covering both test host and command device interlock protocol latencies.</a:t>
            </a:r>
          </a:p>
          <a:p>
            <a:r>
              <a:rPr lang="en-US" sz="1600" dirty="0" smtClean="0"/>
              <a:t>It is anticipated that the data in these csv files will inform us about the quality of the measurement data.  If the interlock protocol is highly responsive, the data will be more "clean".</a:t>
            </a:r>
            <a:endParaRPr lang="en-US" sz="1600" dirty="0"/>
          </a:p>
        </p:txBody>
      </p:sp>
      <p:sp>
        <p:nvSpPr>
          <p:cNvPr id="3" name="Title 2"/>
          <p:cNvSpPr>
            <a:spLocks noGrp="1"/>
          </p:cNvSpPr>
          <p:nvPr>
            <p:ph type="title"/>
          </p:nvPr>
        </p:nvSpPr>
        <p:spPr/>
        <p:txBody>
          <a:bodyPr>
            <a:normAutofit/>
          </a:bodyPr>
          <a:lstStyle/>
          <a:p>
            <a:r>
              <a:rPr lang="en-US" sz="2000" dirty="0" smtClean="0"/>
              <a:t>Experienced performance engineers know</a:t>
            </a:r>
            <a:endParaRPr lang="en-US" sz="20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28310"/>
          </a:xfrm>
        </p:spPr>
        <p:txBody>
          <a:bodyPr/>
          <a:lstStyle/>
          <a:p>
            <a:r>
              <a:rPr lang="en-US" sz="1800" dirty="0" smtClean="0"/>
              <a:t>Extra threads only come when we layer multiple workloads on each LUN, like we do in the VMware workload.</a:t>
            </a:r>
          </a:p>
          <a:p>
            <a:r>
              <a:rPr lang="en-US" sz="1800" dirty="0" smtClean="0"/>
              <a:t>If you have 64 ports, each with 16 LUNs and each have 3 workloads.</a:t>
            </a:r>
          </a:p>
          <a:p>
            <a:pPr lvl="1"/>
            <a:r>
              <a:rPr lang="en-US" sz="1600" dirty="0" smtClean="0"/>
              <a:t>With today's ivy, that would be 64 x 16 x 3 = 3072 workload threads spread over the test hosts.  The new method would cut that to 1024 threads.</a:t>
            </a:r>
          </a:p>
          <a:p>
            <a:r>
              <a:rPr lang="en-US" sz="1800" dirty="0" smtClean="0"/>
              <a:t>You can detect if you are suffering from OS dispatcher latency by looking at the ivy interlock latency csv files in the </a:t>
            </a:r>
            <a:r>
              <a:rPr lang="en-US" sz="1800" dirty="0" err="1" smtClean="0">
                <a:latin typeface="Courier New" pitchFamily="49" charset="0"/>
                <a:cs typeface="Courier New" pitchFamily="49" charset="0"/>
              </a:rPr>
              <a:t>interlock_latencies</a:t>
            </a:r>
            <a:r>
              <a:rPr lang="en-US" sz="1800" dirty="0" smtClean="0"/>
              <a:t> folder.</a:t>
            </a:r>
          </a:p>
          <a:p>
            <a:r>
              <a:rPr lang="en-US" sz="1800" dirty="0" smtClean="0"/>
              <a:t>You could also run some experiments with the same IOPS but spread over different numbers of workloads on each LUN.</a:t>
            </a:r>
          </a:p>
          <a:p>
            <a:r>
              <a:rPr lang="en-US" sz="1800" dirty="0" smtClean="0"/>
              <a:t>This looks like a good upgrade.  Implementation depending on priorities.</a:t>
            </a:r>
            <a:br>
              <a:rPr lang="en-US" sz="1800" dirty="0" smtClean="0"/>
            </a:br>
            <a:r>
              <a:rPr lang="en-US" sz="1800" dirty="0" smtClean="0"/>
              <a:t>This would be a "big" development item, but not "really big".</a:t>
            </a:r>
            <a:endParaRPr lang="en-US" sz="1800" dirty="0"/>
          </a:p>
        </p:txBody>
      </p:sp>
      <p:sp>
        <p:nvSpPr>
          <p:cNvPr id="3" name="Title 2"/>
          <p:cNvSpPr>
            <a:spLocks noGrp="1"/>
          </p:cNvSpPr>
          <p:nvPr>
            <p:ph type="title"/>
          </p:nvPr>
        </p:nvSpPr>
        <p:spPr/>
        <p:txBody>
          <a:bodyPr/>
          <a:lstStyle/>
          <a:p>
            <a:r>
              <a:rPr lang="en-US" dirty="0" smtClean="0"/>
              <a:t>How much will this help?</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9485"/>
          </a:xfrm>
        </p:spPr>
        <p:txBody>
          <a:bodyPr/>
          <a:lstStyle/>
          <a:p>
            <a:r>
              <a:rPr lang="en-US" sz="1800" dirty="0" smtClean="0"/>
              <a:t>As part of switching to JSON format workload and Go statement parameters.</a:t>
            </a:r>
          </a:p>
          <a:p>
            <a:r>
              <a:rPr lang="en-US" sz="1800" dirty="0" smtClean="0"/>
              <a:t>An ivy </a:t>
            </a:r>
            <a:r>
              <a:rPr lang="en-US" sz="1800" dirty="0" err="1" smtClean="0">
                <a:latin typeface="Courier New" pitchFamily="49" charset="0"/>
                <a:cs typeface="Courier New" pitchFamily="49" charset="0"/>
              </a:rPr>
              <a:t>WorkloadThread</a:t>
            </a:r>
            <a:r>
              <a:rPr lang="en-US" sz="1800" dirty="0" smtClean="0"/>
              <a:t> has an AIO context to a LUN.</a:t>
            </a:r>
          </a:p>
          <a:p>
            <a:r>
              <a:rPr lang="en-US" sz="1800" dirty="0" smtClean="0"/>
              <a:t>A workload has an </a:t>
            </a:r>
            <a:r>
              <a:rPr lang="en-US" sz="1800" dirty="0" err="1" smtClean="0"/>
              <a:t>iosequencer</a:t>
            </a:r>
            <a:r>
              <a:rPr lang="en-US" sz="1800" dirty="0" smtClean="0"/>
              <a:t> type, and parameters for the sequencer.</a:t>
            </a:r>
          </a:p>
          <a:p>
            <a:r>
              <a:rPr lang="en-US" sz="1800" dirty="0" smtClean="0"/>
              <a:t>Using JSON would let us very easily define workloads using a mix of multiple sub-</a:t>
            </a:r>
            <a:r>
              <a:rPr lang="en-US" sz="1800" dirty="0" err="1" smtClean="0"/>
              <a:t>iosequencers</a:t>
            </a:r>
            <a:r>
              <a:rPr lang="en-US" sz="1800" dirty="0" smtClean="0"/>
              <a:t>.</a:t>
            </a:r>
          </a:p>
          <a:p>
            <a:r>
              <a:rPr lang="en-US" sz="1800" dirty="0" smtClean="0"/>
              <a:t>The output stream of I/Os from multiple </a:t>
            </a:r>
            <a:r>
              <a:rPr lang="en-US" sz="1800" dirty="0" err="1" smtClean="0"/>
              <a:t>iosequencers</a:t>
            </a:r>
            <a:r>
              <a:rPr lang="en-US" sz="1800" dirty="0" smtClean="0"/>
              <a:t> would be merged or mixed together by scheduled execution time to be run over the AIO context.</a:t>
            </a:r>
          </a:p>
          <a:p>
            <a:r>
              <a:rPr lang="en-US" sz="1800" dirty="0" smtClean="0"/>
              <a:t>Where workload components are running at IOPS = max, a skew % would be used where the workloads merge.</a:t>
            </a:r>
            <a:endParaRPr lang="en-US" sz="1800" dirty="0"/>
          </a:p>
        </p:txBody>
      </p:sp>
      <p:sp>
        <p:nvSpPr>
          <p:cNvPr id="3" name="Title 2"/>
          <p:cNvSpPr>
            <a:spLocks noGrp="1"/>
          </p:cNvSpPr>
          <p:nvPr>
            <p:ph type="title"/>
          </p:nvPr>
        </p:nvSpPr>
        <p:spPr/>
        <p:txBody>
          <a:bodyPr/>
          <a:lstStyle/>
          <a:p>
            <a:r>
              <a:rPr lang="en-US" dirty="0" smtClean="0"/>
              <a:t>How would we do this?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493264"/>
          </a:xfrm>
        </p:spPr>
        <p:txBody>
          <a:bodyPr/>
          <a:lstStyle/>
          <a:p>
            <a:r>
              <a:rPr lang="en-US" dirty="0" smtClean="0"/>
              <a:t>For example, you have small number of enormous LUNs backed by a pool.</a:t>
            </a:r>
          </a:p>
          <a:p>
            <a:r>
              <a:rPr lang="en-US" dirty="0" smtClean="0"/>
              <a:t>You want enough threads doing the work to take advantage of the number of cores in the test host to get the highest I/O rate.</a:t>
            </a:r>
          </a:p>
          <a:p>
            <a:r>
              <a:rPr lang="en-US" dirty="0" smtClean="0"/>
              <a:t>Just make multiple workloads and layer them in ivy just like you do today.</a:t>
            </a:r>
          </a:p>
          <a:p>
            <a:r>
              <a:rPr lang="en-US" dirty="0" smtClean="0"/>
              <a:t>This new multiple sub-</a:t>
            </a:r>
            <a:r>
              <a:rPr lang="en-US" dirty="0" err="1" smtClean="0"/>
              <a:t>iosequencer</a:t>
            </a:r>
            <a:r>
              <a:rPr lang="en-US" dirty="0" smtClean="0"/>
              <a:t> capability is additional to the existing mechanism, not a replacement.</a:t>
            </a:r>
            <a:endParaRPr lang="en-US" dirty="0"/>
          </a:p>
        </p:txBody>
      </p:sp>
      <p:sp>
        <p:nvSpPr>
          <p:cNvPr id="3" name="Title 2"/>
          <p:cNvSpPr>
            <a:spLocks noGrp="1"/>
          </p:cNvSpPr>
          <p:nvPr>
            <p:ph type="title"/>
          </p:nvPr>
        </p:nvSpPr>
        <p:spPr/>
        <p:txBody>
          <a:bodyPr>
            <a:normAutofit/>
          </a:bodyPr>
          <a:lstStyle/>
          <a:p>
            <a:r>
              <a:rPr lang="en-US" sz="2000" dirty="0" smtClean="0"/>
              <a:t>In some cases, we may need </a:t>
            </a:r>
            <a:r>
              <a:rPr lang="en-US" sz="2000" i="1" dirty="0" smtClean="0"/>
              <a:t>more</a:t>
            </a:r>
            <a:r>
              <a:rPr lang="en-US" sz="2000" dirty="0" smtClean="0"/>
              <a:t> threads on a test host</a:t>
            </a:r>
            <a:endParaRPr lang="en-US" sz="2000"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Blank">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lIns="0" tIns="0" rIns="0" bIns="0" rtlCol="0" anchor="ctr"/>
      <a:lstStyle>
        <a:defPPr algn="ctr">
          <a:defRPr sz="600" dirty="0" err="1" smtClean="0">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HDS_Corporate_PowerPoint_Template_2016 (1).pptx" id="{33BB0B5D-0DBF-40D8-8BAA-044A16F3E511}" vid="{E717B3E8-6843-487F-B577-1480382C5D6B}"/>
    </a:ext>
  </a:ext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1298</TotalTime>
  <Words>1509</Words>
  <Application>Microsoft Office PowerPoint</Application>
  <PresentationFormat>On-screen Show (16:9)</PresentationFormat>
  <Paragraphs>190</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Blank</vt:lpstr>
      <vt:lpstr>Improving ivy scalability</vt:lpstr>
      <vt:lpstr>WorkloadThread uses AIO</vt:lpstr>
      <vt:lpstr>Life cycle of an ivy I/O</vt:lpstr>
      <vt:lpstr>Today one thread for each layered workload on each LUN</vt:lpstr>
      <vt:lpstr>Idea to further reduce OS dispatcher use</vt:lpstr>
      <vt:lpstr>Experienced performance engineers know</vt:lpstr>
      <vt:lpstr>How much will this help?</vt:lpstr>
      <vt:lpstr>How would we do this?</vt:lpstr>
      <vt:lpstr>In some cases, we may need more threads on a test host</vt:lpstr>
      <vt:lpstr>It's a case of why didn't I think of that before?</vt:lpstr>
      <vt:lpstr>Slide 11</vt:lpstr>
      <vt:lpstr>Not looked at yet</vt:lpstr>
    </vt:vector>
  </TitlesOfParts>
  <Company>Hitachi Data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28pt Arial Bold</dc:title>
  <dc:creator>Hitachi Data Systems</dc:creator>
  <cp:lastModifiedBy>Ian</cp:lastModifiedBy>
  <cp:revision>287</cp:revision>
  <dcterms:created xsi:type="dcterms:W3CDTF">2016-01-18T17:54:10Z</dcterms:created>
  <dcterms:modified xsi:type="dcterms:W3CDTF">2018-06-04T23:15:56Z</dcterms:modified>
</cp:coreProperties>
</file>