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handoutMasterIdLst>
    <p:handoutMasterId r:id="rId31"/>
  </p:handout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77" r:id="rId16"/>
    <p:sldId id="365" r:id="rId17"/>
    <p:sldId id="378" r:id="rId18"/>
    <p:sldId id="376" r:id="rId19"/>
    <p:sldId id="372" r:id="rId20"/>
    <p:sldId id="374" r:id="rId21"/>
    <p:sldId id="366" r:id="rId22"/>
    <p:sldId id="367" r:id="rId23"/>
    <p:sldId id="368" r:id="rId24"/>
    <p:sldId id="369" r:id="rId25"/>
    <p:sldId id="370" r:id="rId26"/>
    <p:sldId id="371" r:id="rId27"/>
    <p:sldId id="375" r:id="rId28"/>
    <p:sldId id="373" r:id="rId29"/>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p15:clr>
            <a:srgbClr val="A4A3A4"/>
          </p15:clr>
        </p15:guide>
        <p15:guide id="3" pos="5760" userDrawn="1">
          <p15:clr>
            <a:srgbClr val="A4A3A4"/>
          </p15:clr>
        </p15:guide>
        <p15:guide id="4" orient="horz" pos="5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Watson" initials="KW" lastIdx="1" clrIdx="0">
    <p:extLst/>
  </p:cmAuthor>
  <p:cmAuthor id="2" name="Kathleen Watson" initials="KW [2]" lastIdx="1" clrIdx="1">
    <p:extLst/>
  </p:cmAuthor>
  <p:cmAuthor id="3" name="Kathleen Watson" initials="KW [3]" lastIdx="1" clrIdx="2">
    <p:extLst/>
  </p:cmAuthor>
  <p:cmAuthor id="4" name="Kathleen Watson" initials="KW [4]" lastIdx="1" clrIdx="3">
    <p:extLst/>
  </p:cmAuthor>
  <p:cmAuthor id="5" name="Kathleen Watson" initials="KW [5]" lastIdx="1" clrIdx="4">
    <p:extLst/>
  </p:cmAuthor>
  <p:cmAuthor id="6" name="Kathleen Watson" initials="KW [6]" lastIdx="1" clrIdx="5">
    <p:extLst/>
  </p:cmAuthor>
  <p:cmAuthor id="7" name="Kathleen Watson" initials="KW [7]" lastIdx="1" clrIdx="6">
    <p:extLst/>
  </p:cmAuthor>
  <p:cmAuthor id="8" name="Kathleen Watson" initials="KW [8]" lastIdx="1" clrIdx="7">
    <p:extLst/>
  </p:cmAuthor>
  <p:cmAuthor id="9" name="Kathleen Watson" initials="KW [9]" lastIdx="1" clrIdx="8">
    <p:extLst/>
  </p:cmAuthor>
  <p:cmAuthor id="10" name="Kathleen Watson" initials="KW [10]" lastIdx="1" clrIdx="9">
    <p:extLst/>
  </p:cmAuthor>
  <p:cmAuthor id="11" name="Kathleen Watson" initials="KW [11]" lastIdx="1" clrIdx="10">
    <p:extLst/>
  </p:cmAuthor>
  <p:cmAuthor id="12" name="Kathleen Watson" initials="KW [12]" lastIdx="1" clrIdx="11">
    <p:extLst/>
  </p:cmAuthor>
  <p:cmAuthor id="13" name="Jeff San Miguel" initials="JSM" lastIdx="1" clrIdx="12">
    <p:extLst/>
  </p:cmAuthor>
  <p:cmAuthor id="14" name="Jeff San Miguel" initials="JSM [2]" lastIdx="1" clrIdx="13">
    <p:extLst/>
  </p:cmAuthor>
  <p:cmAuthor id="15" name="Jeff San Miguel" initials="JSM [3]" lastIdx="1" clrIdx="14">
    <p:extLst/>
  </p:cmAuthor>
  <p:cmAuthor id="16" name="Jeff San Miguel" initials="JSM [4]" lastIdx="1" clrIdx="15">
    <p:extLst/>
  </p:cmAuthor>
  <p:cmAuthor id="17" name="Jeff San Miguel" initials="JSM [5]" lastIdx="1" clrIdx="16">
    <p:extLst/>
  </p:cmAuthor>
  <p:cmAuthor id="18" name="Jeff San Miguel" initials="JSM [6]" lastIdx="1" clrIdx="17">
    <p:extLst/>
  </p:cmAuthor>
  <p:cmAuthor id="19" name="Jeff San Miguel" initials="JSM [7]" lastIdx="1" clrIdx="18">
    <p:extLst/>
  </p:cmAuthor>
  <p:cmAuthor id="20" name="Jeff San Miguel" initials="JSM [8]" lastIdx="1" clrIdx="19">
    <p:extLst/>
  </p:cmAuthor>
  <p:cmAuthor id="21" name="Jeff San Miguel" initials="JSM [9]" lastIdx="1"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2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7" autoAdjust="0"/>
    <p:restoredTop sz="94177" autoAdjust="0"/>
  </p:normalViewPr>
  <p:slideViewPr>
    <p:cSldViewPr snapToGrid="0" snapToObjects="1" showGuides="1">
      <p:cViewPr varScale="1">
        <p:scale>
          <a:sx n="114" d="100"/>
          <a:sy n="114" d="100"/>
        </p:scale>
        <p:origin x="134" y="398"/>
      </p:cViewPr>
      <p:guideLst>
        <p:guide orient="horz" pos="132"/>
        <p:guide/>
        <p:guide pos="5760"/>
        <p:guide orient="horz" pos="541"/>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53" d="100"/>
          <a:sy n="153" d="100"/>
        </p:scale>
        <p:origin x="5880" y="17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dirty="0"/>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8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6816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6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flipH="1">
            <a:off x="-1" y="-1"/>
            <a:ext cx="9157063" cy="5159829"/>
          </a:xfrm>
          <a:prstGeom prst="rect">
            <a:avLst/>
          </a:prstGeom>
        </p:spPr>
      </p:pic>
      <p:sp>
        <p:nvSpPr>
          <p:cNvPr id="40" name="Rectangle 39"/>
          <p:cNvSpPr/>
          <p:nvPr userDrawn="1"/>
        </p:nvSpPr>
        <p:spPr>
          <a:xfrm>
            <a:off x="-1" y="0"/>
            <a:ext cx="9152832" cy="5159829"/>
          </a:xfrm>
          <a:prstGeom prst="rect">
            <a:avLst/>
          </a:prstGeom>
          <a:gradFill flip="none" rotWithShape="1">
            <a:gsLst>
              <a:gs pos="0">
                <a:schemeClr val="accent5">
                  <a:alpha val="5000"/>
                </a:schemeClr>
              </a:gs>
              <a:gs pos="100000">
                <a:schemeClr val="accent5">
                  <a:alpha val="1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145894"/>
          </a:xfrm>
          <a:prstGeom prst="rect">
            <a:avLst/>
          </a:prstGeom>
          <a:gradFill flip="none" rotWithShape="1">
            <a:gsLst>
              <a:gs pos="0">
                <a:schemeClr val="tx2">
                  <a:alpha val="50000"/>
                </a:schemeClr>
              </a:gs>
              <a:gs pos="100000">
                <a:schemeClr val="tx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6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9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41" name="TextBox 40"/>
          <p:cNvSpPr txBox="1"/>
          <p:nvPr userDrawn="1"/>
        </p:nvSpPr>
        <p:spPr>
          <a:xfrm>
            <a:off x="6321194" y="4911221"/>
            <a:ext cx="2783134"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Vantara Corporation </a:t>
            </a:r>
            <a:r>
              <a:rPr lang="is-IS" sz="800" kern="1200">
                <a:solidFill>
                  <a:schemeClr val="tx1">
                    <a:lumMod val="20000"/>
                    <a:lumOff val="80000"/>
                    <a:alpha val="50000"/>
                  </a:schemeClr>
                </a:solidFill>
                <a:latin typeface="+mn-lt"/>
                <a:ea typeface="+mn-ea"/>
                <a:cs typeface="+mn-cs"/>
              </a:rPr>
              <a:t>2018</a:t>
            </a:r>
            <a:r>
              <a:rPr lang="en-US" sz="800" kern="1200" dirty="0">
                <a:solidFill>
                  <a:schemeClr val="tx1">
                    <a:lumMod val="20000"/>
                    <a:lumOff val="80000"/>
                    <a:alpha val="50000"/>
                  </a:schemeClr>
                </a:solidFill>
                <a:latin typeface="+mn-lt"/>
                <a:ea typeface="+mn-ea"/>
                <a:cs typeface="+mn-cs"/>
              </a:rPr>
              <a:t>. All Rights Reserved</a:t>
            </a:r>
          </a:p>
        </p:txBody>
      </p:sp>
      <p:sp>
        <p:nvSpPr>
          <p:cNvPr id="42" name="TextBox 41"/>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
        <p:nvSpPr>
          <p:cNvPr id="43" name="Rectangle 42"/>
          <p:cNvSpPr/>
          <p:nvPr userDrawn="1"/>
        </p:nvSpPr>
        <p:spPr>
          <a:xfrm>
            <a:off x="264160" y="4911122"/>
            <a:ext cx="5425440" cy="215444"/>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a:solidFill>
                  <a:schemeClr val="accent2"/>
                </a:solidFill>
                <a:latin typeface="+mn-lt"/>
                <a:ea typeface="+mn-ea"/>
                <a:cs typeface="+mn-cs"/>
              </a:rPr>
              <a:t>CONFIDENTIAL – For use by Hitachi Vantara Corporation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3684431"/>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41" name="Picture 4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flipH="1">
            <a:off x="-1" y="-1"/>
            <a:ext cx="9157063" cy="5159829"/>
          </a:xfrm>
          <a:prstGeom prst="rect">
            <a:avLst/>
          </a:prstGeom>
        </p:spPr>
      </p:pic>
      <p:sp>
        <p:nvSpPr>
          <p:cNvPr id="42" name="Rectangle 41"/>
          <p:cNvSpPr/>
          <p:nvPr userDrawn="1"/>
        </p:nvSpPr>
        <p:spPr>
          <a:xfrm>
            <a:off x="-1" y="0"/>
            <a:ext cx="9152832" cy="5159829"/>
          </a:xfrm>
          <a:prstGeom prst="rect">
            <a:avLst/>
          </a:prstGeom>
          <a:gradFill flip="none" rotWithShape="1">
            <a:gsLst>
              <a:gs pos="0">
                <a:schemeClr val="accent5">
                  <a:alpha val="5000"/>
                </a:schemeClr>
              </a:gs>
              <a:gs pos="100000">
                <a:schemeClr val="accent5">
                  <a:alpha val="1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43" name="Rectangle 42"/>
          <p:cNvSpPr/>
          <p:nvPr userDrawn="1"/>
        </p:nvSpPr>
        <p:spPr>
          <a:xfrm>
            <a:off x="-1" y="0"/>
            <a:ext cx="9152831" cy="1145894"/>
          </a:xfrm>
          <a:prstGeom prst="rect">
            <a:avLst/>
          </a:prstGeom>
          <a:gradFill flip="none" rotWithShape="1">
            <a:gsLst>
              <a:gs pos="0">
                <a:schemeClr val="tx2">
                  <a:alpha val="50000"/>
                </a:schemeClr>
              </a:gs>
              <a:gs pos="100000">
                <a:schemeClr val="tx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5"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grpSp>
        <p:nvGrpSpPr>
          <p:cNvPr id="67" name="Group 66"/>
          <p:cNvGrpSpPr/>
          <p:nvPr userDrawn="1"/>
        </p:nvGrpSpPr>
        <p:grpSpPr>
          <a:xfrm>
            <a:off x="7684916" y="225821"/>
            <a:ext cx="1247901" cy="356665"/>
            <a:chOff x="2751138" y="3262313"/>
            <a:chExt cx="4665662" cy="1333500"/>
          </a:xfrm>
          <a:solidFill>
            <a:srgbClr val="FFFFFF"/>
          </a:solidFill>
        </p:grpSpPr>
        <p:sp>
          <p:nvSpPr>
            <p:cNvPr id="6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9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9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33" name="TextBox 32"/>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34" name="Picture 3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52831" cy="5142017"/>
          </a:xfrm>
          <a:prstGeom prst="rect">
            <a:avLst/>
          </a:prstGeom>
        </p:spPr>
      </p:pic>
      <p:sp>
        <p:nvSpPr>
          <p:cNvPr id="133" name="Rectangle 132"/>
          <p:cNvSpPr/>
          <p:nvPr userDrawn="1"/>
        </p:nvSpPr>
        <p:spPr>
          <a:xfrm>
            <a:off x="-1" y="0"/>
            <a:ext cx="9152831" cy="1145894"/>
          </a:xfrm>
          <a:prstGeom prst="rect">
            <a:avLst/>
          </a:prstGeom>
          <a:gradFill flip="none" rotWithShape="1">
            <a:gsLst>
              <a:gs pos="0">
                <a:schemeClr val="tx2">
                  <a:alpha val="40000"/>
                </a:schemeClr>
              </a:gs>
              <a:gs pos="100000">
                <a:schemeClr val="tx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4"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1" name="Group 60"/>
          <p:cNvGrpSpPr/>
          <p:nvPr userDrawn="1"/>
        </p:nvGrpSpPr>
        <p:grpSpPr>
          <a:xfrm>
            <a:off x="7684916" y="225821"/>
            <a:ext cx="1247901" cy="356665"/>
            <a:chOff x="2751138" y="3262313"/>
            <a:chExt cx="4665662" cy="1333500"/>
          </a:xfrm>
          <a:solidFill>
            <a:srgbClr val="FFFFFF"/>
          </a:solidFill>
        </p:grpSpPr>
        <p:sp>
          <p:nvSpPr>
            <p:cNvPr id="6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33" name="TextBox 32"/>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52831" cy="5142017"/>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145894"/>
          </a:xfrm>
          <a:prstGeom prst="rect">
            <a:avLst/>
          </a:prstGeom>
          <a:gradFill flip="none" rotWithShape="1">
            <a:gsLst>
              <a:gs pos="0">
                <a:schemeClr val="tx2">
                  <a:alpha val="40000"/>
                </a:schemeClr>
              </a:gs>
              <a:gs pos="100000">
                <a:schemeClr val="tx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6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6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7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8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9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35" name="TextBox 34"/>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59"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62"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2 Line Hitachi Title Slide Placeholder </a:t>
            </a:r>
            <a:br>
              <a:rPr lang="en-US" dirty="0"/>
            </a:br>
            <a:r>
              <a:rPr lang="en-US" dirty="0"/>
              <a:t>2 Line Hitachi Title Slide Placeholder</a:t>
            </a:r>
          </a:p>
        </p:txBody>
      </p:sp>
      <p:sp>
        <p:nvSpPr>
          <p:cNvPr id="63"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64"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Rectangle 38"/>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42" name="グループ化 34"/>
          <p:cNvGrpSpPr/>
          <p:nvPr userDrawn="1"/>
        </p:nvGrpSpPr>
        <p:grpSpPr bwMode="gray">
          <a:xfrm>
            <a:off x="324487" y="2057426"/>
            <a:ext cx="8495663" cy="97507"/>
            <a:chOff x="324487" y="2057426"/>
            <a:chExt cx="8495663" cy="97507"/>
          </a:xfrm>
        </p:grpSpPr>
        <p:sp>
          <p:nvSpPr>
            <p:cNvPr id="4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4" name="グループ化 16"/>
            <p:cNvGrpSpPr/>
            <p:nvPr/>
          </p:nvGrpSpPr>
          <p:grpSpPr bwMode="gray">
            <a:xfrm>
              <a:off x="324487" y="2057439"/>
              <a:ext cx="1938811" cy="97494"/>
              <a:chOff x="312738" y="2747961"/>
              <a:chExt cx="1970086" cy="109543"/>
            </a:xfrm>
          </p:grpSpPr>
          <p:sp>
            <p:nvSpPr>
              <p:cNvPr id="45" name="正方形/長方形 37"/>
              <p:cNvSpPr/>
              <p:nvPr/>
            </p:nvSpPr>
            <p:spPr bwMode="gray">
              <a:xfrm>
                <a:off x="1298574" y="2747961"/>
                <a:ext cx="984250" cy="109536"/>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endParaRPr>
              </a:p>
            </p:txBody>
          </p:sp>
          <p:sp>
            <p:nvSpPr>
              <p:cNvPr id="4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a:solidFill>
                    <a:sysClr val="windowText" lastClr="000000"/>
                  </a:solidFill>
                </a:endParaRPr>
              </a:p>
            </p:txBody>
          </p:sp>
        </p:grpSp>
      </p:grpSp>
      <p:grpSp>
        <p:nvGrpSpPr>
          <p:cNvPr id="41" name="Group 40"/>
          <p:cNvGrpSpPr/>
          <p:nvPr userDrawn="1"/>
        </p:nvGrpSpPr>
        <p:grpSpPr>
          <a:xfrm>
            <a:off x="7684913" y="225822"/>
            <a:ext cx="1247904" cy="356665"/>
            <a:chOff x="2751138" y="3262313"/>
            <a:chExt cx="4665662" cy="1333500"/>
          </a:xfrm>
          <a:solidFill>
            <a:schemeClr val="tx1"/>
          </a:solidFill>
        </p:grpSpPr>
        <p:sp>
          <p:nvSpPr>
            <p:cNvPr id="4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3" name="Color BG"/>
          <p:cNvSpPr/>
          <p:nvPr/>
        </p:nvSpPr>
        <p:spPr>
          <a:xfrm>
            <a:off x="0" y="-7472"/>
            <a:ext cx="9144000" cy="5161363"/>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56" name="Gradient Overlay"/>
          <p:cNvSpPr/>
          <p:nvPr/>
        </p:nvSpPr>
        <p:spPr>
          <a:xfrm>
            <a:off x="0" y="-7473"/>
            <a:ext cx="9144000" cy="5161364"/>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pic>
        <p:nvPicPr>
          <p:cNvPr id="61" name="Smart Texture"/>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a:stretch/>
        </p:blipFill>
        <p:spPr>
          <a:xfrm>
            <a:off x="-149740" y="-74140"/>
            <a:ext cx="9398875" cy="5305168"/>
          </a:xfrm>
          <a:prstGeom prst="rect">
            <a:avLst/>
          </a:prstGeom>
        </p:spPr>
      </p:pic>
      <p:sp>
        <p:nvSpPr>
          <p:cNvPr id="59" name="Rectangle 58"/>
          <p:cNvSpPr/>
          <p:nvPr userDrawn="1"/>
        </p:nvSpPr>
        <p:spPr>
          <a:xfrm>
            <a:off x="0" y="2069718"/>
            <a:ext cx="9152831" cy="3093409"/>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62" name="TextBox 61"/>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61" name="TextBox 60"/>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b="0" kern="1200" dirty="0">
                <a:solidFill>
                  <a:schemeClr val="tx1">
                    <a:lumMod val="40000"/>
                    <a:lumOff val="60000"/>
                  </a:schemeClr>
                </a:solidFill>
                <a:latin typeface="+mn-lt"/>
                <a:ea typeface="+mn-ea"/>
                <a:cs typeface="+mn-cs"/>
              </a:rPr>
              <a:t>© Hitachi Vantara Corporation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5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a:endParaRPr>
            </a:p>
          </p:txBody>
        </p:sp>
      </p:grpSp>
      <p:sp>
        <p:nvSpPr>
          <p:cNvPr id="61" name="TextBox 60"/>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5" name="Rectangle 4"/>
          <p:cNvSpPr/>
          <p:nvPr userDrawn="1"/>
        </p:nvSpPr>
        <p:spPr>
          <a:xfrm>
            <a:off x="264160" y="4911122"/>
            <a:ext cx="5425440" cy="215444"/>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a:solidFill>
                  <a:schemeClr val="accent2"/>
                </a:solidFill>
                <a:latin typeface="+mn-lt"/>
                <a:ea typeface="+mn-ea"/>
                <a:cs typeface="+mn-cs"/>
              </a:rPr>
              <a:t>CONFIDENTIAL – For use by Hitachi Vantara Corporation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Text Placeholder 53"/>
          <p:cNvSpPr>
            <a:spLocks noGrp="1"/>
          </p:cNvSpPr>
          <p:nvPr>
            <p:ph type="body" idx="1"/>
          </p:nvPr>
        </p:nvSpPr>
        <p:spPr>
          <a:xfrm>
            <a:off x="264160" y="967575"/>
            <a:ext cx="8584006" cy="1248547"/>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6" name="TextBox 35"/>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2018. All Rights Reserved</a:t>
            </a:r>
          </a:p>
        </p:txBody>
      </p:sp>
    </p:spTree>
    <p:extLst>
      <p:ext uri="{BB962C8B-B14F-4D97-AF65-F5344CB8AC3E}">
        <p14:creationId xmlns:p14="http://schemas.microsoft.com/office/powerpoint/2010/main" val="818197484"/>
      </p:ext>
    </p:extLst>
  </p:cSld>
  <p:clrMap bg1="lt1" tx1="dk1" bg2="lt2" tx2="dk2" accent1="accent1" accent2="accent2" accent3="accent3" accent4="accent4" accent5="accent5" accent6="accent6" hlink="hlink" folHlink="folHlink"/>
  <p:sldLayoutIdLst>
    <p:sldLayoutId id="2147483824" r:id="rId1"/>
    <p:sldLayoutId id="2147483826" r:id="rId2"/>
    <p:sldLayoutId id="2147483801" r:id="rId3"/>
    <p:sldLayoutId id="2147483802" r:id="rId4"/>
    <p:sldLayoutId id="2147483813" r:id="rId5"/>
    <p:sldLayoutId id="2147483814" r:id="rId6"/>
    <p:sldLayoutId id="2147483805" r:id="rId7"/>
    <p:sldLayoutId id="2147483806" r:id="rId8"/>
    <p:sldLayoutId id="2147483807" r:id="rId9"/>
    <p:sldLayoutId id="2147483808" r:id="rId10"/>
    <p:sldLayoutId id="2147483822" r:id="rId11"/>
    <p:sldLayoutId id="2147483823" r:id="rId12"/>
    <p:sldLayoutId id="21474838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0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16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4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2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1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51D2DA7-DFC4-42F6-AE6A-889F5676EEB5}"/>
              </a:ext>
            </a:extLst>
          </p:cNvPr>
          <p:cNvSpPr>
            <a:spLocks noGrp="1"/>
          </p:cNvSpPr>
          <p:nvPr>
            <p:ph type="subTitle" idx="1"/>
          </p:nvPr>
        </p:nvSpPr>
        <p:spPr>
          <a:xfrm>
            <a:off x="807734" y="2960255"/>
            <a:ext cx="7084739" cy="1200329"/>
          </a:xfrm>
        </p:spPr>
        <p:txBody>
          <a:bodyPr/>
          <a:lstStyle/>
          <a:p>
            <a:r>
              <a:rPr lang="en-US" dirty="0"/>
              <a:t>For </a:t>
            </a:r>
          </a:p>
          <a:p>
            <a:pPr marL="342900" indent="-342900">
              <a:buAutoNum type="arabicParenR"/>
            </a:pPr>
            <a:r>
              <a:rPr lang="en-US" dirty="0"/>
              <a:t>Users looking to understand how ivy works </a:t>
            </a:r>
            <a:r>
              <a:rPr lang="en-US"/>
              <a:t>to better use it</a:t>
            </a:r>
            <a:endParaRPr lang="en-US" dirty="0"/>
          </a:p>
          <a:p>
            <a:pPr marL="342900" indent="-342900">
              <a:buAutoNum type="arabicParenR"/>
            </a:pPr>
            <a:r>
              <a:rPr lang="en-US" dirty="0"/>
              <a:t>Users examining ivy interlock latency measurement csv files, </a:t>
            </a:r>
          </a:p>
          <a:p>
            <a:pPr marL="342900" indent="-342900">
              <a:buAutoNum type="arabicParenR"/>
            </a:pPr>
            <a:r>
              <a:rPr lang="en-US" dirty="0"/>
              <a:t>ivy development contributors</a:t>
            </a:r>
          </a:p>
        </p:txBody>
      </p:sp>
      <p:sp>
        <p:nvSpPr>
          <p:cNvPr id="7" name="Title 6"/>
          <p:cNvSpPr>
            <a:spLocks noGrp="1"/>
          </p:cNvSpPr>
          <p:nvPr>
            <p:ph type="ctrTitle"/>
          </p:nvPr>
        </p:nvSpPr>
        <p:spPr/>
        <p:txBody>
          <a:bodyPr/>
          <a:lstStyle/>
          <a:p>
            <a:r>
              <a:rPr lang="en-US"/>
              <a:t>ivy thread interlock protocol</a:t>
            </a:r>
            <a:endParaRPr lang="en-US" dirty="0"/>
          </a:p>
        </p:txBody>
      </p:sp>
      <p:sp>
        <p:nvSpPr>
          <p:cNvPr id="10" name="Text Placeholder 9"/>
          <p:cNvSpPr>
            <a:spLocks noGrp="1"/>
          </p:cNvSpPr>
          <p:nvPr>
            <p:ph type="body" sz="quarter" idx="11"/>
          </p:nvPr>
        </p:nvSpPr>
        <p:spPr/>
        <p:txBody>
          <a:bodyPr/>
          <a:lstStyle/>
          <a:p>
            <a:r>
              <a:rPr lang="en-US"/>
              <a:t>Allart Ian Vogelesang	</a:t>
            </a:r>
            <a:endParaRPr lang="en-US" dirty="0"/>
          </a:p>
        </p:txBody>
      </p:sp>
      <p:sp>
        <p:nvSpPr>
          <p:cNvPr id="11" name="Text Placeholder 10"/>
          <p:cNvSpPr>
            <a:spLocks noGrp="1"/>
          </p:cNvSpPr>
          <p:nvPr>
            <p:ph type="body" sz="quarter" idx="12"/>
          </p:nvPr>
        </p:nvSpPr>
        <p:spPr>
          <a:xfrm>
            <a:off x="807733" y="4298226"/>
            <a:ext cx="5221816" cy="276999"/>
          </a:xfrm>
        </p:spPr>
        <p:txBody>
          <a:bodyPr/>
          <a:lstStyle/>
          <a:p>
            <a:r>
              <a:rPr lang="en-US"/>
              <a:t>June 11, </a:t>
            </a:r>
            <a:r>
              <a:rPr lang="en-US" dirty="0"/>
              <a:t>2018</a:t>
            </a:r>
          </a:p>
        </p:txBody>
      </p:sp>
    </p:spTree>
    <p:extLst>
      <p:ext uri="{BB962C8B-B14F-4D97-AF65-F5344CB8AC3E}">
        <p14:creationId xmlns:p14="http://schemas.microsoft.com/office/powerpoint/2010/main" val="111655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EE9334-8F43-4EA6-A2D6-634A5C96A349}"/>
              </a:ext>
            </a:extLst>
          </p:cNvPr>
          <p:cNvSpPr>
            <a:spLocks noGrp="1"/>
          </p:cNvSpPr>
          <p:nvPr>
            <p:ph idx="1"/>
          </p:nvPr>
        </p:nvSpPr>
        <p:spPr>
          <a:xfrm>
            <a:off x="264160" y="2096917"/>
            <a:ext cx="8584005" cy="2856679"/>
          </a:xfrm>
        </p:spPr>
        <p:txBody>
          <a:bodyPr/>
          <a:lstStyle/>
          <a:p>
            <a:r>
              <a:rPr lang="en-US" sz="1200" dirty="0"/>
              <a:t>In response to a “get config” command, </a:t>
            </a:r>
            <a:r>
              <a:rPr lang="en-US" sz="1200" dirty="0" err="1">
                <a:latin typeface="Courier New" panose="02070309020205020404" pitchFamily="49" charset="0"/>
                <a:cs typeface="Courier New" panose="02070309020205020404" pitchFamily="49" charset="0"/>
              </a:rPr>
              <a:t>ivy_cmddev</a:t>
            </a:r>
            <a:r>
              <a:rPr lang="en-US" sz="1200" dirty="0"/>
              <a:t> sends back a set of four-tuples:</a:t>
            </a:r>
          </a:p>
          <a:p>
            <a:pPr lvl="1"/>
            <a:r>
              <a:rPr lang="en-US" sz="1100" dirty="0"/>
              <a:t>&lt;element type&gt;, &lt;element instance&gt;, &lt;attribute name&gt;, &lt;attribute value&gt;</a:t>
            </a:r>
          </a:p>
          <a:p>
            <a:pPr lvl="1"/>
            <a:r>
              <a:rPr lang="en-US" sz="1100" dirty="0"/>
              <a:t>E.g. “LDEV”, “00:FF”, “drive type”, “NFHAE-Q3R2SS”.</a:t>
            </a:r>
          </a:p>
          <a:p>
            <a:r>
              <a:rPr lang="en-US" sz="1200" dirty="0"/>
              <a:t>A subsystem configuration csv file set is printed in a subfolder in the output root folder by </a:t>
            </a:r>
            <a:r>
              <a:rPr lang="en-US" sz="1200" dirty="0" err="1">
                <a:latin typeface="Courier New" panose="02070309020205020404" pitchFamily="49" charset="0"/>
                <a:cs typeface="Courier New" panose="02070309020205020404" pitchFamily="49" charset="0"/>
              </a:rPr>
              <a:t>GatherData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print_csv_file_set</a:t>
            </a:r>
            <a:r>
              <a:rPr lang="en-US" sz="1200" dirty="0"/>
              <a:t>().  The subsystem serial number goes into the subfolder name, and then there is a csv file for each element type, with rows by element instance, and columns by attribute name.</a:t>
            </a:r>
          </a:p>
          <a:p>
            <a:r>
              <a:rPr lang="en-US" sz="1200" dirty="0" err="1">
                <a:latin typeface="Courier New" panose="02070309020205020404" pitchFamily="49" charset="0"/>
                <a:cs typeface="Courier New" panose="02070309020205020404" pitchFamily="49" charset="0"/>
              </a:rPr>
              <a:t>pipe_driver_subthread</a:t>
            </a:r>
            <a:r>
              <a:rPr lang="en-US" sz="1200" dirty="0"/>
              <a:t> does some post-processing of the configuration data, such as making a list of the Pool Volumes for each Pool ID.</a:t>
            </a:r>
          </a:p>
          <a:p>
            <a:r>
              <a:rPr lang="en-US" sz="1200" dirty="0"/>
              <a:t>Then the ivy main thread in </a:t>
            </a:r>
            <a:r>
              <a:rPr lang="en-US" sz="1200" dirty="0">
                <a:latin typeface="Courier New" panose="02070309020205020404" pitchFamily="49" charset="0"/>
                <a:cs typeface="Courier New" panose="02070309020205020404" pitchFamily="49" charset="0"/>
              </a:rPr>
              <a:t>ivy_engine_startup.cpp</a:t>
            </a:r>
            <a:r>
              <a:rPr lang="en-US" sz="1200" dirty="0"/>
              <a:t> also does some post-processing, such as propagating LDEV attributes from subsystem config data to any available test LUNs mapped to this subsystem serial number and LDEV ID.</a:t>
            </a:r>
          </a:p>
        </p:txBody>
      </p:sp>
      <p:sp>
        <p:nvSpPr>
          <p:cNvPr id="3" name="Title 2">
            <a:extLst>
              <a:ext uri="{FF2B5EF4-FFF2-40B4-BE49-F238E27FC236}">
                <a16:creationId xmlns:a16="http://schemas.microsoft.com/office/drawing/2014/main" id="{2ABC4CB4-A50C-42D2-821A-49F698D043E1}"/>
              </a:ext>
            </a:extLst>
          </p:cNvPr>
          <p:cNvSpPr>
            <a:spLocks noGrp="1"/>
          </p:cNvSpPr>
          <p:nvPr>
            <p:ph type="title"/>
          </p:nvPr>
        </p:nvSpPr>
        <p:spPr/>
        <p:txBody>
          <a:bodyPr/>
          <a:lstStyle/>
          <a:p>
            <a:r>
              <a:rPr lang="en-US" dirty="0"/>
              <a:t>Command device gather for configuration info</a:t>
            </a:r>
          </a:p>
        </p:txBody>
      </p:sp>
      <p:sp>
        <p:nvSpPr>
          <p:cNvPr id="4" name="Rectangle 3">
            <a:extLst>
              <a:ext uri="{FF2B5EF4-FFF2-40B4-BE49-F238E27FC236}">
                <a16:creationId xmlns:a16="http://schemas.microsoft.com/office/drawing/2014/main" id="{B8F5A986-F62C-49E6-B1FD-68EC3D2A01C0}"/>
              </a:ext>
            </a:extLst>
          </p:cNvPr>
          <p:cNvSpPr/>
          <p:nvPr/>
        </p:nvSpPr>
        <p:spPr>
          <a:xfrm>
            <a:off x="2308070" y="1026601"/>
            <a:ext cx="977462" cy="8639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Pipe driver </a:t>
            </a:r>
            <a:r>
              <a:rPr lang="en-US" sz="1400" dirty="0" err="1">
                <a:solidFill>
                  <a:schemeClr val="tx1"/>
                </a:solidFill>
                <a:latin typeface="+mj-lt"/>
              </a:rPr>
              <a:t>subthread</a:t>
            </a:r>
            <a:endParaRPr lang="en-US" sz="1400" dirty="0">
              <a:solidFill>
                <a:schemeClr val="tx1"/>
              </a:solidFill>
              <a:latin typeface="+mj-lt"/>
            </a:endParaRPr>
          </a:p>
        </p:txBody>
      </p:sp>
      <p:sp>
        <p:nvSpPr>
          <p:cNvPr id="6" name="Rectangle 5">
            <a:extLst>
              <a:ext uri="{FF2B5EF4-FFF2-40B4-BE49-F238E27FC236}">
                <a16:creationId xmlns:a16="http://schemas.microsoft.com/office/drawing/2014/main" id="{AC9E583A-7577-45EF-BD59-636F05E84A0B}"/>
              </a:ext>
            </a:extLst>
          </p:cNvPr>
          <p:cNvSpPr/>
          <p:nvPr/>
        </p:nvSpPr>
        <p:spPr>
          <a:xfrm>
            <a:off x="612753" y="1024631"/>
            <a:ext cx="774611" cy="8639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ivy main thread</a:t>
            </a:r>
          </a:p>
        </p:txBody>
      </p:sp>
      <p:sp>
        <p:nvSpPr>
          <p:cNvPr id="7" name="Arrow: Right 6">
            <a:extLst>
              <a:ext uri="{FF2B5EF4-FFF2-40B4-BE49-F238E27FC236}">
                <a16:creationId xmlns:a16="http://schemas.microsoft.com/office/drawing/2014/main" id="{5F3B7C97-CA7D-41EE-ACEE-8F60BE800D88}"/>
              </a:ext>
            </a:extLst>
          </p:cNvPr>
          <p:cNvSpPr/>
          <p:nvPr/>
        </p:nvSpPr>
        <p:spPr>
          <a:xfrm>
            <a:off x="1444121" y="1024632"/>
            <a:ext cx="863950" cy="865920"/>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“get config”</a:t>
            </a:r>
          </a:p>
        </p:txBody>
      </p:sp>
      <p:sp>
        <p:nvSpPr>
          <p:cNvPr id="8" name="Arrow: Right 7">
            <a:extLst>
              <a:ext uri="{FF2B5EF4-FFF2-40B4-BE49-F238E27FC236}">
                <a16:creationId xmlns:a16="http://schemas.microsoft.com/office/drawing/2014/main" id="{A0BE7357-AA28-47AC-AE8E-3D1ED032521D}"/>
              </a:ext>
            </a:extLst>
          </p:cNvPr>
          <p:cNvSpPr/>
          <p:nvPr/>
        </p:nvSpPr>
        <p:spPr>
          <a:xfrm>
            <a:off x="3343338" y="1019376"/>
            <a:ext cx="863950" cy="865920"/>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“get config”</a:t>
            </a:r>
          </a:p>
        </p:txBody>
      </p:sp>
      <p:sp>
        <p:nvSpPr>
          <p:cNvPr id="10" name="Rectangle 9">
            <a:extLst>
              <a:ext uri="{FF2B5EF4-FFF2-40B4-BE49-F238E27FC236}">
                <a16:creationId xmlns:a16="http://schemas.microsoft.com/office/drawing/2014/main" id="{A7C0F497-0C4C-45B6-B6F0-D830ADBEBB6E}"/>
              </a:ext>
            </a:extLst>
          </p:cNvPr>
          <p:cNvSpPr/>
          <p:nvPr/>
        </p:nvSpPr>
        <p:spPr>
          <a:xfrm>
            <a:off x="4271398" y="1013068"/>
            <a:ext cx="863950" cy="8639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latin typeface="+mj-lt"/>
              </a:rPr>
              <a:t>ivy_cmddev</a:t>
            </a:r>
            <a:endParaRPr lang="en-US" sz="1400" dirty="0">
              <a:solidFill>
                <a:schemeClr val="tx1"/>
              </a:solidFill>
              <a:latin typeface="+mj-lt"/>
            </a:endParaRPr>
          </a:p>
        </p:txBody>
      </p:sp>
      <p:sp>
        <p:nvSpPr>
          <p:cNvPr id="11" name="Arrow: Left-Right 10">
            <a:extLst>
              <a:ext uri="{FF2B5EF4-FFF2-40B4-BE49-F238E27FC236}">
                <a16:creationId xmlns:a16="http://schemas.microsoft.com/office/drawing/2014/main" id="{54A517F8-E596-4AFC-AF81-22FDB7FBECCA}"/>
              </a:ext>
            </a:extLst>
          </p:cNvPr>
          <p:cNvSpPr/>
          <p:nvPr/>
        </p:nvSpPr>
        <p:spPr>
          <a:xfrm>
            <a:off x="5166873" y="1237925"/>
            <a:ext cx="774611" cy="428822"/>
          </a:xfrm>
          <a:prstGeom prst="lef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2" name="Rectangle 11">
            <a:extLst>
              <a:ext uri="{FF2B5EF4-FFF2-40B4-BE49-F238E27FC236}">
                <a16:creationId xmlns:a16="http://schemas.microsoft.com/office/drawing/2014/main" id="{8E129028-3AAD-4831-9265-2B56638CFC7E}"/>
              </a:ext>
            </a:extLst>
          </p:cNvPr>
          <p:cNvSpPr/>
          <p:nvPr/>
        </p:nvSpPr>
        <p:spPr>
          <a:xfrm>
            <a:off x="5953062" y="1019376"/>
            <a:ext cx="863950" cy="850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RMLIB</a:t>
            </a:r>
          </a:p>
        </p:txBody>
      </p:sp>
      <p:sp>
        <p:nvSpPr>
          <p:cNvPr id="13" name="Arrow: Left-Right 12">
            <a:extLst>
              <a:ext uri="{FF2B5EF4-FFF2-40B4-BE49-F238E27FC236}">
                <a16:creationId xmlns:a16="http://schemas.microsoft.com/office/drawing/2014/main" id="{D25464D9-EE7F-47DD-83C8-6DD86749BA10}"/>
              </a:ext>
            </a:extLst>
          </p:cNvPr>
          <p:cNvSpPr/>
          <p:nvPr/>
        </p:nvSpPr>
        <p:spPr>
          <a:xfrm>
            <a:off x="6832760" y="1245284"/>
            <a:ext cx="774611" cy="428822"/>
          </a:xfrm>
          <a:prstGeom prst="lef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4" name="Cylinder 13">
            <a:extLst>
              <a:ext uri="{FF2B5EF4-FFF2-40B4-BE49-F238E27FC236}">
                <a16:creationId xmlns:a16="http://schemas.microsoft.com/office/drawing/2014/main" id="{FBADE522-7014-4D54-9A17-F9C5F566F012}"/>
              </a:ext>
            </a:extLst>
          </p:cNvPr>
          <p:cNvSpPr/>
          <p:nvPr/>
        </p:nvSpPr>
        <p:spPr>
          <a:xfrm>
            <a:off x="7687266" y="1013068"/>
            <a:ext cx="863950" cy="850026"/>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mj-lt"/>
              </a:rPr>
              <a:t>Command device LUN</a:t>
            </a:r>
          </a:p>
        </p:txBody>
      </p:sp>
      <p:sp>
        <p:nvSpPr>
          <p:cNvPr id="15" name="Rectangle: Rounded Corners 14">
            <a:extLst>
              <a:ext uri="{FF2B5EF4-FFF2-40B4-BE49-F238E27FC236}">
                <a16:creationId xmlns:a16="http://schemas.microsoft.com/office/drawing/2014/main" id="{B884365C-1CCA-4E92-9CE1-58B93156B860}"/>
              </a:ext>
            </a:extLst>
          </p:cNvPr>
          <p:cNvSpPr/>
          <p:nvPr/>
        </p:nvSpPr>
        <p:spPr>
          <a:xfrm>
            <a:off x="7088177" y="2096917"/>
            <a:ext cx="1463039" cy="993124"/>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00B0F0"/>
                </a:solidFill>
                <a:latin typeface="+mj-lt"/>
              </a:rPr>
              <a:t>This is done once, when </a:t>
            </a:r>
            <a:r>
              <a:rPr lang="en-US" sz="1400" dirty="0" err="1">
                <a:solidFill>
                  <a:srgbClr val="00B0F0"/>
                </a:solidFill>
                <a:latin typeface="+mj-lt"/>
              </a:rPr>
              <a:t>ivyslave</a:t>
            </a:r>
            <a:r>
              <a:rPr lang="en-US" sz="1400" dirty="0">
                <a:solidFill>
                  <a:srgbClr val="00B0F0"/>
                </a:solidFill>
                <a:latin typeface="+mj-lt"/>
              </a:rPr>
              <a:t> first starts up</a:t>
            </a:r>
          </a:p>
        </p:txBody>
      </p:sp>
    </p:spTree>
    <p:extLst>
      <p:ext uri="{BB962C8B-B14F-4D97-AF65-F5344CB8AC3E}">
        <p14:creationId xmlns:p14="http://schemas.microsoft.com/office/powerpoint/2010/main" val="12537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EE9334-8F43-4EA6-A2D6-634A5C96A349}"/>
              </a:ext>
            </a:extLst>
          </p:cNvPr>
          <p:cNvSpPr>
            <a:spLocks noGrp="1"/>
          </p:cNvSpPr>
          <p:nvPr>
            <p:ph idx="1"/>
          </p:nvPr>
        </p:nvSpPr>
        <p:spPr>
          <a:xfrm>
            <a:off x="411370" y="3684861"/>
            <a:ext cx="8584005" cy="1292662"/>
          </a:xfrm>
        </p:spPr>
        <p:txBody>
          <a:bodyPr/>
          <a:lstStyle/>
          <a:p>
            <a:r>
              <a:rPr lang="en-US" sz="1200" dirty="0"/>
              <a:t>For each, </a:t>
            </a:r>
            <a:r>
              <a:rPr lang="en-US" sz="1200" dirty="0" err="1">
                <a:latin typeface="Courier New" panose="02070309020205020404" pitchFamily="49" charset="0"/>
                <a:cs typeface="Courier New" panose="02070309020205020404" pitchFamily="49" charset="0"/>
              </a:rPr>
              <a:t>ivy_cmddev</a:t>
            </a:r>
            <a:r>
              <a:rPr lang="en-US" sz="1200" dirty="0"/>
              <a:t> sends back a set of four-tuples: </a:t>
            </a:r>
            <a:r>
              <a:rPr lang="en-US" sz="1000" dirty="0"/>
              <a:t>&lt;element type&gt;, &lt;element instance&gt;, &lt;metric name&gt;, &lt;metric value&gt;</a:t>
            </a:r>
          </a:p>
          <a:p>
            <a:r>
              <a:rPr lang="en-US" sz="1200" dirty="0"/>
              <a:t>These are stored in the </a:t>
            </a:r>
            <a:r>
              <a:rPr lang="en-US" sz="1200" dirty="0" err="1">
                <a:latin typeface="Courier New" panose="02070309020205020404" pitchFamily="49" charset="0"/>
                <a:cs typeface="Courier New" panose="02070309020205020404" pitchFamily="49" charset="0"/>
              </a:rPr>
              <a:t>GatherData</a:t>
            </a:r>
            <a:r>
              <a:rPr lang="en-US" sz="1200" dirty="0"/>
              <a:t> object at the end of a </a:t>
            </a:r>
            <a:r>
              <a:rPr lang="en-US" sz="1200" dirty="0" err="1">
                <a:latin typeface="Courier New" panose="02070309020205020404" pitchFamily="49" charset="0"/>
                <a:cs typeface="Courier New" panose="02070309020205020404" pitchFamily="49" charset="0"/>
              </a:rPr>
              <a:t>std</a:t>
            </a:r>
            <a:r>
              <a:rPr lang="en-US" sz="1200" dirty="0">
                <a:latin typeface="Courier New" panose="02070309020205020404" pitchFamily="49" charset="0"/>
                <a:cs typeface="Courier New" panose="02070309020205020404" pitchFamily="49" charset="0"/>
              </a:rPr>
              <a:t>::vector</a:t>
            </a:r>
            <a:r>
              <a:rPr lang="en-US" sz="1200" dirty="0"/>
              <a:t> of </a:t>
            </a:r>
            <a:r>
              <a:rPr lang="en-US" sz="1200" dirty="0" err="1">
                <a:latin typeface="Courier New" panose="02070309020205020404" pitchFamily="49" charset="0"/>
                <a:cs typeface="Courier New" panose="02070309020205020404" pitchFamily="49" charset="0"/>
              </a:rPr>
              <a:t>GatherData</a:t>
            </a:r>
            <a:r>
              <a:rPr lang="en-US" sz="1200" dirty="0"/>
              <a:t> objects by subinterval.</a:t>
            </a:r>
          </a:p>
          <a:p>
            <a:r>
              <a:rPr lang="en-US" sz="1200" dirty="0"/>
              <a:t>A csv file is printed in a subsystem performance subfolder of the “step” folder.  There is a subfolder for each element type, and a csv file for each element instance, with one row for each subinterval, and one column for each metric name.</a:t>
            </a:r>
          </a:p>
        </p:txBody>
      </p:sp>
      <p:sp>
        <p:nvSpPr>
          <p:cNvPr id="3" name="Title 2">
            <a:extLst>
              <a:ext uri="{FF2B5EF4-FFF2-40B4-BE49-F238E27FC236}">
                <a16:creationId xmlns:a16="http://schemas.microsoft.com/office/drawing/2014/main" id="{2ABC4CB4-A50C-42D2-821A-49F698D043E1}"/>
              </a:ext>
            </a:extLst>
          </p:cNvPr>
          <p:cNvSpPr>
            <a:spLocks noGrp="1"/>
          </p:cNvSpPr>
          <p:nvPr>
            <p:ph type="title"/>
          </p:nvPr>
        </p:nvSpPr>
        <p:spPr/>
        <p:txBody>
          <a:bodyPr/>
          <a:lstStyle/>
          <a:p>
            <a:r>
              <a:rPr lang="en-US" dirty="0"/>
              <a:t>Command device gather for real time performance data</a:t>
            </a:r>
          </a:p>
        </p:txBody>
      </p:sp>
      <p:sp>
        <p:nvSpPr>
          <p:cNvPr id="4" name="Rectangle 3">
            <a:extLst>
              <a:ext uri="{FF2B5EF4-FFF2-40B4-BE49-F238E27FC236}">
                <a16:creationId xmlns:a16="http://schemas.microsoft.com/office/drawing/2014/main" id="{B8F5A986-F62C-49E6-B1FD-68EC3D2A01C0}"/>
              </a:ext>
            </a:extLst>
          </p:cNvPr>
          <p:cNvSpPr/>
          <p:nvPr/>
        </p:nvSpPr>
        <p:spPr>
          <a:xfrm>
            <a:off x="1772045" y="1644614"/>
            <a:ext cx="977462" cy="8639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Pipe driver </a:t>
            </a:r>
            <a:r>
              <a:rPr lang="en-US" sz="1400" dirty="0" err="1">
                <a:solidFill>
                  <a:schemeClr val="tx1"/>
                </a:solidFill>
                <a:latin typeface="+mj-lt"/>
              </a:rPr>
              <a:t>subthread</a:t>
            </a:r>
            <a:endParaRPr lang="en-US" sz="1400" dirty="0">
              <a:solidFill>
                <a:schemeClr val="tx1"/>
              </a:solidFill>
              <a:latin typeface="+mj-lt"/>
            </a:endParaRPr>
          </a:p>
        </p:txBody>
      </p:sp>
      <p:sp>
        <p:nvSpPr>
          <p:cNvPr id="6" name="Rectangle 5">
            <a:extLst>
              <a:ext uri="{FF2B5EF4-FFF2-40B4-BE49-F238E27FC236}">
                <a16:creationId xmlns:a16="http://schemas.microsoft.com/office/drawing/2014/main" id="{AC9E583A-7577-45EF-BD59-636F05E84A0B}"/>
              </a:ext>
            </a:extLst>
          </p:cNvPr>
          <p:cNvSpPr/>
          <p:nvPr/>
        </p:nvSpPr>
        <p:spPr>
          <a:xfrm>
            <a:off x="76728" y="1642644"/>
            <a:ext cx="774611" cy="8639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ivy main thread</a:t>
            </a:r>
          </a:p>
        </p:txBody>
      </p:sp>
      <p:sp>
        <p:nvSpPr>
          <p:cNvPr id="7" name="Arrow: Right 6">
            <a:extLst>
              <a:ext uri="{FF2B5EF4-FFF2-40B4-BE49-F238E27FC236}">
                <a16:creationId xmlns:a16="http://schemas.microsoft.com/office/drawing/2014/main" id="{5F3B7C97-CA7D-41EE-ACEE-8F60BE800D88}"/>
              </a:ext>
            </a:extLst>
          </p:cNvPr>
          <p:cNvSpPr/>
          <p:nvPr/>
        </p:nvSpPr>
        <p:spPr>
          <a:xfrm>
            <a:off x="908096" y="1642645"/>
            <a:ext cx="863950" cy="865920"/>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“gather”</a:t>
            </a:r>
          </a:p>
        </p:txBody>
      </p:sp>
      <p:sp>
        <p:nvSpPr>
          <p:cNvPr id="8" name="Arrow: Right 7">
            <a:extLst>
              <a:ext uri="{FF2B5EF4-FFF2-40B4-BE49-F238E27FC236}">
                <a16:creationId xmlns:a16="http://schemas.microsoft.com/office/drawing/2014/main" id="{A0BE7357-AA28-47AC-AE8E-3D1ED032521D}"/>
              </a:ext>
            </a:extLst>
          </p:cNvPr>
          <p:cNvSpPr/>
          <p:nvPr/>
        </p:nvSpPr>
        <p:spPr>
          <a:xfrm>
            <a:off x="2885609" y="905866"/>
            <a:ext cx="1230758" cy="519338"/>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a:solidFill>
                  <a:schemeClr val="tx1"/>
                </a:solidFill>
                <a:latin typeface="+mj-lt"/>
              </a:rPr>
              <a:t>“get </a:t>
            </a:r>
            <a:r>
              <a:rPr lang="en-US" sz="1000" dirty="0" err="1">
                <a:solidFill>
                  <a:schemeClr val="tx1"/>
                </a:solidFill>
                <a:latin typeface="+mj-lt"/>
              </a:rPr>
              <a:t>CLPRdetail</a:t>
            </a:r>
            <a:r>
              <a:rPr lang="en-US" sz="1000" dirty="0">
                <a:solidFill>
                  <a:schemeClr val="tx1"/>
                </a:solidFill>
                <a:latin typeface="+mj-lt"/>
              </a:rPr>
              <a:t>”</a:t>
            </a:r>
          </a:p>
        </p:txBody>
      </p:sp>
      <p:sp>
        <p:nvSpPr>
          <p:cNvPr id="10" name="Rectangle 9">
            <a:extLst>
              <a:ext uri="{FF2B5EF4-FFF2-40B4-BE49-F238E27FC236}">
                <a16:creationId xmlns:a16="http://schemas.microsoft.com/office/drawing/2014/main" id="{A7C0F497-0C4C-45B6-B6F0-D830ADBEBB6E}"/>
              </a:ext>
            </a:extLst>
          </p:cNvPr>
          <p:cNvSpPr/>
          <p:nvPr/>
        </p:nvSpPr>
        <p:spPr>
          <a:xfrm>
            <a:off x="4227253" y="1643697"/>
            <a:ext cx="863950" cy="8639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latin typeface="+mj-lt"/>
              </a:rPr>
              <a:t>ivy_cmddev</a:t>
            </a:r>
            <a:endParaRPr lang="en-US" sz="1400" dirty="0">
              <a:solidFill>
                <a:schemeClr val="tx1"/>
              </a:solidFill>
              <a:latin typeface="+mj-lt"/>
            </a:endParaRPr>
          </a:p>
        </p:txBody>
      </p:sp>
      <p:sp>
        <p:nvSpPr>
          <p:cNvPr id="11" name="Arrow: Left-Right 10">
            <a:extLst>
              <a:ext uri="{FF2B5EF4-FFF2-40B4-BE49-F238E27FC236}">
                <a16:creationId xmlns:a16="http://schemas.microsoft.com/office/drawing/2014/main" id="{54A517F8-E596-4AFC-AF81-22FDB7FBECCA}"/>
              </a:ext>
            </a:extLst>
          </p:cNvPr>
          <p:cNvSpPr/>
          <p:nvPr/>
        </p:nvSpPr>
        <p:spPr>
          <a:xfrm>
            <a:off x="5122728" y="1868554"/>
            <a:ext cx="774611" cy="428822"/>
          </a:xfrm>
          <a:prstGeom prst="lef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2" name="Rectangle 11">
            <a:extLst>
              <a:ext uri="{FF2B5EF4-FFF2-40B4-BE49-F238E27FC236}">
                <a16:creationId xmlns:a16="http://schemas.microsoft.com/office/drawing/2014/main" id="{8E129028-3AAD-4831-9265-2B56638CFC7E}"/>
              </a:ext>
            </a:extLst>
          </p:cNvPr>
          <p:cNvSpPr/>
          <p:nvPr/>
        </p:nvSpPr>
        <p:spPr>
          <a:xfrm>
            <a:off x="5908917" y="1650005"/>
            <a:ext cx="863950" cy="850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RMLIB</a:t>
            </a:r>
          </a:p>
        </p:txBody>
      </p:sp>
      <p:sp>
        <p:nvSpPr>
          <p:cNvPr id="13" name="Arrow: Left-Right 12">
            <a:extLst>
              <a:ext uri="{FF2B5EF4-FFF2-40B4-BE49-F238E27FC236}">
                <a16:creationId xmlns:a16="http://schemas.microsoft.com/office/drawing/2014/main" id="{D25464D9-EE7F-47DD-83C8-6DD86749BA10}"/>
              </a:ext>
            </a:extLst>
          </p:cNvPr>
          <p:cNvSpPr/>
          <p:nvPr/>
        </p:nvSpPr>
        <p:spPr>
          <a:xfrm>
            <a:off x="6788615" y="1875913"/>
            <a:ext cx="774611" cy="428822"/>
          </a:xfrm>
          <a:prstGeom prst="lef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4" name="Cylinder 13">
            <a:extLst>
              <a:ext uri="{FF2B5EF4-FFF2-40B4-BE49-F238E27FC236}">
                <a16:creationId xmlns:a16="http://schemas.microsoft.com/office/drawing/2014/main" id="{FBADE522-7014-4D54-9A17-F9C5F566F012}"/>
              </a:ext>
            </a:extLst>
          </p:cNvPr>
          <p:cNvSpPr/>
          <p:nvPr/>
        </p:nvSpPr>
        <p:spPr>
          <a:xfrm>
            <a:off x="7643121" y="1643697"/>
            <a:ext cx="863950" cy="850026"/>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mj-lt"/>
              </a:rPr>
              <a:t>Command device LUN</a:t>
            </a:r>
          </a:p>
        </p:txBody>
      </p:sp>
      <p:sp>
        <p:nvSpPr>
          <p:cNvPr id="15" name="Arrow: Right 14">
            <a:extLst>
              <a:ext uri="{FF2B5EF4-FFF2-40B4-BE49-F238E27FC236}">
                <a16:creationId xmlns:a16="http://schemas.microsoft.com/office/drawing/2014/main" id="{EC39F46E-F182-470B-8D69-1768ECBD08D7}"/>
              </a:ext>
            </a:extLst>
          </p:cNvPr>
          <p:cNvSpPr/>
          <p:nvPr/>
        </p:nvSpPr>
        <p:spPr>
          <a:xfrm>
            <a:off x="2886660" y="1474474"/>
            <a:ext cx="1230758" cy="519338"/>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a:solidFill>
                  <a:schemeClr val="tx1"/>
                </a:solidFill>
                <a:latin typeface="+mj-lt"/>
              </a:rPr>
              <a:t>“get </a:t>
            </a:r>
            <a:r>
              <a:rPr lang="en-US" sz="1000" dirty="0" err="1">
                <a:solidFill>
                  <a:schemeClr val="tx1"/>
                </a:solidFill>
                <a:latin typeface="+mj-lt"/>
              </a:rPr>
              <a:t>MP_busy</a:t>
            </a:r>
            <a:r>
              <a:rPr lang="en-US" sz="1000" dirty="0">
                <a:solidFill>
                  <a:schemeClr val="tx1"/>
                </a:solidFill>
                <a:latin typeface="+mj-lt"/>
              </a:rPr>
              <a:t>”</a:t>
            </a:r>
          </a:p>
        </p:txBody>
      </p:sp>
      <p:sp>
        <p:nvSpPr>
          <p:cNvPr id="16" name="Arrow: Right 15">
            <a:extLst>
              <a:ext uri="{FF2B5EF4-FFF2-40B4-BE49-F238E27FC236}">
                <a16:creationId xmlns:a16="http://schemas.microsoft.com/office/drawing/2014/main" id="{B2599F8A-A386-4E6D-9C81-4F83E8CD6E5C}"/>
              </a:ext>
            </a:extLst>
          </p:cNvPr>
          <p:cNvSpPr/>
          <p:nvPr/>
        </p:nvSpPr>
        <p:spPr>
          <a:xfrm>
            <a:off x="2887711" y="2043082"/>
            <a:ext cx="1230758" cy="519338"/>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a:solidFill>
                  <a:schemeClr val="tx1"/>
                </a:solidFill>
                <a:latin typeface="+mj-lt"/>
              </a:rPr>
              <a:t>“get LDEVIO”</a:t>
            </a:r>
          </a:p>
        </p:txBody>
      </p:sp>
      <p:sp>
        <p:nvSpPr>
          <p:cNvPr id="17" name="Arrow: Right 16">
            <a:extLst>
              <a:ext uri="{FF2B5EF4-FFF2-40B4-BE49-F238E27FC236}">
                <a16:creationId xmlns:a16="http://schemas.microsoft.com/office/drawing/2014/main" id="{72760D7C-FC50-47CC-A4E1-AF0241F201DE}"/>
              </a:ext>
            </a:extLst>
          </p:cNvPr>
          <p:cNvSpPr/>
          <p:nvPr/>
        </p:nvSpPr>
        <p:spPr>
          <a:xfrm>
            <a:off x="2888762" y="2611690"/>
            <a:ext cx="1230758" cy="519338"/>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a:solidFill>
                  <a:schemeClr val="tx1"/>
                </a:solidFill>
                <a:latin typeface="+mj-lt"/>
              </a:rPr>
              <a:t>“get PORTIO”</a:t>
            </a:r>
          </a:p>
        </p:txBody>
      </p:sp>
      <p:sp>
        <p:nvSpPr>
          <p:cNvPr id="18" name="Arrow: Right 17">
            <a:extLst>
              <a:ext uri="{FF2B5EF4-FFF2-40B4-BE49-F238E27FC236}">
                <a16:creationId xmlns:a16="http://schemas.microsoft.com/office/drawing/2014/main" id="{EE2579A9-E148-4AC8-88B4-5C071B4C654C}"/>
              </a:ext>
            </a:extLst>
          </p:cNvPr>
          <p:cNvSpPr/>
          <p:nvPr/>
        </p:nvSpPr>
        <p:spPr>
          <a:xfrm>
            <a:off x="2889813" y="3180298"/>
            <a:ext cx="1230758" cy="519338"/>
          </a:xfrm>
          <a:prstGeom prst="rightArrow">
            <a:avLst>
              <a:gd name="adj1" fmla="val 50000"/>
              <a:gd name="adj2" fmla="val 2865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a:solidFill>
                  <a:schemeClr val="tx1"/>
                </a:solidFill>
                <a:latin typeface="+mj-lt"/>
              </a:rPr>
              <a:t>“get </a:t>
            </a:r>
            <a:r>
              <a:rPr lang="en-US" sz="1000" dirty="0" err="1">
                <a:solidFill>
                  <a:schemeClr val="tx1"/>
                </a:solidFill>
                <a:latin typeface="+mj-lt"/>
              </a:rPr>
              <a:t>UR_Jnl</a:t>
            </a:r>
            <a:r>
              <a:rPr lang="en-US" sz="1000" dirty="0">
                <a:solidFill>
                  <a:schemeClr val="tx1"/>
                </a:solidFill>
                <a:latin typeface="+mj-lt"/>
              </a:rPr>
              <a:t>”</a:t>
            </a:r>
          </a:p>
        </p:txBody>
      </p:sp>
    </p:spTree>
    <p:extLst>
      <p:ext uri="{BB962C8B-B14F-4D97-AF65-F5344CB8AC3E}">
        <p14:creationId xmlns:p14="http://schemas.microsoft.com/office/powerpoint/2010/main" val="203917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874636-14F0-4CFA-B1F5-4CD1CFB0EA24}"/>
              </a:ext>
            </a:extLst>
          </p:cNvPr>
          <p:cNvSpPr>
            <a:spLocks noGrp="1"/>
          </p:cNvSpPr>
          <p:nvPr>
            <p:ph idx="1"/>
          </p:nvPr>
        </p:nvSpPr>
        <p:spPr>
          <a:xfrm>
            <a:off x="264160" y="967575"/>
            <a:ext cx="8584006" cy="3416320"/>
          </a:xfrm>
        </p:spPr>
        <p:txBody>
          <a:bodyPr/>
          <a:lstStyle/>
          <a:p>
            <a:r>
              <a:rPr lang="en-US" sz="1200" dirty="0"/>
              <a:t>For certain metrics defined in </a:t>
            </a:r>
            <a:r>
              <a:rPr lang="en-US" sz="1200" dirty="0" err="1">
                <a:latin typeface="Courier New" panose="02070309020205020404" pitchFamily="49" charset="0"/>
                <a:cs typeface="Courier New" panose="02070309020205020404" pitchFamily="49" charset="0"/>
              </a:rPr>
              <a:t>subsystem_summary_metrics</a:t>
            </a:r>
            <a:r>
              <a:rPr lang="en-US" sz="1200" dirty="0"/>
              <a:t> in </a:t>
            </a:r>
            <a:r>
              <a:rPr lang="en-US" sz="1200" dirty="0" err="1">
                <a:latin typeface="Courier New" panose="02070309020205020404" pitchFamily="49" charset="0"/>
                <a:cs typeface="Courier New" panose="02070309020205020404" pitchFamily="49" charset="0"/>
              </a:rPr>
              <a:t>ivy_engine.h</a:t>
            </a:r>
            <a:r>
              <a:rPr lang="en-US" sz="1200" dirty="0"/>
              <a:t>, the real time performance data is filtered by rollup instance according to a configuration filter built for each rollup instance before a test step starts running.</a:t>
            </a:r>
          </a:p>
          <a:p>
            <a:r>
              <a:rPr lang="en-US" sz="1200" dirty="0"/>
              <a:t>This configuration filter is built from the attributes of the LUNs underlying the workloads comprising the </a:t>
            </a:r>
            <a:r>
              <a:rPr lang="en-US" sz="1200" dirty="0" err="1">
                <a:latin typeface="Courier New" panose="02070309020205020404" pitchFamily="49" charset="0"/>
                <a:cs typeface="Courier New" panose="02070309020205020404" pitchFamily="49" charset="0"/>
              </a:rPr>
              <a:t>RollupInstance</a:t>
            </a:r>
            <a:r>
              <a:rPr lang="en-US" sz="1200" dirty="0"/>
              <a:t>, and in turn from the attributes of the LDEVs behind the LUNs.</a:t>
            </a:r>
          </a:p>
          <a:p>
            <a:r>
              <a:rPr lang="en-US" sz="1200" dirty="0"/>
              <a:t>This includes both “direct” attributes such as </a:t>
            </a:r>
            <a:r>
              <a:rPr lang="en-US" sz="1200" dirty="0" err="1"/>
              <a:t>Pool_ID</a:t>
            </a:r>
            <a:r>
              <a:rPr lang="en-US" sz="1200" dirty="0"/>
              <a:t>, as well as derived indirect metrics like PG, which for DP-</a:t>
            </a:r>
            <a:r>
              <a:rPr lang="en-US" sz="1200" dirty="0" err="1"/>
              <a:t>Vols</a:t>
            </a:r>
            <a:r>
              <a:rPr lang="en-US" sz="1200" dirty="0"/>
              <a:t> is derived by looking at the PG attributes of each Pool Volume in the DP Pool.</a:t>
            </a:r>
          </a:p>
          <a:p>
            <a:r>
              <a:rPr lang="en-US" sz="1200" dirty="0"/>
              <a:t>The “focus metric” for the “measure” feature or for the PID loop (DFC) if it’s a subsystem metric must be one of the metrics in </a:t>
            </a:r>
            <a:r>
              <a:rPr lang="en-US" sz="1200" dirty="0" err="1">
                <a:latin typeface="Courier New" panose="02070309020205020404" pitchFamily="49" charset="0"/>
                <a:cs typeface="Courier New" panose="02070309020205020404" pitchFamily="49" charset="0"/>
              </a:rPr>
              <a:t>subsystem_summary_metrics</a:t>
            </a:r>
            <a:r>
              <a:rPr lang="en-US" sz="1200" dirty="0"/>
              <a:t>, because the measure feature and DFC are done at the granularity of the </a:t>
            </a:r>
            <a:r>
              <a:rPr lang="en-US" sz="1200" dirty="0" err="1">
                <a:latin typeface="Courier New" panose="02070309020205020404" pitchFamily="49" charset="0"/>
                <a:cs typeface="Courier New" panose="02070309020205020404" pitchFamily="49" charset="0"/>
              </a:rPr>
              <a:t>RollupInstance</a:t>
            </a:r>
            <a:r>
              <a:rPr lang="en-US" sz="1200" dirty="0"/>
              <a:t>, so the metric has to be filtered by </a:t>
            </a:r>
            <a:r>
              <a:rPr lang="en-US" sz="1200" dirty="0" err="1">
                <a:latin typeface="Courier New" panose="02070309020205020404" pitchFamily="49" charset="0"/>
                <a:cs typeface="Courier New" panose="02070309020205020404" pitchFamily="49" charset="0"/>
              </a:rPr>
              <a:t>RollupInstance</a:t>
            </a:r>
            <a:r>
              <a:rPr lang="en-US" sz="1200" dirty="0"/>
              <a:t>.</a:t>
            </a:r>
          </a:p>
          <a:p>
            <a:r>
              <a:rPr lang="en-US" sz="1200" dirty="0"/>
              <a:t>The real time subsystem data is also filtered for those “non participating” subsystem elements that are not represented in any </a:t>
            </a:r>
            <a:r>
              <a:rPr lang="en-US" sz="1200" dirty="0" err="1">
                <a:latin typeface="Courier New" panose="02070309020205020404" pitchFamily="49" charset="0"/>
                <a:cs typeface="Courier New" panose="02070309020205020404" pitchFamily="49" charset="0"/>
              </a:rPr>
              <a:t>RollupInstance</a:t>
            </a:r>
            <a:r>
              <a:rPr lang="en-US" sz="1200" dirty="0"/>
              <a:t>. This shows up in columns in ivy csv files.  This is so you can see if, for example, there was any significant amount of MP core % busy for those MPUs that are theoretically not being used.  This could also show if there was non-ivy activity going on.</a:t>
            </a:r>
          </a:p>
        </p:txBody>
      </p:sp>
      <p:sp>
        <p:nvSpPr>
          <p:cNvPr id="3" name="Title 2">
            <a:extLst>
              <a:ext uri="{FF2B5EF4-FFF2-40B4-BE49-F238E27FC236}">
                <a16:creationId xmlns:a16="http://schemas.microsoft.com/office/drawing/2014/main" id="{1CE7CD85-8BD3-4D70-BBC4-3564110B3234}"/>
              </a:ext>
            </a:extLst>
          </p:cNvPr>
          <p:cNvSpPr>
            <a:spLocks noGrp="1"/>
          </p:cNvSpPr>
          <p:nvPr>
            <p:ph type="title"/>
          </p:nvPr>
        </p:nvSpPr>
        <p:spPr/>
        <p:txBody>
          <a:bodyPr/>
          <a:lstStyle/>
          <a:p>
            <a:r>
              <a:rPr lang="en-US" dirty="0"/>
              <a:t>Filtering real time performance data by Rollup Instance</a:t>
            </a:r>
          </a:p>
        </p:txBody>
      </p:sp>
    </p:spTree>
    <p:extLst>
      <p:ext uri="{BB962C8B-B14F-4D97-AF65-F5344CB8AC3E}">
        <p14:creationId xmlns:p14="http://schemas.microsoft.com/office/powerpoint/2010/main" val="38921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D3178-F217-45A3-ADC8-423E949FB1C3}"/>
              </a:ext>
            </a:extLst>
          </p:cNvPr>
          <p:cNvSpPr>
            <a:spLocks noGrp="1"/>
          </p:cNvSpPr>
          <p:nvPr>
            <p:ph idx="1"/>
          </p:nvPr>
        </p:nvSpPr>
        <p:spPr>
          <a:xfrm>
            <a:off x="264160" y="967575"/>
            <a:ext cx="8584006" cy="4013919"/>
          </a:xfrm>
        </p:spPr>
        <p:txBody>
          <a:bodyPr/>
          <a:lstStyle/>
          <a:p>
            <a:r>
              <a:rPr lang="en-US" dirty="0"/>
              <a:t>At the end of a subinterval</a:t>
            </a:r>
          </a:p>
          <a:p>
            <a:pPr lvl="1"/>
            <a:r>
              <a:rPr lang="en-US" dirty="0"/>
              <a:t>Test host data are rolled up and posted in </a:t>
            </a:r>
            <a:r>
              <a:rPr lang="en-US" dirty="0" err="1">
                <a:latin typeface="Courier New" panose="02070309020205020404" pitchFamily="49" charset="0"/>
                <a:cs typeface="Courier New" panose="02070309020205020404" pitchFamily="49" charset="0"/>
              </a:rPr>
              <a:t>RollupInstance</a:t>
            </a:r>
            <a:r>
              <a:rPr lang="en-US" dirty="0"/>
              <a:t> objects.</a:t>
            </a:r>
          </a:p>
          <a:p>
            <a:pPr lvl="1"/>
            <a:r>
              <a:rPr lang="en-US" dirty="0"/>
              <a:t>Filtered subsystem data are rolled up and posted into </a:t>
            </a:r>
            <a:r>
              <a:rPr lang="en-US" dirty="0" err="1">
                <a:latin typeface="Courier New" panose="02070309020205020404" pitchFamily="49" charset="0"/>
                <a:cs typeface="Courier New" panose="02070309020205020404" pitchFamily="49" charset="0"/>
              </a:rPr>
              <a:t>RollupInstance</a:t>
            </a:r>
            <a:r>
              <a:rPr lang="en-US" dirty="0"/>
              <a:t> objects.</a:t>
            </a:r>
          </a:p>
          <a:p>
            <a:pPr lvl="1"/>
            <a:r>
              <a:rPr lang="en-US" dirty="0"/>
              <a:t>(These two kinds of rollup are done independently in parallel.)</a:t>
            </a:r>
          </a:p>
          <a:p>
            <a:r>
              <a:rPr lang="en-US" dirty="0"/>
              <a:t>In the main thread interlock timing diagram, you will see where the main ivy thread in </a:t>
            </a:r>
            <a:r>
              <a:rPr lang="en-US" dirty="0" err="1">
                <a:latin typeface="Courier New" panose="02070309020205020404" pitchFamily="49" charset="0"/>
                <a:cs typeface="Courier New" panose="02070309020205020404" pitchFamily="49" charset="0"/>
              </a:rPr>
              <a:t>run_subinterval_sequence</a:t>
            </a:r>
            <a:r>
              <a:rPr lang="en-US" dirty="0"/>
              <a:t>()</a:t>
            </a:r>
          </a:p>
          <a:p>
            <a:pPr marL="623887" lvl="1" indent="-342900">
              <a:buFont typeface="+mj-lt"/>
              <a:buAutoNum type="arabicPeriod"/>
            </a:pPr>
            <a:r>
              <a:rPr lang="en-US" dirty="0"/>
              <a:t>Waits for test host data to rollup.  This is the “host rollup complete” point.</a:t>
            </a:r>
          </a:p>
          <a:p>
            <a:pPr marL="623887" lvl="1" indent="-342900">
              <a:buFont typeface="+mj-lt"/>
              <a:buAutoNum type="arabicPeriod"/>
            </a:pPr>
            <a:r>
              <a:rPr lang="en-US" dirty="0"/>
              <a:t>Waits for subsystem gathers to complete, if they are late.  This is called “Barrier 1” on the diagram.</a:t>
            </a:r>
          </a:p>
          <a:p>
            <a:r>
              <a:rPr lang="en-US" dirty="0"/>
              <a:t>This can happen in a few milliseconds to a few hundred </a:t>
            </a:r>
            <a:r>
              <a:rPr lang="en-US" dirty="0" err="1"/>
              <a:t>ms</a:t>
            </a:r>
            <a:r>
              <a:rPr lang="en-US" dirty="0"/>
              <a:t> after the end of a subinterval, but erratic subsystem gather times can slow things </a:t>
            </a:r>
            <a:r>
              <a:rPr lang="en-US" dirty="0" err="1"/>
              <a:t>furthe</a:t>
            </a:r>
            <a:r>
              <a:rPr lang="en-US" dirty="0"/>
              <a:t>.</a:t>
            </a:r>
          </a:p>
          <a:p>
            <a:endParaRPr lang="en-US" dirty="0"/>
          </a:p>
        </p:txBody>
      </p:sp>
      <p:sp>
        <p:nvSpPr>
          <p:cNvPr id="3" name="Title 2">
            <a:extLst>
              <a:ext uri="{FF2B5EF4-FFF2-40B4-BE49-F238E27FC236}">
                <a16:creationId xmlns:a16="http://schemas.microsoft.com/office/drawing/2014/main" id="{0540A833-F052-43D8-807C-FF7311B089F3}"/>
              </a:ext>
            </a:extLst>
          </p:cNvPr>
          <p:cNvSpPr>
            <a:spLocks noGrp="1"/>
          </p:cNvSpPr>
          <p:nvPr>
            <p:ph type="title"/>
          </p:nvPr>
        </p:nvSpPr>
        <p:spPr/>
        <p:txBody>
          <a:bodyPr/>
          <a:lstStyle/>
          <a:p>
            <a:r>
              <a:rPr lang="en-US" dirty="0"/>
              <a:t>Ivy main thread waits for gathering &amp; rollups to complete</a:t>
            </a:r>
          </a:p>
        </p:txBody>
      </p:sp>
    </p:spTree>
    <p:extLst>
      <p:ext uri="{BB962C8B-B14F-4D97-AF65-F5344CB8AC3E}">
        <p14:creationId xmlns:p14="http://schemas.microsoft.com/office/powerpoint/2010/main" val="139965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5AE98-E63D-419F-9DA0-340E6127C2A0}"/>
              </a:ext>
            </a:extLst>
          </p:cNvPr>
          <p:cNvSpPr>
            <a:spLocks noGrp="1"/>
          </p:cNvSpPr>
          <p:nvPr>
            <p:ph type="title"/>
          </p:nvPr>
        </p:nvSpPr>
        <p:spPr/>
        <p:txBody>
          <a:bodyPr/>
          <a:lstStyle/>
          <a:p>
            <a:r>
              <a:rPr lang="en-US" dirty="0"/>
              <a:t>ivy thread interlock protocol diagram (not to time scale)</a:t>
            </a:r>
          </a:p>
        </p:txBody>
      </p:sp>
      <p:cxnSp>
        <p:nvCxnSpPr>
          <p:cNvPr id="6" name="Straight Connector 5">
            <a:extLst>
              <a:ext uri="{FF2B5EF4-FFF2-40B4-BE49-F238E27FC236}">
                <a16:creationId xmlns:a16="http://schemas.microsoft.com/office/drawing/2014/main" id="{8E03F02B-779C-499F-99CF-59D8FF67D294}"/>
              </a:ext>
            </a:extLst>
          </p:cNvPr>
          <p:cNvCxnSpPr/>
          <p:nvPr/>
        </p:nvCxnSpPr>
        <p:spPr>
          <a:xfrm>
            <a:off x="1261241" y="1355836"/>
            <a:ext cx="6053959" cy="0"/>
          </a:xfrm>
          <a:prstGeom prst="line">
            <a:avLst/>
          </a:prstGeom>
          <a:ln w="3175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E92D40-E789-4677-AD6E-795D803C3203}"/>
              </a:ext>
            </a:extLst>
          </p:cNvPr>
          <p:cNvCxnSpPr/>
          <p:nvPr/>
        </p:nvCxnSpPr>
        <p:spPr>
          <a:xfrm>
            <a:off x="1250729" y="3747987"/>
            <a:ext cx="6053959" cy="0"/>
          </a:xfrm>
          <a:prstGeom prst="line">
            <a:avLst/>
          </a:prstGeom>
          <a:ln w="31750">
            <a:solidFill>
              <a:srgbClr val="0E162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0CE11A-D118-4926-8250-D98AEE52DDC5}"/>
              </a:ext>
            </a:extLst>
          </p:cNvPr>
          <p:cNvSpPr txBox="1"/>
          <p:nvPr/>
        </p:nvSpPr>
        <p:spPr>
          <a:xfrm>
            <a:off x="88284" y="1236016"/>
            <a:ext cx="1250729" cy="215444"/>
          </a:xfrm>
          <a:prstGeom prst="rect">
            <a:avLst/>
          </a:prstGeom>
          <a:noFill/>
        </p:spPr>
        <p:txBody>
          <a:bodyPr wrap="square" rtlCol="0">
            <a:spAutoFit/>
          </a:bodyPr>
          <a:lstStyle/>
          <a:p>
            <a:r>
              <a:rPr lang="en-US" sz="800" dirty="0"/>
              <a:t>Subinterval ends/starts</a:t>
            </a:r>
          </a:p>
        </p:txBody>
      </p:sp>
      <p:sp>
        <p:nvSpPr>
          <p:cNvPr id="11" name="TextBox 10">
            <a:extLst>
              <a:ext uri="{FF2B5EF4-FFF2-40B4-BE49-F238E27FC236}">
                <a16:creationId xmlns:a16="http://schemas.microsoft.com/office/drawing/2014/main" id="{CC66780A-CEC6-4152-9A91-A7961D9EFA1E}"/>
              </a:ext>
            </a:extLst>
          </p:cNvPr>
          <p:cNvSpPr txBox="1"/>
          <p:nvPr/>
        </p:nvSpPr>
        <p:spPr>
          <a:xfrm>
            <a:off x="90384" y="3634483"/>
            <a:ext cx="1250729" cy="215444"/>
          </a:xfrm>
          <a:prstGeom prst="rect">
            <a:avLst/>
          </a:prstGeom>
          <a:noFill/>
        </p:spPr>
        <p:txBody>
          <a:bodyPr wrap="square" rtlCol="0">
            <a:spAutoFit/>
          </a:bodyPr>
          <a:lstStyle/>
          <a:p>
            <a:r>
              <a:rPr lang="en-US" sz="800" dirty="0"/>
              <a:t>Subinterval ends/starts</a:t>
            </a:r>
          </a:p>
        </p:txBody>
      </p:sp>
      <p:cxnSp>
        <p:nvCxnSpPr>
          <p:cNvPr id="13" name="Straight Connector 12">
            <a:extLst>
              <a:ext uri="{FF2B5EF4-FFF2-40B4-BE49-F238E27FC236}">
                <a16:creationId xmlns:a16="http://schemas.microsoft.com/office/drawing/2014/main" id="{FFE45FA5-AA90-4D3A-9752-5CD2E75AC9B2}"/>
              </a:ext>
            </a:extLst>
          </p:cNvPr>
          <p:cNvCxnSpPr>
            <a:cxnSpLocks/>
          </p:cNvCxnSpPr>
          <p:nvPr/>
        </p:nvCxnSpPr>
        <p:spPr>
          <a:xfrm>
            <a:off x="1971537" y="1461917"/>
            <a:ext cx="3360" cy="193840"/>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839ED5-BACA-4B75-B8BB-6C2A33202899}"/>
              </a:ext>
            </a:extLst>
          </p:cNvPr>
          <p:cNvCxnSpPr>
            <a:cxnSpLocks/>
          </p:cNvCxnSpPr>
          <p:nvPr/>
        </p:nvCxnSpPr>
        <p:spPr>
          <a:xfrm>
            <a:off x="2126243" y="1432416"/>
            <a:ext cx="1053" cy="230645"/>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431258-CCD1-4AC5-95EC-95D2445C56EC}"/>
              </a:ext>
            </a:extLst>
          </p:cNvPr>
          <p:cNvCxnSpPr>
            <a:cxnSpLocks/>
          </p:cNvCxnSpPr>
          <p:nvPr/>
        </p:nvCxnSpPr>
        <p:spPr>
          <a:xfrm>
            <a:off x="2278643" y="1471767"/>
            <a:ext cx="0" cy="20496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D0404B-AE87-4811-92AC-911A8F2798D6}"/>
              </a:ext>
            </a:extLst>
          </p:cNvPr>
          <p:cNvCxnSpPr>
            <a:cxnSpLocks/>
          </p:cNvCxnSpPr>
          <p:nvPr/>
        </p:nvCxnSpPr>
        <p:spPr>
          <a:xfrm>
            <a:off x="5247808" y="1219712"/>
            <a:ext cx="0" cy="407289"/>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AD0692-C235-45C6-B39B-8A48BE5C3E80}"/>
              </a:ext>
            </a:extLst>
          </p:cNvPr>
          <p:cNvCxnSpPr>
            <a:cxnSpLocks/>
          </p:cNvCxnSpPr>
          <p:nvPr/>
        </p:nvCxnSpPr>
        <p:spPr>
          <a:xfrm>
            <a:off x="5400208" y="1040524"/>
            <a:ext cx="1053" cy="706762"/>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38A47A-ABA7-455E-A07C-DD7704400ABA}"/>
              </a:ext>
            </a:extLst>
          </p:cNvPr>
          <p:cNvCxnSpPr>
            <a:cxnSpLocks/>
          </p:cNvCxnSpPr>
          <p:nvPr/>
        </p:nvCxnSpPr>
        <p:spPr>
          <a:xfrm>
            <a:off x="889175" y="1753127"/>
            <a:ext cx="5270993" cy="5813"/>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5281965-6B87-46B1-B01B-24A8636282DD}"/>
              </a:ext>
            </a:extLst>
          </p:cNvPr>
          <p:cNvSpPr txBox="1"/>
          <p:nvPr/>
        </p:nvSpPr>
        <p:spPr>
          <a:xfrm>
            <a:off x="6108427" y="1651631"/>
            <a:ext cx="2376734" cy="215444"/>
          </a:xfrm>
          <a:prstGeom prst="rect">
            <a:avLst/>
          </a:prstGeom>
          <a:noFill/>
        </p:spPr>
        <p:txBody>
          <a:bodyPr wrap="square" rtlCol="0">
            <a:spAutoFit/>
          </a:bodyPr>
          <a:lstStyle/>
          <a:p>
            <a:r>
              <a:rPr lang="en-US" sz="800" dirty="0"/>
              <a:t>test host &amp; command device rollups to complete</a:t>
            </a:r>
          </a:p>
        </p:txBody>
      </p:sp>
      <p:sp>
        <p:nvSpPr>
          <p:cNvPr id="31" name="Speech Bubble: Rectangle with Corners Rounded 30">
            <a:extLst>
              <a:ext uri="{FF2B5EF4-FFF2-40B4-BE49-F238E27FC236}">
                <a16:creationId xmlns:a16="http://schemas.microsoft.com/office/drawing/2014/main" id="{2B4172E7-8A89-4D34-82C9-9EA7AEFD6A5D}"/>
              </a:ext>
            </a:extLst>
          </p:cNvPr>
          <p:cNvSpPr/>
          <p:nvPr/>
        </p:nvSpPr>
        <p:spPr>
          <a:xfrm>
            <a:off x="2765191" y="1021752"/>
            <a:ext cx="1720580" cy="197960"/>
          </a:xfrm>
          <a:prstGeom prst="wedgeRoundRectCallout">
            <a:avLst>
              <a:gd name="adj1" fmla="val -75752"/>
              <a:gd name="adj2" fmla="val 10853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tx1"/>
                </a:solidFill>
                <a:latin typeface="+mj-lt"/>
              </a:rPr>
              <a:t>ivyslave</a:t>
            </a:r>
            <a:r>
              <a:rPr lang="en-US" sz="900" dirty="0">
                <a:solidFill>
                  <a:schemeClr val="tx1"/>
                </a:solidFill>
                <a:latin typeface="+mj-lt"/>
              </a:rPr>
              <a:t> sends CPU busy</a:t>
            </a:r>
          </a:p>
        </p:txBody>
      </p:sp>
      <p:sp>
        <p:nvSpPr>
          <p:cNvPr id="32" name="Speech Bubble: Rectangle with Corners Rounded 31">
            <a:extLst>
              <a:ext uri="{FF2B5EF4-FFF2-40B4-BE49-F238E27FC236}">
                <a16:creationId xmlns:a16="http://schemas.microsoft.com/office/drawing/2014/main" id="{6047710A-2903-4499-BB09-1196CF89383F}"/>
              </a:ext>
            </a:extLst>
          </p:cNvPr>
          <p:cNvSpPr/>
          <p:nvPr/>
        </p:nvSpPr>
        <p:spPr>
          <a:xfrm>
            <a:off x="5552608" y="945248"/>
            <a:ext cx="3456911" cy="215444"/>
          </a:xfrm>
          <a:prstGeom prst="wedgeRoundRectCallout">
            <a:avLst>
              <a:gd name="adj1" fmla="val -54350"/>
              <a:gd name="adj2" fmla="val 8896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tx1"/>
                </a:solidFill>
                <a:latin typeface="Courier New" panose="02070309020205020404" pitchFamily="49" charset="0"/>
                <a:cs typeface="Courier New" panose="02070309020205020404" pitchFamily="49" charset="0"/>
              </a:rPr>
              <a:t>ivy_cmddev</a:t>
            </a:r>
            <a:r>
              <a:rPr lang="en-US" sz="900" dirty="0">
                <a:solidFill>
                  <a:schemeClr val="tx1"/>
                </a:solidFill>
                <a:latin typeface="+mj-lt"/>
              </a:rPr>
              <a:t> gathers &amp; sends to  </a:t>
            </a:r>
            <a:r>
              <a:rPr lang="en-US" sz="900" dirty="0" err="1">
                <a:solidFill>
                  <a:schemeClr val="tx1"/>
                </a:solidFill>
                <a:latin typeface="Courier New" panose="02070309020205020404" pitchFamily="49" charset="0"/>
                <a:cs typeface="Courier New" panose="02070309020205020404" pitchFamily="49" charset="0"/>
              </a:rPr>
              <a:t>pipe_driver_subthread</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33" name="Straight Connector 32">
            <a:extLst>
              <a:ext uri="{FF2B5EF4-FFF2-40B4-BE49-F238E27FC236}">
                <a16:creationId xmlns:a16="http://schemas.microsoft.com/office/drawing/2014/main" id="{04F60D29-B5A3-4E13-BE3A-373A16DB95DE}"/>
              </a:ext>
            </a:extLst>
          </p:cNvPr>
          <p:cNvCxnSpPr>
            <a:cxnSpLocks/>
          </p:cNvCxnSpPr>
          <p:nvPr/>
        </p:nvCxnSpPr>
        <p:spPr>
          <a:xfrm>
            <a:off x="1477108" y="1992923"/>
            <a:ext cx="3348194" cy="895"/>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0E269BF-E550-401A-B288-297D3A048DB2}"/>
              </a:ext>
            </a:extLst>
          </p:cNvPr>
          <p:cNvCxnSpPr>
            <a:cxnSpLocks/>
          </p:cNvCxnSpPr>
          <p:nvPr/>
        </p:nvCxnSpPr>
        <p:spPr>
          <a:xfrm>
            <a:off x="1477108" y="2215085"/>
            <a:ext cx="3355554" cy="6805"/>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B4CA2D-29AC-4D5F-B09D-67A2C7659E97}"/>
              </a:ext>
            </a:extLst>
          </p:cNvPr>
          <p:cNvCxnSpPr>
            <a:cxnSpLocks/>
          </p:cNvCxnSpPr>
          <p:nvPr/>
        </p:nvCxnSpPr>
        <p:spPr>
          <a:xfrm>
            <a:off x="1477108" y="2449962"/>
            <a:ext cx="3362914"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6537F6-9CD7-4FC4-A3BF-549D1A453F76}"/>
              </a:ext>
            </a:extLst>
          </p:cNvPr>
          <p:cNvCxnSpPr>
            <a:cxnSpLocks/>
          </p:cNvCxnSpPr>
          <p:nvPr/>
        </p:nvCxnSpPr>
        <p:spPr>
          <a:xfrm>
            <a:off x="1477108" y="2670681"/>
            <a:ext cx="3370274" cy="7353"/>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25A12C-BDAC-4A0E-80C4-2946BD19D305}"/>
              </a:ext>
            </a:extLst>
          </p:cNvPr>
          <p:cNvCxnSpPr>
            <a:cxnSpLocks/>
          </p:cNvCxnSpPr>
          <p:nvPr/>
        </p:nvCxnSpPr>
        <p:spPr>
          <a:xfrm>
            <a:off x="856648" y="2906106"/>
            <a:ext cx="3998094"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3C44C7-C871-4B15-AEE0-3BA325522C51}"/>
              </a:ext>
            </a:extLst>
          </p:cNvPr>
          <p:cNvCxnSpPr/>
          <p:nvPr/>
        </p:nvCxnSpPr>
        <p:spPr>
          <a:xfrm>
            <a:off x="1614389" y="1753127"/>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FCD701-098C-464D-A378-28767AAB21E8}"/>
              </a:ext>
            </a:extLst>
          </p:cNvPr>
          <p:cNvSpPr txBox="1"/>
          <p:nvPr/>
        </p:nvSpPr>
        <p:spPr>
          <a:xfrm>
            <a:off x="1715290" y="1758940"/>
            <a:ext cx="4217794"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run_subinterval_sequence</a:t>
            </a:r>
            <a:r>
              <a:rPr lang="en-US" sz="800" dirty="0"/>
              <a:t> prints provisional by-subinterval csv lines</a:t>
            </a:r>
          </a:p>
        </p:txBody>
      </p:sp>
      <p:cxnSp>
        <p:nvCxnSpPr>
          <p:cNvPr id="42" name="Straight Arrow Connector 41">
            <a:extLst>
              <a:ext uri="{FF2B5EF4-FFF2-40B4-BE49-F238E27FC236}">
                <a16:creationId xmlns:a16="http://schemas.microsoft.com/office/drawing/2014/main" id="{3477A236-4307-4A20-A4FF-13E8B46A331F}"/>
              </a:ext>
            </a:extLst>
          </p:cNvPr>
          <p:cNvCxnSpPr/>
          <p:nvPr/>
        </p:nvCxnSpPr>
        <p:spPr>
          <a:xfrm>
            <a:off x="1615440" y="1987506"/>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E6B4E3B-6FEB-41B1-A2E8-398B1335E958}"/>
              </a:ext>
            </a:extLst>
          </p:cNvPr>
          <p:cNvSpPr txBox="1"/>
          <p:nvPr/>
        </p:nvSpPr>
        <p:spPr>
          <a:xfrm>
            <a:off x="1716340" y="1993319"/>
            <a:ext cx="6314333"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evaluate_subinterval</a:t>
            </a:r>
            <a:r>
              <a:rPr lang="en-US" sz="800" dirty="0">
                <a:latin typeface="Courier New" panose="02070309020205020404" pitchFamily="49" charset="0"/>
                <a:cs typeface="Courier New" panose="02070309020205020404" pitchFamily="49" charset="0"/>
              </a:rPr>
              <a:t>()</a:t>
            </a:r>
            <a:r>
              <a:rPr lang="en-US" sz="800" dirty="0"/>
              <a:t> is called to decide if to continue or stop, including performing “measure” computation to +/- accuracy </a:t>
            </a:r>
          </a:p>
        </p:txBody>
      </p:sp>
      <p:cxnSp>
        <p:nvCxnSpPr>
          <p:cNvPr id="44" name="Straight Arrow Connector 43">
            <a:extLst>
              <a:ext uri="{FF2B5EF4-FFF2-40B4-BE49-F238E27FC236}">
                <a16:creationId xmlns:a16="http://schemas.microsoft.com/office/drawing/2014/main" id="{2285B9C9-507D-4DAA-9862-33DEA8A745D5}"/>
              </a:ext>
            </a:extLst>
          </p:cNvPr>
          <p:cNvCxnSpPr/>
          <p:nvPr/>
        </p:nvCxnSpPr>
        <p:spPr>
          <a:xfrm>
            <a:off x="1610183" y="2209272"/>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4676B2B-7465-4DA9-A44C-EC592CD511C9}"/>
              </a:ext>
            </a:extLst>
          </p:cNvPr>
          <p:cNvSpPr txBox="1"/>
          <p:nvPr/>
        </p:nvSpPr>
        <p:spPr>
          <a:xfrm>
            <a:off x="1711083" y="2215085"/>
            <a:ext cx="6985165" cy="215444"/>
          </a:xfrm>
          <a:prstGeom prst="rect">
            <a:avLst/>
          </a:prstGeom>
          <a:noFill/>
        </p:spPr>
        <p:txBody>
          <a:bodyPr wrap="square" rtlCol="0">
            <a:spAutoFit/>
          </a:bodyPr>
          <a:lstStyle/>
          <a:p>
            <a:r>
              <a:rPr lang="en-US" sz="800" dirty="0"/>
              <a:t>Optionally DFC is performed, which calls “</a:t>
            </a:r>
            <a:r>
              <a:rPr lang="en-US" sz="800" dirty="0" err="1"/>
              <a:t>edit_rollup</a:t>
            </a:r>
            <a:r>
              <a:rPr lang="en-US" sz="800" dirty="0"/>
              <a:t>”, which in turn sends out </a:t>
            </a:r>
            <a:r>
              <a:rPr lang="en-US" sz="800" dirty="0" err="1"/>
              <a:t>edit_workload</a:t>
            </a:r>
            <a:r>
              <a:rPr lang="en-US" sz="800" dirty="0"/>
              <a:t> commands to </a:t>
            </a:r>
            <a:r>
              <a:rPr lang="en-US" sz="800" dirty="0" err="1"/>
              <a:t>ivyslaves</a:t>
            </a:r>
            <a:r>
              <a:rPr lang="en-US" sz="800" dirty="0"/>
              <a:t> which post to Workload threads </a:t>
            </a:r>
          </a:p>
        </p:txBody>
      </p:sp>
      <p:cxnSp>
        <p:nvCxnSpPr>
          <p:cNvPr id="48" name="Straight Arrow Connector 47">
            <a:extLst>
              <a:ext uri="{FF2B5EF4-FFF2-40B4-BE49-F238E27FC236}">
                <a16:creationId xmlns:a16="http://schemas.microsoft.com/office/drawing/2014/main" id="{09CB213F-93C6-4E59-808F-B09F0ADF9665}"/>
              </a:ext>
            </a:extLst>
          </p:cNvPr>
          <p:cNvCxnSpPr/>
          <p:nvPr/>
        </p:nvCxnSpPr>
        <p:spPr>
          <a:xfrm>
            <a:off x="1616492" y="2429990"/>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E688B78-97CF-4B8F-8375-A86AE645E8EA}"/>
              </a:ext>
            </a:extLst>
          </p:cNvPr>
          <p:cNvSpPr txBox="1"/>
          <p:nvPr/>
        </p:nvSpPr>
        <p:spPr>
          <a:xfrm>
            <a:off x="1717392" y="2435803"/>
            <a:ext cx="7161744"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run_subinterval_sequence</a:t>
            </a:r>
            <a:r>
              <a:rPr lang="en-US" sz="800" dirty="0">
                <a:latin typeface="Courier New" panose="02070309020205020404" pitchFamily="49" charset="0"/>
                <a:cs typeface="Courier New" panose="02070309020205020404" pitchFamily="49" charset="0"/>
              </a:rPr>
              <a:t> </a:t>
            </a:r>
            <a:r>
              <a:rPr lang="en-US" sz="800" dirty="0"/>
              <a:t>sends out “continue” or “stop”, and waits here for confirmation that all </a:t>
            </a:r>
            <a:r>
              <a:rPr lang="en-US" sz="800" dirty="0" err="1"/>
              <a:t>ivyslaves</a:t>
            </a:r>
            <a:r>
              <a:rPr lang="en-US" sz="800" dirty="0"/>
              <a:t> have delivered to all workload threads</a:t>
            </a:r>
          </a:p>
        </p:txBody>
      </p:sp>
      <p:cxnSp>
        <p:nvCxnSpPr>
          <p:cNvPr id="51" name="Straight Arrow Connector 50">
            <a:extLst>
              <a:ext uri="{FF2B5EF4-FFF2-40B4-BE49-F238E27FC236}">
                <a16:creationId xmlns:a16="http://schemas.microsoft.com/office/drawing/2014/main" id="{F09D4F25-665A-42B2-8217-7724D2B4BD65}"/>
              </a:ext>
            </a:extLst>
          </p:cNvPr>
          <p:cNvCxnSpPr/>
          <p:nvPr/>
        </p:nvCxnSpPr>
        <p:spPr>
          <a:xfrm>
            <a:off x="1611239" y="2664368"/>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5FFA38D-FAC6-41F7-AA56-BDEC5E21FF99}"/>
              </a:ext>
            </a:extLst>
          </p:cNvPr>
          <p:cNvSpPr txBox="1"/>
          <p:nvPr/>
        </p:nvSpPr>
        <p:spPr>
          <a:xfrm>
            <a:off x="1712139" y="2670181"/>
            <a:ext cx="7161744"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run_subinterval_sequence</a:t>
            </a:r>
            <a:r>
              <a:rPr lang="en-US" sz="800" dirty="0">
                <a:latin typeface="Courier New" panose="02070309020205020404" pitchFamily="49" charset="0"/>
                <a:cs typeface="Courier New" panose="02070309020205020404" pitchFamily="49" charset="0"/>
              </a:rPr>
              <a:t> </a:t>
            </a:r>
            <a:r>
              <a:rPr lang="en-US" sz="800" dirty="0"/>
              <a:t>computes start time to start the next gather, and issues “gather” command to pipe driver </a:t>
            </a:r>
            <a:r>
              <a:rPr lang="en-US" sz="800" dirty="0" err="1"/>
              <a:t>subthreads</a:t>
            </a:r>
            <a:r>
              <a:rPr lang="en-US" sz="800" dirty="0"/>
              <a:t>, which wait to gather</a:t>
            </a:r>
          </a:p>
        </p:txBody>
      </p:sp>
      <p:cxnSp>
        <p:nvCxnSpPr>
          <p:cNvPr id="53" name="Straight Arrow Connector 52">
            <a:extLst>
              <a:ext uri="{FF2B5EF4-FFF2-40B4-BE49-F238E27FC236}">
                <a16:creationId xmlns:a16="http://schemas.microsoft.com/office/drawing/2014/main" id="{71E58A5C-0A3F-42AC-A207-052F588A1874}"/>
              </a:ext>
            </a:extLst>
          </p:cNvPr>
          <p:cNvCxnSpPr>
            <a:cxnSpLocks/>
          </p:cNvCxnSpPr>
          <p:nvPr/>
        </p:nvCxnSpPr>
        <p:spPr>
          <a:xfrm>
            <a:off x="1610183" y="2906106"/>
            <a:ext cx="1" cy="1174010"/>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170B9-17C0-4A5D-AB48-EF0A6FED07FE}"/>
              </a:ext>
            </a:extLst>
          </p:cNvPr>
          <p:cNvSpPr txBox="1"/>
          <p:nvPr/>
        </p:nvSpPr>
        <p:spPr>
          <a:xfrm>
            <a:off x="1928589" y="2932988"/>
            <a:ext cx="7161744" cy="215444"/>
          </a:xfrm>
          <a:prstGeom prst="rect">
            <a:avLst/>
          </a:prstGeom>
          <a:noFill/>
        </p:spPr>
        <p:txBody>
          <a:bodyPr wrap="square" lIns="0" rIns="0" rtlCol="0">
            <a:spAutoFit/>
          </a:bodyPr>
          <a:lstStyle/>
          <a:p>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run_subinterval_sequence</a:t>
            </a:r>
            <a:r>
              <a:rPr lang="en-US" sz="800" dirty="0">
                <a:latin typeface="Courier New" panose="02070309020205020404" pitchFamily="49" charset="0"/>
                <a:cs typeface="Courier New" panose="02070309020205020404" pitchFamily="49" charset="0"/>
              </a:rPr>
              <a:t> </a:t>
            </a:r>
            <a:r>
              <a:rPr lang="en-US" sz="800" dirty="0"/>
              <a:t>waits for test host &amp; command device rollups to complete)</a:t>
            </a:r>
          </a:p>
        </p:txBody>
      </p:sp>
      <p:cxnSp>
        <p:nvCxnSpPr>
          <p:cNvPr id="56" name="Straight Connector 55">
            <a:extLst>
              <a:ext uri="{FF2B5EF4-FFF2-40B4-BE49-F238E27FC236}">
                <a16:creationId xmlns:a16="http://schemas.microsoft.com/office/drawing/2014/main" id="{74EF4173-0147-4EB3-8D44-F6FA2CFF55A2}"/>
              </a:ext>
            </a:extLst>
          </p:cNvPr>
          <p:cNvCxnSpPr>
            <a:cxnSpLocks/>
          </p:cNvCxnSpPr>
          <p:nvPr/>
        </p:nvCxnSpPr>
        <p:spPr>
          <a:xfrm>
            <a:off x="1974897" y="3829951"/>
            <a:ext cx="0" cy="1755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9A77B9C-E905-4B58-808F-D651DFB409EE}"/>
              </a:ext>
            </a:extLst>
          </p:cNvPr>
          <p:cNvCxnSpPr>
            <a:cxnSpLocks/>
          </p:cNvCxnSpPr>
          <p:nvPr/>
        </p:nvCxnSpPr>
        <p:spPr>
          <a:xfrm>
            <a:off x="2127296" y="3799477"/>
            <a:ext cx="0" cy="206015"/>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A4E4F2-6391-4736-81CF-B97D76AF8700}"/>
              </a:ext>
            </a:extLst>
          </p:cNvPr>
          <p:cNvCxnSpPr>
            <a:cxnSpLocks/>
          </p:cNvCxnSpPr>
          <p:nvPr/>
        </p:nvCxnSpPr>
        <p:spPr>
          <a:xfrm>
            <a:off x="2279696" y="3819451"/>
            <a:ext cx="0" cy="20496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6AD212-22B3-4A40-866B-4CB4E895F489}"/>
              </a:ext>
            </a:extLst>
          </p:cNvPr>
          <p:cNvCxnSpPr>
            <a:cxnSpLocks/>
          </p:cNvCxnSpPr>
          <p:nvPr/>
        </p:nvCxnSpPr>
        <p:spPr>
          <a:xfrm>
            <a:off x="5248861" y="3499945"/>
            <a:ext cx="0" cy="6001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2EA6BF-339D-4699-882E-B595453B81B2}"/>
              </a:ext>
            </a:extLst>
          </p:cNvPr>
          <p:cNvCxnSpPr>
            <a:cxnSpLocks/>
          </p:cNvCxnSpPr>
          <p:nvPr/>
        </p:nvCxnSpPr>
        <p:spPr>
          <a:xfrm>
            <a:off x="5400208" y="3598203"/>
            <a:ext cx="1053" cy="407289"/>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8900A46-22D0-4F21-A4B1-3E031D3458F5}"/>
              </a:ext>
            </a:extLst>
          </p:cNvPr>
          <p:cNvCxnSpPr>
            <a:cxnSpLocks/>
          </p:cNvCxnSpPr>
          <p:nvPr/>
        </p:nvCxnSpPr>
        <p:spPr>
          <a:xfrm>
            <a:off x="883918" y="4100086"/>
            <a:ext cx="5049166"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87" name="Diamond 86">
            <a:extLst>
              <a:ext uri="{FF2B5EF4-FFF2-40B4-BE49-F238E27FC236}">
                <a16:creationId xmlns:a16="http://schemas.microsoft.com/office/drawing/2014/main" id="{707B3B5D-EDD3-4771-982A-DB395B3C5F48}"/>
              </a:ext>
            </a:extLst>
          </p:cNvPr>
          <p:cNvSpPr/>
          <p:nvPr/>
        </p:nvSpPr>
        <p:spPr>
          <a:xfrm>
            <a:off x="1949681" y="133082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88" name="Diamond 87">
            <a:extLst>
              <a:ext uri="{FF2B5EF4-FFF2-40B4-BE49-F238E27FC236}">
                <a16:creationId xmlns:a16="http://schemas.microsoft.com/office/drawing/2014/main" id="{A84EC500-DAA2-49CC-9135-9C31330E0EA0}"/>
              </a:ext>
            </a:extLst>
          </p:cNvPr>
          <p:cNvSpPr/>
          <p:nvPr/>
        </p:nvSpPr>
        <p:spPr>
          <a:xfrm>
            <a:off x="2102081" y="1328920"/>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89" name="Diamond 88">
            <a:extLst>
              <a:ext uri="{FF2B5EF4-FFF2-40B4-BE49-F238E27FC236}">
                <a16:creationId xmlns:a16="http://schemas.microsoft.com/office/drawing/2014/main" id="{1D07B4FB-D6DB-4912-9669-8BD520577492}"/>
              </a:ext>
            </a:extLst>
          </p:cNvPr>
          <p:cNvSpPr/>
          <p:nvPr/>
        </p:nvSpPr>
        <p:spPr>
          <a:xfrm>
            <a:off x="2254481" y="132701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90" name="Speech Bubble: Rectangle with Corners Rounded 89">
            <a:extLst>
              <a:ext uri="{FF2B5EF4-FFF2-40B4-BE49-F238E27FC236}">
                <a16:creationId xmlns:a16="http://schemas.microsoft.com/office/drawing/2014/main" id="{8034047E-49F5-450E-8405-5A43E6B72732}"/>
              </a:ext>
            </a:extLst>
          </p:cNvPr>
          <p:cNvSpPr/>
          <p:nvPr/>
        </p:nvSpPr>
        <p:spPr>
          <a:xfrm>
            <a:off x="2758468" y="1327015"/>
            <a:ext cx="1720580" cy="191733"/>
          </a:xfrm>
          <a:prstGeom prst="wedgeRoundRectCallout">
            <a:avLst>
              <a:gd name="adj1" fmla="val -78154"/>
              <a:gd name="adj2" fmla="val 55618"/>
              <a:gd name="adj3" fmla="val 16667"/>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tx1"/>
                </a:solidFill>
                <a:latin typeface="+mj-lt"/>
              </a:rPr>
              <a:t>ivyslave</a:t>
            </a:r>
            <a:r>
              <a:rPr lang="en-US" sz="900" dirty="0">
                <a:solidFill>
                  <a:schemeClr val="tx1"/>
                </a:solidFill>
                <a:latin typeface="+mj-lt"/>
              </a:rPr>
              <a:t> sends workload data</a:t>
            </a:r>
          </a:p>
        </p:txBody>
      </p:sp>
      <p:cxnSp>
        <p:nvCxnSpPr>
          <p:cNvPr id="92" name="Straight Arrow Connector 91">
            <a:extLst>
              <a:ext uri="{FF2B5EF4-FFF2-40B4-BE49-F238E27FC236}">
                <a16:creationId xmlns:a16="http://schemas.microsoft.com/office/drawing/2014/main" id="{8CE997C2-6E50-4C2B-A42D-C2445C951832}"/>
              </a:ext>
            </a:extLst>
          </p:cNvPr>
          <p:cNvCxnSpPr>
            <a:cxnSpLocks/>
          </p:cNvCxnSpPr>
          <p:nvPr/>
        </p:nvCxnSpPr>
        <p:spPr>
          <a:xfrm>
            <a:off x="1270231" y="1758940"/>
            <a:ext cx="1433" cy="1146119"/>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69DD6E6-3A4A-44F4-8F42-D27D9F884B6C}"/>
              </a:ext>
            </a:extLst>
          </p:cNvPr>
          <p:cNvSpPr txBox="1"/>
          <p:nvPr/>
        </p:nvSpPr>
        <p:spPr>
          <a:xfrm>
            <a:off x="551647" y="2029052"/>
            <a:ext cx="780382" cy="507831"/>
          </a:xfrm>
          <a:prstGeom prst="rect">
            <a:avLst/>
          </a:prstGeom>
          <a:noFill/>
        </p:spPr>
        <p:txBody>
          <a:bodyPr wrap="square" rtlCol="0">
            <a:spAutoFit/>
          </a:bodyPr>
          <a:lstStyle/>
          <a:p>
            <a:r>
              <a:rPr lang="en-US" sz="900" dirty="0">
                <a:solidFill>
                  <a:srgbClr val="00B0F0"/>
                </a:solidFill>
              </a:rPr>
              <a:t>ivy central processing time</a:t>
            </a:r>
          </a:p>
        </p:txBody>
      </p:sp>
      <p:cxnSp>
        <p:nvCxnSpPr>
          <p:cNvPr id="95" name="Straight Arrow Connector 94">
            <a:extLst>
              <a:ext uri="{FF2B5EF4-FFF2-40B4-BE49-F238E27FC236}">
                <a16:creationId xmlns:a16="http://schemas.microsoft.com/office/drawing/2014/main" id="{71F624F8-B94B-4449-8E23-F2A698C59ABA}"/>
              </a:ext>
            </a:extLst>
          </p:cNvPr>
          <p:cNvCxnSpPr>
            <a:cxnSpLocks/>
          </p:cNvCxnSpPr>
          <p:nvPr/>
        </p:nvCxnSpPr>
        <p:spPr>
          <a:xfrm flipH="1">
            <a:off x="1268855" y="1362142"/>
            <a:ext cx="1" cy="385144"/>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1D2843A-00CE-4BD4-991D-C9977E74EE07}"/>
              </a:ext>
            </a:extLst>
          </p:cNvPr>
          <p:cNvSpPr txBox="1"/>
          <p:nvPr/>
        </p:nvSpPr>
        <p:spPr>
          <a:xfrm>
            <a:off x="389717" y="1421411"/>
            <a:ext cx="966782" cy="230832"/>
          </a:xfrm>
          <a:prstGeom prst="rect">
            <a:avLst/>
          </a:prstGeom>
          <a:noFill/>
        </p:spPr>
        <p:txBody>
          <a:bodyPr wrap="square" rtlCol="0">
            <a:spAutoFit/>
          </a:bodyPr>
          <a:lstStyle/>
          <a:p>
            <a:r>
              <a:rPr lang="en-US" sz="900" dirty="0">
                <a:solidFill>
                  <a:srgbClr val="00B0F0"/>
                </a:solidFill>
              </a:rPr>
              <a:t>send-up time</a:t>
            </a:r>
          </a:p>
        </p:txBody>
      </p:sp>
      <p:sp>
        <p:nvSpPr>
          <p:cNvPr id="99" name="Diamond 98">
            <a:extLst>
              <a:ext uri="{FF2B5EF4-FFF2-40B4-BE49-F238E27FC236}">
                <a16:creationId xmlns:a16="http://schemas.microsoft.com/office/drawing/2014/main" id="{CE668057-1872-45F4-AFC3-933B61ACB133}"/>
              </a:ext>
            </a:extLst>
          </p:cNvPr>
          <p:cNvSpPr/>
          <p:nvPr/>
        </p:nvSpPr>
        <p:spPr>
          <a:xfrm>
            <a:off x="1944868" y="371627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00" name="Diamond 99">
            <a:extLst>
              <a:ext uri="{FF2B5EF4-FFF2-40B4-BE49-F238E27FC236}">
                <a16:creationId xmlns:a16="http://schemas.microsoft.com/office/drawing/2014/main" id="{3A412727-8366-4305-BF70-608061C0AE92}"/>
              </a:ext>
            </a:extLst>
          </p:cNvPr>
          <p:cNvSpPr/>
          <p:nvPr/>
        </p:nvSpPr>
        <p:spPr>
          <a:xfrm>
            <a:off x="2097268" y="3714370"/>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01" name="Diamond 100">
            <a:extLst>
              <a:ext uri="{FF2B5EF4-FFF2-40B4-BE49-F238E27FC236}">
                <a16:creationId xmlns:a16="http://schemas.microsoft.com/office/drawing/2014/main" id="{8DAF3F00-43BD-4EE7-AB86-56E5F9C872FF}"/>
              </a:ext>
            </a:extLst>
          </p:cNvPr>
          <p:cNvSpPr/>
          <p:nvPr/>
        </p:nvSpPr>
        <p:spPr>
          <a:xfrm>
            <a:off x="2249668" y="371246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cxnSp>
        <p:nvCxnSpPr>
          <p:cNvPr id="105" name="Straight Connector 104">
            <a:extLst>
              <a:ext uri="{FF2B5EF4-FFF2-40B4-BE49-F238E27FC236}">
                <a16:creationId xmlns:a16="http://schemas.microsoft.com/office/drawing/2014/main" id="{F4677AF2-95E7-48A1-ACE5-824C3E856A08}"/>
              </a:ext>
            </a:extLst>
          </p:cNvPr>
          <p:cNvCxnSpPr>
            <a:cxnSpLocks/>
          </p:cNvCxnSpPr>
          <p:nvPr/>
        </p:nvCxnSpPr>
        <p:spPr>
          <a:xfrm>
            <a:off x="856648" y="3498061"/>
            <a:ext cx="5303520"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F9C6942-4FB1-4286-8B90-03B7484D2E2E}"/>
              </a:ext>
            </a:extLst>
          </p:cNvPr>
          <p:cNvCxnSpPr>
            <a:cxnSpLocks/>
          </p:cNvCxnSpPr>
          <p:nvPr/>
        </p:nvCxnSpPr>
        <p:spPr>
          <a:xfrm>
            <a:off x="1271663" y="2917350"/>
            <a:ext cx="1" cy="582595"/>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6BAD046-9366-4AE6-B8B5-A43F2A902EC8}"/>
              </a:ext>
            </a:extLst>
          </p:cNvPr>
          <p:cNvSpPr txBox="1"/>
          <p:nvPr/>
        </p:nvSpPr>
        <p:spPr>
          <a:xfrm>
            <a:off x="808455" y="3047229"/>
            <a:ext cx="604608" cy="230832"/>
          </a:xfrm>
          <a:prstGeom prst="rect">
            <a:avLst/>
          </a:prstGeom>
          <a:noFill/>
        </p:spPr>
        <p:txBody>
          <a:bodyPr wrap="square" rtlCol="0">
            <a:spAutoFit/>
          </a:bodyPr>
          <a:lstStyle/>
          <a:p>
            <a:r>
              <a:rPr lang="en-US" sz="900" dirty="0">
                <a:solidFill>
                  <a:srgbClr val="00B0F0"/>
                </a:solidFill>
              </a:rPr>
              <a:t>cruise</a:t>
            </a:r>
          </a:p>
        </p:txBody>
      </p:sp>
      <p:cxnSp>
        <p:nvCxnSpPr>
          <p:cNvPr id="113" name="Straight Arrow Connector 112">
            <a:extLst>
              <a:ext uri="{FF2B5EF4-FFF2-40B4-BE49-F238E27FC236}">
                <a16:creationId xmlns:a16="http://schemas.microsoft.com/office/drawing/2014/main" id="{AD12D49B-7C19-4628-923F-6AB03F44C62A}"/>
              </a:ext>
            </a:extLst>
          </p:cNvPr>
          <p:cNvCxnSpPr>
            <a:cxnSpLocks/>
            <a:stCxn id="54" idx="1"/>
          </p:cNvCxnSpPr>
          <p:nvPr/>
        </p:nvCxnSpPr>
        <p:spPr>
          <a:xfrm flipH="1">
            <a:off x="1668379" y="3040710"/>
            <a:ext cx="260210" cy="1035267"/>
          </a:xfrm>
          <a:prstGeom prst="straightConnector1">
            <a:avLst/>
          </a:prstGeom>
          <a:ln w="12700">
            <a:solidFill>
              <a:srgbClr val="0E1628"/>
            </a:solidFill>
            <a:tailEnd type="triangle"/>
          </a:ln>
        </p:spPr>
        <p:style>
          <a:lnRef idx="1">
            <a:schemeClr val="accent1"/>
          </a:lnRef>
          <a:fillRef idx="0">
            <a:schemeClr val="accent1"/>
          </a:fillRef>
          <a:effectRef idx="0">
            <a:schemeClr val="accent1"/>
          </a:effectRef>
          <a:fontRef idx="minor">
            <a:schemeClr val="tx1"/>
          </a:fontRef>
        </p:style>
      </p:cxnSp>
      <p:sp>
        <p:nvSpPr>
          <p:cNvPr id="86" name="Speech Bubble: Rectangle with Corners Rounded 85">
            <a:extLst>
              <a:ext uri="{FF2B5EF4-FFF2-40B4-BE49-F238E27FC236}">
                <a16:creationId xmlns:a16="http://schemas.microsoft.com/office/drawing/2014/main" id="{423FAE21-D7F9-4621-AF75-D1BB32EC4F98}"/>
              </a:ext>
            </a:extLst>
          </p:cNvPr>
          <p:cNvSpPr/>
          <p:nvPr/>
        </p:nvSpPr>
        <p:spPr>
          <a:xfrm>
            <a:off x="6791748" y="3298660"/>
            <a:ext cx="2108258" cy="921166"/>
          </a:xfrm>
          <a:prstGeom prst="wedgeRoundRectCallout">
            <a:avLst>
              <a:gd name="adj1" fmla="val -115286"/>
              <a:gd name="adj2" fmla="val -18391"/>
              <a:gd name="adj3" fmla="val 16667"/>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tx1"/>
                </a:solidFill>
                <a:latin typeface="+mj-lt"/>
              </a:rPr>
              <a:t>The next subsystem gather for each subsystem starts so that the gathered data is as fresh as possible, arriving just in time.</a:t>
            </a:r>
          </a:p>
          <a:p>
            <a:pPr algn="ctr"/>
            <a:endParaRPr lang="en-US" sz="900" dirty="0">
              <a:solidFill>
                <a:schemeClr val="tx1"/>
              </a:solidFill>
              <a:latin typeface="+mj-lt"/>
            </a:endParaRPr>
          </a:p>
          <a:p>
            <a:pPr algn="ctr"/>
            <a:r>
              <a:rPr lang="en-US" sz="900" dirty="0">
                <a:solidFill>
                  <a:schemeClr val="tx1"/>
                </a:solidFill>
                <a:latin typeface="+mj-lt"/>
              </a:rPr>
              <a:t>(see next chart)</a:t>
            </a:r>
          </a:p>
        </p:txBody>
      </p:sp>
      <p:sp>
        <p:nvSpPr>
          <p:cNvPr id="2" name="Speech Bubble: Rectangle with Corners Rounded 1">
            <a:extLst>
              <a:ext uri="{FF2B5EF4-FFF2-40B4-BE49-F238E27FC236}">
                <a16:creationId xmlns:a16="http://schemas.microsoft.com/office/drawing/2014/main" id="{BBD4E725-DDF8-45D0-A08B-6B96DD5E7AB1}"/>
              </a:ext>
            </a:extLst>
          </p:cNvPr>
          <p:cNvSpPr/>
          <p:nvPr/>
        </p:nvSpPr>
        <p:spPr>
          <a:xfrm>
            <a:off x="69012" y="1655757"/>
            <a:ext cx="629403" cy="321219"/>
          </a:xfrm>
          <a:prstGeom prst="wedgeRoundRectCallout">
            <a:avLst>
              <a:gd name="adj1" fmla="val 75567"/>
              <a:gd name="adj2" fmla="val -1986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mj-lt"/>
              </a:rPr>
              <a:t>“Barrier 1”</a:t>
            </a:r>
            <a:br>
              <a:rPr lang="en-US" sz="900" dirty="0">
                <a:solidFill>
                  <a:schemeClr val="tx1"/>
                </a:solidFill>
                <a:latin typeface="+mj-lt"/>
              </a:rPr>
            </a:br>
            <a:r>
              <a:rPr lang="en-US" sz="900" dirty="0">
                <a:solidFill>
                  <a:schemeClr val="tx1"/>
                </a:solidFill>
                <a:latin typeface="+mj-lt"/>
              </a:rPr>
              <a:t>point</a:t>
            </a:r>
          </a:p>
        </p:txBody>
      </p:sp>
      <p:sp>
        <p:nvSpPr>
          <p:cNvPr id="62" name="Speech Bubble: Rectangle with Corners Rounded 61">
            <a:extLst>
              <a:ext uri="{FF2B5EF4-FFF2-40B4-BE49-F238E27FC236}">
                <a16:creationId xmlns:a16="http://schemas.microsoft.com/office/drawing/2014/main" id="{27D73604-D3E3-420B-ABDF-774E95E66CF2}"/>
              </a:ext>
            </a:extLst>
          </p:cNvPr>
          <p:cNvSpPr/>
          <p:nvPr/>
        </p:nvSpPr>
        <p:spPr>
          <a:xfrm>
            <a:off x="84192" y="2534025"/>
            <a:ext cx="629403" cy="321219"/>
          </a:xfrm>
          <a:prstGeom prst="wedgeRoundRectCallout">
            <a:avLst>
              <a:gd name="adj1" fmla="val 101665"/>
              <a:gd name="adj2" fmla="val 66110"/>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mj-lt"/>
              </a:rPr>
              <a:t>“Barrier 2”</a:t>
            </a:r>
            <a:br>
              <a:rPr lang="en-US" sz="900" dirty="0">
                <a:solidFill>
                  <a:schemeClr val="tx1"/>
                </a:solidFill>
                <a:latin typeface="+mj-lt"/>
              </a:rPr>
            </a:br>
            <a:r>
              <a:rPr lang="en-US" sz="900" dirty="0">
                <a:solidFill>
                  <a:schemeClr val="tx1"/>
                </a:solidFill>
                <a:latin typeface="+mj-lt"/>
              </a:rPr>
              <a:t>point</a:t>
            </a:r>
          </a:p>
        </p:txBody>
      </p:sp>
      <p:sp>
        <p:nvSpPr>
          <p:cNvPr id="14" name="Rectangle: Rounded Corners 13">
            <a:extLst>
              <a:ext uri="{FF2B5EF4-FFF2-40B4-BE49-F238E27FC236}">
                <a16:creationId xmlns:a16="http://schemas.microsoft.com/office/drawing/2014/main" id="{7B068172-6761-455A-BDD2-DE4F6B77686C}"/>
              </a:ext>
            </a:extLst>
          </p:cNvPr>
          <p:cNvSpPr/>
          <p:nvPr/>
        </p:nvSpPr>
        <p:spPr>
          <a:xfrm>
            <a:off x="264159" y="4219826"/>
            <a:ext cx="6362795" cy="62700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tx1"/>
                </a:solidFill>
                <a:latin typeface="+mj-lt"/>
              </a:rPr>
              <a:t>The “cruise time” after Barrier 2 and before the first subsystem gather starts and before the end of the subinterval is the amount of time by which the length of the subinterval could be reduced without the interlock protocol breaking.</a:t>
            </a:r>
          </a:p>
          <a:p>
            <a:pPr algn="ctr"/>
            <a:endParaRPr lang="en-US" sz="900" dirty="0">
              <a:solidFill>
                <a:schemeClr val="tx1"/>
              </a:solidFill>
              <a:latin typeface="+mj-lt"/>
            </a:endParaRPr>
          </a:p>
          <a:p>
            <a:pPr algn="ctr"/>
            <a:r>
              <a:rPr lang="en-US" sz="900" dirty="0">
                <a:solidFill>
                  <a:schemeClr val="tx1"/>
                </a:solidFill>
                <a:latin typeface="+mj-lt"/>
              </a:rPr>
              <a:t>Of course you want to have a some spare time in case of any delays.</a:t>
            </a:r>
          </a:p>
        </p:txBody>
      </p:sp>
      <p:cxnSp>
        <p:nvCxnSpPr>
          <p:cNvPr id="63" name="Straight Arrow Connector 62">
            <a:extLst>
              <a:ext uri="{FF2B5EF4-FFF2-40B4-BE49-F238E27FC236}">
                <a16:creationId xmlns:a16="http://schemas.microsoft.com/office/drawing/2014/main" id="{23904262-044D-494E-80DF-A065C56E82CA}"/>
              </a:ext>
            </a:extLst>
          </p:cNvPr>
          <p:cNvCxnSpPr>
            <a:cxnSpLocks/>
          </p:cNvCxnSpPr>
          <p:nvPr/>
        </p:nvCxnSpPr>
        <p:spPr>
          <a:xfrm flipH="1">
            <a:off x="1405902" y="1353420"/>
            <a:ext cx="7161" cy="1552686"/>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0B8BEB0-D4E7-4946-9D0E-95AA711F15CC}"/>
              </a:ext>
            </a:extLst>
          </p:cNvPr>
          <p:cNvCxnSpPr>
            <a:cxnSpLocks/>
          </p:cNvCxnSpPr>
          <p:nvPr/>
        </p:nvCxnSpPr>
        <p:spPr>
          <a:xfrm flipH="1">
            <a:off x="1412400" y="3484874"/>
            <a:ext cx="2" cy="263113"/>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Speech Bubble: Rectangle with Corners Rounded 66">
            <a:extLst>
              <a:ext uri="{FF2B5EF4-FFF2-40B4-BE49-F238E27FC236}">
                <a16:creationId xmlns:a16="http://schemas.microsoft.com/office/drawing/2014/main" id="{C43C05F7-B568-43A4-9105-DDAF97C63401}"/>
              </a:ext>
            </a:extLst>
          </p:cNvPr>
          <p:cNvSpPr/>
          <p:nvPr/>
        </p:nvSpPr>
        <p:spPr>
          <a:xfrm>
            <a:off x="78186" y="3095725"/>
            <a:ext cx="629403" cy="321219"/>
          </a:xfrm>
          <a:prstGeom prst="wedgeRoundRectCallout">
            <a:avLst>
              <a:gd name="adj1" fmla="val 157076"/>
              <a:gd name="adj2" fmla="val -22786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mj-lt"/>
              </a:rPr>
              <a:t>protocol time</a:t>
            </a:r>
          </a:p>
        </p:txBody>
      </p:sp>
      <p:sp>
        <p:nvSpPr>
          <p:cNvPr id="68" name="Speech Bubble: Rectangle with Corners Rounded 67">
            <a:extLst>
              <a:ext uri="{FF2B5EF4-FFF2-40B4-BE49-F238E27FC236}">
                <a16:creationId xmlns:a16="http://schemas.microsoft.com/office/drawing/2014/main" id="{D32657B4-E4D3-4E79-9E92-8BC77C4D262B}"/>
              </a:ext>
            </a:extLst>
          </p:cNvPr>
          <p:cNvSpPr/>
          <p:nvPr/>
        </p:nvSpPr>
        <p:spPr>
          <a:xfrm>
            <a:off x="77033" y="3095725"/>
            <a:ext cx="629403" cy="321219"/>
          </a:xfrm>
          <a:prstGeom prst="wedgeRoundRectCallout">
            <a:avLst>
              <a:gd name="adj1" fmla="val 153591"/>
              <a:gd name="adj2" fmla="val 8887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mj-lt"/>
              </a:rPr>
              <a:t>protocol time</a:t>
            </a:r>
          </a:p>
        </p:txBody>
      </p:sp>
      <p:cxnSp>
        <p:nvCxnSpPr>
          <p:cNvPr id="16" name="Straight Connector 15">
            <a:extLst>
              <a:ext uri="{FF2B5EF4-FFF2-40B4-BE49-F238E27FC236}">
                <a16:creationId xmlns:a16="http://schemas.microsoft.com/office/drawing/2014/main" id="{506D9BA5-D192-44D4-A8B1-A4327C2ED83C}"/>
              </a:ext>
            </a:extLst>
          </p:cNvPr>
          <p:cNvCxnSpPr>
            <a:cxnSpLocks/>
          </p:cNvCxnSpPr>
          <p:nvPr/>
        </p:nvCxnSpPr>
        <p:spPr>
          <a:xfrm>
            <a:off x="1798484" y="1679441"/>
            <a:ext cx="815623" cy="1"/>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A8F4F79-EE0C-48B0-8119-C888CAD33497}"/>
              </a:ext>
            </a:extLst>
          </p:cNvPr>
          <p:cNvSpPr txBox="1"/>
          <p:nvPr/>
        </p:nvSpPr>
        <p:spPr>
          <a:xfrm>
            <a:off x="2558195" y="1555333"/>
            <a:ext cx="1667277" cy="215444"/>
          </a:xfrm>
          <a:prstGeom prst="rect">
            <a:avLst/>
          </a:prstGeom>
          <a:noFill/>
        </p:spPr>
        <p:txBody>
          <a:bodyPr wrap="square" rtlCol="0">
            <a:spAutoFit/>
          </a:bodyPr>
          <a:lstStyle/>
          <a:p>
            <a:r>
              <a:rPr lang="en-US" sz="800" dirty="0"/>
              <a:t>test host sendup complete point</a:t>
            </a:r>
          </a:p>
        </p:txBody>
      </p:sp>
      <p:cxnSp>
        <p:nvCxnSpPr>
          <p:cNvPr id="75" name="Straight Arrow Connector 74">
            <a:extLst>
              <a:ext uri="{FF2B5EF4-FFF2-40B4-BE49-F238E27FC236}">
                <a16:creationId xmlns:a16="http://schemas.microsoft.com/office/drawing/2014/main" id="{1CDC162A-952F-4F5B-A976-B689AC416009}"/>
              </a:ext>
            </a:extLst>
          </p:cNvPr>
          <p:cNvCxnSpPr>
            <a:cxnSpLocks/>
          </p:cNvCxnSpPr>
          <p:nvPr/>
        </p:nvCxnSpPr>
        <p:spPr>
          <a:xfrm>
            <a:off x="1799146" y="1379998"/>
            <a:ext cx="0" cy="296732"/>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Speech Bubble: Rectangle with Corners Rounded 75">
            <a:extLst>
              <a:ext uri="{FF2B5EF4-FFF2-40B4-BE49-F238E27FC236}">
                <a16:creationId xmlns:a16="http://schemas.microsoft.com/office/drawing/2014/main" id="{DFB2D8C3-C977-4C75-9C46-815421B8EE56}"/>
              </a:ext>
            </a:extLst>
          </p:cNvPr>
          <p:cNvSpPr/>
          <p:nvPr/>
        </p:nvSpPr>
        <p:spPr>
          <a:xfrm>
            <a:off x="502686" y="974443"/>
            <a:ext cx="1037002" cy="153233"/>
          </a:xfrm>
          <a:prstGeom prst="wedgeRoundRectCallout">
            <a:avLst>
              <a:gd name="adj1" fmla="val 75024"/>
              <a:gd name="adj2" fmla="val 322974"/>
              <a:gd name="adj3" fmla="val 16667"/>
            </a:avLst>
          </a:prstGeom>
          <a:noFill/>
          <a:ln>
            <a:solidFill>
              <a:schemeClr val="tx1"/>
            </a:solidFill>
          </a:ln>
        </p:spPr>
        <p:txBody>
          <a:bodyPr wrap="square" lIns="0" tIns="0" rIns="0" bIns="0" rtlCol="0">
            <a:spAutoFit/>
          </a:bodyPr>
          <a:lstStyle/>
          <a:p>
            <a:pPr algn="ctr"/>
            <a:r>
              <a:rPr lang="en-US" sz="900" dirty="0">
                <a:solidFill>
                  <a:srgbClr val="00B0F0"/>
                </a:solidFill>
              </a:rPr>
              <a:t>Host sendup time</a:t>
            </a:r>
          </a:p>
        </p:txBody>
      </p:sp>
      <p:sp>
        <p:nvSpPr>
          <p:cNvPr id="66" name="TextBox 65">
            <a:extLst>
              <a:ext uri="{FF2B5EF4-FFF2-40B4-BE49-F238E27FC236}">
                <a16:creationId xmlns:a16="http://schemas.microsoft.com/office/drawing/2014/main" id="{A4893908-A175-4DB1-85B8-B53DE9AD2F89}"/>
              </a:ext>
            </a:extLst>
          </p:cNvPr>
          <p:cNvSpPr txBox="1"/>
          <p:nvPr/>
        </p:nvSpPr>
        <p:spPr>
          <a:xfrm>
            <a:off x="200607" y="3466133"/>
            <a:ext cx="1289493" cy="230832"/>
          </a:xfrm>
          <a:prstGeom prst="rect">
            <a:avLst/>
          </a:prstGeom>
          <a:noFill/>
        </p:spPr>
        <p:txBody>
          <a:bodyPr wrap="square" rtlCol="0">
            <a:spAutoFit/>
          </a:bodyPr>
          <a:lstStyle/>
          <a:p>
            <a:r>
              <a:rPr lang="en-US" sz="900" dirty="0">
                <a:solidFill>
                  <a:srgbClr val="00B0F0"/>
                </a:solidFill>
              </a:rPr>
              <a:t>subsystem </a:t>
            </a:r>
            <a:r>
              <a:rPr lang="en-US" sz="900" dirty="0" err="1">
                <a:solidFill>
                  <a:srgbClr val="00B0F0"/>
                </a:solidFill>
              </a:rPr>
              <a:t>headstart</a:t>
            </a:r>
            <a:endParaRPr lang="en-US" sz="900" dirty="0">
              <a:solidFill>
                <a:srgbClr val="00B0F0"/>
              </a:solidFill>
            </a:endParaRPr>
          </a:p>
        </p:txBody>
      </p:sp>
    </p:spTree>
    <p:extLst>
      <p:ext uri="{BB962C8B-B14F-4D97-AF65-F5344CB8AC3E}">
        <p14:creationId xmlns:p14="http://schemas.microsoft.com/office/powerpoint/2010/main" val="170042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5AE98-E63D-419F-9DA0-340E6127C2A0}"/>
              </a:ext>
            </a:extLst>
          </p:cNvPr>
          <p:cNvSpPr>
            <a:spLocks noGrp="1"/>
          </p:cNvSpPr>
          <p:nvPr>
            <p:ph type="title"/>
          </p:nvPr>
        </p:nvSpPr>
        <p:spPr/>
        <p:txBody>
          <a:bodyPr/>
          <a:lstStyle/>
          <a:p>
            <a:r>
              <a:rPr lang="en-US" dirty="0"/>
              <a:t>Ivy interlock latency csv file terminology</a:t>
            </a:r>
          </a:p>
        </p:txBody>
      </p:sp>
      <p:cxnSp>
        <p:nvCxnSpPr>
          <p:cNvPr id="6" name="Straight Connector 5">
            <a:extLst>
              <a:ext uri="{FF2B5EF4-FFF2-40B4-BE49-F238E27FC236}">
                <a16:creationId xmlns:a16="http://schemas.microsoft.com/office/drawing/2014/main" id="{8E03F02B-779C-499F-99CF-59D8FF67D294}"/>
              </a:ext>
            </a:extLst>
          </p:cNvPr>
          <p:cNvCxnSpPr/>
          <p:nvPr/>
        </p:nvCxnSpPr>
        <p:spPr>
          <a:xfrm>
            <a:off x="1261241" y="1355836"/>
            <a:ext cx="6053959" cy="0"/>
          </a:xfrm>
          <a:prstGeom prst="line">
            <a:avLst/>
          </a:prstGeom>
          <a:ln w="3175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E92D40-E789-4677-AD6E-795D803C3203}"/>
              </a:ext>
            </a:extLst>
          </p:cNvPr>
          <p:cNvCxnSpPr/>
          <p:nvPr/>
        </p:nvCxnSpPr>
        <p:spPr>
          <a:xfrm>
            <a:off x="1250729" y="3747987"/>
            <a:ext cx="6053959" cy="0"/>
          </a:xfrm>
          <a:prstGeom prst="line">
            <a:avLst/>
          </a:prstGeom>
          <a:ln w="31750">
            <a:solidFill>
              <a:srgbClr val="0E162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0CE11A-D118-4926-8250-D98AEE52DDC5}"/>
              </a:ext>
            </a:extLst>
          </p:cNvPr>
          <p:cNvSpPr txBox="1"/>
          <p:nvPr/>
        </p:nvSpPr>
        <p:spPr>
          <a:xfrm>
            <a:off x="88284" y="1236016"/>
            <a:ext cx="1250729" cy="215444"/>
          </a:xfrm>
          <a:prstGeom prst="rect">
            <a:avLst/>
          </a:prstGeom>
          <a:noFill/>
        </p:spPr>
        <p:txBody>
          <a:bodyPr wrap="square" rtlCol="0">
            <a:spAutoFit/>
          </a:bodyPr>
          <a:lstStyle/>
          <a:p>
            <a:r>
              <a:rPr lang="en-US" sz="800" dirty="0"/>
              <a:t>Subinterval ends/starts</a:t>
            </a:r>
          </a:p>
        </p:txBody>
      </p:sp>
      <p:cxnSp>
        <p:nvCxnSpPr>
          <p:cNvPr id="13" name="Straight Connector 12">
            <a:extLst>
              <a:ext uri="{FF2B5EF4-FFF2-40B4-BE49-F238E27FC236}">
                <a16:creationId xmlns:a16="http://schemas.microsoft.com/office/drawing/2014/main" id="{FFE45FA5-AA90-4D3A-9752-5CD2E75AC9B2}"/>
              </a:ext>
            </a:extLst>
          </p:cNvPr>
          <p:cNvCxnSpPr>
            <a:cxnSpLocks/>
          </p:cNvCxnSpPr>
          <p:nvPr/>
        </p:nvCxnSpPr>
        <p:spPr>
          <a:xfrm>
            <a:off x="2259069" y="1451460"/>
            <a:ext cx="0" cy="1755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839ED5-BACA-4B75-B8BB-6C2A33202899}"/>
              </a:ext>
            </a:extLst>
          </p:cNvPr>
          <p:cNvCxnSpPr>
            <a:cxnSpLocks/>
          </p:cNvCxnSpPr>
          <p:nvPr/>
        </p:nvCxnSpPr>
        <p:spPr>
          <a:xfrm>
            <a:off x="2411469" y="1420986"/>
            <a:ext cx="0" cy="238269"/>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431258-CCD1-4AC5-95EC-95D2445C56EC}"/>
              </a:ext>
            </a:extLst>
          </p:cNvPr>
          <p:cNvCxnSpPr>
            <a:cxnSpLocks/>
          </p:cNvCxnSpPr>
          <p:nvPr/>
        </p:nvCxnSpPr>
        <p:spPr>
          <a:xfrm>
            <a:off x="2563869" y="1485102"/>
            <a:ext cx="1053" cy="17415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D0404B-AE87-4811-92AC-911A8F2798D6}"/>
              </a:ext>
            </a:extLst>
          </p:cNvPr>
          <p:cNvCxnSpPr>
            <a:cxnSpLocks/>
          </p:cNvCxnSpPr>
          <p:nvPr/>
        </p:nvCxnSpPr>
        <p:spPr>
          <a:xfrm>
            <a:off x="5533034" y="1217341"/>
            <a:ext cx="0" cy="529945"/>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AD0692-C235-45C6-B39B-8A48BE5C3E80}"/>
              </a:ext>
            </a:extLst>
          </p:cNvPr>
          <p:cNvCxnSpPr>
            <a:cxnSpLocks/>
          </p:cNvCxnSpPr>
          <p:nvPr/>
        </p:nvCxnSpPr>
        <p:spPr>
          <a:xfrm>
            <a:off x="5685434" y="1040524"/>
            <a:ext cx="0" cy="52736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38A47A-ABA7-455E-A07C-DD7704400ABA}"/>
              </a:ext>
            </a:extLst>
          </p:cNvPr>
          <p:cNvCxnSpPr>
            <a:cxnSpLocks/>
          </p:cNvCxnSpPr>
          <p:nvPr/>
        </p:nvCxnSpPr>
        <p:spPr>
          <a:xfrm flipV="1">
            <a:off x="1224735" y="1747286"/>
            <a:ext cx="5262604" cy="5841"/>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F60D29-B5A3-4E13-BE3A-373A16DB95DE}"/>
              </a:ext>
            </a:extLst>
          </p:cNvPr>
          <p:cNvCxnSpPr>
            <a:cxnSpLocks/>
          </p:cNvCxnSpPr>
          <p:nvPr/>
        </p:nvCxnSpPr>
        <p:spPr>
          <a:xfrm>
            <a:off x="1762334" y="1992923"/>
            <a:ext cx="3348194" cy="895"/>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0E269BF-E550-401A-B288-297D3A048DB2}"/>
              </a:ext>
            </a:extLst>
          </p:cNvPr>
          <p:cNvCxnSpPr>
            <a:cxnSpLocks/>
          </p:cNvCxnSpPr>
          <p:nvPr/>
        </p:nvCxnSpPr>
        <p:spPr>
          <a:xfrm>
            <a:off x="1762334" y="2215085"/>
            <a:ext cx="3355554" cy="6805"/>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B4CA2D-29AC-4D5F-B09D-67A2C7659E97}"/>
              </a:ext>
            </a:extLst>
          </p:cNvPr>
          <p:cNvCxnSpPr>
            <a:cxnSpLocks/>
          </p:cNvCxnSpPr>
          <p:nvPr/>
        </p:nvCxnSpPr>
        <p:spPr>
          <a:xfrm>
            <a:off x="1762334" y="2449962"/>
            <a:ext cx="3362914"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6537F6-9CD7-4FC4-A3BF-549D1A453F76}"/>
              </a:ext>
            </a:extLst>
          </p:cNvPr>
          <p:cNvCxnSpPr>
            <a:cxnSpLocks/>
          </p:cNvCxnSpPr>
          <p:nvPr/>
        </p:nvCxnSpPr>
        <p:spPr>
          <a:xfrm>
            <a:off x="1762334" y="2670681"/>
            <a:ext cx="3370274" cy="7353"/>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25A12C-BDAC-4A0E-80C4-2946BD19D305}"/>
              </a:ext>
            </a:extLst>
          </p:cNvPr>
          <p:cNvCxnSpPr>
            <a:cxnSpLocks/>
          </p:cNvCxnSpPr>
          <p:nvPr/>
        </p:nvCxnSpPr>
        <p:spPr>
          <a:xfrm>
            <a:off x="1183819" y="2906106"/>
            <a:ext cx="3998094"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3C44C7-C871-4B15-AEE0-3BA325522C51}"/>
              </a:ext>
            </a:extLst>
          </p:cNvPr>
          <p:cNvCxnSpPr/>
          <p:nvPr/>
        </p:nvCxnSpPr>
        <p:spPr>
          <a:xfrm>
            <a:off x="1899615" y="1753127"/>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FCD701-098C-464D-A378-28767AAB21E8}"/>
              </a:ext>
            </a:extLst>
          </p:cNvPr>
          <p:cNvSpPr txBox="1"/>
          <p:nvPr/>
        </p:nvSpPr>
        <p:spPr>
          <a:xfrm>
            <a:off x="2000516" y="1758940"/>
            <a:ext cx="4217794"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run_subinterval_sequence</a:t>
            </a:r>
            <a:r>
              <a:rPr lang="en-US" sz="800" dirty="0"/>
              <a:t> prints by-subinterval csv lines</a:t>
            </a:r>
          </a:p>
        </p:txBody>
      </p:sp>
      <p:cxnSp>
        <p:nvCxnSpPr>
          <p:cNvPr id="42" name="Straight Arrow Connector 41">
            <a:extLst>
              <a:ext uri="{FF2B5EF4-FFF2-40B4-BE49-F238E27FC236}">
                <a16:creationId xmlns:a16="http://schemas.microsoft.com/office/drawing/2014/main" id="{3477A236-4307-4A20-A4FF-13E8B46A331F}"/>
              </a:ext>
            </a:extLst>
          </p:cNvPr>
          <p:cNvCxnSpPr/>
          <p:nvPr/>
        </p:nvCxnSpPr>
        <p:spPr>
          <a:xfrm>
            <a:off x="1900666" y="1987506"/>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E6B4E3B-6FEB-41B1-A2E8-398B1335E958}"/>
              </a:ext>
            </a:extLst>
          </p:cNvPr>
          <p:cNvSpPr txBox="1"/>
          <p:nvPr/>
        </p:nvSpPr>
        <p:spPr>
          <a:xfrm>
            <a:off x="2001566" y="1993319"/>
            <a:ext cx="6314333"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evaluate_subinterval</a:t>
            </a:r>
            <a:r>
              <a:rPr lang="en-US" sz="800" dirty="0">
                <a:latin typeface="Courier New" panose="02070309020205020404" pitchFamily="49" charset="0"/>
                <a:cs typeface="Courier New" panose="02070309020205020404" pitchFamily="49" charset="0"/>
              </a:rPr>
              <a:t>()</a:t>
            </a:r>
            <a:r>
              <a:rPr lang="en-US" sz="800" dirty="0"/>
              <a:t> is called to decide if to continue or stop, including performing “measure” computation to +/- accuracy </a:t>
            </a:r>
          </a:p>
        </p:txBody>
      </p:sp>
      <p:cxnSp>
        <p:nvCxnSpPr>
          <p:cNvPr id="44" name="Straight Arrow Connector 43">
            <a:extLst>
              <a:ext uri="{FF2B5EF4-FFF2-40B4-BE49-F238E27FC236}">
                <a16:creationId xmlns:a16="http://schemas.microsoft.com/office/drawing/2014/main" id="{2285B9C9-507D-4DAA-9862-33DEA8A745D5}"/>
              </a:ext>
            </a:extLst>
          </p:cNvPr>
          <p:cNvCxnSpPr/>
          <p:nvPr/>
        </p:nvCxnSpPr>
        <p:spPr>
          <a:xfrm>
            <a:off x="1895409" y="2209272"/>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4676B2B-7465-4DA9-A44C-EC592CD511C9}"/>
              </a:ext>
            </a:extLst>
          </p:cNvPr>
          <p:cNvSpPr txBox="1"/>
          <p:nvPr/>
        </p:nvSpPr>
        <p:spPr>
          <a:xfrm>
            <a:off x="1996309" y="2215085"/>
            <a:ext cx="6985165" cy="215444"/>
          </a:xfrm>
          <a:prstGeom prst="rect">
            <a:avLst/>
          </a:prstGeom>
          <a:noFill/>
        </p:spPr>
        <p:txBody>
          <a:bodyPr wrap="square" rtlCol="0">
            <a:spAutoFit/>
          </a:bodyPr>
          <a:lstStyle/>
          <a:p>
            <a:r>
              <a:rPr lang="en-US" sz="800" dirty="0"/>
              <a:t>Optionally DFC is performed, which calls “</a:t>
            </a:r>
            <a:r>
              <a:rPr lang="en-US" sz="800" dirty="0" err="1"/>
              <a:t>edit_rollup</a:t>
            </a:r>
            <a:r>
              <a:rPr lang="en-US" sz="800" dirty="0"/>
              <a:t>”, which in turn sends out </a:t>
            </a:r>
            <a:r>
              <a:rPr lang="en-US" sz="800" dirty="0" err="1"/>
              <a:t>edit_workload</a:t>
            </a:r>
            <a:r>
              <a:rPr lang="en-US" sz="800" dirty="0"/>
              <a:t> commands to </a:t>
            </a:r>
            <a:r>
              <a:rPr lang="en-US" sz="800" dirty="0" err="1"/>
              <a:t>ivyslaves</a:t>
            </a:r>
            <a:r>
              <a:rPr lang="en-US" sz="800" dirty="0"/>
              <a:t> which post to Workload threads </a:t>
            </a:r>
          </a:p>
        </p:txBody>
      </p:sp>
      <p:cxnSp>
        <p:nvCxnSpPr>
          <p:cNvPr id="48" name="Straight Arrow Connector 47">
            <a:extLst>
              <a:ext uri="{FF2B5EF4-FFF2-40B4-BE49-F238E27FC236}">
                <a16:creationId xmlns:a16="http://schemas.microsoft.com/office/drawing/2014/main" id="{09CB213F-93C6-4E59-808F-B09F0ADF9665}"/>
              </a:ext>
            </a:extLst>
          </p:cNvPr>
          <p:cNvCxnSpPr/>
          <p:nvPr/>
        </p:nvCxnSpPr>
        <p:spPr>
          <a:xfrm>
            <a:off x="1901718" y="2429990"/>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E688B78-97CF-4B8F-8375-A86AE645E8EA}"/>
              </a:ext>
            </a:extLst>
          </p:cNvPr>
          <p:cNvSpPr txBox="1"/>
          <p:nvPr/>
        </p:nvSpPr>
        <p:spPr>
          <a:xfrm>
            <a:off x="2002618" y="2435803"/>
            <a:ext cx="7161744"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run_subinterval_sequence</a:t>
            </a:r>
            <a:r>
              <a:rPr lang="en-US" sz="800" dirty="0">
                <a:latin typeface="Courier New" panose="02070309020205020404" pitchFamily="49" charset="0"/>
                <a:cs typeface="Courier New" panose="02070309020205020404" pitchFamily="49" charset="0"/>
              </a:rPr>
              <a:t> </a:t>
            </a:r>
            <a:r>
              <a:rPr lang="en-US" sz="800" dirty="0"/>
              <a:t>sends out “continue” or “stop”, and waits here for confirmation that all </a:t>
            </a:r>
            <a:r>
              <a:rPr lang="en-US" sz="800" dirty="0" err="1"/>
              <a:t>ivyslaves</a:t>
            </a:r>
            <a:r>
              <a:rPr lang="en-US" sz="800" dirty="0"/>
              <a:t> have delivered to all workload threads</a:t>
            </a:r>
          </a:p>
        </p:txBody>
      </p:sp>
      <p:cxnSp>
        <p:nvCxnSpPr>
          <p:cNvPr id="51" name="Straight Arrow Connector 50">
            <a:extLst>
              <a:ext uri="{FF2B5EF4-FFF2-40B4-BE49-F238E27FC236}">
                <a16:creationId xmlns:a16="http://schemas.microsoft.com/office/drawing/2014/main" id="{F09D4F25-665A-42B2-8217-7724D2B4BD65}"/>
              </a:ext>
            </a:extLst>
          </p:cNvPr>
          <p:cNvCxnSpPr/>
          <p:nvPr/>
        </p:nvCxnSpPr>
        <p:spPr>
          <a:xfrm>
            <a:off x="1896465" y="2664368"/>
            <a:ext cx="0" cy="240691"/>
          </a:xfrm>
          <a:prstGeom prst="straightConnector1">
            <a:avLst/>
          </a:prstGeom>
          <a:ln w="12700">
            <a:solidFill>
              <a:srgbClr val="0E162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5FFA38D-FAC6-41F7-AA56-BDEC5E21FF99}"/>
              </a:ext>
            </a:extLst>
          </p:cNvPr>
          <p:cNvSpPr txBox="1"/>
          <p:nvPr/>
        </p:nvSpPr>
        <p:spPr>
          <a:xfrm>
            <a:off x="1997365" y="2670181"/>
            <a:ext cx="7161744" cy="215444"/>
          </a:xfrm>
          <a:prstGeom prst="rect">
            <a:avLst/>
          </a:prstGeom>
          <a:noFill/>
        </p:spPr>
        <p:txBody>
          <a:bodyPr wrap="square" rtlCol="0">
            <a:spAutoFit/>
          </a:bodyPr>
          <a:lstStyle/>
          <a:p>
            <a:r>
              <a:rPr lang="en-US" sz="800" dirty="0" err="1">
                <a:latin typeface="Courier New" panose="02070309020205020404" pitchFamily="49" charset="0"/>
                <a:cs typeface="Courier New" panose="02070309020205020404" pitchFamily="49" charset="0"/>
              </a:rPr>
              <a:t>run_subinterval_sequence</a:t>
            </a:r>
            <a:r>
              <a:rPr lang="en-US" sz="800" dirty="0">
                <a:latin typeface="Courier New" panose="02070309020205020404" pitchFamily="49" charset="0"/>
                <a:cs typeface="Courier New" panose="02070309020205020404" pitchFamily="49" charset="0"/>
              </a:rPr>
              <a:t> </a:t>
            </a:r>
            <a:r>
              <a:rPr lang="en-US" sz="800" dirty="0"/>
              <a:t>computes start time to start the next gather, and issues “gather” command to pipe driver </a:t>
            </a:r>
            <a:r>
              <a:rPr lang="en-US" sz="800" dirty="0" err="1"/>
              <a:t>subthreads</a:t>
            </a:r>
            <a:r>
              <a:rPr lang="en-US" sz="800" dirty="0"/>
              <a:t>, which wait to gather</a:t>
            </a:r>
          </a:p>
        </p:txBody>
      </p:sp>
      <p:cxnSp>
        <p:nvCxnSpPr>
          <p:cNvPr id="56" name="Straight Connector 55">
            <a:extLst>
              <a:ext uri="{FF2B5EF4-FFF2-40B4-BE49-F238E27FC236}">
                <a16:creationId xmlns:a16="http://schemas.microsoft.com/office/drawing/2014/main" id="{74EF4173-0147-4EB3-8D44-F6FA2CFF55A2}"/>
              </a:ext>
            </a:extLst>
          </p:cNvPr>
          <p:cNvCxnSpPr>
            <a:cxnSpLocks/>
          </p:cNvCxnSpPr>
          <p:nvPr/>
        </p:nvCxnSpPr>
        <p:spPr>
          <a:xfrm>
            <a:off x="2260123" y="3829951"/>
            <a:ext cx="0" cy="1755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9A77B9C-E905-4B58-808F-D651DFB409EE}"/>
              </a:ext>
            </a:extLst>
          </p:cNvPr>
          <p:cNvCxnSpPr>
            <a:cxnSpLocks/>
          </p:cNvCxnSpPr>
          <p:nvPr/>
        </p:nvCxnSpPr>
        <p:spPr>
          <a:xfrm>
            <a:off x="2412522" y="3799477"/>
            <a:ext cx="0" cy="206015"/>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A4E4F2-6391-4736-81CF-B97D76AF8700}"/>
              </a:ext>
            </a:extLst>
          </p:cNvPr>
          <p:cNvCxnSpPr>
            <a:cxnSpLocks/>
          </p:cNvCxnSpPr>
          <p:nvPr/>
        </p:nvCxnSpPr>
        <p:spPr>
          <a:xfrm>
            <a:off x="2564922" y="3819451"/>
            <a:ext cx="0" cy="20496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6AD212-22B3-4A40-866B-4CB4E895F489}"/>
              </a:ext>
            </a:extLst>
          </p:cNvPr>
          <p:cNvCxnSpPr>
            <a:cxnSpLocks/>
          </p:cNvCxnSpPr>
          <p:nvPr/>
        </p:nvCxnSpPr>
        <p:spPr>
          <a:xfrm>
            <a:off x="5534087" y="3499945"/>
            <a:ext cx="0" cy="6001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2EA6BF-339D-4699-882E-B595453B81B2}"/>
              </a:ext>
            </a:extLst>
          </p:cNvPr>
          <p:cNvCxnSpPr>
            <a:cxnSpLocks/>
          </p:cNvCxnSpPr>
          <p:nvPr/>
        </p:nvCxnSpPr>
        <p:spPr>
          <a:xfrm>
            <a:off x="5685434" y="3598203"/>
            <a:ext cx="1053" cy="407289"/>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8900A46-22D0-4F21-A4B1-3E031D3458F5}"/>
              </a:ext>
            </a:extLst>
          </p:cNvPr>
          <p:cNvCxnSpPr>
            <a:cxnSpLocks/>
          </p:cNvCxnSpPr>
          <p:nvPr/>
        </p:nvCxnSpPr>
        <p:spPr>
          <a:xfrm>
            <a:off x="1169144" y="4100086"/>
            <a:ext cx="5049166"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87" name="Diamond 86">
            <a:extLst>
              <a:ext uri="{FF2B5EF4-FFF2-40B4-BE49-F238E27FC236}">
                <a16:creationId xmlns:a16="http://schemas.microsoft.com/office/drawing/2014/main" id="{707B3B5D-EDD3-4771-982A-DB395B3C5F48}"/>
              </a:ext>
            </a:extLst>
          </p:cNvPr>
          <p:cNvSpPr/>
          <p:nvPr/>
        </p:nvSpPr>
        <p:spPr>
          <a:xfrm>
            <a:off x="2234907" y="133082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88" name="Diamond 87">
            <a:extLst>
              <a:ext uri="{FF2B5EF4-FFF2-40B4-BE49-F238E27FC236}">
                <a16:creationId xmlns:a16="http://schemas.microsoft.com/office/drawing/2014/main" id="{A84EC500-DAA2-49CC-9135-9C31330E0EA0}"/>
              </a:ext>
            </a:extLst>
          </p:cNvPr>
          <p:cNvSpPr/>
          <p:nvPr/>
        </p:nvSpPr>
        <p:spPr>
          <a:xfrm>
            <a:off x="2387307" y="1328920"/>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89" name="Diamond 88">
            <a:extLst>
              <a:ext uri="{FF2B5EF4-FFF2-40B4-BE49-F238E27FC236}">
                <a16:creationId xmlns:a16="http://schemas.microsoft.com/office/drawing/2014/main" id="{1D07B4FB-D6DB-4912-9669-8BD520577492}"/>
              </a:ext>
            </a:extLst>
          </p:cNvPr>
          <p:cNvSpPr/>
          <p:nvPr/>
        </p:nvSpPr>
        <p:spPr>
          <a:xfrm>
            <a:off x="2539707" y="132701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cxnSp>
        <p:nvCxnSpPr>
          <p:cNvPr id="92" name="Straight Arrow Connector 91">
            <a:extLst>
              <a:ext uri="{FF2B5EF4-FFF2-40B4-BE49-F238E27FC236}">
                <a16:creationId xmlns:a16="http://schemas.microsoft.com/office/drawing/2014/main" id="{8CE997C2-6E50-4C2B-A42D-C2445C951832}"/>
              </a:ext>
            </a:extLst>
          </p:cNvPr>
          <p:cNvCxnSpPr>
            <a:cxnSpLocks/>
          </p:cNvCxnSpPr>
          <p:nvPr/>
        </p:nvCxnSpPr>
        <p:spPr>
          <a:xfrm>
            <a:off x="1337343" y="1758940"/>
            <a:ext cx="1433" cy="1146119"/>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69DD6E6-3A4A-44F4-8F42-D27D9F884B6C}"/>
              </a:ext>
            </a:extLst>
          </p:cNvPr>
          <p:cNvSpPr txBox="1"/>
          <p:nvPr/>
        </p:nvSpPr>
        <p:spPr>
          <a:xfrm>
            <a:off x="274571" y="2029052"/>
            <a:ext cx="1036981" cy="600164"/>
          </a:xfrm>
          <a:prstGeom prst="rect">
            <a:avLst/>
          </a:prstGeom>
          <a:noFill/>
        </p:spPr>
        <p:txBody>
          <a:bodyPr wrap="square" rtlCol="0">
            <a:spAutoFit/>
          </a:bodyPr>
          <a:lstStyle/>
          <a:p>
            <a:r>
              <a:rPr lang="en-US" sz="1100" b="1" dirty="0">
                <a:solidFill>
                  <a:srgbClr val="00B0F0"/>
                </a:solidFill>
              </a:rPr>
              <a:t>central processing time</a:t>
            </a:r>
          </a:p>
        </p:txBody>
      </p:sp>
      <p:cxnSp>
        <p:nvCxnSpPr>
          <p:cNvPr id="95" name="Straight Arrow Connector 94">
            <a:extLst>
              <a:ext uri="{FF2B5EF4-FFF2-40B4-BE49-F238E27FC236}">
                <a16:creationId xmlns:a16="http://schemas.microsoft.com/office/drawing/2014/main" id="{71F624F8-B94B-4449-8E23-F2A698C59ABA}"/>
              </a:ext>
            </a:extLst>
          </p:cNvPr>
          <p:cNvCxnSpPr>
            <a:cxnSpLocks/>
          </p:cNvCxnSpPr>
          <p:nvPr/>
        </p:nvCxnSpPr>
        <p:spPr>
          <a:xfrm flipH="1">
            <a:off x="1335967" y="1362142"/>
            <a:ext cx="1" cy="385144"/>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1D2843A-00CE-4BD4-991D-C9977E74EE07}"/>
              </a:ext>
            </a:extLst>
          </p:cNvPr>
          <p:cNvSpPr txBox="1"/>
          <p:nvPr/>
        </p:nvSpPr>
        <p:spPr>
          <a:xfrm>
            <a:off x="274571" y="1354299"/>
            <a:ext cx="966782" cy="430887"/>
          </a:xfrm>
          <a:prstGeom prst="rect">
            <a:avLst/>
          </a:prstGeom>
          <a:noFill/>
        </p:spPr>
        <p:txBody>
          <a:bodyPr wrap="square" rtlCol="0">
            <a:spAutoFit/>
          </a:bodyPr>
          <a:lstStyle>
            <a:defPPr>
              <a:defRPr lang="en-US"/>
            </a:defPPr>
            <a:lvl1pPr>
              <a:defRPr sz="1100" b="1">
                <a:solidFill>
                  <a:srgbClr val="00B0F0"/>
                </a:solidFill>
              </a:defRPr>
            </a:lvl1pPr>
          </a:lstStyle>
          <a:p>
            <a:r>
              <a:rPr lang="en-US" dirty="0"/>
              <a:t>send-up time</a:t>
            </a:r>
          </a:p>
        </p:txBody>
      </p:sp>
      <p:sp>
        <p:nvSpPr>
          <p:cNvPr id="99" name="Diamond 98">
            <a:extLst>
              <a:ext uri="{FF2B5EF4-FFF2-40B4-BE49-F238E27FC236}">
                <a16:creationId xmlns:a16="http://schemas.microsoft.com/office/drawing/2014/main" id="{CE668057-1872-45F4-AFC3-933B61ACB133}"/>
              </a:ext>
            </a:extLst>
          </p:cNvPr>
          <p:cNvSpPr/>
          <p:nvPr/>
        </p:nvSpPr>
        <p:spPr>
          <a:xfrm>
            <a:off x="2230094" y="371627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00" name="Diamond 99">
            <a:extLst>
              <a:ext uri="{FF2B5EF4-FFF2-40B4-BE49-F238E27FC236}">
                <a16:creationId xmlns:a16="http://schemas.microsoft.com/office/drawing/2014/main" id="{3A412727-8366-4305-BF70-608061C0AE92}"/>
              </a:ext>
            </a:extLst>
          </p:cNvPr>
          <p:cNvSpPr/>
          <p:nvPr/>
        </p:nvSpPr>
        <p:spPr>
          <a:xfrm>
            <a:off x="2382494" y="3714370"/>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01" name="Diamond 100">
            <a:extLst>
              <a:ext uri="{FF2B5EF4-FFF2-40B4-BE49-F238E27FC236}">
                <a16:creationId xmlns:a16="http://schemas.microsoft.com/office/drawing/2014/main" id="{8DAF3F00-43BD-4EE7-AB86-56E5F9C872FF}"/>
              </a:ext>
            </a:extLst>
          </p:cNvPr>
          <p:cNvSpPr/>
          <p:nvPr/>
        </p:nvSpPr>
        <p:spPr>
          <a:xfrm>
            <a:off x="2534894" y="371246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cxnSp>
        <p:nvCxnSpPr>
          <p:cNvPr id="105" name="Straight Connector 104">
            <a:extLst>
              <a:ext uri="{FF2B5EF4-FFF2-40B4-BE49-F238E27FC236}">
                <a16:creationId xmlns:a16="http://schemas.microsoft.com/office/drawing/2014/main" id="{F4677AF2-95E7-48A1-ACE5-824C3E856A08}"/>
              </a:ext>
            </a:extLst>
          </p:cNvPr>
          <p:cNvCxnSpPr>
            <a:cxnSpLocks/>
          </p:cNvCxnSpPr>
          <p:nvPr/>
        </p:nvCxnSpPr>
        <p:spPr>
          <a:xfrm>
            <a:off x="1183819" y="3498061"/>
            <a:ext cx="5303520"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F9C6942-4FB1-4286-8B90-03B7484D2E2E}"/>
              </a:ext>
            </a:extLst>
          </p:cNvPr>
          <p:cNvCxnSpPr>
            <a:cxnSpLocks/>
          </p:cNvCxnSpPr>
          <p:nvPr/>
        </p:nvCxnSpPr>
        <p:spPr>
          <a:xfrm>
            <a:off x="1338775" y="2917350"/>
            <a:ext cx="1" cy="582595"/>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6BAD046-9366-4AE6-B8B5-A43F2A902EC8}"/>
              </a:ext>
            </a:extLst>
          </p:cNvPr>
          <p:cNvSpPr txBox="1"/>
          <p:nvPr/>
        </p:nvSpPr>
        <p:spPr>
          <a:xfrm>
            <a:off x="274571" y="3047229"/>
            <a:ext cx="604608" cy="261610"/>
          </a:xfrm>
          <a:prstGeom prst="rect">
            <a:avLst/>
          </a:prstGeom>
          <a:noFill/>
        </p:spPr>
        <p:txBody>
          <a:bodyPr wrap="square" rtlCol="0">
            <a:spAutoFit/>
          </a:bodyPr>
          <a:lstStyle/>
          <a:p>
            <a:r>
              <a:rPr lang="en-US" sz="1100" b="1" dirty="0">
                <a:solidFill>
                  <a:srgbClr val="00B0F0"/>
                </a:solidFill>
              </a:rPr>
              <a:t>cruise</a:t>
            </a:r>
          </a:p>
        </p:txBody>
      </p:sp>
      <p:cxnSp>
        <p:nvCxnSpPr>
          <p:cNvPr id="63" name="Straight Arrow Connector 62">
            <a:extLst>
              <a:ext uri="{FF2B5EF4-FFF2-40B4-BE49-F238E27FC236}">
                <a16:creationId xmlns:a16="http://schemas.microsoft.com/office/drawing/2014/main" id="{23904262-044D-494E-80DF-A065C56E82CA}"/>
              </a:ext>
            </a:extLst>
          </p:cNvPr>
          <p:cNvCxnSpPr>
            <a:cxnSpLocks/>
          </p:cNvCxnSpPr>
          <p:nvPr/>
        </p:nvCxnSpPr>
        <p:spPr>
          <a:xfrm>
            <a:off x="1624017" y="1377508"/>
            <a:ext cx="0" cy="1528598"/>
          </a:xfrm>
          <a:prstGeom prst="straightConnector1">
            <a:avLst/>
          </a:prstGeom>
          <a:ln w="31750">
            <a:solidFill>
              <a:srgbClr val="92D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0B8BEB0-D4E7-4946-9D0E-95AA711F15CC}"/>
              </a:ext>
            </a:extLst>
          </p:cNvPr>
          <p:cNvCxnSpPr>
            <a:cxnSpLocks/>
          </p:cNvCxnSpPr>
          <p:nvPr/>
        </p:nvCxnSpPr>
        <p:spPr>
          <a:xfrm flipH="1">
            <a:off x="1610342" y="3484874"/>
            <a:ext cx="2" cy="263113"/>
          </a:xfrm>
          <a:prstGeom prst="straightConnector1">
            <a:avLst/>
          </a:prstGeom>
          <a:ln w="31750">
            <a:solidFill>
              <a:srgbClr val="92D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C0BEDE-0FD3-4385-AAD9-9E68FC0F571F}"/>
              </a:ext>
            </a:extLst>
          </p:cNvPr>
          <p:cNvSpPr txBox="1"/>
          <p:nvPr/>
        </p:nvSpPr>
        <p:spPr>
          <a:xfrm>
            <a:off x="274571" y="3405609"/>
            <a:ext cx="1289493" cy="430887"/>
          </a:xfrm>
          <a:prstGeom prst="rect">
            <a:avLst/>
          </a:prstGeom>
          <a:noFill/>
        </p:spPr>
        <p:txBody>
          <a:bodyPr wrap="square" rtlCol="0">
            <a:spAutoFit/>
          </a:bodyPr>
          <a:lstStyle/>
          <a:p>
            <a:r>
              <a:rPr lang="en-US" sz="1100" b="1" dirty="0">
                <a:solidFill>
                  <a:srgbClr val="00B0F0"/>
                </a:solidFill>
              </a:rPr>
              <a:t>subsystem </a:t>
            </a:r>
            <a:r>
              <a:rPr lang="en-US" sz="1100" b="1" dirty="0" err="1">
                <a:solidFill>
                  <a:srgbClr val="00B0F0"/>
                </a:solidFill>
              </a:rPr>
              <a:t>headstart</a:t>
            </a:r>
            <a:endParaRPr lang="en-US" sz="1100" b="1" dirty="0">
              <a:solidFill>
                <a:srgbClr val="00B0F0"/>
              </a:solidFill>
            </a:endParaRPr>
          </a:p>
        </p:txBody>
      </p:sp>
      <p:cxnSp>
        <p:nvCxnSpPr>
          <p:cNvPr id="66" name="Straight Arrow Connector 65">
            <a:extLst>
              <a:ext uri="{FF2B5EF4-FFF2-40B4-BE49-F238E27FC236}">
                <a16:creationId xmlns:a16="http://schemas.microsoft.com/office/drawing/2014/main" id="{2ED76F12-DD44-4F1D-B6B8-F4D6ABDD6102}"/>
              </a:ext>
            </a:extLst>
          </p:cNvPr>
          <p:cNvCxnSpPr>
            <a:cxnSpLocks/>
          </p:cNvCxnSpPr>
          <p:nvPr/>
        </p:nvCxnSpPr>
        <p:spPr>
          <a:xfrm flipH="1">
            <a:off x="1344589" y="3489350"/>
            <a:ext cx="2" cy="263113"/>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with Corners Rounded 2">
            <a:extLst>
              <a:ext uri="{FF2B5EF4-FFF2-40B4-BE49-F238E27FC236}">
                <a16:creationId xmlns:a16="http://schemas.microsoft.com/office/drawing/2014/main" id="{03C8B6F2-16DE-438B-A358-31B5D812D5FA}"/>
              </a:ext>
            </a:extLst>
          </p:cNvPr>
          <p:cNvSpPr/>
          <p:nvPr/>
        </p:nvSpPr>
        <p:spPr>
          <a:xfrm>
            <a:off x="1722904" y="3129892"/>
            <a:ext cx="1155250" cy="206711"/>
          </a:xfrm>
          <a:prstGeom prst="wedgeRoundRectCallout">
            <a:avLst>
              <a:gd name="adj1" fmla="val -57867"/>
              <a:gd name="adj2" fmla="val 18019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2D050"/>
                </a:solidFill>
                <a:latin typeface="+mj-lt"/>
              </a:rPr>
              <a:t>Protocol time</a:t>
            </a:r>
          </a:p>
        </p:txBody>
      </p:sp>
      <p:sp>
        <p:nvSpPr>
          <p:cNvPr id="69" name="Speech Bubble: Rectangle with Corners Rounded 68">
            <a:extLst>
              <a:ext uri="{FF2B5EF4-FFF2-40B4-BE49-F238E27FC236}">
                <a16:creationId xmlns:a16="http://schemas.microsoft.com/office/drawing/2014/main" id="{CC9848B1-89A0-4B1F-ABA4-3D92F25C36DA}"/>
              </a:ext>
            </a:extLst>
          </p:cNvPr>
          <p:cNvSpPr/>
          <p:nvPr/>
        </p:nvSpPr>
        <p:spPr>
          <a:xfrm>
            <a:off x="1715913" y="3131290"/>
            <a:ext cx="1155250" cy="206711"/>
          </a:xfrm>
          <a:prstGeom prst="wedgeRoundRectCallout">
            <a:avLst>
              <a:gd name="adj1" fmla="val -57141"/>
              <a:gd name="adj2" fmla="val -24187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2D050"/>
                </a:solidFill>
                <a:latin typeface="+mj-lt"/>
              </a:rPr>
              <a:t>Protocol time</a:t>
            </a:r>
          </a:p>
        </p:txBody>
      </p:sp>
      <p:sp>
        <p:nvSpPr>
          <p:cNvPr id="70" name="Speech Bubble: Rectangle with Corners Rounded 69">
            <a:extLst>
              <a:ext uri="{FF2B5EF4-FFF2-40B4-BE49-F238E27FC236}">
                <a16:creationId xmlns:a16="http://schemas.microsoft.com/office/drawing/2014/main" id="{53E3BFBF-6FE0-4691-9A84-8BE3E24FC685}"/>
              </a:ext>
            </a:extLst>
          </p:cNvPr>
          <p:cNvSpPr/>
          <p:nvPr/>
        </p:nvSpPr>
        <p:spPr>
          <a:xfrm>
            <a:off x="4688199" y="3106016"/>
            <a:ext cx="1799139" cy="215443"/>
          </a:xfrm>
          <a:prstGeom prst="wedgeRoundRectCallout">
            <a:avLst>
              <a:gd name="adj1" fmla="val -40219"/>
              <a:gd name="adj2" fmla="val -284038"/>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Continue / Stop Ack Time</a:t>
            </a:r>
          </a:p>
        </p:txBody>
      </p:sp>
      <p:cxnSp>
        <p:nvCxnSpPr>
          <p:cNvPr id="55" name="Straight Arrow Connector 54">
            <a:extLst>
              <a:ext uri="{FF2B5EF4-FFF2-40B4-BE49-F238E27FC236}">
                <a16:creationId xmlns:a16="http://schemas.microsoft.com/office/drawing/2014/main" id="{BB857439-C7FB-4F4B-95D7-EBC914656BCD}"/>
              </a:ext>
            </a:extLst>
          </p:cNvPr>
          <p:cNvCxnSpPr>
            <a:cxnSpLocks/>
          </p:cNvCxnSpPr>
          <p:nvPr/>
        </p:nvCxnSpPr>
        <p:spPr>
          <a:xfrm>
            <a:off x="2017721" y="1365791"/>
            <a:ext cx="0" cy="296732"/>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17579F-7227-46C5-AB68-69434831B41D}"/>
              </a:ext>
            </a:extLst>
          </p:cNvPr>
          <p:cNvCxnSpPr>
            <a:cxnSpLocks/>
          </p:cNvCxnSpPr>
          <p:nvPr/>
        </p:nvCxnSpPr>
        <p:spPr>
          <a:xfrm flipV="1">
            <a:off x="1901718" y="1661624"/>
            <a:ext cx="930359" cy="899"/>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22" name="Speech Bubble: Rectangle with Corners Rounded 21">
            <a:extLst>
              <a:ext uri="{FF2B5EF4-FFF2-40B4-BE49-F238E27FC236}">
                <a16:creationId xmlns:a16="http://schemas.microsoft.com/office/drawing/2014/main" id="{D0E99E7B-D1EF-4F9B-B34B-9A7D9114BD6C}"/>
              </a:ext>
            </a:extLst>
          </p:cNvPr>
          <p:cNvSpPr/>
          <p:nvPr/>
        </p:nvSpPr>
        <p:spPr>
          <a:xfrm>
            <a:off x="502686" y="974442"/>
            <a:ext cx="1259648" cy="187285"/>
          </a:xfrm>
          <a:prstGeom prst="wedgeRoundRectCallout">
            <a:avLst>
              <a:gd name="adj1" fmla="val 66704"/>
              <a:gd name="adj2" fmla="val 209690"/>
              <a:gd name="adj3" fmla="val 16667"/>
            </a:avLst>
          </a:prstGeom>
          <a:noFill/>
          <a:ln>
            <a:solidFill>
              <a:schemeClr val="tx1"/>
            </a:solidFill>
          </a:ln>
        </p:spPr>
        <p:txBody>
          <a:bodyPr wrap="square" lIns="0" tIns="0" rIns="0" bIns="0" rtlCol="0">
            <a:spAutoFit/>
          </a:bodyPr>
          <a:lstStyle/>
          <a:p>
            <a:pPr algn="ctr"/>
            <a:r>
              <a:rPr lang="en-US" sz="1100" b="1" dirty="0">
                <a:solidFill>
                  <a:srgbClr val="00B0F0"/>
                </a:solidFill>
              </a:rPr>
              <a:t>host sendup time</a:t>
            </a:r>
          </a:p>
        </p:txBody>
      </p:sp>
    </p:spTree>
    <p:extLst>
      <p:ext uri="{BB962C8B-B14F-4D97-AF65-F5344CB8AC3E}">
        <p14:creationId xmlns:p14="http://schemas.microsoft.com/office/powerpoint/2010/main" val="289463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311D7411-C816-4A6C-8F57-273D97DD742F}"/>
              </a:ext>
            </a:extLst>
          </p:cNvPr>
          <p:cNvCxnSpPr>
            <a:cxnSpLocks/>
          </p:cNvCxnSpPr>
          <p:nvPr/>
        </p:nvCxnSpPr>
        <p:spPr>
          <a:xfrm flipH="1">
            <a:off x="6611265" y="4109742"/>
            <a:ext cx="848666" cy="2102"/>
          </a:xfrm>
          <a:prstGeom prst="line">
            <a:avLst/>
          </a:prstGeom>
          <a:ln w="12700">
            <a:solidFill>
              <a:srgbClr val="0E1628"/>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566F5C-36CF-4800-B2A8-806230605452}"/>
              </a:ext>
            </a:extLst>
          </p:cNvPr>
          <p:cNvCxnSpPr>
            <a:cxnSpLocks/>
          </p:cNvCxnSpPr>
          <p:nvPr/>
        </p:nvCxnSpPr>
        <p:spPr>
          <a:xfrm flipH="1">
            <a:off x="6602297" y="3966296"/>
            <a:ext cx="848666" cy="2102"/>
          </a:xfrm>
          <a:prstGeom prst="line">
            <a:avLst/>
          </a:prstGeom>
          <a:ln w="12700">
            <a:solidFill>
              <a:srgbClr val="0E1628"/>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6987807-9144-42F2-BCF4-1AEF992158A8}"/>
              </a:ext>
            </a:extLst>
          </p:cNvPr>
          <p:cNvCxnSpPr>
            <a:cxnSpLocks/>
          </p:cNvCxnSpPr>
          <p:nvPr/>
        </p:nvCxnSpPr>
        <p:spPr>
          <a:xfrm flipH="1">
            <a:off x="6593329" y="3634578"/>
            <a:ext cx="848666" cy="2102"/>
          </a:xfrm>
          <a:prstGeom prst="line">
            <a:avLst/>
          </a:prstGeom>
          <a:ln w="12700">
            <a:solidFill>
              <a:srgbClr val="0E1628"/>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253F217-E2F6-4D03-9DF1-16AECE8D9F93}"/>
              </a:ext>
            </a:extLst>
          </p:cNvPr>
          <p:cNvCxnSpPr>
            <a:cxnSpLocks/>
          </p:cNvCxnSpPr>
          <p:nvPr/>
        </p:nvCxnSpPr>
        <p:spPr>
          <a:xfrm flipH="1">
            <a:off x="6584361" y="3491124"/>
            <a:ext cx="848666" cy="2102"/>
          </a:xfrm>
          <a:prstGeom prst="line">
            <a:avLst/>
          </a:prstGeom>
          <a:ln w="12700">
            <a:solidFill>
              <a:srgbClr val="0E1628"/>
            </a:solidFill>
            <a:prstDash val="sys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E05AE98-E63D-419F-9DA0-340E6127C2A0}"/>
              </a:ext>
            </a:extLst>
          </p:cNvPr>
          <p:cNvSpPr>
            <a:spLocks noGrp="1"/>
          </p:cNvSpPr>
          <p:nvPr>
            <p:ph type="title"/>
          </p:nvPr>
        </p:nvSpPr>
        <p:spPr/>
        <p:txBody>
          <a:bodyPr/>
          <a:lstStyle/>
          <a:p>
            <a:r>
              <a:rPr lang="en-US" dirty="0"/>
              <a:t>Scheduling just-in-time subsystem gathers</a:t>
            </a:r>
          </a:p>
        </p:txBody>
      </p:sp>
      <p:cxnSp>
        <p:nvCxnSpPr>
          <p:cNvPr id="6" name="Straight Connector 5">
            <a:extLst>
              <a:ext uri="{FF2B5EF4-FFF2-40B4-BE49-F238E27FC236}">
                <a16:creationId xmlns:a16="http://schemas.microsoft.com/office/drawing/2014/main" id="{8E03F02B-779C-499F-99CF-59D8FF67D294}"/>
              </a:ext>
            </a:extLst>
          </p:cNvPr>
          <p:cNvCxnSpPr/>
          <p:nvPr/>
        </p:nvCxnSpPr>
        <p:spPr>
          <a:xfrm>
            <a:off x="1261241" y="1355836"/>
            <a:ext cx="6053959" cy="0"/>
          </a:xfrm>
          <a:prstGeom prst="line">
            <a:avLst/>
          </a:prstGeom>
          <a:ln w="3175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E92D40-E789-4677-AD6E-795D803C3203}"/>
              </a:ext>
            </a:extLst>
          </p:cNvPr>
          <p:cNvCxnSpPr/>
          <p:nvPr/>
        </p:nvCxnSpPr>
        <p:spPr>
          <a:xfrm>
            <a:off x="1250729" y="3747987"/>
            <a:ext cx="6053959" cy="0"/>
          </a:xfrm>
          <a:prstGeom prst="line">
            <a:avLst/>
          </a:prstGeom>
          <a:ln w="31750">
            <a:solidFill>
              <a:srgbClr val="0E162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0CE11A-D118-4926-8250-D98AEE52DDC5}"/>
              </a:ext>
            </a:extLst>
          </p:cNvPr>
          <p:cNvSpPr txBox="1"/>
          <p:nvPr/>
        </p:nvSpPr>
        <p:spPr>
          <a:xfrm>
            <a:off x="88284" y="1236016"/>
            <a:ext cx="1250729" cy="215444"/>
          </a:xfrm>
          <a:prstGeom prst="rect">
            <a:avLst/>
          </a:prstGeom>
          <a:noFill/>
        </p:spPr>
        <p:txBody>
          <a:bodyPr wrap="square" rtlCol="0">
            <a:spAutoFit/>
          </a:bodyPr>
          <a:lstStyle/>
          <a:p>
            <a:r>
              <a:rPr lang="en-US" sz="800" dirty="0"/>
              <a:t>Subinterval ends/starts</a:t>
            </a:r>
          </a:p>
        </p:txBody>
      </p:sp>
      <p:sp>
        <p:nvSpPr>
          <p:cNvPr id="11" name="TextBox 10">
            <a:extLst>
              <a:ext uri="{FF2B5EF4-FFF2-40B4-BE49-F238E27FC236}">
                <a16:creationId xmlns:a16="http://schemas.microsoft.com/office/drawing/2014/main" id="{CC66780A-CEC6-4152-9A91-A7961D9EFA1E}"/>
              </a:ext>
            </a:extLst>
          </p:cNvPr>
          <p:cNvSpPr txBox="1"/>
          <p:nvPr/>
        </p:nvSpPr>
        <p:spPr>
          <a:xfrm>
            <a:off x="90384" y="3634483"/>
            <a:ext cx="1250729" cy="215444"/>
          </a:xfrm>
          <a:prstGeom prst="rect">
            <a:avLst/>
          </a:prstGeom>
          <a:noFill/>
        </p:spPr>
        <p:txBody>
          <a:bodyPr wrap="square" rtlCol="0">
            <a:spAutoFit/>
          </a:bodyPr>
          <a:lstStyle/>
          <a:p>
            <a:r>
              <a:rPr lang="en-US" sz="800" dirty="0"/>
              <a:t>Subinterval ends/starts</a:t>
            </a:r>
          </a:p>
        </p:txBody>
      </p:sp>
      <p:cxnSp>
        <p:nvCxnSpPr>
          <p:cNvPr id="13" name="Straight Connector 12">
            <a:extLst>
              <a:ext uri="{FF2B5EF4-FFF2-40B4-BE49-F238E27FC236}">
                <a16:creationId xmlns:a16="http://schemas.microsoft.com/office/drawing/2014/main" id="{FFE45FA5-AA90-4D3A-9752-5CD2E75AC9B2}"/>
              </a:ext>
            </a:extLst>
          </p:cNvPr>
          <p:cNvCxnSpPr>
            <a:cxnSpLocks/>
          </p:cNvCxnSpPr>
          <p:nvPr/>
        </p:nvCxnSpPr>
        <p:spPr>
          <a:xfrm>
            <a:off x="1973843" y="1451460"/>
            <a:ext cx="0" cy="238605"/>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839ED5-BACA-4B75-B8BB-6C2A33202899}"/>
              </a:ext>
            </a:extLst>
          </p:cNvPr>
          <p:cNvCxnSpPr>
            <a:cxnSpLocks/>
          </p:cNvCxnSpPr>
          <p:nvPr/>
        </p:nvCxnSpPr>
        <p:spPr>
          <a:xfrm>
            <a:off x="2126243" y="1420986"/>
            <a:ext cx="0" cy="3321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431258-CCD1-4AC5-95EC-95D2445C56EC}"/>
              </a:ext>
            </a:extLst>
          </p:cNvPr>
          <p:cNvCxnSpPr>
            <a:cxnSpLocks/>
          </p:cNvCxnSpPr>
          <p:nvPr/>
        </p:nvCxnSpPr>
        <p:spPr>
          <a:xfrm>
            <a:off x="2278643" y="1485102"/>
            <a:ext cx="0" cy="20496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D0404B-AE87-4811-92AC-911A8F2798D6}"/>
              </a:ext>
            </a:extLst>
          </p:cNvPr>
          <p:cNvCxnSpPr>
            <a:cxnSpLocks/>
          </p:cNvCxnSpPr>
          <p:nvPr/>
        </p:nvCxnSpPr>
        <p:spPr>
          <a:xfrm>
            <a:off x="5247808" y="1219712"/>
            <a:ext cx="0" cy="407289"/>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AD0692-C235-45C6-B39B-8A48BE5C3E80}"/>
              </a:ext>
            </a:extLst>
          </p:cNvPr>
          <p:cNvCxnSpPr>
            <a:cxnSpLocks/>
          </p:cNvCxnSpPr>
          <p:nvPr/>
        </p:nvCxnSpPr>
        <p:spPr>
          <a:xfrm>
            <a:off x="5400208" y="1040524"/>
            <a:ext cx="1053" cy="80172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38A47A-ABA7-455E-A07C-DD7704400ABA}"/>
              </a:ext>
            </a:extLst>
          </p:cNvPr>
          <p:cNvCxnSpPr>
            <a:cxnSpLocks/>
          </p:cNvCxnSpPr>
          <p:nvPr/>
        </p:nvCxnSpPr>
        <p:spPr>
          <a:xfrm>
            <a:off x="889175" y="1753127"/>
            <a:ext cx="6415513"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4EF4173-0147-4EB3-8D44-F6FA2CFF55A2}"/>
              </a:ext>
            </a:extLst>
          </p:cNvPr>
          <p:cNvCxnSpPr>
            <a:cxnSpLocks/>
          </p:cNvCxnSpPr>
          <p:nvPr/>
        </p:nvCxnSpPr>
        <p:spPr>
          <a:xfrm>
            <a:off x="1974897" y="3829951"/>
            <a:ext cx="0" cy="17554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9A77B9C-E905-4B58-808F-D651DFB409EE}"/>
              </a:ext>
            </a:extLst>
          </p:cNvPr>
          <p:cNvCxnSpPr>
            <a:cxnSpLocks/>
          </p:cNvCxnSpPr>
          <p:nvPr/>
        </p:nvCxnSpPr>
        <p:spPr>
          <a:xfrm flipH="1">
            <a:off x="2126243" y="3799477"/>
            <a:ext cx="1053" cy="310265"/>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A4E4F2-6391-4736-81CF-B97D76AF8700}"/>
              </a:ext>
            </a:extLst>
          </p:cNvPr>
          <p:cNvCxnSpPr>
            <a:cxnSpLocks/>
          </p:cNvCxnSpPr>
          <p:nvPr/>
        </p:nvCxnSpPr>
        <p:spPr>
          <a:xfrm>
            <a:off x="2279696" y="3819451"/>
            <a:ext cx="0" cy="204963"/>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6AD212-22B3-4A40-866B-4CB4E895F489}"/>
              </a:ext>
            </a:extLst>
          </p:cNvPr>
          <p:cNvCxnSpPr>
            <a:cxnSpLocks/>
          </p:cNvCxnSpPr>
          <p:nvPr/>
        </p:nvCxnSpPr>
        <p:spPr>
          <a:xfrm flipH="1">
            <a:off x="5247808" y="3499945"/>
            <a:ext cx="1053" cy="836731"/>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2EA6BF-339D-4699-882E-B595453B81B2}"/>
              </a:ext>
            </a:extLst>
          </p:cNvPr>
          <p:cNvCxnSpPr>
            <a:cxnSpLocks/>
          </p:cNvCxnSpPr>
          <p:nvPr/>
        </p:nvCxnSpPr>
        <p:spPr>
          <a:xfrm>
            <a:off x="5400208" y="3598203"/>
            <a:ext cx="1053" cy="407289"/>
          </a:xfrm>
          <a:prstGeom prst="line">
            <a:avLst/>
          </a:prstGeom>
          <a:ln w="12700">
            <a:solidFill>
              <a:srgbClr val="0E1628"/>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8900A46-22D0-4F21-A4B1-3E031D3458F5}"/>
              </a:ext>
            </a:extLst>
          </p:cNvPr>
          <p:cNvCxnSpPr>
            <a:cxnSpLocks/>
          </p:cNvCxnSpPr>
          <p:nvPr/>
        </p:nvCxnSpPr>
        <p:spPr>
          <a:xfrm>
            <a:off x="883918" y="4113534"/>
            <a:ext cx="5049166"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87" name="Diamond 86">
            <a:extLst>
              <a:ext uri="{FF2B5EF4-FFF2-40B4-BE49-F238E27FC236}">
                <a16:creationId xmlns:a16="http://schemas.microsoft.com/office/drawing/2014/main" id="{707B3B5D-EDD3-4771-982A-DB395B3C5F48}"/>
              </a:ext>
            </a:extLst>
          </p:cNvPr>
          <p:cNvSpPr/>
          <p:nvPr/>
        </p:nvSpPr>
        <p:spPr>
          <a:xfrm>
            <a:off x="1949681" y="133082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88" name="Diamond 87">
            <a:extLst>
              <a:ext uri="{FF2B5EF4-FFF2-40B4-BE49-F238E27FC236}">
                <a16:creationId xmlns:a16="http://schemas.microsoft.com/office/drawing/2014/main" id="{A84EC500-DAA2-49CC-9135-9C31330E0EA0}"/>
              </a:ext>
            </a:extLst>
          </p:cNvPr>
          <p:cNvSpPr/>
          <p:nvPr/>
        </p:nvSpPr>
        <p:spPr>
          <a:xfrm>
            <a:off x="2102081" y="1328920"/>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89" name="Diamond 88">
            <a:extLst>
              <a:ext uri="{FF2B5EF4-FFF2-40B4-BE49-F238E27FC236}">
                <a16:creationId xmlns:a16="http://schemas.microsoft.com/office/drawing/2014/main" id="{1D07B4FB-D6DB-4912-9669-8BD520577492}"/>
              </a:ext>
            </a:extLst>
          </p:cNvPr>
          <p:cNvSpPr/>
          <p:nvPr/>
        </p:nvSpPr>
        <p:spPr>
          <a:xfrm>
            <a:off x="2254481" y="132701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97" name="TextBox 96">
            <a:extLst>
              <a:ext uri="{FF2B5EF4-FFF2-40B4-BE49-F238E27FC236}">
                <a16:creationId xmlns:a16="http://schemas.microsoft.com/office/drawing/2014/main" id="{01D2843A-00CE-4BD4-991D-C9977E74EE07}"/>
              </a:ext>
            </a:extLst>
          </p:cNvPr>
          <p:cNvSpPr txBox="1"/>
          <p:nvPr/>
        </p:nvSpPr>
        <p:spPr>
          <a:xfrm>
            <a:off x="212304" y="1441583"/>
            <a:ext cx="1191085" cy="230832"/>
          </a:xfrm>
          <a:prstGeom prst="rect">
            <a:avLst/>
          </a:prstGeom>
          <a:noFill/>
        </p:spPr>
        <p:txBody>
          <a:bodyPr wrap="square" rtlCol="0">
            <a:spAutoFit/>
          </a:bodyPr>
          <a:lstStyle/>
          <a:p>
            <a:r>
              <a:rPr lang="en-US" sz="900" b="1" dirty="0">
                <a:solidFill>
                  <a:srgbClr val="00B0F0"/>
                </a:solidFill>
              </a:rPr>
              <a:t>host send-up time</a:t>
            </a:r>
          </a:p>
        </p:txBody>
      </p:sp>
      <p:sp>
        <p:nvSpPr>
          <p:cNvPr id="99" name="Diamond 98">
            <a:extLst>
              <a:ext uri="{FF2B5EF4-FFF2-40B4-BE49-F238E27FC236}">
                <a16:creationId xmlns:a16="http://schemas.microsoft.com/office/drawing/2014/main" id="{CE668057-1872-45F4-AFC3-933B61ACB133}"/>
              </a:ext>
            </a:extLst>
          </p:cNvPr>
          <p:cNvSpPr/>
          <p:nvPr/>
        </p:nvSpPr>
        <p:spPr>
          <a:xfrm>
            <a:off x="1944868" y="371627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00" name="Diamond 99">
            <a:extLst>
              <a:ext uri="{FF2B5EF4-FFF2-40B4-BE49-F238E27FC236}">
                <a16:creationId xmlns:a16="http://schemas.microsoft.com/office/drawing/2014/main" id="{3A412727-8366-4305-BF70-608061C0AE92}"/>
              </a:ext>
            </a:extLst>
          </p:cNvPr>
          <p:cNvSpPr/>
          <p:nvPr/>
        </p:nvSpPr>
        <p:spPr>
          <a:xfrm>
            <a:off x="2097268" y="3714370"/>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01" name="Diamond 100">
            <a:extLst>
              <a:ext uri="{FF2B5EF4-FFF2-40B4-BE49-F238E27FC236}">
                <a16:creationId xmlns:a16="http://schemas.microsoft.com/office/drawing/2014/main" id="{8DAF3F00-43BD-4EE7-AB86-56E5F9C872FF}"/>
              </a:ext>
            </a:extLst>
          </p:cNvPr>
          <p:cNvSpPr/>
          <p:nvPr/>
        </p:nvSpPr>
        <p:spPr>
          <a:xfrm>
            <a:off x="2249668" y="3712465"/>
            <a:ext cx="45719" cy="62113"/>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cxnSp>
        <p:nvCxnSpPr>
          <p:cNvPr id="105" name="Straight Connector 104">
            <a:extLst>
              <a:ext uri="{FF2B5EF4-FFF2-40B4-BE49-F238E27FC236}">
                <a16:creationId xmlns:a16="http://schemas.microsoft.com/office/drawing/2014/main" id="{F4677AF2-95E7-48A1-ACE5-824C3E856A08}"/>
              </a:ext>
            </a:extLst>
          </p:cNvPr>
          <p:cNvCxnSpPr>
            <a:cxnSpLocks/>
          </p:cNvCxnSpPr>
          <p:nvPr/>
        </p:nvCxnSpPr>
        <p:spPr>
          <a:xfrm>
            <a:off x="856648" y="3498061"/>
            <a:ext cx="5303520" cy="0"/>
          </a:xfrm>
          <a:prstGeom prst="line">
            <a:avLst/>
          </a:prstGeom>
          <a:ln w="12700">
            <a:solidFill>
              <a:srgbClr val="0E1628"/>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15274FD-1E4A-436F-AEB8-5F8A92765D07}"/>
              </a:ext>
            </a:extLst>
          </p:cNvPr>
          <p:cNvSpPr/>
          <p:nvPr/>
        </p:nvSpPr>
        <p:spPr>
          <a:xfrm>
            <a:off x="6799217" y="3747987"/>
            <a:ext cx="90903" cy="352099"/>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latin typeface="+mj-lt"/>
            </a:endParaRPr>
          </a:p>
        </p:txBody>
      </p:sp>
      <p:sp>
        <p:nvSpPr>
          <p:cNvPr id="66" name="Rectangle 65">
            <a:extLst>
              <a:ext uri="{FF2B5EF4-FFF2-40B4-BE49-F238E27FC236}">
                <a16:creationId xmlns:a16="http://schemas.microsoft.com/office/drawing/2014/main" id="{2D0B0B76-F183-437F-870A-89E3D681E350}"/>
              </a:ext>
            </a:extLst>
          </p:cNvPr>
          <p:cNvSpPr/>
          <p:nvPr/>
        </p:nvSpPr>
        <p:spPr>
          <a:xfrm>
            <a:off x="6899369" y="3957764"/>
            <a:ext cx="90898" cy="14450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latin typeface="+mj-lt"/>
            </a:endParaRPr>
          </a:p>
        </p:txBody>
      </p:sp>
      <p:sp>
        <p:nvSpPr>
          <p:cNvPr id="67" name="Rectangle 66">
            <a:extLst>
              <a:ext uri="{FF2B5EF4-FFF2-40B4-BE49-F238E27FC236}">
                <a16:creationId xmlns:a16="http://schemas.microsoft.com/office/drawing/2014/main" id="{EB648122-7868-4723-A466-BEA0096549B6}"/>
              </a:ext>
            </a:extLst>
          </p:cNvPr>
          <p:cNvSpPr/>
          <p:nvPr/>
        </p:nvSpPr>
        <p:spPr>
          <a:xfrm>
            <a:off x="7164441" y="3639393"/>
            <a:ext cx="90903" cy="320051"/>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latin typeface="+mj-lt"/>
            </a:endParaRPr>
          </a:p>
        </p:txBody>
      </p:sp>
      <p:sp>
        <p:nvSpPr>
          <p:cNvPr id="68" name="Rectangle 67">
            <a:extLst>
              <a:ext uri="{FF2B5EF4-FFF2-40B4-BE49-F238E27FC236}">
                <a16:creationId xmlns:a16="http://schemas.microsoft.com/office/drawing/2014/main" id="{91516EE9-7B0C-4B7C-B5D8-695016BBEE42}"/>
              </a:ext>
            </a:extLst>
          </p:cNvPr>
          <p:cNvSpPr/>
          <p:nvPr/>
        </p:nvSpPr>
        <p:spPr>
          <a:xfrm>
            <a:off x="7255344" y="3497854"/>
            <a:ext cx="90903" cy="141539"/>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latin typeface="+mj-lt"/>
            </a:endParaRPr>
          </a:p>
        </p:txBody>
      </p:sp>
      <p:sp>
        <p:nvSpPr>
          <p:cNvPr id="34" name="Speech Bubble: Rectangle with Corners Rounded 33">
            <a:extLst>
              <a:ext uri="{FF2B5EF4-FFF2-40B4-BE49-F238E27FC236}">
                <a16:creationId xmlns:a16="http://schemas.microsoft.com/office/drawing/2014/main" id="{17788CD6-C6E3-4AE5-8608-35FF8B48EC7E}"/>
              </a:ext>
            </a:extLst>
          </p:cNvPr>
          <p:cNvSpPr/>
          <p:nvPr/>
        </p:nvSpPr>
        <p:spPr>
          <a:xfrm>
            <a:off x="4471811" y="2819254"/>
            <a:ext cx="1105206" cy="422847"/>
          </a:xfrm>
          <a:prstGeom prst="wedgeRoundRectCallout">
            <a:avLst>
              <a:gd name="adj1" fmla="val 159623"/>
              <a:gd name="adj2" fmla="val 251119"/>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mj-lt"/>
              </a:rPr>
              <a:t>Average host sendup time</a:t>
            </a:r>
          </a:p>
        </p:txBody>
      </p:sp>
      <p:sp>
        <p:nvSpPr>
          <p:cNvPr id="69" name="Speech Bubble: Rectangle with Corners Rounded 68">
            <a:extLst>
              <a:ext uri="{FF2B5EF4-FFF2-40B4-BE49-F238E27FC236}">
                <a16:creationId xmlns:a16="http://schemas.microsoft.com/office/drawing/2014/main" id="{1CA48A34-FDAD-4B2D-85BB-58FA09564A0B}"/>
              </a:ext>
            </a:extLst>
          </p:cNvPr>
          <p:cNvSpPr/>
          <p:nvPr/>
        </p:nvSpPr>
        <p:spPr>
          <a:xfrm>
            <a:off x="7315200" y="4289452"/>
            <a:ext cx="1265627" cy="422847"/>
          </a:xfrm>
          <a:prstGeom prst="wedgeRoundRectCallout">
            <a:avLst>
              <a:gd name="adj1" fmla="val -72423"/>
              <a:gd name="adj2" fmla="val -1231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mj-lt"/>
              </a:rPr>
              <a:t>Standard deviation of  host sendup time</a:t>
            </a:r>
          </a:p>
        </p:txBody>
      </p:sp>
      <p:sp>
        <p:nvSpPr>
          <p:cNvPr id="70" name="Speech Bubble: Rectangle with Corners Rounded 69">
            <a:extLst>
              <a:ext uri="{FF2B5EF4-FFF2-40B4-BE49-F238E27FC236}">
                <a16:creationId xmlns:a16="http://schemas.microsoft.com/office/drawing/2014/main" id="{64BEECED-9B72-48AA-93BA-6EDEFC6C73E1}"/>
              </a:ext>
            </a:extLst>
          </p:cNvPr>
          <p:cNvSpPr/>
          <p:nvPr/>
        </p:nvSpPr>
        <p:spPr>
          <a:xfrm>
            <a:off x="5954523" y="2632113"/>
            <a:ext cx="1105206" cy="422847"/>
          </a:xfrm>
          <a:prstGeom prst="wedgeRoundRectCallout">
            <a:avLst>
              <a:gd name="adj1" fmla="val 58664"/>
              <a:gd name="adj2" fmla="val 183505"/>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mj-lt"/>
              </a:rPr>
              <a:t>Average gather time</a:t>
            </a:r>
          </a:p>
        </p:txBody>
      </p:sp>
      <p:sp>
        <p:nvSpPr>
          <p:cNvPr id="71" name="Speech Bubble: Rectangle with Corners Rounded 70">
            <a:extLst>
              <a:ext uri="{FF2B5EF4-FFF2-40B4-BE49-F238E27FC236}">
                <a16:creationId xmlns:a16="http://schemas.microsoft.com/office/drawing/2014/main" id="{345533FE-20DF-4F39-B8F5-E596FA897C06}"/>
              </a:ext>
            </a:extLst>
          </p:cNvPr>
          <p:cNvSpPr/>
          <p:nvPr/>
        </p:nvSpPr>
        <p:spPr>
          <a:xfrm>
            <a:off x="7346247" y="2267652"/>
            <a:ext cx="1105206" cy="422847"/>
          </a:xfrm>
          <a:prstGeom prst="wedgeRoundRectCallout">
            <a:avLst>
              <a:gd name="adj1" fmla="val -54512"/>
              <a:gd name="adj2" fmla="val 233083"/>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mj-lt"/>
              </a:rPr>
              <a:t>Standard deviation of gather time</a:t>
            </a:r>
          </a:p>
        </p:txBody>
      </p:sp>
      <p:sp>
        <p:nvSpPr>
          <p:cNvPr id="72" name="Speech Bubble: Rectangle with Corners Rounded 71">
            <a:extLst>
              <a:ext uri="{FF2B5EF4-FFF2-40B4-BE49-F238E27FC236}">
                <a16:creationId xmlns:a16="http://schemas.microsoft.com/office/drawing/2014/main" id="{339B979D-0078-40F1-9923-AB608D855384}"/>
              </a:ext>
            </a:extLst>
          </p:cNvPr>
          <p:cNvSpPr/>
          <p:nvPr/>
        </p:nvSpPr>
        <p:spPr>
          <a:xfrm>
            <a:off x="7840873" y="2905550"/>
            <a:ext cx="925324" cy="422847"/>
          </a:xfrm>
          <a:prstGeom prst="wedgeRoundRectCallout">
            <a:avLst>
              <a:gd name="adj1" fmla="val -93964"/>
              <a:gd name="adj2" fmla="val 8987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mj-lt"/>
              </a:rPr>
              <a:t>Scheduled start of next gather</a:t>
            </a:r>
          </a:p>
        </p:txBody>
      </p:sp>
      <p:sp>
        <p:nvSpPr>
          <p:cNvPr id="5" name="TextBox 4">
            <a:extLst>
              <a:ext uri="{FF2B5EF4-FFF2-40B4-BE49-F238E27FC236}">
                <a16:creationId xmlns:a16="http://schemas.microsoft.com/office/drawing/2014/main" id="{F74DCCCF-2245-4274-B7B3-3431AE44A0DA}"/>
              </a:ext>
            </a:extLst>
          </p:cNvPr>
          <p:cNvSpPr txBox="1"/>
          <p:nvPr/>
        </p:nvSpPr>
        <p:spPr>
          <a:xfrm>
            <a:off x="251396" y="2207244"/>
            <a:ext cx="4038215" cy="938719"/>
          </a:xfrm>
          <a:prstGeom prst="rect">
            <a:avLst/>
          </a:prstGeom>
          <a:noFill/>
        </p:spPr>
        <p:txBody>
          <a:bodyPr wrap="square" rtlCol="0">
            <a:spAutoFit/>
          </a:bodyPr>
          <a:lstStyle/>
          <a:p>
            <a:r>
              <a:rPr lang="en-US" sz="1100" dirty="0"/>
              <a:t>Gather for a particular subsystem starts at: </a:t>
            </a:r>
            <a:br>
              <a:rPr lang="en-US" sz="1100" dirty="0"/>
            </a:br>
            <a:br>
              <a:rPr lang="en-US" sz="1100" dirty="0"/>
            </a:br>
            <a:r>
              <a:rPr lang="en-US" sz="1100" dirty="0"/>
              <a:t>the end of the subinterval</a:t>
            </a:r>
            <a:br>
              <a:rPr lang="en-US" sz="1100" dirty="0"/>
            </a:br>
            <a:r>
              <a:rPr lang="en-US" sz="1100" dirty="0"/>
              <a:t>+ (average host sendup time – std. dev. of host sendup time)</a:t>
            </a:r>
          </a:p>
          <a:p>
            <a:r>
              <a:rPr lang="en-US" sz="1100" dirty="0"/>
              <a:t>– (average gather time + std. dev. of gather time.)</a:t>
            </a:r>
          </a:p>
        </p:txBody>
      </p:sp>
      <p:sp>
        <p:nvSpPr>
          <p:cNvPr id="77" name="Speech Bubble: Rectangle with Corners Rounded 76">
            <a:extLst>
              <a:ext uri="{FF2B5EF4-FFF2-40B4-BE49-F238E27FC236}">
                <a16:creationId xmlns:a16="http://schemas.microsoft.com/office/drawing/2014/main" id="{DA002702-8112-49D2-BC44-84ED2AAE0DE6}"/>
              </a:ext>
            </a:extLst>
          </p:cNvPr>
          <p:cNvSpPr/>
          <p:nvPr/>
        </p:nvSpPr>
        <p:spPr>
          <a:xfrm>
            <a:off x="4096931" y="1955343"/>
            <a:ext cx="777628" cy="240886"/>
          </a:xfrm>
          <a:prstGeom prst="wedgeRoundRectCallout">
            <a:avLst>
              <a:gd name="adj1" fmla="val 96995"/>
              <a:gd name="adj2" fmla="val -256401"/>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mj-lt"/>
              </a:rPr>
              <a:t>Gather time</a:t>
            </a:r>
          </a:p>
        </p:txBody>
      </p:sp>
      <p:cxnSp>
        <p:nvCxnSpPr>
          <p:cNvPr id="78" name="Straight Arrow Connector 77">
            <a:extLst>
              <a:ext uri="{FF2B5EF4-FFF2-40B4-BE49-F238E27FC236}">
                <a16:creationId xmlns:a16="http://schemas.microsoft.com/office/drawing/2014/main" id="{D1BCCDB6-BD85-4CCB-853D-C7108A521786}"/>
              </a:ext>
            </a:extLst>
          </p:cNvPr>
          <p:cNvCxnSpPr>
            <a:cxnSpLocks/>
          </p:cNvCxnSpPr>
          <p:nvPr/>
        </p:nvCxnSpPr>
        <p:spPr>
          <a:xfrm flipH="1">
            <a:off x="1315745" y="1362142"/>
            <a:ext cx="1" cy="385144"/>
          </a:xfrm>
          <a:prstGeom prst="straightConnector1">
            <a:avLst/>
          </a:prstGeom>
          <a:ln w="127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FE27EC45-2E39-4C1E-820F-8EB7C04F6C10}"/>
              </a:ext>
            </a:extLst>
          </p:cNvPr>
          <p:cNvSpPr/>
          <p:nvPr/>
        </p:nvSpPr>
        <p:spPr>
          <a:xfrm>
            <a:off x="1534017" y="4324560"/>
            <a:ext cx="3340542" cy="5542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Target gather finish time is just before the “host sendup complete” point.</a:t>
            </a:r>
          </a:p>
        </p:txBody>
      </p:sp>
    </p:spTree>
    <p:extLst>
      <p:ext uri="{BB962C8B-B14F-4D97-AF65-F5344CB8AC3E}">
        <p14:creationId xmlns:p14="http://schemas.microsoft.com/office/powerpoint/2010/main" val="381749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C1B64-8720-41BA-BE29-3AC9B4AC57EF}"/>
              </a:ext>
            </a:extLst>
          </p:cNvPr>
          <p:cNvSpPr>
            <a:spLocks noGrp="1"/>
          </p:cNvSpPr>
          <p:nvPr>
            <p:ph idx="1"/>
          </p:nvPr>
        </p:nvSpPr>
        <p:spPr>
          <a:xfrm>
            <a:off x="264160" y="967575"/>
            <a:ext cx="8584006" cy="3554819"/>
          </a:xfrm>
        </p:spPr>
        <p:txBody>
          <a:bodyPr/>
          <a:lstStyle/>
          <a:p>
            <a:r>
              <a:rPr lang="en-US" dirty="0"/>
              <a:t>OS dispatcher latency</a:t>
            </a:r>
          </a:p>
          <a:p>
            <a:pPr lvl="1"/>
            <a:r>
              <a:rPr lang="en-US" dirty="0"/>
              <a:t>The time from the end of the subinterval until when </a:t>
            </a:r>
            <a:r>
              <a:rPr lang="en-US" dirty="0" err="1"/>
              <a:t>WorkloadThread</a:t>
            </a:r>
            <a:r>
              <a:rPr lang="en-US" dirty="0"/>
              <a:t> starts running</a:t>
            </a:r>
          </a:p>
          <a:p>
            <a:r>
              <a:rPr lang="en-US" dirty="0"/>
              <a:t>Lock acquisition delay</a:t>
            </a:r>
          </a:p>
          <a:p>
            <a:pPr lvl="1"/>
            <a:r>
              <a:rPr lang="en-US" dirty="0"/>
              <a:t>The time it took to get the lock to talk to </a:t>
            </a:r>
            <a:r>
              <a:rPr lang="en-US" dirty="0" err="1"/>
              <a:t>ivyslave</a:t>
            </a:r>
            <a:endParaRPr lang="en-US" dirty="0"/>
          </a:p>
          <a:p>
            <a:r>
              <a:rPr lang="en-US" dirty="0"/>
              <a:t>Switchover complete time</a:t>
            </a:r>
          </a:p>
          <a:p>
            <a:pPr lvl="1"/>
            <a:r>
              <a:rPr lang="en-US" dirty="0"/>
              <a:t>The time from the end of the subinterval until when the switchover to the next subinterval is complete and we go back to driving I/O.  OS dispatcher latency and lock acquisition are part of this.</a:t>
            </a:r>
          </a:p>
          <a:p>
            <a:r>
              <a:rPr lang="en-US" dirty="0"/>
              <a:t>“Distribution over” metrics</a:t>
            </a:r>
          </a:p>
          <a:p>
            <a:pPr lvl="1"/>
            <a:r>
              <a:rPr lang="en-US" dirty="0"/>
              <a:t>The idea is to show if some threads are showing more responsiveness (e.g. fixed dispatching order) or if workload thread latencies are different across test hosts.</a:t>
            </a:r>
          </a:p>
        </p:txBody>
      </p:sp>
      <p:sp>
        <p:nvSpPr>
          <p:cNvPr id="2" name="Title 1">
            <a:extLst>
              <a:ext uri="{FF2B5EF4-FFF2-40B4-BE49-F238E27FC236}">
                <a16:creationId xmlns:a16="http://schemas.microsoft.com/office/drawing/2014/main" id="{DF657760-079B-413C-B706-9D35261F1898}"/>
              </a:ext>
            </a:extLst>
          </p:cNvPr>
          <p:cNvSpPr>
            <a:spLocks noGrp="1"/>
          </p:cNvSpPr>
          <p:nvPr>
            <p:ph type="title"/>
          </p:nvPr>
        </p:nvSpPr>
        <p:spPr/>
        <p:txBody>
          <a:bodyPr/>
          <a:lstStyle/>
          <a:p>
            <a:r>
              <a:rPr lang="en-US" dirty="0"/>
              <a:t>Workload thread interlock latency metrics</a:t>
            </a:r>
          </a:p>
        </p:txBody>
      </p:sp>
    </p:spTree>
    <p:extLst>
      <p:ext uri="{BB962C8B-B14F-4D97-AF65-F5344CB8AC3E}">
        <p14:creationId xmlns:p14="http://schemas.microsoft.com/office/powerpoint/2010/main" val="406286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4047262"/>
          </a:xfrm>
        </p:spPr>
        <p:txBody>
          <a:bodyPr/>
          <a:lstStyle/>
          <a:p>
            <a:r>
              <a:rPr lang="en-US" sz="1400" dirty="0"/>
              <a:t>First, after reading this material, you will be able to understand what the metric names in the csv files mean.</a:t>
            </a:r>
          </a:p>
          <a:p>
            <a:r>
              <a:rPr lang="en-US" sz="1400" dirty="0"/>
              <a:t>The ivy interlock protocol latency data documents to what extent the operation of the ivy measurement mechanism itself is operating on a timely basis, or if interlock protocol latencies have become excessive.</a:t>
            </a:r>
          </a:p>
          <a:p>
            <a:r>
              <a:rPr lang="en-US" sz="1400" i="1" dirty="0"/>
              <a:t>If latencies have become excessive, then the measurements being made are not as "solid".</a:t>
            </a:r>
          </a:p>
          <a:p>
            <a:r>
              <a:rPr lang="en-US" sz="1400" dirty="0"/>
              <a:t>One example might be if a particular test host had lots of LUNs with lots of layered workloads on each LUN, and if thousands of such workload threads were running, it's possible that dispatcher latency may become big.</a:t>
            </a:r>
          </a:p>
          <a:p>
            <a:r>
              <a:rPr lang="en-US" sz="1400" dirty="0"/>
              <a:t>Another example we have seen already is if the command device is on a very heavily used port operating at maximum MB/s with a large </a:t>
            </a:r>
            <a:r>
              <a:rPr lang="en-US" sz="1400" dirty="0" err="1"/>
              <a:t>blocksize</a:t>
            </a:r>
            <a:r>
              <a:rPr lang="en-US" sz="1400" dirty="0"/>
              <a:t> and a deep queue, subsystem gather times suddenly take seconds instead of milliseconds.</a:t>
            </a:r>
          </a:p>
          <a:p>
            <a:r>
              <a:rPr lang="en-US" sz="1400" dirty="0"/>
              <a:t>We may in future define “limits” beyond which the test result will be invalidated.</a:t>
            </a:r>
          </a:p>
        </p:txBody>
      </p:sp>
      <p:sp>
        <p:nvSpPr>
          <p:cNvPr id="2" name="Title 1"/>
          <p:cNvSpPr>
            <a:spLocks noGrp="1"/>
          </p:cNvSpPr>
          <p:nvPr>
            <p:ph type="title"/>
          </p:nvPr>
        </p:nvSpPr>
        <p:spPr/>
        <p:txBody>
          <a:bodyPr/>
          <a:lstStyle/>
          <a:p>
            <a:r>
              <a:rPr lang="en-US" dirty="0"/>
              <a:t>Using ivy interlock protocol latencies csv data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Appendix: more detail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147289"/>
          </a:xfrm>
        </p:spPr>
        <p:txBody>
          <a:bodyPr/>
          <a:lstStyle/>
          <a:p>
            <a:r>
              <a:rPr lang="en-US" sz="1200" dirty="0"/>
              <a:t>The ivy main thread creates a </a:t>
            </a:r>
            <a:r>
              <a:rPr lang="en-US" sz="1200" dirty="0" err="1"/>
              <a:t>subthread</a:t>
            </a:r>
            <a:r>
              <a:rPr lang="en-US" sz="1200" dirty="0"/>
              <a:t> running </a:t>
            </a:r>
            <a:r>
              <a:rPr lang="en-US" sz="1100" dirty="0" err="1">
                <a:latin typeface="Courier New" panose="02070309020205020404" pitchFamily="49" charset="0"/>
                <a:cs typeface="Courier New" panose="02070309020205020404" pitchFamily="49" charset="0"/>
              </a:rPr>
              <a:t>pipe_driver_subthread</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threadRun</a:t>
            </a:r>
            <a:r>
              <a:rPr lang="en-US" sz="1200" dirty="0"/>
              <a:t>() to operate each test host.</a:t>
            </a:r>
          </a:p>
          <a:p>
            <a:pPr lvl="1"/>
            <a:r>
              <a:rPr lang="en-US" sz="1000" dirty="0"/>
              <a:t>It is possible to use one of the test hosts as the ivy master host.</a:t>
            </a:r>
          </a:p>
          <a:p>
            <a:r>
              <a:rPr lang="en-US" sz="1200" dirty="0"/>
              <a:t>The pipe driver </a:t>
            </a:r>
            <a:r>
              <a:rPr lang="en-US" sz="1200" dirty="0" err="1"/>
              <a:t>subthread</a:t>
            </a:r>
            <a:r>
              <a:rPr lang="en-US" sz="1200" dirty="0"/>
              <a:t> in turn creates a </a:t>
            </a:r>
            <a:r>
              <a:rPr lang="en-US" sz="1200" dirty="0" err="1"/>
              <a:t>subthread</a:t>
            </a:r>
            <a:r>
              <a:rPr lang="en-US" sz="1200" dirty="0"/>
              <a:t> and connects “pipes” to stdin &amp; </a:t>
            </a:r>
            <a:r>
              <a:rPr lang="en-US" sz="1200" dirty="0" err="1"/>
              <a:t>stdout</a:t>
            </a:r>
            <a:r>
              <a:rPr lang="en-US" sz="1200" dirty="0"/>
              <a:t> of the new </a:t>
            </a:r>
            <a:r>
              <a:rPr lang="en-US" sz="1200" dirty="0" err="1"/>
              <a:t>subthread</a:t>
            </a:r>
            <a:r>
              <a:rPr lang="en-US" sz="1200" dirty="0"/>
              <a:t>.  Then the new </a:t>
            </a:r>
            <a:r>
              <a:rPr lang="en-US" sz="1200" dirty="0" err="1"/>
              <a:t>subthread</a:t>
            </a:r>
            <a:r>
              <a:rPr lang="en-US" sz="1200" dirty="0"/>
              <a:t> (not shown in diagram) runs </a:t>
            </a:r>
            <a:r>
              <a:rPr lang="en-US" sz="1200" dirty="0" err="1"/>
              <a:t>ssh</a:t>
            </a:r>
            <a:r>
              <a:rPr lang="en-US" sz="1200" dirty="0"/>
              <a:t> to fire up the remote executable.  </a:t>
            </a:r>
            <a:r>
              <a:rPr lang="en-US" sz="1200" dirty="0" err="1"/>
              <a:t>pipe_driver_subthread</a:t>
            </a:r>
            <a:r>
              <a:rPr lang="en-US" sz="1200" dirty="0"/>
              <a:t> talks to the remote via the pipes.</a:t>
            </a:r>
          </a:p>
          <a:p>
            <a:r>
              <a:rPr lang="en-US" sz="1200" dirty="0"/>
              <a:t>There are two types of remote host executable that pipe driver </a:t>
            </a:r>
            <a:r>
              <a:rPr lang="en-US" sz="1200" dirty="0" err="1"/>
              <a:t>subthread</a:t>
            </a:r>
            <a:r>
              <a:rPr lang="en-US" sz="1200" dirty="0"/>
              <a:t> can operate</a:t>
            </a:r>
          </a:p>
          <a:p>
            <a:pPr lvl="1"/>
            <a:r>
              <a:rPr lang="en-US" sz="1000" dirty="0">
                <a:cs typeface="Courier New" panose="02070309020205020404" pitchFamily="49" charset="0"/>
              </a:rPr>
              <a:t>The </a:t>
            </a:r>
            <a:r>
              <a:rPr lang="en-US" sz="1000" dirty="0" err="1">
                <a:latin typeface="Courier New" panose="02070309020205020404" pitchFamily="49" charset="0"/>
                <a:cs typeface="Courier New" panose="02070309020205020404" pitchFamily="49" charset="0"/>
              </a:rPr>
              <a:t>ivyslave</a:t>
            </a:r>
            <a:r>
              <a:rPr lang="en-US" sz="1000" dirty="0"/>
              <a:t> executable operates workload </a:t>
            </a:r>
            <a:r>
              <a:rPr lang="en-US" sz="1000" dirty="0" err="1"/>
              <a:t>subthreads</a:t>
            </a:r>
            <a:r>
              <a:rPr lang="en-US" sz="1000" dirty="0"/>
              <a:t>, each of which drives I/O to a LUN using an Asynchronous I/O (AIO) context enabling a single workload thread to issue multi-threaded I/O to its LUN.</a:t>
            </a:r>
          </a:p>
          <a:p>
            <a:pPr lvl="1"/>
            <a:r>
              <a:rPr lang="en-US" sz="1000" dirty="0"/>
              <a:t>Multiple workload threads with different names can be layered on each LUN.  Workload names must be unique on a particular LUN, but it’s normal to use the same workload name on each of a set of LUNs across multiple test hosts.</a:t>
            </a:r>
          </a:p>
          <a:p>
            <a:pPr lvl="1"/>
            <a:r>
              <a:rPr lang="en-US" sz="1000" dirty="0"/>
              <a:t>The </a:t>
            </a:r>
            <a:r>
              <a:rPr lang="en-US" sz="1000" dirty="0" err="1">
                <a:latin typeface="Courier New" panose="02070309020205020404" pitchFamily="49" charset="0"/>
                <a:cs typeface="Courier New" panose="02070309020205020404" pitchFamily="49" charset="0"/>
              </a:rPr>
              <a:t>ivy_cmddev</a:t>
            </a:r>
            <a:r>
              <a:rPr lang="en-US" sz="1000" dirty="0"/>
              <a:t> executable operates a Hitachi RAID subsystem command device to retrieve configuration data and real-time performance data.  </a:t>
            </a:r>
            <a:r>
              <a:rPr lang="en-US" sz="1000" dirty="0" err="1">
                <a:latin typeface="Courier New" panose="02070309020205020404" pitchFamily="49" charset="0"/>
                <a:cs typeface="Courier New" panose="02070309020205020404" pitchFamily="49" charset="0"/>
              </a:rPr>
              <a:t>ivy_cmddev</a:t>
            </a:r>
            <a:r>
              <a:rPr lang="en-US" sz="1000" dirty="0"/>
              <a:t> is a proprietary Hitachi internal-lab-use-only tool that is not part of the ivy open source project.</a:t>
            </a:r>
          </a:p>
        </p:txBody>
      </p:sp>
      <p:sp>
        <p:nvSpPr>
          <p:cNvPr id="3" name="Title 2"/>
          <p:cNvSpPr>
            <a:spLocks noGrp="1"/>
          </p:cNvSpPr>
          <p:nvPr>
            <p:ph type="title"/>
          </p:nvPr>
        </p:nvSpPr>
        <p:spPr/>
        <p:txBody>
          <a:bodyPr>
            <a:normAutofit/>
          </a:bodyPr>
          <a:lstStyle/>
          <a:p>
            <a:r>
              <a:rPr lang="en-US" dirty="0">
                <a:cs typeface="Courier New" pitchFamily="49" charset="0"/>
              </a:rPr>
              <a:t>Four </a:t>
            </a:r>
            <a:r>
              <a:rPr lang="en-US" sz="2000" dirty="0">
                <a:cs typeface="Courier New" pitchFamily="49" charset="0"/>
              </a:rPr>
              <a:t>levels of threads, plus one more running </a:t>
            </a:r>
            <a:r>
              <a:rPr lang="en-US" sz="2000" dirty="0" err="1">
                <a:cs typeface="Courier New" pitchFamily="49" charset="0"/>
              </a:rPr>
              <a:t>ssh</a:t>
            </a:r>
            <a:endParaRPr lang="en-US" sz="2000" dirty="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665126" y="2141361"/>
            <a:ext cx="695284" cy="203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ivyslave</a:t>
            </a:r>
            <a:r>
              <a:rPr lang="en-US" sz="800" dirty="0">
                <a:solidFill>
                  <a:schemeClr val="tx1"/>
                </a:solidFill>
                <a:latin typeface="Courier New" panose="02070309020205020404" pitchFamily="49" charset="0"/>
                <a:cs typeface="Courier New" panose="02070309020205020404" pitchFamily="49" charset="0"/>
              </a:rPr>
              <a:t> </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938246" y="3159324"/>
            <a:ext cx="747718" cy="195545"/>
          </a:xfrm>
          <a:prstGeom prst="rect">
            <a:avLst/>
          </a:prstGeom>
          <a:solidFill>
            <a:schemeClr val="bg1"/>
          </a:solidFill>
          <a:ln w="12700">
            <a:solidFill>
              <a:srgbClr val="0E162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ivy_cmddev</a:t>
            </a:r>
            <a:endParaRPr lang="en-US" sz="800" dirty="0">
              <a:solidFill>
                <a:schemeClr val="tx1"/>
              </a:solidFill>
              <a:latin typeface="Courier New" panose="02070309020205020404" pitchFamily="49" charset="0"/>
              <a:cs typeface="Courier New" panose="02070309020205020404" pitchFamily="49" charset="0"/>
            </a:endParaRPr>
          </a:p>
        </p:txBody>
      </p:sp>
      <p:cxnSp>
        <p:nvCxnSpPr>
          <p:cNvPr id="55" name="Straight Connector 54"/>
          <p:cNvCxnSpPr>
            <a:cxnSpLocks/>
            <a:stCxn id="52" idx="3"/>
          </p:cNvCxnSpPr>
          <p:nvPr/>
        </p:nvCxnSpPr>
        <p:spPr>
          <a:xfrm flipV="1">
            <a:off x="2685964" y="3252467"/>
            <a:ext cx="328743" cy="4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62" name="Rectangle 61"/>
          <p:cNvSpPr/>
          <p:nvPr/>
        </p:nvSpPr>
        <p:spPr>
          <a:xfrm>
            <a:off x="994377" y="196172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pipe_driver_subthread</a:t>
            </a:r>
            <a:br>
              <a:rPr lang="en-US" sz="800" dirty="0">
                <a:solidFill>
                  <a:schemeClr val="tx1"/>
                </a:solidFill>
                <a:latin typeface="+mj-lt"/>
              </a:rPr>
            </a:br>
            <a:br>
              <a:rPr lang="en-US" sz="800" dirty="0">
                <a:solidFill>
                  <a:schemeClr val="tx1"/>
                </a:solidFill>
                <a:latin typeface="+mj-lt"/>
              </a:rPr>
            </a:br>
            <a:r>
              <a:rPr lang="en-US" sz="800" dirty="0">
                <a:solidFill>
                  <a:schemeClr val="tx1"/>
                </a:solidFill>
                <a:latin typeface="+mj-lt"/>
              </a:rPr>
              <a:t>(test host)</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2693311"/>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rPr>
              <a:t>pipe_driver_subthread</a:t>
            </a:r>
            <a:br>
              <a:rPr lang="en-US" sz="800" dirty="0">
                <a:solidFill>
                  <a:schemeClr val="tx1"/>
                </a:solidFill>
              </a:rPr>
            </a:br>
            <a:br>
              <a:rPr lang="en-US" sz="800" dirty="0">
                <a:solidFill>
                  <a:schemeClr val="tx1"/>
                </a:solidFill>
              </a:rPr>
            </a:br>
            <a:r>
              <a:rPr lang="en-US" sz="800" dirty="0">
                <a:solidFill>
                  <a:schemeClr val="tx1"/>
                </a:solidFill>
              </a:rPr>
              <a:t>(test host)</a:t>
            </a:r>
          </a:p>
        </p:txBody>
      </p:sp>
      <p:sp>
        <p:nvSpPr>
          <p:cNvPr id="111" name="Rectangle 110"/>
          <p:cNvSpPr/>
          <p:nvPr/>
        </p:nvSpPr>
        <p:spPr>
          <a:xfrm>
            <a:off x="926659" y="3744976"/>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581294"/>
            <a:ext cx="1406631" cy="25972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04841" y="2680531"/>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cxnSpLocks/>
            <a:stCxn id="62" idx="3"/>
            <a:endCxn id="27" idx="0"/>
          </p:cNvCxnSpPr>
          <p:nvPr/>
        </p:nvCxnSpPr>
        <p:spPr>
          <a:xfrm>
            <a:off x="1554953" y="2243239"/>
            <a:ext cx="355938" cy="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cxnSpLocks/>
            <a:stCxn id="109" idx="3"/>
          </p:cNvCxnSpPr>
          <p:nvPr/>
        </p:nvCxnSpPr>
        <p:spPr>
          <a:xfrm>
            <a:off x="1554953" y="2974830"/>
            <a:ext cx="337642" cy="182044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65417" y="2243239"/>
            <a:ext cx="128960" cy="7188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65417" y="2962050"/>
            <a:ext cx="128960" cy="1278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cxnSpLocks/>
            <a:stCxn id="26" idx="1"/>
            <a:endCxn id="27" idx="2"/>
          </p:cNvCxnSpPr>
          <p:nvPr/>
        </p:nvCxnSpPr>
        <p:spPr>
          <a:xfrm flipH="1">
            <a:off x="2114646" y="1475291"/>
            <a:ext cx="208414" cy="76794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cxnSpLocks/>
            <a:stCxn id="25" idx="1"/>
            <a:endCxn id="27" idx="2"/>
          </p:cNvCxnSpPr>
          <p:nvPr/>
        </p:nvCxnSpPr>
        <p:spPr>
          <a:xfrm flipH="1">
            <a:off x="2114646" y="1408625"/>
            <a:ext cx="260823" cy="83461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cxnSpLocks/>
            <a:stCxn id="23" idx="1"/>
            <a:endCxn id="27" idx="2"/>
          </p:cNvCxnSpPr>
          <p:nvPr/>
        </p:nvCxnSpPr>
        <p:spPr>
          <a:xfrm flipH="1">
            <a:off x="2114646" y="1341959"/>
            <a:ext cx="313232" cy="90128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cxnSpLocks/>
            <a:stCxn id="38" idx="1"/>
            <a:endCxn id="27" idx="2"/>
          </p:cNvCxnSpPr>
          <p:nvPr/>
        </p:nvCxnSpPr>
        <p:spPr>
          <a:xfrm flipH="1">
            <a:off x="2114646" y="2049132"/>
            <a:ext cx="315629" cy="19410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cxnSpLocks/>
            <a:stCxn id="40" idx="1"/>
            <a:endCxn id="27" idx="2"/>
          </p:cNvCxnSpPr>
          <p:nvPr/>
        </p:nvCxnSpPr>
        <p:spPr>
          <a:xfrm flipH="1">
            <a:off x="2114646" y="2182464"/>
            <a:ext cx="210811" cy="6077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cxnSpLocks/>
            <a:stCxn id="44" idx="1"/>
            <a:endCxn id="27" idx="2"/>
          </p:cNvCxnSpPr>
          <p:nvPr/>
        </p:nvCxnSpPr>
        <p:spPr>
          <a:xfrm flipH="1" flipV="1">
            <a:off x="2114646" y="2243239"/>
            <a:ext cx="315504" cy="22823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cxnSpLocks/>
            <a:stCxn id="45" idx="1"/>
            <a:endCxn id="27" idx="2"/>
          </p:cNvCxnSpPr>
          <p:nvPr/>
        </p:nvCxnSpPr>
        <p:spPr>
          <a:xfrm flipH="1" flipV="1">
            <a:off x="2114646" y="2243239"/>
            <a:ext cx="263095" cy="29490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cxnSpLocks/>
            <a:stCxn id="46" idx="1"/>
            <a:endCxn id="27" idx="2"/>
          </p:cNvCxnSpPr>
          <p:nvPr/>
        </p:nvCxnSpPr>
        <p:spPr>
          <a:xfrm flipH="1" flipV="1">
            <a:off x="2114646" y="2243239"/>
            <a:ext cx="210686" cy="361566"/>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1AED99C-97E6-4E3A-A30D-F2333D3C9560}"/>
              </a:ext>
            </a:extLst>
          </p:cNvPr>
          <p:cNvSpPr/>
          <p:nvPr/>
        </p:nvSpPr>
        <p:spPr>
          <a:xfrm>
            <a:off x="987286" y="3451773"/>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rPr>
              <a:t>pipe_driver_subthread</a:t>
            </a:r>
            <a:br>
              <a:rPr lang="en-US" sz="800" dirty="0">
                <a:solidFill>
                  <a:schemeClr val="tx1"/>
                </a:solidFill>
              </a:rPr>
            </a:br>
            <a:br>
              <a:rPr lang="en-US" sz="800" dirty="0">
                <a:solidFill>
                  <a:schemeClr val="tx1"/>
                </a:solidFill>
              </a:rPr>
            </a:br>
            <a:r>
              <a:rPr lang="en-US" sz="800" dirty="0">
                <a:solidFill>
                  <a:schemeClr val="tx1"/>
                </a:solidFill>
              </a:rPr>
              <a:t>(</a:t>
            </a:r>
            <a:r>
              <a:rPr lang="en-US" sz="800" dirty="0" err="1">
                <a:solidFill>
                  <a:schemeClr val="tx1"/>
                </a:solidFill>
              </a:rPr>
              <a:t>cmd</a:t>
            </a:r>
            <a:r>
              <a:rPr lang="en-US" sz="800" dirty="0">
                <a:solidFill>
                  <a:schemeClr val="tx1"/>
                </a:solidFill>
              </a:rPr>
              <a:t> dev)</a:t>
            </a:r>
          </a:p>
        </p:txBody>
      </p:sp>
      <p:cxnSp>
        <p:nvCxnSpPr>
          <p:cNvPr id="87" name="Straight Connector 86">
            <a:extLst>
              <a:ext uri="{FF2B5EF4-FFF2-40B4-BE49-F238E27FC236}">
                <a16:creationId xmlns:a16="http://schemas.microsoft.com/office/drawing/2014/main" id="{6F54FA92-C390-4ABE-889A-D8BB9A6BCDDE}"/>
              </a:ext>
            </a:extLst>
          </p:cNvPr>
          <p:cNvCxnSpPr>
            <a:cxnSpLocks/>
            <a:stCxn id="86" idx="1"/>
            <a:endCxn id="112" idx="3"/>
          </p:cNvCxnSpPr>
          <p:nvPr/>
        </p:nvCxnSpPr>
        <p:spPr>
          <a:xfrm flipH="1" flipV="1">
            <a:off x="865417" y="2962050"/>
            <a:ext cx="121869" cy="7712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30476AD-F685-4360-9DB3-093E6BC39190}"/>
              </a:ext>
            </a:extLst>
          </p:cNvPr>
          <p:cNvCxnSpPr>
            <a:cxnSpLocks/>
            <a:stCxn id="86" idx="3"/>
            <a:endCxn id="52" idx="1"/>
          </p:cNvCxnSpPr>
          <p:nvPr/>
        </p:nvCxnSpPr>
        <p:spPr>
          <a:xfrm flipV="1">
            <a:off x="1547862" y="3257097"/>
            <a:ext cx="390384" cy="47619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Life cycle of an ivy I/O</a:t>
            </a:r>
          </a:p>
        </p:txBody>
      </p:sp>
      <p:sp>
        <p:nvSpPr>
          <p:cNvPr id="4" name="Rectangle 3"/>
          <p:cNvSpPr/>
          <p:nvPr/>
        </p:nvSpPr>
        <p:spPr>
          <a:xfrm>
            <a:off x="1713318" y="2701663"/>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5" name="Rectangle 4"/>
          <p:cNvSpPr/>
          <p:nvPr/>
        </p:nvSpPr>
        <p:spPr>
          <a:xfrm>
            <a:off x="2008876" y="2701669"/>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6" name="Rectangle 5"/>
          <p:cNvSpPr/>
          <p:nvPr/>
        </p:nvSpPr>
        <p:spPr>
          <a:xfrm>
            <a:off x="2503008" y="2701675"/>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7" name="TextBox 6"/>
          <p:cNvSpPr txBox="1"/>
          <p:nvPr/>
        </p:nvSpPr>
        <p:spPr>
          <a:xfrm>
            <a:off x="2262866" y="2581572"/>
            <a:ext cx="217055" cy="276999"/>
          </a:xfrm>
          <a:prstGeom prst="rect">
            <a:avLst/>
          </a:prstGeom>
          <a:noFill/>
        </p:spPr>
        <p:txBody>
          <a:bodyPr wrap="square" lIns="0" tIns="0" rIns="0" bIns="0" rtlCol="0">
            <a:spAutoFit/>
          </a:bodyPr>
          <a:lstStyle/>
          <a:p>
            <a:r>
              <a:rPr lang="en-US" dirty="0"/>
              <a:t>…</a:t>
            </a:r>
          </a:p>
        </p:txBody>
      </p:sp>
      <p:sp>
        <p:nvSpPr>
          <p:cNvPr id="8" name="Rectangle 7"/>
          <p:cNvSpPr/>
          <p:nvPr/>
        </p:nvSpPr>
        <p:spPr>
          <a:xfrm>
            <a:off x="1454704" y="2433808"/>
            <a:ext cx="1366982" cy="535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a:solidFill>
                  <a:schemeClr val="tx1"/>
                </a:solidFill>
                <a:latin typeface="+mj-lt"/>
              </a:rPr>
              <a:t>Pre-compute queue</a:t>
            </a:r>
          </a:p>
        </p:txBody>
      </p:sp>
      <p:sp>
        <p:nvSpPr>
          <p:cNvPr id="9" name="Rectangle 8"/>
          <p:cNvSpPr/>
          <p:nvPr/>
        </p:nvSpPr>
        <p:spPr>
          <a:xfrm>
            <a:off x="3648284" y="3754582"/>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10" name="Rectangle 9"/>
          <p:cNvSpPr/>
          <p:nvPr/>
        </p:nvSpPr>
        <p:spPr>
          <a:xfrm>
            <a:off x="3943842" y="3754588"/>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11" name="Rectangle 10"/>
          <p:cNvSpPr/>
          <p:nvPr/>
        </p:nvSpPr>
        <p:spPr>
          <a:xfrm>
            <a:off x="4437974" y="3754594"/>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12" name="TextBox 11"/>
          <p:cNvSpPr txBox="1"/>
          <p:nvPr/>
        </p:nvSpPr>
        <p:spPr>
          <a:xfrm>
            <a:off x="4197832" y="3634491"/>
            <a:ext cx="217055" cy="276999"/>
          </a:xfrm>
          <a:prstGeom prst="rect">
            <a:avLst/>
          </a:prstGeom>
          <a:noFill/>
        </p:spPr>
        <p:txBody>
          <a:bodyPr wrap="square" lIns="0" tIns="0" rIns="0" bIns="0" rtlCol="0">
            <a:spAutoFit/>
          </a:bodyPr>
          <a:lstStyle/>
          <a:p>
            <a:r>
              <a:rPr lang="en-US" dirty="0"/>
              <a:t>…</a:t>
            </a:r>
          </a:p>
        </p:txBody>
      </p:sp>
      <p:sp>
        <p:nvSpPr>
          <p:cNvPr id="13" name="Rectangle 12"/>
          <p:cNvSpPr/>
          <p:nvPr/>
        </p:nvSpPr>
        <p:spPr>
          <a:xfrm>
            <a:off x="3505120" y="3486727"/>
            <a:ext cx="1366982" cy="535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a:solidFill>
                  <a:schemeClr val="tx1"/>
                </a:solidFill>
                <a:latin typeface="+mj-lt"/>
              </a:rPr>
              <a:t>Free (not in use)</a:t>
            </a:r>
          </a:p>
        </p:txBody>
      </p:sp>
      <p:sp>
        <p:nvSpPr>
          <p:cNvPr id="14" name="Rectangle 13"/>
          <p:cNvSpPr/>
          <p:nvPr/>
        </p:nvSpPr>
        <p:spPr>
          <a:xfrm>
            <a:off x="3625203" y="1657928"/>
            <a:ext cx="230909" cy="1477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15" name="Rectangle 14"/>
          <p:cNvSpPr/>
          <p:nvPr/>
        </p:nvSpPr>
        <p:spPr>
          <a:xfrm>
            <a:off x="3920761" y="1657934"/>
            <a:ext cx="230909" cy="1477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16" name="Rectangle 15"/>
          <p:cNvSpPr/>
          <p:nvPr/>
        </p:nvSpPr>
        <p:spPr>
          <a:xfrm>
            <a:off x="4414893" y="1657940"/>
            <a:ext cx="230909" cy="1477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17" name="TextBox 16"/>
          <p:cNvSpPr txBox="1"/>
          <p:nvPr/>
        </p:nvSpPr>
        <p:spPr>
          <a:xfrm>
            <a:off x="4174751" y="1537837"/>
            <a:ext cx="217055" cy="276999"/>
          </a:xfrm>
          <a:prstGeom prst="rect">
            <a:avLst/>
          </a:prstGeom>
          <a:noFill/>
        </p:spPr>
        <p:txBody>
          <a:bodyPr wrap="square" lIns="0" tIns="0" rIns="0" bIns="0" rtlCol="0">
            <a:spAutoFit/>
          </a:bodyPr>
          <a:lstStyle/>
          <a:p>
            <a:r>
              <a:rPr lang="en-US" dirty="0"/>
              <a:t>…</a:t>
            </a:r>
          </a:p>
        </p:txBody>
      </p:sp>
      <p:sp>
        <p:nvSpPr>
          <p:cNvPr id="18" name="Rectangle 17"/>
          <p:cNvSpPr/>
          <p:nvPr/>
        </p:nvSpPr>
        <p:spPr>
          <a:xfrm>
            <a:off x="3482039" y="1390073"/>
            <a:ext cx="1366982" cy="53570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a:solidFill>
                  <a:schemeClr val="tx1"/>
                </a:solidFill>
                <a:latin typeface="+mj-lt"/>
              </a:rPr>
              <a:t>OS AIO context</a:t>
            </a:r>
          </a:p>
        </p:txBody>
      </p:sp>
      <p:sp>
        <p:nvSpPr>
          <p:cNvPr id="19" name="Rectangle 18"/>
          <p:cNvSpPr/>
          <p:nvPr/>
        </p:nvSpPr>
        <p:spPr>
          <a:xfrm>
            <a:off x="5601827" y="2701663"/>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20" name="Rectangle 19"/>
          <p:cNvSpPr/>
          <p:nvPr/>
        </p:nvSpPr>
        <p:spPr>
          <a:xfrm>
            <a:off x="5897385" y="2701669"/>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21" name="Rectangle 20"/>
          <p:cNvSpPr/>
          <p:nvPr/>
        </p:nvSpPr>
        <p:spPr>
          <a:xfrm>
            <a:off x="6391517" y="2701675"/>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22" name="TextBox 21"/>
          <p:cNvSpPr txBox="1"/>
          <p:nvPr/>
        </p:nvSpPr>
        <p:spPr>
          <a:xfrm>
            <a:off x="6151375" y="2581572"/>
            <a:ext cx="217055" cy="276999"/>
          </a:xfrm>
          <a:prstGeom prst="rect">
            <a:avLst/>
          </a:prstGeom>
          <a:noFill/>
        </p:spPr>
        <p:txBody>
          <a:bodyPr wrap="square" lIns="0" tIns="0" rIns="0" bIns="0" rtlCol="0">
            <a:spAutoFit/>
          </a:bodyPr>
          <a:lstStyle/>
          <a:p>
            <a:r>
              <a:rPr lang="en-US" dirty="0"/>
              <a:t>…</a:t>
            </a:r>
          </a:p>
        </p:txBody>
      </p:sp>
      <p:sp>
        <p:nvSpPr>
          <p:cNvPr id="23" name="Rectangle 22"/>
          <p:cNvSpPr/>
          <p:nvPr/>
        </p:nvSpPr>
        <p:spPr>
          <a:xfrm>
            <a:off x="5458663" y="2433808"/>
            <a:ext cx="1366982" cy="535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a:solidFill>
                  <a:schemeClr val="tx1"/>
                </a:solidFill>
                <a:latin typeface="+mj-lt"/>
              </a:rPr>
              <a:t>Post-process queue</a:t>
            </a:r>
          </a:p>
        </p:txBody>
      </p:sp>
      <p:sp>
        <p:nvSpPr>
          <p:cNvPr id="31" name="Arc 30"/>
          <p:cNvSpPr/>
          <p:nvPr/>
        </p:nvSpPr>
        <p:spPr>
          <a:xfrm>
            <a:off x="2588023" y="2369127"/>
            <a:ext cx="1563647" cy="1432724"/>
          </a:xfrm>
          <a:prstGeom prst="arc">
            <a:avLst>
              <a:gd name="adj1" fmla="val 5405414"/>
              <a:gd name="adj2" fmla="val 10742025"/>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a:off x="4285598" y="1726346"/>
            <a:ext cx="1408622" cy="1187727"/>
          </a:xfrm>
          <a:prstGeom prst="arc">
            <a:avLst>
              <a:gd name="adj1" fmla="val 15859351"/>
              <a:gd name="adj2" fmla="val 57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a:off x="2588023" y="1726346"/>
            <a:ext cx="1788032" cy="1243171"/>
          </a:xfrm>
          <a:prstGeom prst="arc">
            <a:avLst>
              <a:gd name="adj1" fmla="val 11024055"/>
              <a:gd name="adj2" fmla="val 16014716"/>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flipH="1">
            <a:off x="2706227" y="1851891"/>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28" name="Rectangle 27"/>
          <p:cNvSpPr/>
          <p:nvPr/>
        </p:nvSpPr>
        <p:spPr>
          <a:xfrm>
            <a:off x="2706227" y="3486727"/>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38" name="Arc 37"/>
          <p:cNvSpPr/>
          <p:nvPr/>
        </p:nvSpPr>
        <p:spPr>
          <a:xfrm>
            <a:off x="4285598" y="2433808"/>
            <a:ext cx="1408622" cy="1368043"/>
          </a:xfrm>
          <a:prstGeom prst="arc">
            <a:avLst>
              <a:gd name="adj1" fmla="val 21575172"/>
              <a:gd name="adj2" fmla="val 560573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flipH="1">
            <a:off x="5458662" y="3382171"/>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39" name="Rectangle 38"/>
          <p:cNvSpPr/>
          <p:nvPr/>
        </p:nvSpPr>
        <p:spPr>
          <a:xfrm flipH="1">
            <a:off x="5343207" y="1805709"/>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a:solidFill>
                  <a:schemeClr val="tx1"/>
                </a:solidFill>
                <a:latin typeface="+mj-lt"/>
              </a:rPr>
              <a:t>Eyeo</a:t>
            </a:r>
            <a:endParaRPr lang="en-US" sz="600" dirty="0">
              <a:solidFill>
                <a:schemeClr val="tx1"/>
              </a:solidFill>
              <a:latin typeface="+mj-lt"/>
            </a:endParaRPr>
          </a:p>
        </p:txBody>
      </p:sp>
      <p:sp>
        <p:nvSpPr>
          <p:cNvPr id="35" name="Rounded Rectangular Callout 34"/>
          <p:cNvSpPr/>
          <p:nvPr/>
        </p:nvSpPr>
        <p:spPr>
          <a:xfrm>
            <a:off x="264160" y="3131127"/>
            <a:ext cx="1897119" cy="1856509"/>
          </a:xfrm>
          <a:prstGeom prst="wedgeRoundRectCallout">
            <a:avLst>
              <a:gd name="adj1" fmla="val 75079"/>
              <a:gd name="adj2" fmla="val -2580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mj-lt"/>
              </a:rPr>
              <a:t>The I/O sequencer fills in the </a:t>
            </a:r>
            <a:r>
              <a:rPr lang="en-US" sz="900" dirty="0" err="1">
                <a:solidFill>
                  <a:schemeClr val="tx1"/>
                </a:solidFill>
                <a:latin typeface="+mj-lt"/>
              </a:rPr>
              <a:t>Eyeo</a:t>
            </a:r>
            <a:r>
              <a:rPr lang="en-US" sz="900" dirty="0">
                <a:solidFill>
                  <a:schemeClr val="tx1"/>
                </a:solidFill>
                <a:latin typeface="+mj-lt"/>
              </a:rPr>
              <a:t> object, getting it ready to run in scheduled time sequence.</a:t>
            </a:r>
          </a:p>
          <a:p>
            <a:pPr algn="ctr"/>
            <a:endParaRPr lang="en-US" sz="900" dirty="0">
              <a:solidFill>
                <a:schemeClr val="tx1"/>
              </a:solidFill>
              <a:latin typeface="+mj-lt"/>
            </a:endParaRPr>
          </a:p>
          <a:p>
            <a:pPr algn="ctr"/>
            <a:r>
              <a:rPr lang="en-US" sz="900" dirty="0">
                <a:solidFill>
                  <a:schemeClr val="tx1"/>
                </a:solidFill>
                <a:latin typeface="+mj-lt"/>
              </a:rPr>
              <a:t>Generate data pattern, </a:t>
            </a:r>
            <a:r>
              <a:rPr lang="en-US" sz="900" dirty="0" err="1">
                <a:solidFill>
                  <a:schemeClr val="tx1"/>
                </a:solidFill>
                <a:latin typeface="+mj-lt"/>
              </a:rPr>
              <a:t>opcode</a:t>
            </a:r>
            <a:r>
              <a:rPr lang="en-US" sz="900" dirty="0">
                <a:solidFill>
                  <a:schemeClr val="tx1"/>
                </a:solidFill>
                <a:latin typeface="+mj-lt"/>
              </a:rPr>
              <a:t>, LBA, </a:t>
            </a:r>
            <a:r>
              <a:rPr lang="en-US" sz="900" dirty="0" err="1">
                <a:solidFill>
                  <a:schemeClr val="tx1"/>
                </a:solidFill>
                <a:latin typeface="+mj-lt"/>
              </a:rPr>
              <a:t>blocksize</a:t>
            </a:r>
            <a:r>
              <a:rPr lang="en-US" sz="900" dirty="0">
                <a:solidFill>
                  <a:schemeClr val="tx1"/>
                </a:solidFill>
                <a:latin typeface="+mj-lt"/>
              </a:rPr>
              <a:t>, etc.</a:t>
            </a:r>
          </a:p>
          <a:p>
            <a:pPr algn="ctr"/>
            <a:endParaRPr lang="en-US" sz="900" dirty="0">
              <a:solidFill>
                <a:schemeClr val="tx1"/>
              </a:solidFill>
              <a:latin typeface="+mj-lt"/>
            </a:endParaRPr>
          </a:p>
          <a:p>
            <a:pPr algn="ctr"/>
            <a:r>
              <a:rPr lang="en-US" sz="900" dirty="0">
                <a:solidFill>
                  <a:schemeClr val="tx1"/>
                </a:solidFill>
                <a:latin typeface="+mj-lt"/>
              </a:rPr>
              <a:t>Heavier use of CPU.  </a:t>
            </a:r>
          </a:p>
          <a:p>
            <a:pPr algn="ctr"/>
            <a:endParaRPr lang="en-US" sz="900" dirty="0">
              <a:solidFill>
                <a:schemeClr val="tx1"/>
              </a:solidFill>
              <a:latin typeface="+mj-lt"/>
            </a:endParaRPr>
          </a:p>
          <a:p>
            <a:pPr algn="ctr"/>
            <a:r>
              <a:rPr lang="en-US" sz="900" dirty="0">
                <a:solidFill>
                  <a:schemeClr val="tx1"/>
                </a:solidFill>
                <a:latin typeface="+mj-lt"/>
              </a:rPr>
              <a:t>Pre-generates one I/O at a time during which time the workload thread is not responsive.</a:t>
            </a:r>
          </a:p>
        </p:txBody>
      </p:sp>
      <p:sp>
        <p:nvSpPr>
          <p:cNvPr id="40" name="Rounded Rectangular Callout 39"/>
          <p:cNvSpPr/>
          <p:nvPr/>
        </p:nvSpPr>
        <p:spPr>
          <a:xfrm>
            <a:off x="5897385" y="955219"/>
            <a:ext cx="3126542" cy="1238417"/>
          </a:xfrm>
          <a:prstGeom prst="wedgeRoundRectCallout">
            <a:avLst>
              <a:gd name="adj1" fmla="val -59702"/>
              <a:gd name="adj2" fmla="val 24447"/>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28600" indent="-228600" algn="ctr">
              <a:buFont typeface="+mj-lt"/>
              <a:buAutoNum type="arabicPeriod"/>
            </a:pPr>
            <a:r>
              <a:rPr lang="en-US" sz="900" dirty="0">
                <a:solidFill>
                  <a:schemeClr val="tx1"/>
                </a:solidFill>
                <a:latin typeface="+mj-lt"/>
              </a:rPr>
              <a:t>set current time -&gt; "I/O end time"</a:t>
            </a:r>
          </a:p>
          <a:p>
            <a:pPr marL="228600" indent="-228600" algn="ctr">
              <a:buFont typeface="+mj-lt"/>
              <a:buAutoNum type="arabicPeriod"/>
            </a:pPr>
            <a:r>
              <a:rPr lang="en-US" sz="900" dirty="0">
                <a:solidFill>
                  <a:schemeClr val="tx1"/>
                </a:solidFill>
                <a:latin typeface="+mj-lt"/>
              </a:rPr>
              <a:t>put into post-process queue.</a:t>
            </a:r>
          </a:p>
          <a:p>
            <a:pPr algn="ctr"/>
            <a:endParaRPr lang="en-US" sz="900" dirty="0">
              <a:solidFill>
                <a:schemeClr val="tx1"/>
              </a:solidFill>
              <a:latin typeface="+mj-lt"/>
            </a:endParaRPr>
          </a:p>
          <a:p>
            <a:pPr algn="ctr"/>
            <a:r>
              <a:rPr lang="en-US" sz="900" dirty="0">
                <a:solidFill>
                  <a:schemeClr val="tx1"/>
                </a:solidFill>
                <a:latin typeface="+mj-lt"/>
              </a:rPr>
              <a:t>Trivial CPU time.</a:t>
            </a:r>
          </a:p>
          <a:p>
            <a:pPr algn="ctr"/>
            <a:endParaRPr lang="en-US" sz="900" dirty="0">
              <a:solidFill>
                <a:schemeClr val="tx1"/>
              </a:solidFill>
              <a:latin typeface="+mj-lt"/>
            </a:endParaRPr>
          </a:p>
          <a:p>
            <a:pPr algn="ctr"/>
            <a:r>
              <a:rPr lang="en-US" sz="900" dirty="0">
                <a:solidFill>
                  <a:schemeClr val="tx1"/>
                </a:solidFill>
                <a:latin typeface="+mj-lt"/>
              </a:rPr>
              <a:t>This design with trivial CPU time and #1 priority is to capture best possible service time / response time.</a:t>
            </a:r>
          </a:p>
        </p:txBody>
      </p:sp>
      <p:sp>
        <p:nvSpPr>
          <p:cNvPr id="41" name="Right Arrow 40"/>
          <p:cNvSpPr/>
          <p:nvPr/>
        </p:nvSpPr>
        <p:spPr>
          <a:xfrm>
            <a:off x="3163831" y="1570212"/>
            <a:ext cx="279011" cy="8772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a:solidFill>
                <a:schemeClr val="tx1"/>
              </a:solidFill>
              <a:latin typeface="+mj-lt"/>
            </a:endParaRPr>
          </a:p>
        </p:txBody>
      </p:sp>
      <p:sp>
        <p:nvSpPr>
          <p:cNvPr id="42" name="TextBox 41"/>
          <p:cNvSpPr txBox="1"/>
          <p:nvPr/>
        </p:nvSpPr>
        <p:spPr>
          <a:xfrm>
            <a:off x="3059129" y="1353171"/>
            <a:ext cx="422910" cy="184666"/>
          </a:xfrm>
          <a:prstGeom prst="rect">
            <a:avLst/>
          </a:prstGeom>
          <a:noFill/>
        </p:spPr>
        <p:txBody>
          <a:bodyPr wrap="square" lIns="0" tIns="0" rIns="0" bIns="0" rtlCol="0">
            <a:spAutoFit/>
          </a:bodyPr>
          <a:lstStyle/>
          <a:p>
            <a:pPr algn="ctr"/>
            <a:r>
              <a:rPr lang="en-US" sz="600" dirty="0"/>
              <a:t>Start I/Os running</a:t>
            </a:r>
          </a:p>
        </p:txBody>
      </p:sp>
      <p:sp>
        <p:nvSpPr>
          <p:cNvPr id="43" name="Right Arrow 42"/>
          <p:cNvSpPr/>
          <p:nvPr/>
        </p:nvSpPr>
        <p:spPr>
          <a:xfrm>
            <a:off x="4945887" y="1591208"/>
            <a:ext cx="279011" cy="8772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a:solidFill>
                <a:schemeClr val="tx1"/>
              </a:solidFill>
              <a:latin typeface="+mj-lt"/>
            </a:endParaRPr>
          </a:p>
        </p:txBody>
      </p:sp>
      <p:sp>
        <p:nvSpPr>
          <p:cNvPr id="44" name="TextBox 43"/>
          <p:cNvSpPr txBox="1"/>
          <p:nvPr/>
        </p:nvSpPr>
        <p:spPr>
          <a:xfrm>
            <a:off x="4796471" y="1312991"/>
            <a:ext cx="546736" cy="276999"/>
          </a:xfrm>
          <a:prstGeom prst="rect">
            <a:avLst/>
          </a:prstGeom>
          <a:noFill/>
        </p:spPr>
        <p:txBody>
          <a:bodyPr wrap="square" lIns="0" tIns="0" rIns="0" bIns="0" rtlCol="0">
            <a:spAutoFit/>
          </a:bodyPr>
          <a:lstStyle/>
          <a:p>
            <a:pPr algn="ctr"/>
            <a:r>
              <a:rPr lang="en-US" sz="600" dirty="0"/>
              <a:t>Harvest completion events</a:t>
            </a:r>
          </a:p>
        </p:txBody>
      </p:sp>
      <p:sp>
        <p:nvSpPr>
          <p:cNvPr id="45" name="Rounded Rectangular Callout 44"/>
          <p:cNvSpPr/>
          <p:nvPr/>
        </p:nvSpPr>
        <p:spPr>
          <a:xfrm>
            <a:off x="113587" y="955219"/>
            <a:ext cx="2446095" cy="970563"/>
          </a:xfrm>
          <a:prstGeom prst="wedgeRoundRectCallout">
            <a:avLst>
              <a:gd name="adj1" fmla="val 55851"/>
              <a:gd name="adj2" fmla="val 3760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mj-lt"/>
              </a:rPr>
              <a:t>When we've reached the scheduled time, and then possibly after waiting for I/Os with earlier scheduled times, and possibly waiting for an AIO context "slot" to become available, the I/O is submitted to the OS. </a:t>
            </a:r>
          </a:p>
          <a:p>
            <a:pPr algn="ctr"/>
            <a:endParaRPr lang="en-US" sz="900" dirty="0">
              <a:solidFill>
                <a:schemeClr val="tx1"/>
              </a:solidFill>
              <a:latin typeface="+mj-lt"/>
            </a:endParaRPr>
          </a:p>
          <a:p>
            <a:pPr algn="ctr"/>
            <a:r>
              <a:rPr lang="en-US" sz="900" dirty="0">
                <a:solidFill>
                  <a:schemeClr val="tx1"/>
                </a:solidFill>
                <a:latin typeface="+mj-lt"/>
              </a:rPr>
              <a:t>Trivial CPU time</a:t>
            </a:r>
          </a:p>
        </p:txBody>
      </p:sp>
      <p:sp>
        <p:nvSpPr>
          <p:cNvPr id="46" name="8-Point Star 45"/>
          <p:cNvSpPr/>
          <p:nvPr/>
        </p:nvSpPr>
        <p:spPr>
          <a:xfrm>
            <a:off x="4761259" y="1925782"/>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a:solidFill>
                  <a:schemeClr val="tx1"/>
                </a:solidFill>
                <a:latin typeface="+mj-lt"/>
              </a:rPr>
              <a:t>#1 priority</a:t>
            </a:r>
          </a:p>
        </p:txBody>
      </p:sp>
      <p:sp>
        <p:nvSpPr>
          <p:cNvPr id="47" name="8-Point Star 46"/>
          <p:cNvSpPr/>
          <p:nvPr/>
        </p:nvSpPr>
        <p:spPr>
          <a:xfrm>
            <a:off x="2927799" y="1925782"/>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a:solidFill>
                  <a:schemeClr val="tx1"/>
                </a:solidFill>
                <a:latin typeface="+mj-lt"/>
              </a:rPr>
              <a:t>#2 priority</a:t>
            </a:r>
          </a:p>
        </p:txBody>
      </p:sp>
      <p:sp>
        <p:nvSpPr>
          <p:cNvPr id="48" name="8-Point Star 47"/>
          <p:cNvSpPr/>
          <p:nvPr/>
        </p:nvSpPr>
        <p:spPr>
          <a:xfrm>
            <a:off x="4761258" y="2849444"/>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a:solidFill>
                  <a:schemeClr val="tx1"/>
                </a:solidFill>
                <a:latin typeface="+mj-lt"/>
              </a:rPr>
              <a:t>#3 priority</a:t>
            </a:r>
          </a:p>
        </p:txBody>
      </p:sp>
      <p:sp>
        <p:nvSpPr>
          <p:cNvPr id="49" name="8-Point Star 48"/>
          <p:cNvSpPr/>
          <p:nvPr/>
        </p:nvSpPr>
        <p:spPr>
          <a:xfrm>
            <a:off x="2950880" y="2849444"/>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a:solidFill>
                  <a:schemeClr val="tx1"/>
                </a:solidFill>
                <a:latin typeface="+mj-lt"/>
              </a:rPr>
              <a:t>#4 priority</a:t>
            </a:r>
          </a:p>
        </p:txBody>
      </p:sp>
      <p:sp>
        <p:nvSpPr>
          <p:cNvPr id="50" name="Rounded Rectangular Callout 49"/>
          <p:cNvSpPr/>
          <p:nvPr/>
        </p:nvSpPr>
        <p:spPr>
          <a:xfrm>
            <a:off x="6045179" y="3331644"/>
            <a:ext cx="2752457" cy="1554391"/>
          </a:xfrm>
          <a:prstGeom prst="wedgeRoundRectCallout">
            <a:avLst>
              <a:gd name="adj1" fmla="val -61759"/>
              <a:gd name="adj2" fmla="val -387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mj-lt"/>
              </a:rPr>
              <a:t>Response time = scheduled time to end.</a:t>
            </a:r>
          </a:p>
          <a:p>
            <a:pPr algn="ctr"/>
            <a:r>
              <a:rPr lang="en-US" sz="900" dirty="0">
                <a:solidFill>
                  <a:schemeClr val="tx1"/>
                </a:solidFill>
                <a:latin typeface="+mj-lt"/>
              </a:rPr>
              <a:t>Service time = from start to finish.</a:t>
            </a:r>
          </a:p>
          <a:p>
            <a:pPr algn="ctr"/>
            <a:endParaRPr lang="en-US" sz="900" dirty="0">
              <a:solidFill>
                <a:schemeClr val="tx1"/>
              </a:solidFill>
              <a:latin typeface="+mj-lt"/>
            </a:endParaRPr>
          </a:p>
          <a:p>
            <a:pPr algn="ctr"/>
            <a:r>
              <a:rPr lang="en-US" sz="900" dirty="0">
                <a:solidFill>
                  <a:schemeClr val="tx1"/>
                </a:solidFill>
                <a:latin typeface="+mj-lt"/>
              </a:rPr>
              <a:t>Response time, service time for this I/O is pushed into one specific "accumulator" in an array.</a:t>
            </a:r>
          </a:p>
          <a:p>
            <a:pPr algn="ctr"/>
            <a:endParaRPr lang="en-US" sz="900" dirty="0">
              <a:solidFill>
                <a:schemeClr val="tx1"/>
              </a:solidFill>
              <a:latin typeface="+mj-lt"/>
            </a:endParaRPr>
          </a:p>
          <a:p>
            <a:pPr algn="ctr"/>
            <a:r>
              <a:rPr lang="en-US" sz="900" dirty="0">
                <a:solidFill>
                  <a:schemeClr val="tx1"/>
                </a:solidFill>
                <a:latin typeface="+mj-lt"/>
              </a:rPr>
              <a:t>Filed by random/seq., read/write, with </a:t>
            </a:r>
            <a:r>
              <a:rPr lang="en-US" sz="900" dirty="0" err="1">
                <a:solidFill>
                  <a:schemeClr val="tx1"/>
                </a:solidFill>
                <a:latin typeface="+mj-lt"/>
              </a:rPr>
              <a:t>subarrays</a:t>
            </a:r>
            <a:r>
              <a:rPr lang="en-US" sz="900" dirty="0">
                <a:solidFill>
                  <a:schemeClr val="tx1"/>
                </a:solidFill>
                <a:latin typeface="+mj-lt"/>
              </a:rPr>
              <a:t> of buckets by service time steps over a dynamic range.</a:t>
            </a:r>
          </a:p>
          <a:p>
            <a:pPr algn="ctr"/>
            <a:endParaRPr lang="en-US" sz="900" dirty="0">
              <a:solidFill>
                <a:schemeClr val="tx1"/>
              </a:solidFill>
              <a:latin typeface="+mj-lt"/>
            </a:endParaRPr>
          </a:p>
          <a:p>
            <a:pPr algn="ctr"/>
            <a:r>
              <a:rPr lang="en-US" sz="900" dirty="0">
                <a:solidFill>
                  <a:schemeClr val="tx1"/>
                </a:solidFill>
                <a:latin typeface="+mj-lt"/>
              </a:rPr>
              <a:t>Trivial CPU time.</a:t>
            </a:r>
          </a:p>
        </p:txBody>
      </p:sp>
      <p:sp>
        <p:nvSpPr>
          <p:cNvPr id="51" name="TextBox 50"/>
          <p:cNvSpPr txBox="1"/>
          <p:nvPr/>
        </p:nvSpPr>
        <p:spPr>
          <a:xfrm>
            <a:off x="3671365" y="1891186"/>
            <a:ext cx="997518" cy="253916"/>
          </a:xfrm>
          <a:prstGeom prst="rect">
            <a:avLst/>
          </a:prstGeom>
          <a:noFill/>
        </p:spPr>
        <p:txBody>
          <a:bodyPr wrap="square" rtlCol="0">
            <a:spAutoFit/>
          </a:bodyPr>
          <a:lstStyle/>
          <a:p>
            <a:r>
              <a:rPr lang="en-US" sz="1050" dirty="0">
                <a:solidFill>
                  <a:srgbClr val="00B0F0"/>
                </a:solidFill>
              </a:rPr>
              <a:t>OS managed</a:t>
            </a:r>
          </a:p>
        </p:txBody>
      </p:sp>
      <p:sp>
        <p:nvSpPr>
          <p:cNvPr id="33" name="Rounded Rectangular Callout 32"/>
          <p:cNvSpPr/>
          <p:nvPr/>
        </p:nvSpPr>
        <p:spPr>
          <a:xfrm>
            <a:off x="113587" y="2189077"/>
            <a:ext cx="1193343" cy="637209"/>
          </a:xfrm>
          <a:prstGeom prst="wedgeRoundRectCallout">
            <a:avLst>
              <a:gd name="adj1" fmla="val 73998"/>
              <a:gd name="adj2" fmla="val 373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mj-lt"/>
              </a:rPr>
              <a:t>I/Os in scheduled start time sequence that are fully ready to submit to the OS API.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4102149"/>
          </a:xfrm>
        </p:spPr>
        <p:txBody>
          <a:bodyPr/>
          <a:lstStyle/>
          <a:p>
            <a:r>
              <a:rPr lang="en-US" sz="1400" dirty="0"/>
              <a:t>"</a:t>
            </a:r>
            <a:r>
              <a:rPr lang="en-US" sz="1400" dirty="0">
                <a:solidFill>
                  <a:srgbClr val="00B050"/>
                </a:solidFill>
              </a:rPr>
              <a:t>LOOP</a:t>
            </a:r>
            <a:r>
              <a:rPr lang="en-US" sz="1400" dirty="0"/>
              <a:t>" means come back to here</a:t>
            </a:r>
          </a:p>
          <a:p>
            <a:pPr lvl="1"/>
            <a:r>
              <a:rPr lang="en-US" sz="1200" dirty="0"/>
              <a:t>Get "now" timestamp (nanosecond resolution)</a:t>
            </a:r>
          </a:p>
          <a:p>
            <a:pPr marL="623887" lvl="1" indent="-342900">
              <a:buFont typeface="+mj-lt"/>
              <a:buAutoNum type="arabicPeriod"/>
            </a:pPr>
            <a:r>
              <a:rPr lang="en-US" sz="1200" dirty="0"/>
              <a:t>If there are pending I/O completion events, harvest a batch, timestamp them, and put in post-process queue. </a:t>
            </a:r>
            <a:r>
              <a:rPr lang="en-US" sz="1200" dirty="0">
                <a:solidFill>
                  <a:srgbClr val="00B050"/>
                </a:solidFill>
              </a:rPr>
              <a:t>LOOP</a:t>
            </a:r>
          </a:p>
          <a:p>
            <a:pPr marL="623887" lvl="1" indent="-342900">
              <a:buFont typeface="+mj-lt"/>
              <a:buAutoNum type="arabicPeriod"/>
            </a:pPr>
            <a:r>
              <a:rPr lang="en-US" sz="1200" dirty="0"/>
              <a:t>If it's time to submit the next I/O(s) in the precompute queue, and we have one or more available AIO slots, submit a batch of I/Os.  </a:t>
            </a:r>
            <a:r>
              <a:rPr lang="en-US" sz="1200" dirty="0">
                <a:solidFill>
                  <a:srgbClr val="00B050"/>
                </a:solidFill>
              </a:rPr>
              <a:t>LOOP</a:t>
            </a:r>
          </a:p>
          <a:p>
            <a:pPr marL="623887" lvl="1" indent="-342900">
              <a:buFont typeface="+mj-lt"/>
              <a:buAutoNum type="arabicPeriod"/>
            </a:pPr>
            <a:r>
              <a:rPr lang="en-US" sz="1200" dirty="0"/>
              <a:t>If the post-process queue is not empty, take one I/O out, and post the results into a single selected bucket out of an array.  Put </a:t>
            </a:r>
            <a:r>
              <a:rPr lang="en-US" sz="1200" dirty="0" err="1"/>
              <a:t>Eyeo</a:t>
            </a:r>
            <a:r>
              <a:rPr lang="en-US" sz="1200" dirty="0"/>
              <a:t> on the free queue. </a:t>
            </a:r>
            <a:r>
              <a:rPr lang="en-US" sz="1200" dirty="0">
                <a:solidFill>
                  <a:srgbClr val="00B050"/>
                </a:solidFill>
              </a:rPr>
              <a:t>LOOP</a:t>
            </a:r>
            <a:r>
              <a:rPr lang="en-US" sz="1200" dirty="0"/>
              <a:t> </a:t>
            </a:r>
          </a:p>
          <a:p>
            <a:pPr lvl="2"/>
            <a:r>
              <a:rPr lang="en-US" sz="1100" dirty="0"/>
              <a:t>There is "service time bucket spectrum" with 0.1 ms wide buckets up to 1.0 ms service time, then 1 </a:t>
            </a:r>
            <a:r>
              <a:rPr lang="en-US" sz="1100" dirty="0" err="1"/>
              <a:t>ms</a:t>
            </a:r>
            <a:r>
              <a:rPr lang="en-US" sz="1100" dirty="0"/>
              <a:t> wide up to 10 ms service time, etc. up to increments of seconds that can occur with error recovery delays. This gives good coverage for both SSD and HDD scenarios, and makes sporadic very high service time events clearly visible.</a:t>
            </a:r>
          </a:p>
          <a:p>
            <a:pPr lvl="2"/>
            <a:r>
              <a:rPr lang="en-US" sz="1100" dirty="0"/>
              <a:t>You get 4 sets of these service time bucket spectra - random read, random write, sequential read, and sequential write.  Then there are virtual bucket spectra for "random", "overall", etc.  This.</a:t>
            </a:r>
            <a:r>
              <a:rPr lang="en-US" sz="1400" dirty="0"/>
              <a:t> </a:t>
            </a:r>
          </a:p>
          <a:p>
            <a:pPr marL="623887" lvl="1" indent="-342900">
              <a:buFont typeface="+mj-lt"/>
              <a:buAutoNum type="arabicPeriod"/>
            </a:pPr>
            <a:r>
              <a:rPr lang="en-US" sz="1200" dirty="0"/>
              <a:t>If there is room in the precompute queue, and the scheduled time of the most recently added I/O is less than ¼ second in the future, take an </a:t>
            </a:r>
            <a:r>
              <a:rPr lang="en-US" sz="1200" dirty="0" err="1"/>
              <a:t>Eyeo</a:t>
            </a:r>
            <a:r>
              <a:rPr lang="en-US" sz="1200" dirty="0"/>
              <a:t> off the free queue, apply the I/O sequencer to generate a new precomputed I/O.  </a:t>
            </a:r>
            <a:r>
              <a:rPr lang="en-US" sz="1200" dirty="0">
                <a:solidFill>
                  <a:srgbClr val="00B050"/>
                </a:solidFill>
              </a:rPr>
              <a:t>LOOP</a:t>
            </a:r>
          </a:p>
          <a:p>
            <a:pPr marL="623887" lvl="1" indent="-342900">
              <a:buFont typeface="+mj-lt"/>
              <a:buAutoNum type="arabicPeriod"/>
            </a:pPr>
            <a:r>
              <a:rPr lang="en-US" sz="1200" dirty="0"/>
              <a:t>Wait until either an I/O completion event arrives (</a:t>
            </a:r>
            <a:r>
              <a:rPr lang="en-US" sz="1200" dirty="0">
                <a:solidFill>
                  <a:srgbClr val="00B050"/>
                </a:solidFill>
              </a:rPr>
              <a:t>LOOP</a:t>
            </a:r>
            <a:r>
              <a:rPr lang="en-US" sz="1200" dirty="0"/>
              <a:t>), or it's time to drive the next I/O and we are not yet at max queue depth (</a:t>
            </a:r>
            <a:r>
              <a:rPr lang="en-US" sz="1200" dirty="0">
                <a:solidFill>
                  <a:srgbClr val="00B050"/>
                </a:solidFill>
              </a:rPr>
              <a:t>LOOP</a:t>
            </a:r>
            <a:r>
              <a:rPr lang="en-US" sz="1200" dirty="0"/>
              <a:t>), or if the test is over (</a:t>
            </a:r>
            <a:r>
              <a:rPr lang="en-US" sz="1200" dirty="0">
                <a:solidFill>
                  <a:srgbClr val="00B050"/>
                </a:solidFill>
              </a:rPr>
              <a:t>exit</a:t>
            </a:r>
            <a:r>
              <a:rPr lang="en-US" sz="1200" dirty="0"/>
              <a:t>).</a:t>
            </a:r>
          </a:p>
        </p:txBody>
      </p:sp>
      <p:sp>
        <p:nvSpPr>
          <p:cNvPr id="2" name="Title 1"/>
          <p:cNvSpPr>
            <a:spLocks noGrp="1"/>
          </p:cNvSpPr>
          <p:nvPr>
            <p:ph type="title"/>
          </p:nvPr>
        </p:nvSpPr>
        <p:spPr/>
        <p:txBody>
          <a:bodyPr/>
          <a:lstStyle/>
          <a:p>
            <a:r>
              <a:rPr lang="en-US" dirty="0"/>
              <a:t>The ivy AIO engine human-friendly description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708"/>
          </a:xfrm>
        </p:spPr>
        <p:txBody>
          <a:bodyPr/>
          <a:lstStyle/>
          <a:p>
            <a:r>
              <a:rPr lang="en-US" sz="1600" dirty="0"/>
              <a:t>It's all about figuring out how long to wait.</a:t>
            </a:r>
          </a:p>
          <a:p>
            <a:r>
              <a:rPr lang="en-US" sz="1600" dirty="0"/>
              <a:t>That's because the highest priority thing is harvesting I/O completion events, and when you go to read them, you say how long you want it to wait before timing out if there are no pending I/O completion events.</a:t>
            </a:r>
          </a:p>
          <a:p>
            <a:r>
              <a:rPr lang="en-US" sz="1600" dirty="0"/>
              <a:t>If there are I/Os in the post-process queue, we won't wait.</a:t>
            </a:r>
          </a:p>
          <a:p>
            <a:r>
              <a:rPr lang="en-US" sz="1600" dirty="0"/>
              <a:t>If there is room in the pre-compute queue, and the most recent previously generated I/O is less than ¼ second into the future, we won't wait.</a:t>
            </a:r>
          </a:p>
          <a:p>
            <a:r>
              <a:rPr lang="en-US" sz="1600" dirty="0"/>
              <a:t>If it's time to submit the next I/O, and we have an AIO slot, won't wait.</a:t>
            </a:r>
          </a:p>
          <a:p>
            <a:r>
              <a:rPr lang="en-US" sz="1600" dirty="0"/>
              <a:t>Otherwise the wait time is until the end of the test if we are already at max AIO slot count, or if we have an available AIO slot, the wait time is until the scheduled time of the next I/O.</a:t>
            </a:r>
          </a:p>
        </p:txBody>
      </p:sp>
      <p:sp>
        <p:nvSpPr>
          <p:cNvPr id="3" name="Title 2"/>
          <p:cNvSpPr>
            <a:spLocks noGrp="1"/>
          </p:cNvSpPr>
          <p:nvPr>
            <p:ph type="title"/>
          </p:nvPr>
        </p:nvSpPr>
        <p:spPr/>
        <p:txBody>
          <a:bodyPr/>
          <a:lstStyle/>
          <a:p>
            <a:r>
              <a:rPr lang="en-US" dirty="0"/>
              <a:t>The way it actually 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8050"/>
          </a:xfrm>
        </p:spPr>
        <p:txBody>
          <a:bodyPr/>
          <a:lstStyle/>
          <a:p>
            <a:r>
              <a:rPr lang="en-US" sz="1600" dirty="0"/>
              <a:t>Each </a:t>
            </a:r>
            <a:r>
              <a:rPr lang="en-US" sz="1600" dirty="0" err="1"/>
              <a:t>WorkloadThread</a:t>
            </a:r>
            <a:r>
              <a:rPr lang="en-US" sz="1600" dirty="0"/>
              <a:t> has a </a:t>
            </a:r>
            <a:r>
              <a:rPr lang="en-US" sz="1600" dirty="0" err="1"/>
              <a:t>mutex</a:t>
            </a:r>
            <a:r>
              <a:rPr lang="en-US" sz="1600" dirty="0"/>
              <a:t> &amp; condition variable used to synchronize access to:</a:t>
            </a:r>
          </a:p>
          <a:p>
            <a:pPr lvl="1"/>
            <a:r>
              <a:rPr lang="en-US" sz="1400" dirty="0"/>
              <a:t>thread state { </a:t>
            </a:r>
            <a:r>
              <a:rPr lang="en-US" sz="1400" dirty="0" err="1"/>
              <a:t>waiting_for_command</a:t>
            </a:r>
            <a:r>
              <a:rPr lang="en-US" sz="1400" dirty="0"/>
              <a:t>, running, stopping, died, </a:t>
            </a:r>
            <a:r>
              <a:rPr lang="en-US" sz="1400" dirty="0" err="1"/>
              <a:t>exited_normally</a:t>
            </a:r>
            <a:r>
              <a:rPr lang="en-US" sz="1400" dirty="0"/>
              <a:t> }</a:t>
            </a:r>
          </a:p>
          <a:p>
            <a:pPr lvl="1"/>
            <a:r>
              <a:rPr lang="en-US" sz="1400" dirty="0"/>
              <a:t>"command posted" flag</a:t>
            </a:r>
          </a:p>
          <a:p>
            <a:pPr lvl="1"/>
            <a:r>
              <a:rPr lang="en-US" sz="1400" dirty="0"/>
              <a:t>command  { start, </a:t>
            </a:r>
            <a:r>
              <a:rPr lang="en-US" sz="1400" dirty="0" err="1"/>
              <a:t>keep_going</a:t>
            </a:r>
            <a:r>
              <a:rPr lang="en-US" sz="1400" dirty="0"/>
              <a:t>, stop, die }</a:t>
            </a:r>
          </a:p>
          <a:p>
            <a:pPr lvl="1"/>
            <a:r>
              <a:rPr lang="en-US" sz="1400" dirty="0"/>
              <a:t>"</a:t>
            </a:r>
            <a:r>
              <a:rPr lang="en-US" sz="1400" dirty="0" err="1"/>
              <a:t>dying_words</a:t>
            </a:r>
            <a:r>
              <a:rPr lang="en-US" sz="1400" dirty="0"/>
              <a:t>", a string filled in by any "explode and die" error handling</a:t>
            </a:r>
          </a:p>
          <a:p>
            <a:pPr lvl="1"/>
            <a:r>
              <a:rPr lang="en-US" sz="1400" dirty="0"/>
              <a:t>Each of the two subintervals – states { </a:t>
            </a:r>
            <a:r>
              <a:rPr lang="en-US" sz="1400" dirty="0" err="1"/>
              <a:t>ready_to_run</a:t>
            </a:r>
            <a:r>
              <a:rPr lang="en-US" sz="1400" dirty="0"/>
              <a:t>, running, </a:t>
            </a:r>
            <a:r>
              <a:rPr lang="en-US" sz="1400" dirty="0" err="1"/>
              <a:t>ready_to_send</a:t>
            </a:r>
            <a:r>
              <a:rPr lang="en-US" sz="1400" dirty="0"/>
              <a:t>, sending, stop }</a:t>
            </a:r>
          </a:p>
          <a:p>
            <a:r>
              <a:rPr lang="en-US" sz="1600" dirty="0" err="1"/>
              <a:t>ivyslave</a:t>
            </a:r>
            <a:r>
              <a:rPr lang="en-US" sz="1600" dirty="0"/>
              <a:t> sets the command, turns on "command posted".</a:t>
            </a:r>
          </a:p>
          <a:p>
            <a:r>
              <a:rPr lang="en-US" sz="1600" dirty="0" err="1"/>
              <a:t>WorkloadThread</a:t>
            </a:r>
            <a:r>
              <a:rPr lang="en-US" sz="1600" dirty="0"/>
              <a:t> waits for command posted, then executes command and turns off flag.</a:t>
            </a:r>
          </a:p>
          <a:p>
            <a:pPr lvl="1"/>
            <a:r>
              <a:rPr lang="en-US" sz="1400" dirty="0"/>
              <a:t>When running, </a:t>
            </a:r>
            <a:r>
              <a:rPr lang="en-US" sz="1400" dirty="0" err="1"/>
              <a:t>WorkloadThread</a:t>
            </a:r>
            <a:r>
              <a:rPr lang="en-US" sz="1400" dirty="0"/>
              <a:t> briefly gets the lock when switching to the next subinterval.</a:t>
            </a:r>
          </a:p>
          <a:p>
            <a:r>
              <a:rPr lang="en-US" sz="1600" dirty="0"/>
              <a:t>If an error condition caused </a:t>
            </a:r>
            <a:r>
              <a:rPr lang="en-US" sz="1600" dirty="0" err="1"/>
              <a:t>WorkloadThread</a:t>
            </a:r>
            <a:r>
              <a:rPr lang="en-US" sz="1600" dirty="0"/>
              <a:t> to exit, </a:t>
            </a:r>
            <a:r>
              <a:rPr lang="en-US" sz="1600" dirty="0" err="1"/>
              <a:t>ivyslave</a:t>
            </a:r>
            <a:r>
              <a:rPr lang="en-US" sz="1600" dirty="0"/>
              <a:t> can look at "</a:t>
            </a:r>
            <a:r>
              <a:rPr lang="en-US" sz="1600" dirty="0" err="1"/>
              <a:t>dying_words</a:t>
            </a:r>
            <a:r>
              <a:rPr lang="en-US" sz="1600" dirty="0"/>
              <a:t>" to see what happened.</a:t>
            </a:r>
          </a:p>
        </p:txBody>
      </p:sp>
      <p:sp>
        <p:nvSpPr>
          <p:cNvPr id="3" name="Title 2"/>
          <p:cNvSpPr>
            <a:spLocks noGrp="1"/>
          </p:cNvSpPr>
          <p:nvPr>
            <p:ph type="title"/>
          </p:nvPr>
        </p:nvSpPr>
        <p:spPr/>
        <p:txBody>
          <a:bodyPr/>
          <a:lstStyle/>
          <a:p>
            <a:r>
              <a:rPr lang="en-US" dirty="0"/>
              <a:t>Communicating with </a:t>
            </a:r>
            <a:r>
              <a:rPr lang="en-US" dirty="0" err="1">
                <a:latin typeface="Courier New" pitchFamily="49" charset="0"/>
                <a:cs typeface="Courier New" pitchFamily="49" charset="0"/>
              </a:rPr>
              <a:t>WorkloadThread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5758"/>
          </a:xfrm>
        </p:spPr>
        <p:txBody>
          <a:bodyPr/>
          <a:lstStyle/>
          <a:p>
            <a:r>
              <a:rPr lang="en-US" sz="2000" dirty="0"/>
              <a:t>Waiting for command</a:t>
            </a:r>
          </a:p>
          <a:p>
            <a:pPr lvl="1"/>
            <a:r>
              <a:rPr lang="en-US" sz="1800" dirty="0"/>
              <a:t>Accepts "start", "die"</a:t>
            </a:r>
          </a:p>
          <a:p>
            <a:r>
              <a:rPr lang="en-US" sz="2000" dirty="0"/>
              <a:t>Running</a:t>
            </a:r>
          </a:p>
          <a:p>
            <a:pPr lvl="1"/>
            <a:r>
              <a:rPr lang="en-US" sz="1800" dirty="0"/>
              <a:t>Accepts "</a:t>
            </a:r>
            <a:r>
              <a:rPr lang="en-US" sz="1800" dirty="0" err="1"/>
              <a:t>keep_going</a:t>
            </a:r>
            <a:r>
              <a:rPr lang="en-US" sz="1800" dirty="0"/>
              <a:t>", "stop", and "die"</a:t>
            </a:r>
          </a:p>
          <a:p>
            <a:pPr lvl="1"/>
            <a:r>
              <a:rPr lang="en-US" sz="1800" dirty="0"/>
              <a:t>When a running </a:t>
            </a:r>
            <a:r>
              <a:rPr lang="en-US" sz="1800" dirty="0" err="1"/>
              <a:t>WorkloadThread</a:t>
            </a:r>
            <a:r>
              <a:rPr lang="en-US" sz="1800" dirty="0"/>
              <a:t> reaches the end of a subinterval, it must see both</a:t>
            </a:r>
          </a:p>
          <a:p>
            <a:pPr marL="917575" lvl="2" indent="-342900">
              <a:buFont typeface="+mj-lt"/>
              <a:buAutoNum type="alphaLcPeriod"/>
            </a:pPr>
            <a:r>
              <a:rPr lang="en-US" sz="1600" dirty="0"/>
              <a:t>Either "</a:t>
            </a:r>
            <a:r>
              <a:rPr lang="en-US" sz="1600" dirty="0" err="1"/>
              <a:t>keep_going</a:t>
            </a:r>
            <a:r>
              <a:rPr lang="en-US" sz="1600" dirty="0"/>
              <a:t>" or "stop" had been posted, and</a:t>
            </a:r>
          </a:p>
          <a:p>
            <a:pPr marL="917575" lvl="2" indent="-342900">
              <a:buFont typeface="+mj-lt"/>
              <a:buAutoNum type="alphaLcPeriod"/>
            </a:pPr>
            <a:r>
              <a:rPr lang="en-US" sz="1600" dirty="0"/>
              <a:t>The "other" subinterval that we are switching into is marked "ready to run"</a:t>
            </a:r>
          </a:p>
        </p:txBody>
      </p:sp>
      <p:sp>
        <p:nvSpPr>
          <p:cNvPr id="3" name="Title 2"/>
          <p:cNvSpPr>
            <a:spLocks noGrp="1"/>
          </p:cNvSpPr>
          <p:nvPr>
            <p:ph type="title"/>
          </p:nvPr>
        </p:nvSpPr>
        <p:spPr/>
        <p:txBody>
          <a:bodyPr/>
          <a:lstStyle/>
          <a:p>
            <a:r>
              <a:rPr lang="en-US" dirty="0" err="1"/>
              <a:t>WorkloadThread</a:t>
            </a:r>
            <a:r>
              <a:rPr lang="en-US" dirty="0"/>
              <a:t> states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9485"/>
          </a:xfrm>
        </p:spPr>
        <p:txBody>
          <a:bodyPr/>
          <a:lstStyle/>
          <a:p>
            <a:r>
              <a:rPr lang="en-US" dirty="0"/>
              <a:t>"</a:t>
            </a:r>
            <a:r>
              <a:rPr lang="en-US" dirty="0" err="1"/>
              <a:t>pipe_driver_subthread</a:t>
            </a:r>
            <a:r>
              <a:rPr lang="en-US" dirty="0"/>
              <a:t>" on the main host, </a:t>
            </a:r>
            <a:r>
              <a:rPr lang="en-US" dirty="0" err="1"/>
              <a:t>ivyslave</a:t>
            </a:r>
            <a:r>
              <a:rPr lang="en-US" dirty="0"/>
              <a:t> on the remote test host speak to each other over the "pipe" in entire lines ending in a "newline" character.</a:t>
            </a:r>
          </a:p>
          <a:p>
            <a:r>
              <a:rPr lang="en-US" dirty="0" err="1"/>
              <a:t>pipe_driver_subthread</a:t>
            </a:r>
            <a:r>
              <a:rPr lang="en-US" dirty="0"/>
              <a:t> says "command" and </a:t>
            </a:r>
            <a:r>
              <a:rPr lang="en-US" dirty="0" err="1"/>
              <a:t>ivyslave</a:t>
            </a:r>
            <a:r>
              <a:rPr lang="en-US" dirty="0"/>
              <a:t> says "response", which is often simply "OK".</a:t>
            </a:r>
          </a:p>
          <a:p>
            <a:r>
              <a:rPr lang="en-US" dirty="0"/>
              <a:t>The same </a:t>
            </a:r>
            <a:r>
              <a:rPr lang="en-US" dirty="0" err="1"/>
              <a:t>pipe_driver_subthread</a:t>
            </a:r>
            <a:r>
              <a:rPr lang="en-US" dirty="0"/>
              <a:t> mechanism operates both remote </a:t>
            </a:r>
            <a:r>
              <a:rPr lang="en-US" dirty="0" err="1"/>
              <a:t>ivyslave</a:t>
            </a:r>
            <a:r>
              <a:rPr lang="en-US" dirty="0"/>
              <a:t> executables and remote </a:t>
            </a:r>
            <a:r>
              <a:rPr lang="en-US" dirty="0" err="1"/>
              <a:t>ivy_cmddev</a:t>
            </a:r>
            <a:r>
              <a:rPr lang="en-US" dirty="0"/>
              <a:t> executables.  However, the command processing sections are separate for the two applications.  What's different is the names of the commands used, and what to do when you get them.  But all the minutia of operating the link is common.</a:t>
            </a:r>
          </a:p>
          <a:p>
            <a:r>
              <a:rPr lang="en-US" dirty="0" err="1">
                <a:latin typeface="Courier New" pitchFamily="49" charset="0"/>
                <a:cs typeface="Courier New" pitchFamily="49" charset="0"/>
              </a:rPr>
              <a:t>ivy_cmddev</a:t>
            </a:r>
            <a:r>
              <a:rPr lang="en-US" dirty="0"/>
              <a:t> when it first starts up says the identical "Hello, </a:t>
            </a:r>
            <a:r>
              <a:rPr lang="en-US" dirty="0" err="1"/>
              <a:t>whirrled</a:t>
            </a:r>
            <a:r>
              <a:rPr lang="en-US" dirty="0"/>
              <a:t>!" thing giving what this host thinks its hostname is, regardless of the path through DNS, aliases, hard coded IP address, etc.  Once it's up and running and ready to receive and execute commands, there are separate code sections to process commands for the two applications.</a:t>
            </a:r>
          </a:p>
        </p:txBody>
      </p:sp>
      <p:sp>
        <p:nvSpPr>
          <p:cNvPr id="3" name="Title 2"/>
          <p:cNvSpPr>
            <a:spLocks noGrp="1"/>
          </p:cNvSpPr>
          <p:nvPr>
            <p:ph type="title"/>
          </p:nvPr>
        </p:nvSpPr>
        <p:spPr/>
        <p:txBody>
          <a:bodyPr/>
          <a:lstStyle/>
          <a:p>
            <a:r>
              <a:rPr lang="en-US" dirty="0"/>
              <a:t>How to operate </a:t>
            </a:r>
            <a:r>
              <a:rPr lang="en-US" dirty="0" err="1"/>
              <a:t>ivyslave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6721"/>
          </a:xfrm>
        </p:spPr>
        <p:txBody>
          <a:bodyPr/>
          <a:lstStyle/>
          <a:p>
            <a:r>
              <a:rPr lang="en-US" sz="1000" dirty="0"/>
              <a:t>"send LUN header", "send LUN"</a:t>
            </a:r>
          </a:p>
          <a:p>
            <a:pPr lvl="1"/>
            <a:r>
              <a:rPr lang="en-US" sz="800" dirty="0" err="1"/>
              <a:t>Ivyslave</a:t>
            </a:r>
            <a:r>
              <a:rPr lang="en-US" sz="800" dirty="0"/>
              <a:t> says "&lt;</a:t>
            </a:r>
            <a:r>
              <a:rPr lang="en-US" sz="800" dirty="0" err="1"/>
              <a:t>eof</a:t>
            </a:r>
            <a:r>
              <a:rPr lang="en-US" sz="800" dirty="0"/>
              <a:t>&gt;" to "send LUN" to indicate there are no more LUNs</a:t>
            </a:r>
          </a:p>
          <a:p>
            <a:r>
              <a:rPr lang="en-US" sz="1000" dirty="0"/>
              <a:t>"[</a:t>
            </a:r>
            <a:r>
              <a:rPr lang="en-US" sz="1000" dirty="0" err="1"/>
              <a:t>CreateWorkload</a:t>
            </a:r>
            <a:r>
              <a:rPr lang="en-US" sz="1000" dirty="0"/>
              <a:t>]", "[</a:t>
            </a:r>
            <a:r>
              <a:rPr lang="en-US" sz="1000" dirty="0" err="1"/>
              <a:t>DeleteWorkload</a:t>
            </a:r>
            <a:r>
              <a:rPr lang="en-US" sz="1000" dirty="0"/>
              <a:t>]", "[</a:t>
            </a:r>
            <a:r>
              <a:rPr lang="en-US" sz="1000" dirty="0" err="1"/>
              <a:t>EditWorkload</a:t>
            </a:r>
            <a:r>
              <a:rPr lang="en-US" sz="1000" dirty="0"/>
              <a:t>]"    (not showing the parameter values that come with the command.)</a:t>
            </a:r>
          </a:p>
          <a:p>
            <a:pPr lvl="1"/>
            <a:r>
              <a:rPr lang="en-US" sz="800" dirty="0"/>
              <a:t>Answer: "OK", go back to waiting for command.</a:t>
            </a:r>
          </a:p>
          <a:p>
            <a:r>
              <a:rPr lang="en-US" sz="1000" dirty="0"/>
              <a:t>"Go!&lt;5,0&gt;", "continue", "cooldown", "stop"</a:t>
            </a:r>
          </a:p>
          <a:p>
            <a:pPr lvl="1"/>
            <a:r>
              <a:rPr lang="en-US" sz="800" dirty="0"/>
              <a:t>For Go!, the </a:t>
            </a:r>
            <a:r>
              <a:rPr lang="en-US" sz="800" dirty="0" err="1"/>
              <a:t>ivytime</a:t>
            </a:r>
            <a:r>
              <a:rPr lang="en-US" sz="800" dirty="0"/>
              <a:t> number in seconds and nanoseconds is the </a:t>
            </a:r>
            <a:r>
              <a:rPr lang="en-US" sz="800" dirty="0" err="1"/>
              <a:t>subinterval_seconds</a:t>
            </a:r>
            <a:r>
              <a:rPr lang="en-US" sz="800" dirty="0"/>
              <a:t> parameter.</a:t>
            </a:r>
          </a:p>
          <a:p>
            <a:pPr lvl="1"/>
            <a:r>
              <a:rPr lang="en-US" sz="800" dirty="0"/>
              <a:t>Answer: "OK", which confirms delivery to all </a:t>
            </a:r>
            <a:r>
              <a:rPr lang="en-US" sz="800" dirty="0" err="1"/>
              <a:t>WorkloadThreads</a:t>
            </a:r>
            <a:r>
              <a:rPr lang="en-US" sz="800" dirty="0"/>
              <a:t>, marking the "other" subinterval as "ready to run", except for "stop" which tells the workload thread at subinterval switchover to not run another subinterval, but instead run "catch in-flight I/</a:t>
            </a:r>
            <a:r>
              <a:rPr lang="en-US" sz="800" dirty="0" err="1"/>
              <a:t>Os</a:t>
            </a:r>
            <a:r>
              <a:rPr lang="en-US" sz="800" dirty="0"/>
              <a:t>", and then go back to waiting for command state.</a:t>
            </a:r>
          </a:p>
          <a:p>
            <a:r>
              <a:rPr lang="en-US" sz="1000" dirty="0"/>
              <a:t>"get subinterval result"</a:t>
            </a:r>
          </a:p>
          <a:p>
            <a:pPr lvl="1"/>
            <a:r>
              <a:rPr lang="en-US" sz="800" dirty="0"/>
              <a:t>Waits until the end of the subinterval, then </a:t>
            </a:r>
            <a:r>
              <a:rPr lang="en-US" sz="800" dirty="0" err="1"/>
              <a:t>ivyslave</a:t>
            </a:r>
            <a:r>
              <a:rPr lang="en-US" sz="800" dirty="0"/>
              <a:t> records the test host CPU % busy, and says the CPU line right away.</a:t>
            </a:r>
          </a:p>
          <a:p>
            <a:pPr lvl="1"/>
            <a:r>
              <a:rPr lang="en-US" sz="800" dirty="0"/>
              <a:t>Then it iterates over all the workload threads, interlocking with them waiting for the data to be ready to send, and sends a detail line for each including both a serialized </a:t>
            </a:r>
            <a:r>
              <a:rPr lang="en-US" sz="800" dirty="0" err="1"/>
              <a:t>IosequencerInput</a:t>
            </a:r>
            <a:r>
              <a:rPr lang="en-US" sz="800" dirty="0"/>
              <a:t> object and a </a:t>
            </a:r>
            <a:r>
              <a:rPr lang="en-US" sz="800" dirty="0" err="1"/>
              <a:t>SubintervalOutput</a:t>
            </a:r>
            <a:r>
              <a:rPr lang="en-US" sz="800" dirty="0"/>
              <a:t> object from the subinterval that just ended.</a:t>
            </a:r>
          </a:p>
          <a:p>
            <a:pPr lvl="1"/>
            <a:r>
              <a:rPr lang="en-US" sz="800" dirty="0"/>
              <a:t>There's a few more lines you get too, not shown, for sequential fill status, and for interlock protocol latencies measured by the workload </a:t>
            </a:r>
            <a:r>
              <a:rPr lang="en-US" sz="800"/>
              <a:t>thread.</a:t>
            </a:r>
            <a:endParaRPr lang="en-US" sz="1000" dirty="0"/>
          </a:p>
          <a:p>
            <a:r>
              <a:rPr lang="en-US" sz="1000" dirty="0"/>
              <a:t>"[Die, Earthling!]"</a:t>
            </a:r>
          </a:p>
          <a:p>
            <a:pPr lvl="1"/>
            <a:r>
              <a:rPr lang="en-US" sz="800" dirty="0"/>
              <a:t>Answer: "[what?]", followed by a line for each thread with its "</a:t>
            </a:r>
            <a:r>
              <a:rPr lang="en-US" sz="800" dirty="0" err="1"/>
              <a:t>dying_words</a:t>
            </a:r>
            <a:r>
              <a:rPr lang="en-US" sz="800" dirty="0"/>
              <a:t>", if it had any and regardless of whether it exited normally or no.  Then </a:t>
            </a:r>
            <a:r>
              <a:rPr lang="en-US" sz="800" dirty="0" err="1"/>
              <a:t>ivyslave</a:t>
            </a:r>
            <a:r>
              <a:rPr lang="en-US" sz="800" dirty="0"/>
              <a:t> exits.</a:t>
            </a:r>
          </a:p>
        </p:txBody>
      </p:sp>
      <p:sp>
        <p:nvSpPr>
          <p:cNvPr id="3" name="Title 2"/>
          <p:cNvSpPr>
            <a:spLocks noGrp="1"/>
          </p:cNvSpPr>
          <p:nvPr>
            <p:ph type="title"/>
          </p:nvPr>
        </p:nvSpPr>
        <p:spPr/>
        <p:txBody>
          <a:bodyPr/>
          <a:lstStyle/>
          <a:p>
            <a:r>
              <a:rPr lang="en-US" dirty="0" err="1"/>
              <a:t>ivyslave</a:t>
            </a:r>
            <a:r>
              <a:rPr lang="en-US" dirty="0"/>
              <a:t> commands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8522"/>
          </a:xfrm>
        </p:spPr>
        <p:txBody>
          <a:bodyPr/>
          <a:lstStyle/>
          <a:p>
            <a:r>
              <a:rPr lang="en-US" sz="1200" dirty="0"/>
              <a:t>"get config"</a:t>
            </a:r>
          </a:p>
          <a:p>
            <a:pPr lvl="1"/>
            <a:r>
              <a:rPr lang="en-US" sz="1100" dirty="0"/>
              <a:t>We say "get config" to </a:t>
            </a:r>
            <a:r>
              <a:rPr lang="en-US" sz="1100" dirty="0" err="1"/>
              <a:t>ivy_cmddev</a:t>
            </a:r>
            <a:endParaRPr lang="en-US" sz="1100" dirty="0"/>
          </a:p>
          <a:p>
            <a:pPr lvl="1"/>
            <a:r>
              <a:rPr lang="en-US" sz="1100" dirty="0"/>
              <a:t>Config data comes in 4-tuples &lt;element type&gt; &lt;element instance&gt; &lt;attribute name&gt; &lt;attribute value&gt;</a:t>
            </a:r>
          </a:p>
          <a:p>
            <a:pPr lvl="1"/>
            <a:r>
              <a:rPr lang="en-US" sz="1100" dirty="0"/>
              <a:t>We do post-processing of received config data to connect indirect attributes like making a list of pool </a:t>
            </a:r>
            <a:r>
              <a:rPr lang="en-US" sz="1100" dirty="0" err="1"/>
              <a:t>vols</a:t>
            </a:r>
            <a:r>
              <a:rPr lang="en-US" sz="1100" dirty="0"/>
              <a:t> for each pool.</a:t>
            </a:r>
          </a:p>
          <a:p>
            <a:r>
              <a:rPr lang="en-US" sz="1200" dirty="0"/>
              <a:t>"gather"</a:t>
            </a:r>
          </a:p>
          <a:p>
            <a:pPr lvl="1"/>
            <a:r>
              <a:rPr lang="en-US" sz="1100" dirty="0"/>
              <a:t>We wait until the specified gather start time calculated by the master thread for each subsystem in "</a:t>
            </a:r>
            <a:r>
              <a:rPr lang="en-US" sz="1100" dirty="0" err="1"/>
              <a:t>run_subinterval_sequence</a:t>
            </a:r>
            <a:r>
              <a:rPr lang="en-US" sz="1100" dirty="0"/>
              <a:t>"</a:t>
            </a:r>
          </a:p>
          <a:p>
            <a:pPr lvl="1"/>
            <a:r>
              <a:rPr lang="en-US" sz="1100" dirty="0"/>
              <a:t>We say "get </a:t>
            </a:r>
            <a:r>
              <a:rPr lang="en-US" sz="1100" dirty="0" err="1"/>
              <a:t>CLPRdetail</a:t>
            </a:r>
            <a:r>
              <a:rPr lang="en-US" sz="1100" dirty="0"/>
              <a:t>" then "get </a:t>
            </a:r>
            <a:r>
              <a:rPr lang="en-US" sz="1100" dirty="0" err="1"/>
              <a:t>MP_busy</a:t>
            </a:r>
            <a:r>
              <a:rPr lang="en-US" sz="1100" dirty="0"/>
              <a:t>", "get LDEVIO",  "get PORTIO",  "get </a:t>
            </a:r>
            <a:r>
              <a:rPr lang="en-US" sz="1100" dirty="0" err="1"/>
              <a:t>UR_Jnl</a:t>
            </a:r>
            <a:r>
              <a:rPr lang="en-US" sz="1100" dirty="0"/>
              <a:t> " to </a:t>
            </a:r>
            <a:r>
              <a:rPr lang="en-US" sz="1100" dirty="0" err="1"/>
              <a:t>ivy_cmddev</a:t>
            </a:r>
            <a:r>
              <a:rPr lang="en-US" sz="1100" dirty="0"/>
              <a:t>.</a:t>
            </a:r>
          </a:p>
          <a:p>
            <a:pPr lvl="2"/>
            <a:r>
              <a:rPr lang="en-US" sz="900" dirty="0"/>
              <a:t>Each of these is individually timed, and these times are printed in the </a:t>
            </a:r>
            <a:r>
              <a:rPr lang="en-US" sz="900" dirty="0" err="1"/>
              <a:t>interlock_latencies</a:t>
            </a:r>
            <a:r>
              <a:rPr lang="en-US" sz="900" dirty="0"/>
              <a:t> csv file for the subsystem.</a:t>
            </a:r>
          </a:p>
          <a:p>
            <a:pPr lvl="1"/>
            <a:r>
              <a:rPr lang="en-US" sz="1100" dirty="0"/>
              <a:t>Performance data also comes in 4-tuples &lt;element type&gt; &lt;element instance&gt; &lt;attribute name&gt; &lt;attribute value&gt;</a:t>
            </a:r>
          </a:p>
          <a:p>
            <a:pPr lvl="1"/>
            <a:r>
              <a:rPr lang="en-US" sz="1100" dirty="0"/>
              <a:t>We do some post-processing of the performance data gather, including transforming counter value deltas over successive gathers into rates.  For better or worse, the idea was to do this work on the ivy master host to put the minimum burden on test hosts.  That does clutter ivy up with some stuff that is peculiar to Hitachi, that is not usable by open source users of ivy, outside Hitachi internal labs.</a:t>
            </a:r>
          </a:p>
          <a:p>
            <a:r>
              <a:rPr lang="en-US" sz="1200" dirty="0"/>
              <a:t>“die”</a:t>
            </a:r>
          </a:p>
        </p:txBody>
      </p:sp>
      <p:sp>
        <p:nvSpPr>
          <p:cNvPr id="3" name="Title 2"/>
          <p:cNvSpPr>
            <a:spLocks noGrp="1"/>
          </p:cNvSpPr>
          <p:nvPr>
            <p:ph type="title"/>
          </p:nvPr>
        </p:nvSpPr>
        <p:spPr/>
        <p:txBody>
          <a:bodyPr/>
          <a:lstStyle/>
          <a:p>
            <a:r>
              <a:rPr lang="en-US" dirty="0" err="1"/>
              <a:t>ivy_cmddev</a:t>
            </a:r>
            <a:r>
              <a:rPr lang="en-US" dirty="0"/>
              <a:t> commands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EB36A-D91E-47AB-BEC8-D88CD5A2D62B}"/>
              </a:ext>
            </a:extLst>
          </p:cNvPr>
          <p:cNvSpPr>
            <a:spLocks noGrp="1"/>
          </p:cNvSpPr>
          <p:nvPr>
            <p:ph idx="1"/>
          </p:nvPr>
        </p:nvSpPr>
        <p:spPr>
          <a:xfrm>
            <a:off x="5946754" y="967575"/>
            <a:ext cx="3048390" cy="3963879"/>
          </a:xfrm>
        </p:spPr>
        <p:txBody>
          <a:bodyPr/>
          <a:lstStyle/>
          <a:p>
            <a:r>
              <a:rPr lang="en-US" dirty="0"/>
              <a:t>When a workload thread is running driving I/O, it switches from one set of subinterval input and output data to the other at the end of each subinterval.</a:t>
            </a:r>
          </a:p>
          <a:p>
            <a:r>
              <a:rPr lang="en-US" dirty="0"/>
              <a:t>Each of the two sets of subinterval data can be marked either</a:t>
            </a:r>
          </a:p>
          <a:p>
            <a:pPr lvl="1"/>
            <a:r>
              <a:rPr lang="en-US" dirty="0"/>
              <a:t>“ready to run”</a:t>
            </a:r>
          </a:p>
          <a:p>
            <a:pPr lvl="1"/>
            <a:r>
              <a:rPr lang="en-US" dirty="0"/>
              <a:t>“running”</a:t>
            </a:r>
          </a:p>
          <a:p>
            <a:pPr lvl="1"/>
            <a:r>
              <a:rPr lang="en-US" dirty="0"/>
              <a:t>“read to send”</a:t>
            </a:r>
          </a:p>
          <a:p>
            <a:pPr lvl="1"/>
            <a:r>
              <a:rPr lang="en-US" dirty="0"/>
              <a:t>“sending”</a:t>
            </a:r>
          </a:p>
        </p:txBody>
      </p:sp>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Workload threads flip back and forth between two objects</a:t>
            </a:r>
          </a:p>
        </p:txBody>
      </p:sp>
      <p:sp>
        <p:nvSpPr>
          <p:cNvPr id="4" name="Rectangle 3">
            <a:extLst>
              <a:ext uri="{FF2B5EF4-FFF2-40B4-BE49-F238E27FC236}">
                <a16:creationId xmlns:a16="http://schemas.microsoft.com/office/drawing/2014/main" id="{84CF0F04-C7F5-426D-8731-B938DA97A199}"/>
              </a:ext>
            </a:extLst>
          </p:cNvPr>
          <p:cNvSpPr/>
          <p:nvPr/>
        </p:nvSpPr>
        <p:spPr>
          <a:xfrm>
            <a:off x="148856" y="2286000"/>
            <a:ext cx="1302489"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34E03C2-BB89-4FE2-A13D-8950934E4895}"/>
              </a:ext>
            </a:extLst>
          </p:cNvPr>
          <p:cNvSpPr/>
          <p:nvPr/>
        </p:nvSpPr>
        <p:spPr>
          <a:xfrm>
            <a:off x="2534180" y="1759691"/>
            <a:ext cx="1206795"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Subinterval “a” data</a:t>
            </a:r>
          </a:p>
        </p:txBody>
      </p:sp>
      <p:sp>
        <p:nvSpPr>
          <p:cNvPr id="6" name="Rectangle 5">
            <a:extLst>
              <a:ext uri="{FF2B5EF4-FFF2-40B4-BE49-F238E27FC236}">
                <a16:creationId xmlns:a16="http://schemas.microsoft.com/office/drawing/2014/main" id="{69AABBAB-E4A4-4E72-9845-3B9295EC8AF1}"/>
              </a:ext>
            </a:extLst>
          </p:cNvPr>
          <p:cNvSpPr/>
          <p:nvPr/>
        </p:nvSpPr>
        <p:spPr>
          <a:xfrm>
            <a:off x="2537728" y="2863703"/>
            <a:ext cx="1206795"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Subinterval “b” data</a:t>
            </a:r>
          </a:p>
        </p:txBody>
      </p:sp>
      <p:sp>
        <p:nvSpPr>
          <p:cNvPr id="7" name="Rectangle 6">
            <a:extLst>
              <a:ext uri="{FF2B5EF4-FFF2-40B4-BE49-F238E27FC236}">
                <a16:creationId xmlns:a16="http://schemas.microsoft.com/office/drawing/2014/main" id="{8F17CC99-5880-4C3E-8A36-2C77EA33E789}"/>
              </a:ext>
            </a:extLst>
          </p:cNvPr>
          <p:cNvSpPr/>
          <p:nvPr/>
        </p:nvSpPr>
        <p:spPr>
          <a:xfrm>
            <a:off x="2049517" y="1324303"/>
            <a:ext cx="2125192"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latin typeface="+mj-lt"/>
              </a:rPr>
              <a:t>W</a:t>
            </a:r>
            <a:r>
              <a:rPr lang="en-US" sz="1200" dirty="0">
                <a:solidFill>
                  <a:schemeClr val="tx1"/>
                </a:solidFill>
                <a:latin typeface="+mj-lt"/>
              </a:rPr>
              <a:t>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4291149" y="2358521"/>
            <a:ext cx="1561011"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tx1"/>
                </a:solidFill>
                <a:latin typeface="Courier New" panose="02070309020205020404" pitchFamily="49" charset="0"/>
                <a:cs typeface="Courier New" panose="02070309020205020404" pitchFamily="49" charset="0"/>
              </a:rPr>
              <a:t>WorkloadThread</a:t>
            </a:r>
            <a:r>
              <a:rPr lang="en-US" sz="1200" dirty="0">
                <a:solidFill>
                  <a:schemeClr val="tx1"/>
                </a:solidFill>
                <a:latin typeface="Courier New" panose="02070309020205020404" pitchFamily="49" charset="0"/>
                <a:cs typeface="Courier New" panose="02070309020205020404" pitchFamily="49" charset="0"/>
              </a:rPr>
              <a:t>::</a:t>
            </a:r>
            <a:r>
              <a:rPr lang="en-US" sz="1200" dirty="0" err="1">
                <a:solidFill>
                  <a:schemeClr val="tx1"/>
                </a:solidFill>
                <a:latin typeface="Courier New" panose="02070309020205020404" pitchFamily="49" charset="0"/>
                <a:cs typeface="Courier New" panose="02070309020205020404" pitchFamily="49" charset="0"/>
              </a:rPr>
              <a:t>threadRun</a:t>
            </a:r>
            <a:r>
              <a:rPr lang="en-US" sz="1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179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EB36A-D91E-47AB-BEC8-D88CD5A2D62B}"/>
              </a:ext>
            </a:extLst>
          </p:cNvPr>
          <p:cNvSpPr>
            <a:spLocks noGrp="1"/>
          </p:cNvSpPr>
          <p:nvPr>
            <p:ph idx="1"/>
          </p:nvPr>
        </p:nvSpPr>
        <p:spPr>
          <a:xfrm>
            <a:off x="5946754" y="967575"/>
            <a:ext cx="3048390" cy="2817181"/>
          </a:xfrm>
        </p:spPr>
        <p:txBody>
          <a:bodyPr/>
          <a:lstStyle/>
          <a:p>
            <a:r>
              <a:rPr lang="en-US" dirty="0"/>
              <a:t>I/O sequencer input parameters were already set in both subinterval data objects by “create workload” or “edit workload”.</a:t>
            </a:r>
          </a:p>
          <a:p>
            <a:pPr lvl="1"/>
            <a:r>
              <a:rPr lang="en-US" dirty="0"/>
              <a:t>“edit rollup” at the ivy main thread results in an “edit workload” being issued at the </a:t>
            </a:r>
            <a:r>
              <a:rPr lang="en-US" dirty="0" err="1"/>
              <a:t>ivyslave</a:t>
            </a:r>
            <a:r>
              <a:rPr lang="en-US" dirty="0"/>
              <a:t> level.</a:t>
            </a:r>
          </a:p>
          <a:p>
            <a:pPr lvl="1"/>
            <a:r>
              <a:rPr lang="en-US" dirty="0"/>
              <a:t>Both subintervals are marked “ready to run”</a:t>
            </a:r>
          </a:p>
        </p:txBody>
      </p:sp>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At time zero before the first subinterval starts running</a:t>
            </a:r>
          </a:p>
        </p:txBody>
      </p:sp>
      <p:sp>
        <p:nvSpPr>
          <p:cNvPr id="4" name="Rectangle 3">
            <a:extLst>
              <a:ext uri="{FF2B5EF4-FFF2-40B4-BE49-F238E27FC236}">
                <a16:creationId xmlns:a16="http://schemas.microsoft.com/office/drawing/2014/main" id="{84CF0F04-C7F5-426D-8731-B938DA97A199}"/>
              </a:ext>
            </a:extLst>
          </p:cNvPr>
          <p:cNvSpPr/>
          <p:nvPr/>
        </p:nvSpPr>
        <p:spPr>
          <a:xfrm>
            <a:off x="148856" y="2286000"/>
            <a:ext cx="1302489"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34E03C2-BB89-4FE2-A13D-8950934E4895}"/>
              </a:ext>
            </a:extLst>
          </p:cNvPr>
          <p:cNvSpPr/>
          <p:nvPr/>
        </p:nvSpPr>
        <p:spPr>
          <a:xfrm>
            <a:off x="2534180" y="1759691"/>
            <a:ext cx="1206795"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ready to run</a:t>
            </a:r>
          </a:p>
        </p:txBody>
      </p:sp>
      <p:sp>
        <p:nvSpPr>
          <p:cNvPr id="6" name="Rectangle 5">
            <a:extLst>
              <a:ext uri="{FF2B5EF4-FFF2-40B4-BE49-F238E27FC236}">
                <a16:creationId xmlns:a16="http://schemas.microsoft.com/office/drawing/2014/main" id="{69AABBAB-E4A4-4E72-9845-3B9295EC8AF1}"/>
              </a:ext>
            </a:extLst>
          </p:cNvPr>
          <p:cNvSpPr/>
          <p:nvPr/>
        </p:nvSpPr>
        <p:spPr>
          <a:xfrm>
            <a:off x="2537728" y="2863703"/>
            <a:ext cx="1206795"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ready to run</a:t>
            </a:r>
          </a:p>
        </p:txBody>
      </p:sp>
      <p:sp>
        <p:nvSpPr>
          <p:cNvPr id="7" name="Rectangle 6">
            <a:extLst>
              <a:ext uri="{FF2B5EF4-FFF2-40B4-BE49-F238E27FC236}">
                <a16:creationId xmlns:a16="http://schemas.microsoft.com/office/drawing/2014/main" id="{8F17CC99-5880-4C3E-8A36-2C77EA33E789}"/>
              </a:ext>
            </a:extLst>
          </p:cNvPr>
          <p:cNvSpPr/>
          <p:nvPr/>
        </p:nvSpPr>
        <p:spPr>
          <a:xfrm>
            <a:off x="2081048" y="1324303"/>
            <a:ext cx="2093661"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chemeClr val="tx1"/>
                </a:solidFill>
                <a:latin typeface="+mj-lt"/>
              </a:rPr>
              <a:t>Workload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4389120" y="2358521"/>
            <a:ext cx="1557633"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tx1"/>
                </a:solidFill>
                <a:latin typeface="Courier New" panose="02070309020205020404" pitchFamily="49" charset="0"/>
                <a:cs typeface="Courier New" panose="02070309020205020404" pitchFamily="49" charset="0"/>
              </a:rPr>
              <a:t>WorkloadThread</a:t>
            </a:r>
            <a:r>
              <a:rPr lang="en-US" sz="1200" dirty="0">
                <a:solidFill>
                  <a:schemeClr val="tx1"/>
                </a:solidFill>
                <a:latin typeface="Courier New" panose="02070309020205020404" pitchFamily="49" charset="0"/>
                <a:cs typeface="Courier New" panose="02070309020205020404" pitchFamily="49" charset="0"/>
              </a:rPr>
              <a:t>::</a:t>
            </a:r>
            <a:r>
              <a:rPr lang="en-US" sz="1200" dirty="0" err="1">
                <a:solidFill>
                  <a:schemeClr val="tx1"/>
                </a:solidFill>
                <a:latin typeface="Courier New" panose="02070309020205020404" pitchFamily="49" charset="0"/>
                <a:cs typeface="Courier New" panose="02070309020205020404" pitchFamily="49" charset="0"/>
              </a:rPr>
              <a:t>threadRun</a:t>
            </a:r>
            <a:r>
              <a:rPr lang="en-US" sz="1200" dirty="0">
                <a:solidFill>
                  <a:schemeClr val="tx1"/>
                </a:solidFill>
                <a:latin typeface="Courier New" panose="02070309020205020404" pitchFamily="49" charset="0"/>
                <a:cs typeface="Courier New" panose="02070309020205020404" pitchFamily="49" charset="0"/>
              </a:rPr>
              <a:t>()</a:t>
            </a:r>
          </a:p>
        </p:txBody>
      </p:sp>
      <p:sp>
        <p:nvSpPr>
          <p:cNvPr id="10" name="Arrow: Right 9">
            <a:extLst>
              <a:ext uri="{FF2B5EF4-FFF2-40B4-BE49-F238E27FC236}">
                <a16:creationId xmlns:a16="http://schemas.microsoft.com/office/drawing/2014/main" id="{44B37C4C-DAA4-4AD1-87C3-82BBDCA56005}"/>
              </a:ext>
            </a:extLst>
          </p:cNvPr>
          <p:cNvSpPr/>
          <p:nvPr/>
        </p:nvSpPr>
        <p:spPr>
          <a:xfrm rot="1257333">
            <a:off x="1507510" y="2967738"/>
            <a:ext cx="100904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1" name="Arrow: Right 10">
            <a:extLst>
              <a:ext uri="{FF2B5EF4-FFF2-40B4-BE49-F238E27FC236}">
                <a16:creationId xmlns:a16="http://schemas.microsoft.com/office/drawing/2014/main" id="{F45FA0FF-B84E-41F3-A399-BF1F66F44596}"/>
              </a:ext>
            </a:extLst>
          </p:cNvPr>
          <p:cNvSpPr/>
          <p:nvPr/>
        </p:nvSpPr>
        <p:spPr>
          <a:xfrm rot="20523843">
            <a:off x="1500281" y="2193877"/>
            <a:ext cx="100904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Tree>
    <p:extLst>
      <p:ext uri="{BB962C8B-B14F-4D97-AF65-F5344CB8AC3E}">
        <p14:creationId xmlns:p14="http://schemas.microsoft.com/office/powerpoint/2010/main" val="397223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EB36A-D91E-47AB-BEC8-D88CD5A2D62B}"/>
              </a:ext>
            </a:extLst>
          </p:cNvPr>
          <p:cNvSpPr>
            <a:spLocks noGrp="1"/>
          </p:cNvSpPr>
          <p:nvPr>
            <p:ph idx="1"/>
          </p:nvPr>
        </p:nvSpPr>
        <p:spPr>
          <a:xfrm>
            <a:off x="5946754" y="967575"/>
            <a:ext cx="3048390" cy="1769715"/>
          </a:xfrm>
        </p:spPr>
        <p:txBody>
          <a:bodyPr/>
          <a:lstStyle/>
          <a:p>
            <a:r>
              <a:rPr lang="en-US" sz="1400" dirty="0" err="1">
                <a:latin typeface="Courier New" panose="02070309020205020404" pitchFamily="49" charset="0"/>
                <a:cs typeface="Courier New" panose="02070309020205020404" pitchFamily="49" charset="0"/>
              </a:rPr>
              <a:t>WorkloadThread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WorkloadThreadRun</a:t>
            </a:r>
            <a:r>
              <a:rPr lang="en-US" sz="1400" dirty="0">
                <a:latin typeface="Courier New" panose="02070309020205020404" pitchFamily="49" charset="0"/>
                <a:cs typeface="Courier New" panose="02070309020205020404" pitchFamily="49" charset="0"/>
              </a:rPr>
              <a:t>()</a:t>
            </a:r>
            <a:r>
              <a:rPr lang="en-US" sz="1400" dirty="0"/>
              <a:t> </a:t>
            </a:r>
            <a:r>
              <a:rPr lang="en-US" dirty="0"/>
              <a:t>is running I/O and posting statistics into the subinterval data object.</a:t>
            </a:r>
          </a:p>
          <a:p>
            <a:r>
              <a:rPr lang="en-US" dirty="0" err="1">
                <a:latin typeface="Courier New" panose="02070309020205020404" pitchFamily="49" charset="0"/>
                <a:cs typeface="Courier New" panose="02070309020205020404" pitchFamily="49" charset="0"/>
              </a:rPr>
              <a:t>ivyslave</a:t>
            </a:r>
            <a:r>
              <a:rPr lang="en-US" dirty="0"/>
              <a:t> is waiting for the end of the subinterval.</a:t>
            </a:r>
          </a:p>
        </p:txBody>
      </p:sp>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During first subinterval</a:t>
            </a:r>
          </a:p>
        </p:txBody>
      </p:sp>
      <p:sp>
        <p:nvSpPr>
          <p:cNvPr id="4" name="Rectangle 3">
            <a:extLst>
              <a:ext uri="{FF2B5EF4-FFF2-40B4-BE49-F238E27FC236}">
                <a16:creationId xmlns:a16="http://schemas.microsoft.com/office/drawing/2014/main" id="{84CF0F04-C7F5-426D-8731-B938DA97A199}"/>
              </a:ext>
            </a:extLst>
          </p:cNvPr>
          <p:cNvSpPr/>
          <p:nvPr/>
        </p:nvSpPr>
        <p:spPr>
          <a:xfrm>
            <a:off x="148856" y="2286000"/>
            <a:ext cx="1302489"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34E03C2-BB89-4FE2-A13D-8950934E4895}"/>
              </a:ext>
            </a:extLst>
          </p:cNvPr>
          <p:cNvSpPr/>
          <p:nvPr/>
        </p:nvSpPr>
        <p:spPr>
          <a:xfrm>
            <a:off x="2534180" y="1759691"/>
            <a:ext cx="1206795"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running</a:t>
            </a:r>
          </a:p>
        </p:txBody>
      </p:sp>
      <p:sp>
        <p:nvSpPr>
          <p:cNvPr id="6" name="Rectangle 5">
            <a:extLst>
              <a:ext uri="{FF2B5EF4-FFF2-40B4-BE49-F238E27FC236}">
                <a16:creationId xmlns:a16="http://schemas.microsoft.com/office/drawing/2014/main" id="{69AABBAB-E4A4-4E72-9845-3B9295EC8AF1}"/>
              </a:ext>
            </a:extLst>
          </p:cNvPr>
          <p:cNvSpPr/>
          <p:nvPr/>
        </p:nvSpPr>
        <p:spPr>
          <a:xfrm>
            <a:off x="2537728" y="2863703"/>
            <a:ext cx="1206795"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mj-lt"/>
              </a:rPr>
              <a:t>ready to run</a:t>
            </a:r>
          </a:p>
        </p:txBody>
      </p:sp>
      <p:sp>
        <p:nvSpPr>
          <p:cNvPr id="7" name="Rectangle 6">
            <a:extLst>
              <a:ext uri="{FF2B5EF4-FFF2-40B4-BE49-F238E27FC236}">
                <a16:creationId xmlns:a16="http://schemas.microsoft.com/office/drawing/2014/main" id="{8F17CC99-5880-4C3E-8A36-2C77EA33E789}"/>
              </a:ext>
            </a:extLst>
          </p:cNvPr>
          <p:cNvSpPr/>
          <p:nvPr/>
        </p:nvSpPr>
        <p:spPr>
          <a:xfrm>
            <a:off x="2055823" y="1324303"/>
            <a:ext cx="2112580"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chemeClr val="tx1"/>
                </a:solidFill>
                <a:latin typeface="+mj-lt"/>
              </a:rPr>
              <a:t>Workload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4490019" y="2358521"/>
            <a:ext cx="1547939"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chemeClr val="tx1"/>
                </a:solidFill>
                <a:latin typeface="Courier New" panose="02070309020205020404" pitchFamily="49" charset="0"/>
                <a:cs typeface="Courier New" panose="02070309020205020404" pitchFamily="49" charset="0"/>
              </a:rPr>
              <a:t>WorkloadThread</a:t>
            </a:r>
            <a:r>
              <a:rPr lang="en-US" sz="1200" dirty="0">
                <a:solidFill>
                  <a:schemeClr val="tx1"/>
                </a:solidFill>
                <a:latin typeface="Courier New" panose="02070309020205020404" pitchFamily="49" charset="0"/>
                <a:cs typeface="Courier New" panose="02070309020205020404" pitchFamily="49" charset="0"/>
              </a:rPr>
              <a:t>::</a:t>
            </a:r>
            <a:r>
              <a:rPr lang="en-US" sz="1200" dirty="0" err="1">
                <a:solidFill>
                  <a:schemeClr val="tx1"/>
                </a:solidFill>
                <a:latin typeface="Courier New" panose="02070309020205020404" pitchFamily="49" charset="0"/>
                <a:cs typeface="Courier New" panose="02070309020205020404" pitchFamily="49" charset="0"/>
              </a:rPr>
              <a:t>threadRun</a:t>
            </a:r>
            <a:r>
              <a:rPr lang="en-US" sz="1200" dirty="0">
                <a:solidFill>
                  <a:schemeClr val="tx1"/>
                </a:solidFill>
                <a:latin typeface="Courier New" panose="02070309020205020404" pitchFamily="49" charset="0"/>
                <a:cs typeface="Courier New" panose="02070309020205020404" pitchFamily="49" charset="0"/>
              </a:rPr>
              <a:t>()</a:t>
            </a:r>
          </a:p>
        </p:txBody>
      </p:sp>
      <p:sp>
        <p:nvSpPr>
          <p:cNvPr id="10" name="Arrow: Right 9">
            <a:extLst>
              <a:ext uri="{FF2B5EF4-FFF2-40B4-BE49-F238E27FC236}">
                <a16:creationId xmlns:a16="http://schemas.microsoft.com/office/drawing/2014/main" id="{44B37C4C-DAA4-4AD1-87C3-82BBDCA56005}"/>
              </a:ext>
            </a:extLst>
          </p:cNvPr>
          <p:cNvSpPr/>
          <p:nvPr/>
        </p:nvSpPr>
        <p:spPr>
          <a:xfrm rot="12382423">
            <a:off x="3542366" y="2255539"/>
            <a:ext cx="100904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Tree>
    <p:extLst>
      <p:ext uri="{BB962C8B-B14F-4D97-AF65-F5344CB8AC3E}">
        <p14:creationId xmlns:p14="http://schemas.microsoft.com/office/powerpoint/2010/main" val="273937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At the end of a subinterval</a:t>
            </a:r>
          </a:p>
        </p:txBody>
      </p:sp>
      <p:sp>
        <p:nvSpPr>
          <p:cNvPr id="4" name="Rectangle 3">
            <a:extLst>
              <a:ext uri="{FF2B5EF4-FFF2-40B4-BE49-F238E27FC236}">
                <a16:creationId xmlns:a16="http://schemas.microsoft.com/office/drawing/2014/main" id="{84CF0F04-C7F5-426D-8731-B938DA97A199}"/>
              </a:ext>
            </a:extLst>
          </p:cNvPr>
          <p:cNvSpPr/>
          <p:nvPr/>
        </p:nvSpPr>
        <p:spPr>
          <a:xfrm>
            <a:off x="1219966" y="2286000"/>
            <a:ext cx="1080854"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69AABBAB-E4A4-4E72-9845-3B9295EC8AF1}"/>
              </a:ext>
            </a:extLst>
          </p:cNvPr>
          <p:cNvSpPr/>
          <p:nvPr/>
        </p:nvSpPr>
        <p:spPr>
          <a:xfrm>
            <a:off x="3034061" y="2863703"/>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running</a:t>
            </a:r>
          </a:p>
        </p:txBody>
      </p:sp>
      <p:sp>
        <p:nvSpPr>
          <p:cNvPr id="7" name="Rectangle 6">
            <a:extLst>
              <a:ext uri="{FF2B5EF4-FFF2-40B4-BE49-F238E27FC236}">
                <a16:creationId xmlns:a16="http://schemas.microsoft.com/office/drawing/2014/main" id="{8F17CC99-5880-4C3E-8A36-2C77EA33E789}"/>
              </a:ext>
            </a:extLst>
          </p:cNvPr>
          <p:cNvSpPr/>
          <p:nvPr/>
        </p:nvSpPr>
        <p:spPr>
          <a:xfrm>
            <a:off x="2584000" y="1324303"/>
            <a:ext cx="1917087"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chemeClr val="tx1"/>
                </a:solidFill>
                <a:latin typeface="+mj-lt"/>
              </a:rPr>
              <a:t>Workload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4817626" y="2358521"/>
            <a:ext cx="1373082"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solidFill>
                  <a:schemeClr val="tx1"/>
                </a:solidFill>
                <a:latin typeface="Courier New" panose="02070309020205020404" pitchFamily="49" charset="0"/>
                <a:cs typeface="Courier New" panose="02070309020205020404" pitchFamily="49" charset="0"/>
              </a:rPr>
              <a:t>WorkloadThread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threadRun</a:t>
            </a:r>
            <a:r>
              <a:rPr lang="en-US" sz="1100" dirty="0">
                <a:solidFill>
                  <a:schemeClr val="tx1"/>
                </a:solidFill>
                <a:latin typeface="Courier New" panose="02070309020205020404" pitchFamily="49" charset="0"/>
                <a:cs typeface="Courier New" panose="02070309020205020404" pitchFamily="49" charset="0"/>
              </a:rPr>
              <a:t>()</a:t>
            </a:r>
          </a:p>
        </p:txBody>
      </p:sp>
      <p:sp>
        <p:nvSpPr>
          <p:cNvPr id="10" name="Arrow: Right 9">
            <a:extLst>
              <a:ext uri="{FF2B5EF4-FFF2-40B4-BE49-F238E27FC236}">
                <a16:creationId xmlns:a16="http://schemas.microsoft.com/office/drawing/2014/main" id="{44B37C4C-DAA4-4AD1-87C3-82BBDCA56005}"/>
              </a:ext>
            </a:extLst>
          </p:cNvPr>
          <p:cNvSpPr/>
          <p:nvPr/>
        </p:nvSpPr>
        <p:spPr>
          <a:xfrm rot="9217577" flipV="1">
            <a:off x="4050374" y="2928550"/>
            <a:ext cx="85639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9" name="Arrow: Right 8">
            <a:extLst>
              <a:ext uri="{FF2B5EF4-FFF2-40B4-BE49-F238E27FC236}">
                <a16:creationId xmlns:a16="http://schemas.microsoft.com/office/drawing/2014/main" id="{BF451E98-42B4-4892-9556-024FD2D69DE9}"/>
              </a:ext>
            </a:extLst>
          </p:cNvPr>
          <p:cNvSpPr/>
          <p:nvPr/>
        </p:nvSpPr>
        <p:spPr>
          <a:xfrm flipH="1">
            <a:off x="194238" y="2610081"/>
            <a:ext cx="977770" cy="377844"/>
          </a:xfrm>
          <a:prstGeom prst="rightArrow">
            <a:avLst>
              <a:gd name="adj1" fmla="val 71989"/>
              <a:gd name="adj2" fmla="val 4059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mj-lt"/>
              </a:rPr>
              <a:t>CPU busy</a:t>
            </a:r>
          </a:p>
        </p:txBody>
      </p:sp>
      <p:sp>
        <p:nvSpPr>
          <p:cNvPr id="12" name="Content Placeholder 11">
            <a:extLst>
              <a:ext uri="{FF2B5EF4-FFF2-40B4-BE49-F238E27FC236}">
                <a16:creationId xmlns:a16="http://schemas.microsoft.com/office/drawing/2014/main" id="{58C92DB4-0852-4057-A911-8C002B10028A}"/>
              </a:ext>
            </a:extLst>
          </p:cNvPr>
          <p:cNvSpPr>
            <a:spLocks noGrp="1"/>
          </p:cNvSpPr>
          <p:nvPr>
            <p:ph idx="1"/>
          </p:nvPr>
        </p:nvSpPr>
        <p:spPr>
          <a:xfrm>
            <a:off x="6091382" y="967575"/>
            <a:ext cx="2926495" cy="3554819"/>
          </a:xfrm>
        </p:spPr>
        <p:txBody>
          <a:bodyPr/>
          <a:lstStyle/>
          <a:p>
            <a:r>
              <a:rPr lang="en-US" sz="1400" dirty="0" err="1">
                <a:latin typeface="Courier New" panose="02070309020205020404" pitchFamily="49" charset="0"/>
                <a:cs typeface="Courier New" panose="02070309020205020404" pitchFamily="49" charset="0"/>
              </a:rPr>
              <a:t>ivyslave</a:t>
            </a:r>
            <a:r>
              <a:rPr lang="en-US" sz="1400" dirty="0"/>
              <a:t> harvests Linux CPU busy data from /proc and sends "CPU" line to </a:t>
            </a:r>
            <a:r>
              <a:rPr lang="en-US" sz="1400" dirty="0" err="1"/>
              <a:t>pipe_driver_subthread</a:t>
            </a:r>
            <a:endParaRPr lang="en-US" sz="1400" dirty="0"/>
          </a:p>
          <a:p>
            <a:r>
              <a:rPr lang="en-US" sz="1400" dirty="0"/>
              <a:t>Workload thread interrupts driving/harvesting I/O for an instant to mark the subinterval data “ready to send” and then it switches to the other subinterval, </a:t>
            </a:r>
            <a:r>
              <a:rPr lang="en-US" sz="1400" b="1" dirty="0"/>
              <a:t>which must already be marked “ready to run”</a:t>
            </a:r>
            <a:r>
              <a:rPr lang="en-US" sz="1400" dirty="0"/>
              <a:t>, and marks it “running” and resumes driving I/O and recording in the new running subinterval</a:t>
            </a:r>
          </a:p>
        </p:txBody>
      </p:sp>
      <p:sp>
        <p:nvSpPr>
          <p:cNvPr id="13" name="Arrow: Curved Right 12">
            <a:extLst>
              <a:ext uri="{FF2B5EF4-FFF2-40B4-BE49-F238E27FC236}">
                <a16:creationId xmlns:a16="http://schemas.microsoft.com/office/drawing/2014/main" id="{A413767A-E950-4D3D-956A-E98A7F19B226}"/>
              </a:ext>
            </a:extLst>
          </p:cNvPr>
          <p:cNvSpPr/>
          <p:nvPr/>
        </p:nvSpPr>
        <p:spPr>
          <a:xfrm>
            <a:off x="4273621" y="2447702"/>
            <a:ext cx="409903" cy="681070"/>
          </a:xfrm>
          <a:prstGeom prst="curved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latin typeface="+mj-lt"/>
            </a:endParaRPr>
          </a:p>
        </p:txBody>
      </p:sp>
      <p:sp>
        <p:nvSpPr>
          <p:cNvPr id="14" name="Speech Bubble: Rectangle with Corners Rounded 13">
            <a:extLst>
              <a:ext uri="{FF2B5EF4-FFF2-40B4-BE49-F238E27FC236}">
                <a16:creationId xmlns:a16="http://schemas.microsoft.com/office/drawing/2014/main" id="{A86FFA4A-370B-471E-ADFB-DCB20EEB724D}"/>
              </a:ext>
            </a:extLst>
          </p:cNvPr>
          <p:cNvSpPr/>
          <p:nvPr/>
        </p:nvSpPr>
        <p:spPr>
          <a:xfrm>
            <a:off x="4185777" y="3858234"/>
            <a:ext cx="1772044" cy="988965"/>
          </a:xfrm>
          <a:prstGeom prst="wedgeRoundRectCallout">
            <a:avLst>
              <a:gd name="adj1" fmla="val 73117"/>
              <a:gd name="adj2" fmla="val -77733"/>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tx1"/>
                </a:solidFill>
                <a:latin typeface="+mj-lt"/>
              </a:rPr>
              <a:t>A running workload thread never waits for </a:t>
            </a:r>
            <a:r>
              <a:rPr lang="en-US" sz="900" dirty="0" err="1">
                <a:solidFill>
                  <a:schemeClr val="tx1"/>
                </a:solidFill>
                <a:latin typeface="+mj-lt"/>
              </a:rPr>
              <a:t>ivyslave</a:t>
            </a:r>
            <a:r>
              <a:rPr lang="en-US" sz="900" dirty="0">
                <a:solidFill>
                  <a:schemeClr val="tx1"/>
                </a:solidFill>
                <a:latin typeface="+mj-lt"/>
              </a:rPr>
              <a:t>.  If the subinterval it’s switching to is not marked “ready to run” it aborts and the whole ivy test run aborts</a:t>
            </a:r>
          </a:p>
        </p:txBody>
      </p:sp>
      <p:sp>
        <p:nvSpPr>
          <p:cNvPr id="16" name="Rounded Rectangle 15"/>
          <p:cNvSpPr/>
          <p:nvPr/>
        </p:nvSpPr>
        <p:spPr>
          <a:xfrm>
            <a:off x="294500" y="967575"/>
            <a:ext cx="1584036" cy="45258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mj-lt"/>
              </a:rPr>
              <a:t>From subinterval end time to start of switchover </a:t>
            </a:r>
            <a:br>
              <a:rPr lang="en-US" sz="900" dirty="0">
                <a:solidFill>
                  <a:schemeClr val="tx1"/>
                </a:solidFill>
                <a:latin typeface="+mj-lt"/>
              </a:rPr>
            </a:br>
            <a:r>
              <a:rPr lang="en-US" sz="900" dirty="0">
                <a:solidFill>
                  <a:schemeClr val="tx1"/>
                </a:solidFill>
                <a:latin typeface="+mj-lt"/>
              </a:rPr>
              <a:t>"</a:t>
            </a:r>
            <a:r>
              <a:rPr lang="en-US" sz="900" dirty="0">
                <a:solidFill>
                  <a:srgbClr val="00B0F0"/>
                </a:solidFill>
                <a:latin typeface="+mj-lt"/>
              </a:rPr>
              <a:t>OS dispatcher latency</a:t>
            </a:r>
            <a:r>
              <a:rPr lang="en-US" sz="900" dirty="0">
                <a:solidFill>
                  <a:schemeClr val="tx1"/>
                </a:solidFill>
                <a:latin typeface="+mj-lt"/>
              </a:rPr>
              <a:t>"</a:t>
            </a:r>
          </a:p>
        </p:txBody>
      </p:sp>
      <p:sp>
        <p:nvSpPr>
          <p:cNvPr id="5" name="Rectangle 4">
            <a:extLst>
              <a:ext uri="{FF2B5EF4-FFF2-40B4-BE49-F238E27FC236}">
                <a16:creationId xmlns:a16="http://schemas.microsoft.com/office/drawing/2014/main" id="{A34E03C2-BB89-4FE2-A13D-8950934E4895}"/>
              </a:ext>
            </a:extLst>
          </p:cNvPr>
          <p:cNvSpPr/>
          <p:nvPr/>
        </p:nvSpPr>
        <p:spPr>
          <a:xfrm>
            <a:off x="3030513" y="1759691"/>
            <a:ext cx="1024230" cy="97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ready to send</a:t>
            </a:r>
          </a:p>
        </p:txBody>
      </p:sp>
      <p:sp>
        <p:nvSpPr>
          <p:cNvPr id="17" name="Rounded Rectangle 16"/>
          <p:cNvSpPr/>
          <p:nvPr/>
        </p:nvSpPr>
        <p:spPr>
          <a:xfrm>
            <a:off x="194238" y="1520733"/>
            <a:ext cx="1772043" cy="47791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From subinterval end time to switchover complete</a:t>
            </a:r>
          </a:p>
          <a:p>
            <a:pPr algn="ctr"/>
            <a:r>
              <a:rPr lang="en-US" sz="900" dirty="0">
                <a:solidFill>
                  <a:schemeClr val="tx1"/>
                </a:solidFill>
              </a:rPr>
              <a:t>"</a:t>
            </a:r>
            <a:r>
              <a:rPr lang="en-US" sz="900" dirty="0">
                <a:solidFill>
                  <a:srgbClr val="00B0F0"/>
                </a:solidFill>
              </a:rPr>
              <a:t>switchover completion latency</a:t>
            </a:r>
            <a:r>
              <a:rPr lang="en-US" sz="900" dirty="0">
                <a:solidFill>
                  <a:schemeClr val="tx1"/>
                </a:solidFill>
              </a:rPr>
              <a:t>"</a:t>
            </a:r>
          </a:p>
        </p:txBody>
      </p:sp>
    </p:spTree>
    <p:extLst>
      <p:ext uri="{BB962C8B-B14F-4D97-AF65-F5344CB8AC3E}">
        <p14:creationId xmlns:p14="http://schemas.microsoft.com/office/powerpoint/2010/main" val="40273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A few milliseconds after the end of a subinterval</a:t>
            </a:r>
          </a:p>
        </p:txBody>
      </p:sp>
      <p:sp>
        <p:nvSpPr>
          <p:cNvPr id="4" name="Rectangle 3">
            <a:extLst>
              <a:ext uri="{FF2B5EF4-FFF2-40B4-BE49-F238E27FC236}">
                <a16:creationId xmlns:a16="http://schemas.microsoft.com/office/drawing/2014/main" id="{84CF0F04-C7F5-426D-8731-B938DA97A199}"/>
              </a:ext>
            </a:extLst>
          </p:cNvPr>
          <p:cNvSpPr/>
          <p:nvPr/>
        </p:nvSpPr>
        <p:spPr>
          <a:xfrm>
            <a:off x="1441630" y="2286000"/>
            <a:ext cx="1080854"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34E03C2-BB89-4FE2-A13D-8950934E4895}"/>
              </a:ext>
            </a:extLst>
          </p:cNvPr>
          <p:cNvSpPr/>
          <p:nvPr/>
        </p:nvSpPr>
        <p:spPr>
          <a:xfrm>
            <a:off x="3423043" y="1759691"/>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sending</a:t>
            </a:r>
          </a:p>
        </p:txBody>
      </p:sp>
      <p:sp>
        <p:nvSpPr>
          <p:cNvPr id="6" name="Rectangle 5">
            <a:extLst>
              <a:ext uri="{FF2B5EF4-FFF2-40B4-BE49-F238E27FC236}">
                <a16:creationId xmlns:a16="http://schemas.microsoft.com/office/drawing/2014/main" id="{69AABBAB-E4A4-4E72-9845-3B9295EC8AF1}"/>
              </a:ext>
            </a:extLst>
          </p:cNvPr>
          <p:cNvSpPr/>
          <p:nvPr/>
        </p:nvSpPr>
        <p:spPr>
          <a:xfrm>
            <a:off x="3426591" y="2863703"/>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running</a:t>
            </a:r>
          </a:p>
        </p:txBody>
      </p:sp>
      <p:sp>
        <p:nvSpPr>
          <p:cNvPr id="7" name="Rectangle 6">
            <a:extLst>
              <a:ext uri="{FF2B5EF4-FFF2-40B4-BE49-F238E27FC236}">
                <a16:creationId xmlns:a16="http://schemas.microsoft.com/office/drawing/2014/main" id="{8F17CC99-5880-4C3E-8A36-2C77EA33E789}"/>
              </a:ext>
            </a:extLst>
          </p:cNvPr>
          <p:cNvSpPr/>
          <p:nvPr/>
        </p:nvSpPr>
        <p:spPr>
          <a:xfrm>
            <a:off x="2976530" y="1324303"/>
            <a:ext cx="1917087"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chemeClr val="tx1"/>
                </a:solidFill>
                <a:latin typeface="+mj-lt"/>
              </a:rPr>
              <a:t>Workload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5166360" y="2358521"/>
            <a:ext cx="1391194"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solidFill>
                  <a:schemeClr val="tx1"/>
                </a:solidFill>
                <a:latin typeface="Courier New" panose="02070309020205020404" pitchFamily="49" charset="0"/>
                <a:cs typeface="Courier New" panose="02070309020205020404" pitchFamily="49" charset="0"/>
              </a:rPr>
              <a:t>WorkloadThread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threadRun</a:t>
            </a:r>
            <a:r>
              <a:rPr lang="en-US" sz="1100" dirty="0">
                <a:solidFill>
                  <a:schemeClr val="tx1"/>
                </a:solidFill>
                <a:latin typeface="Courier New" panose="02070309020205020404" pitchFamily="49" charset="0"/>
                <a:cs typeface="Courier New" panose="02070309020205020404" pitchFamily="49" charset="0"/>
              </a:rPr>
              <a:t>()</a:t>
            </a:r>
          </a:p>
        </p:txBody>
      </p:sp>
      <p:sp>
        <p:nvSpPr>
          <p:cNvPr id="10" name="Arrow: Right 9">
            <a:extLst>
              <a:ext uri="{FF2B5EF4-FFF2-40B4-BE49-F238E27FC236}">
                <a16:creationId xmlns:a16="http://schemas.microsoft.com/office/drawing/2014/main" id="{44B37C4C-DAA4-4AD1-87C3-82BBDCA56005}"/>
              </a:ext>
            </a:extLst>
          </p:cNvPr>
          <p:cNvSpPr/>
          <p:nvPr/>
        </p:nvSpPr>
        <p:spPr>
          <a:xfrm rot="9217577" flipV="1">
            <a:off x="4442904" y="2928550"/>
            <a:ext cx="85639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9" name="Arrow: Right 8">
            <a:extLst>
              <a:ext uri="{FF2B5EF4-FFF2-40B4-BE49-F238E27FC236}">
                <a16:creationId xmlns:a16="http://schemas.microsoft.com/office/drawing/2014/main" id="{BF451E98-42B4-4892-9556-024FD2D69DE9}"/>
              </a:ext>
            </a:extLst>
          </p:cNvPr>
          <p:cNvSpPr/>
          <p:nvPr/>
        </p:nvSpPr>
        <p:spPr>
          <a:xfrm flipH="1">
            <a:off x="176574" y="2610081"/>
            <a:ext cx="1217098" cy="377844"/>
          </a:xfrm>
          <a:prstGeom prst="rightArrow">
            <a:avLst>
              <a:gd name="adj1" fmla="val 71989"/>
              <a:gd name="adj2" fmla="val 4059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mj-lt"/>
              </a:rPr>
              <a:t>Workload data</a:t>
            </a:r>
          </a:p>
        </p:txBody>
      </p:sp>
      <p:sp>
        <p:nvSpPr>
          <p:cNvPr id="12" name="Content Placeholder 11">
            <a:extLst>
              <a:ext uri="{FF2B5EF4-FFF2-40B4-BE49-F238E27FC236}">
                <a16:creationId xmlns:a16="http://schemas.microsoft.com/office/drawing/2014/main" id="{58C92DB4-0852-4057-A911-8C002B10028A}"/>
              </a:ext>
            </a:extLst>
          </p:cNvPr>
          <p:cNvSpPr>
            <a:spLocks noGrp="1"/>
          </p:cNvSpPr>
          <p:nvPr>
            <p:ph idx="1"/>
          </p:nvPr>
        </p:nvSpPr>
        <p:spPr>
          <a:xfrm>
            <a:off x="6419719" y="967575"/>
            <a:ext cx="2598157" cy="3568156"/>
          </a:xfrm>
        </p:spPr>
        <p:txBody>
          <a:bodyPr/>
          <a:lstStyle/>
          <a:p>
            <a:r>
              <a:rPr lang="en-US" sz="1400" dirty="0" err="1">
                <a:latin typeface="Courier New" panose="02070309020205020404" pitchFamily="49" charset="0"/>
                <a:cs typeface="Courier New" panose="02070309020205020404" pitchFamily="49" charset="0"/>
              </a:rPr>
              <a:t>ivyslave</a:t>
            </a:r>
            <a:r>
              <a:rPr lang="en-US" sz="1400" dirty="0"/>
              <a:t> waits for the </a:t>
            </a:r>
            <a:r>
              <a:rPr lang="en-US" sz="1400" dirty="0" err="1">
                <a:latin typeface="Courier New" panose="02070309020205020404" pitchFamily="49" charset="0"/>
                <a:cs typeface="Courier New" panose="02070309020205020404" pitchFamily="49" charset="0"/>
              </a:rPr>
              <a:t>WorkloadThread</a:t>
            </a:r>
            <a:r>
              <a:rPr lang="en-US" sz="1400" dirty="0"/>
              <a:t> to have been dispatched and has marked the just-completed subinterval as “ready to send”.</a:t>
            </a:r>
          </a:p>
          <a:p>
            <a:pPr lvl="1"/>
            <a:r>
              <a:rPr lang="en-US" sz="1200" dirty="0"/>
              <a:t>If it takes over ¼ of a subinterval for this to happen, ivy aborts the test.</a:t>
            </a:r>
          </a:p>
          <a:p>
            <a:pPr lvl="1"/>
            <a:r>
              <a:rPr lang="en-US" sz="1200" dirty="0"/>
              <a:t>This would mean either a workload thread as stopped operating, or that the test host is so overloaded that the workload thread didn’t get dispatched for a LONG time.</a:t>
            </a:r>
          </a:p>
        </p:txBody>
      </p:sp>
      <p:sp>
        <p:nvSpPr>
          <p:cNvPr id="15" name="Arrow: Right 14">
            <a:extLst>
              <a:ext uri="{FF2B5EF4-FFF2-40B4-BE49-F238E27FC236}">
                <a16:creationId xmlns:a16="http://schemas.microsoft.com/office/drawing/2014/main" id="{CF2F23C7-544C-4830-82D6-D314F8B399F0}"/>
              </a:ext>
            </a:extLst>
          </p:cNvPr>
          <p:cNvSpPr/>
          <p:nvPr/>
        </p:nvSpPr>
        <p:spPr>
          <a:xfrm rot="9217577" flipV="1">
            <a:off x="2547547" y="2265937"/>
            <a:ext cx="982222"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14" name="Speech Bubble: Rectangle with Corners Rounded 13">
            <a:extLst>
              <a:ext uri="{FF2B5EF4-FFF2-40B4-BE49-F238E27FC236}">
                <a16:creationId xmlns:a16="http://schemas.microsoft.com/office/drawing/2014/main" id="{A86FFA4A-370B-471E-ADFB-DCB20EEB724D}"/>
              </a:ext>
            </a:extLst>
          </p:cNvPr>
          <p:cNvSpPr/>
          <p:nvPr/>
        </p:nvSpPr>
        <p:spPr>
          <a:xfrm>
            <a:off x="507650" y="3430577"/>
            <a:ext cx="1772044" cy="1449115"/>
          </a:xfrm>
          <a:prstGeom prst="wedgeRoundRectCallout">
            <a:avLst>
              <a:gd name="adj1" fmla="val 84861"/>
              <a:gd name="adj2" fmla="val -11003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tx1"/>
                </a:solidFill>
                <a:latin typeface="Courier New" panose="02070309020205020404" pitchFamily="49" charset="0"/>
                <a:cs typeface="Courier New" panose="02070309020205020404" pitchFamily="49" charset="0"/>
              </a:rPr>
              <a:t>ivyslave</a:t>
            </a:r>
            <a:r>
              <a:rPr lang="en-US" sz="900" dirty="0">
                <a:solidFill>
                  <a:schemeClr val="tx1"/>
                </a:solidFill>
                <a:latin typeface="+mj-lt"/>
              </a:rPr>
              <a:t> iterates over its workload threads, and for each, it sends the data to pipe driver </a:t>
            </a:r>
            <a:r>
              <a:rPr lang="en-US" sz="900" dirty="0" err="1">
                <a:solidFill>
                  <a:schemeClr val="tx1"/>
                </a:solidFill>
                <a:latin typeface="+mj-lt"/>
              </a:rPr>
              <a:t>subthread</a:t>
            </a:r>
            <a:r>
              <a:rPr lang="en-US" sz="900" dirty="0">
                <a:solidFill>
                  <a:schemeClr val="tx1"/>
                </a:solidFill>
                <a:latin typeface="+mj-lt"/>
              </a:rPr>
              <a:t>.</a:t>
            </a:r>
          </a:p>
          <a:p>
            <a:pPr algn="ctr"/>
            <a:endParaRPr lang="en-US" sz="900" dirty="0">
              <a:solidFill>
                <a:schemeClr val="tx1"/>
              </a:solidFill>
              <a:latin typeface="+mj-lt"/>
            </a:endParaRPr>
          </a:p>
          <a:p>
            <a:pPr algn="ctr"/>
            <a:r>
              <a:rPr lang="en-US" sz="900" dirty="0">
                <a:solidFill>
                  <a:schemeClr val="tx1"/>
                </a:solidFill>
                <a:latin typeface="+mj-lt"/>
              </a:rPr>
              <a:t>Pipe driver </a:t>
            </a:r>
            <a:r>
              <a:rPr lang="en-US" sz="900" dirty="0" err="1">
                <a:solidFill>
                  <a:schemeClr val="tx1"/>
                </a:solidFill>
                <a:latin typeface="+mj-lt"/>
              </a:rPr>
              <a:t>subthread</a:t>
            </a:r>
            <a:r>
              <a:rPr lang="en-US" sz="900" dirty="0">
                <a:solidFill>
                  <a:schemeClr val="tx1"/>
                </a:solidFill>
                <a:latin typeface="+mj-lt"/>
              </a:rPr>
              <a:t>, as these lines come in, posts them into the appropriate </a:t>
            </a:r>
            <a:r>
              <a:rPr lang="en-US" sz="900" dirty="0" err="1">
                <a:solidFill>
                  <a:schemeClr val="tx1"/>
                </a:solidFill>
                <a:latin typeface="Courier New" panose="02070309020205020404" pitchFamily="49" charset="0"/>
                <a:cs typeface="Courier New" panose="02070309020205020404" pitchFamily="49" charset="0"/>
              </a:rPr>
              <a:t>RollupInstance</a:t>
            </a:r>
            <a:r>
              <a:rPr lang="en-US" sz="900" dirty="0">
                <a:solidFill>
                  <a:schemeClr val="tx1"/>
                </a:solidFill>
                <a:latin typeface="+mj-lt"/>
              </a:rPr>
              <a:t> in each </a:t>
            </a:r>
            <a:r>
              <a:rPr lang="en-US" sz="900" dirty="0" err="1">
                <a:solidFill>
                  <a:schemeClr val="tx1"/>
                </a:solidFill>
                <a:latin typeface="Courier New" panose="02070309020205020404" pitchFamily="49" charset="0"/>
                <a:cs typeface="Courier New" panose="02070309020205020404" pitchFamily="49" charset="0"/>
              </a:rPr>
              <a:t>RollupType</a:t>
            </a:r>
            <a:r>
              <a:rPr lang="en-US" sz="900" dirty="0">
                <a:solidFill>
                  <a:schemeClr val="tx1"/>
                </a:solidFill>
                <a:latin typeface="+mj-lt"/>
              </a:rPr>
              <a:t>.</a:t>
            </a:r>
          </a:p>
        </p:txBody>
      </p:sp>
      <p:sp>
        <p:nvSpPr>
          <p:cNvPr id="17" name="Rounded Rectangle 16"/>
          <p:cNvSpPr/>
          <p:nvPr/>
        </p:nvSpPr>
        <p:spPr>
          <a:xfrm>
            <a:off x="360484" y="1085345"/>
            <a:ext cx="1772043" cy="67434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From subinterval end time to all test host data sent up, all subsystem data sent up is</a:t>
            </a:r>
          </a:p>
          <a:p>
            <a:pPr algn="ctr"/>
            <a:r>
              <a:rPr lang="en-US" sz="900" dirty="0">
                <a:solidFill>
                  <a:schemeClr val="tx1"/>
                </a:solidFill>
              </a:rPr>
              <a:t>"barrier 1" point, "</a:t>
            </a:r>
            <a:r>
              <a:rPr lang="en-US" sz="900" dirty="0" err="1">
                <a:solidFill>
                  <a:srgbClr val="00B0F0"/>
                </a:solidFill>
              </a:rPr>
              <a:t>sendup</a:t>
            </a:r>
            <a:r>
              <a:rPr lang="en-US" sz="900" dirty="0">
                <a:solidFill>
                  <a:srgbClr val="00B0F0"/>
                </a:solidFill>
              </a:rPr>
              <a:t> time</a:t>
            </a:r>
            <a:r>
              <a:rPr lang="en-US" sz="900" dirty="0">
                <a:solidFill>
                  <a:schemeClr val="tx1"/>
                </a:solidFill>
              </a:rPr>
              <a:t>"</a:t>
            </a:r>
          </a:p>
        </p:txBody>
      </p:sp>
    </p:spTree>
    <p:extLst>
      <p:ext uri="{BB962C8B-B14F-4D97-AF65-F5344CB8AC3E}">
        <p14:creationId xmlns:p14="http://schemas.microsoft.com/office/powerpoint/2010/main" val="24030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Optional Dynamic Feedback Control </a:t>
            </a:r>
            <a:r>
              <a:rPr lang="en-US" dirty="0" err="1"/>
              <a:t>iosequencer</a:t>
            </a:r>
            <a:r>
              <a:rPr lang="en-US" dirty="0"/>
              <a:t> update</a:t>
            </a:r>
          </a:p>
        </p:txBody>
      </p:sp>
      <p:sp>
        <p:nvSpPr>
          <p:cNvPr id="4" name="Rectangle 3">
            <a:extLst>
              <a:ext uri="{FF2B5EF4-FFF2-40B4-BE49-F238E27FC236}">
                <a16:creationId xmlns:a16="http://schemas.microsoft.com/office/drawing/2014/main" id="{84CF0F04-C7F5-426D-8731-B938DA97A199}"/>
              </a:ext>
            </a:extLst>
          </p:cNvPr>
          <p:cNvSpPr/>
          <p:nvPr/>
        </p:nvSpPr>
        <p:spPr>
          <a:xfrm>
            <a:off x="1441630" y="2286000"/>
            <a:ext cx="1080854"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34E03C2-BB89-4FE2-A13D-8950934E4895}"/>
              </a:ext>
            </a:extLst>
          </p:cNvPr>
          <p:cNvSpPr/>
          <p:nvPr/>
        </p:nvSpPr>
        <p:spPr>
          <a:xfrm>
            <a:off x="3396919" y="1759691"/>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sending</a:t>
            </a:r>
          </a:p>
        </p:txBody>
      </p:sp>
      <p:sp>
        <p:nvSpPr>
          <p:cNvPr id="6" name="Rectangle 5">
            <a:extLst>
              <a:ext uri="{FF2B5EF4-FFF2-40B4-BE49-F238E27FC236}">
                <a16:creationId xmlns:a16="http://schemas.microsoft.com/office/drawing/2014/main" id="{69AABBAB-E4A4-4E72-9845-3B9295EC8AF1}"/>
              </a:ext>
            </a:extLst>
          </p:cNvPr>
          <p:cNvSpPr/>
          <p:nvPr/>
        </p:nvSpPr>
        <p:spPr>
          <a:xfrm>
            <a:off x="3400467" y="2863703"/>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running</a:t>
            </a:r>
          </a:p>
        </p:txBody>
      </p:sp>
      <p:sp>
        <p:nvSpPr>
          <p:cNvPr id="7" name="Rectangle 6">
            <a:extLst>
              <a:ext uri="{FF2B5EF4-FFF2-40B4-BE49-F238E27FC236}">
                <a16:creationId xmlns:a16="http://schemas.microsoft.com/office/drawing/2014/main" id="{8F17CC99-5880-4C3E-8A36-2C77EA33E789}"/>
              </a:ext>
            </a:extLst>
          </p:cNvPr>
          <p:cNvSpPr/>
          <p:nvPr/>
        </p:nvSpPr>
        <p:spPr>
          <a:xfrm>
            <a:off x="2950406" y="1324303"/>
            <a:ext cx="1917087"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chemeClr val="tx1"/>
                </a:solidFill>
                <a:latin typeface="+mj-lt"/>
              </a:rPr>
              <a:t>Workload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5020732" y="2358521"/>
            <a:ext cx="1419263"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solidFill>
                  <a:schemeClr val="tx1"/>
                </a:solidFill>
                <a:latin typeface="Courier New" panose="02070309020205020404" pitchFamily="49" charset="0"/>
                <a:cs typeface="Courier New" panose="02070309020205020404" pitchFamily="49" charset="0"/>
              </a:rPr>
              <a:t>WorkloadThread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threadRun</a:t>
            </a:r>
            <a:r>
              <a:rPr lang="en-US" sz="1100" dirty="0">
                <a:solidFill>
                  <a:schemeClr val="tx1"/>
                </a:solidFill>
                <a:latin typeface="Courier New" panose="02070309020205020404" pitchFamily="49" charset="0"/>
                <a:cs typeface="Courier New" panose="02070309020205020404" pitchFamily="49" charset="0"/>
              </a:rPr>
              <a:t>()</a:t>
            </a:r>
          </a:p>
        </p:txBody>
      </p:sp>
      <p:sp>
        <p:nvSpPr>
          <p:cNvPr id="10" name="Arrow: Right 9">
            <a:extLst>
              <a:ext uri="{FF2B5EF4-FFF2-40B4-BE49-F238E27FC236}">
                <a16:creationId xmlns:a16="http://schemas.microsoft.com/office/drawing/2014/main" id="{44B37C4C-DAA4-4AD1-87C3-82BBDCA56005}"/>
              </a:ext>
            </a:extLst>
          </p:cNvPr>
          <p:cNvSpPr/>
          <p:nvPr/>
        </p:nvSpPr>
        <p:spPr>
          <a:xfrm rot="9217577" flipV="1">
            <a:off x="4292691" y="2928550"/>
            <a:ext cx="85639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9" name="Arrow: Right 8">
            <a:extLst>
              <a:ext uri="{FF2B5EF4-FFF2-40B4-BE49-F238E27FC236}">
                <a16:creationId xmlns:a16="http://schemas.microsoft.com/office/drawing/2014/main" id="{BF451E98-42B4-4892-9556-024FD2D69DE9}"/>
              </a:ext>
            </a:extLst>
          </p:cNvPr>
          <p:cNvSpPr/>
          <p:nvPr/>
        </p:nvSpPr>
        <p:spPr>
          <a:xfrm>
            <a:off x="176574" y="2643701"/>
            <a:ext cx="1217098" cy="377844"/>
          </a:xfrm>
          <a:prstGeom prst="rightArrow">
            <a:avLst>
              <a:gd name="adj1" fmla="val 71989"/>
              <a:gd name="adj2" fmla="val 4059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mj-lt"/>
              </a:rPr>
              <a:t>Edit Workload</a:t>
            </a:r>
          </a:p>
        </p:txBody>
      </p:sp>
      <p:sp>
        <p:nvSpPr>
          <p:cNvPr id="12" name="Content Placeholder 11">
            <a:extLst>
              <a:ext uri="{FF2B5EF4-FFF2-40B4-BE49-F238E27FC236}">
                <a16:creationId xmlns:a16="http://schemas.microsoft.com/office/drawing/2014/main" id="{58C92DB4-0852-4057-A911-8C002B10028A}"/>
              </a:ext>
            </a:extLst>
          </p:cNvPr>
          <p:cNvSpPr>
            <a:spLocks noGrp="1"/>
          </p:cNvSpPr>
          <p:nvPr>
            <p:ph idx="1"/>
          </p:nvPr>
        </p:nvSpPr>
        <p:spPr>
          <a:xfrm>
            <a:off x="6419719" y="967575"/>
            <a:ext cx="2598157" cy="4001095"/>
          </a:xfrm>
        </p:spPr>
        <p:txBody>
          <a:bodyPr/>
          <a:lstStyle/>
          <a:p>
            <a:r>
              <a:rPr lang="en-US" sz="1400" dirty="0" err="1">
                <a:latin typeface="Courier New" panose="02070309020205020404" pitchFamily="49" charset="0"/>
                <a:cs typeface="Courier New" panose="02070309020205020404" pitchFamily="49" charset="0"/>
              </a:rPr>
              <a:t>ivyslave</a:t>
            </a:r>
            <a:r>
              <a:rPr lang="en-US" sz="1400" dirty="0"/>
              <a:t> posts any </a:t>
            </a:r>
            <a:r>
              <a:rPr lang="en-US" sz="1400" dirty="0" err="1"/>
              <a:t>iosequencer</a:t>
            </a:r>
            <a:r>
              <a:rPr lang="en-US" sz="1400" dirty="0"/>
              <a:t> input parameter updates into BOTH subintervals, </a:t>
            </a:r>
            <a:r>
              <a:rPr lang="en-US" sz="1400" i="1" dirty="0"/>
              <a:t>while the workload thread is running</a:t>
            </a:r>
            <a:r>
              <a:rPr lang="en-US" sz="1400" dirty="0"/>
              <a:t>.</a:t>
            </a:r>
          </a:p>
          <a:p>
            <a:r>
              <a:rPr lang="en-US" sz="1400" dirty="0"/>
              <a:t>This makes DFC updates calculated from the previous subinterval’s data to take effect early in the very next subinterval.</a:t>
            </a:r>
          </a:p>
          <a:p>
            <a:r>
              <a:rPr lang="en-US" sz="1400" dirty="0"/>
              <a:t>At present, only the IOPS parameter is being updated, and the current </a:t>
            </a:r>
            <a:r>
              <a:rPr lang="en-US" sz="1400" dirty="0" err="1"/>
              <a:t>iosequencer</a:t>
            </a:r>
            <a:r>
              <a:rPr lang="en-US" sz="1400" dirty="0"/>
              <a:t> types are OK with changing on the fly.</a:t>
            </a:r>
            <a:endParaRPr lang="en-US" sz="1200" dirty="0"/>
          </a:p>
        </p:txBody>
      </p:sp>
      <p:sp>
        <p:nvSpPr>
          <p:cNvPr id="15" name="Arrow: Right 14">
            <a:extLst>
              <a:ext uri="{FF2B5EF4-FFF2-40B4-BE49-F238E27FC236}">
                <a16:creationId xmlns:a16="http://schemas.microsoft.com/office/drawing/2014/main" id="{CF2F23C7-544C-4830-82D6-D314F8B399F0}"/>
              </a:ext>
            </a:extLst>
          </p:cNvPr>
          <p:cNvSpPr/>
          <p:nvPr/>
        </p:nvSpPr>
        <p:spPr>
          <a:xfrm rot="9217577" flipH="1">
            <a:off x="2552953" y="2234407"/>
            <a:ext cx="982222"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17" name="Arrow: Right 16">
            <a:extLst>
              <a:ext uri="{FF2B5EF4-FFF2-40B4-BE49-F238E27FC236}">
                <a16:creationId xmlns:a16="http://schemas.microsoft.com/office/drawing/2014/main" id="{61C206E0-A436-4238-8129-35F2FDBE84F5}"/>
              </a:ext>
            </a:extLst>
          </p:cNvPr>
          <p:cNvSpPr/>
          <p:nvPr/>
        </p:nvSpPr>
        <p:spPr>
          <a:xfrm rot="12382423" flipH="1" flipV="1">
            <a:off x="2585538" y="2916527"/>
            <a:ext cx="982222"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14" name="Rounded Rectangle 13"/>
          <p:cNvSpPr/>
          <p:nvPr/>
        </p:nvSpPr>
        <p:spPr>
          <a:xfrm>
            <a:off x="360484" y="1242291"/>
            <a:ext cx="1772043" cy="517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This is part of "central processing" after Barrier 1 time</a:t>
            </a:r>
          </a:p>
        </p:txBody>
      </p:sp>
      <p:sp>
        <p:nvSpPr>
          <p:cNvPr id="16" name="Speech Bubble: Rectangle with Corners Rounded 13">
            <a:extLst>
              <a:ext uri="{FF2B5EF4-FFF2-40B4-BE49-F238E27FC236}">
                <a16:creationId xmlns:a16="http://schemas.microsoft.com/office/drawing/2014/main" id="{A86FFA4A-370B-471E-ADFB-DCB20EEB724D}"/>
              </a:ext>
            </a:extLst>
          </p:cNvPr>
          <p:cNvSpPr/>
          <p:nvPr/>
        </p:nvSpPr>
        <p:spPr>
          <a:xfrm>
            <a:off x="4964545" y="967575"/>
            <a:ext cx="1339274" cy="856608"/>
          </a:xfrm>
          <a:prstGeom prst="wedgeRoundRectCallout">
            <a:avLst>
              <a:gd name="adj1" fmla="val -102075"/>
              <a:gd name="adj2" fmla="val 64599"/>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mj-lt"/>
              </a:rPr>
              <a:t>During this "central processing time", the workload has not yet been marked "ready to send"</a:t>
            </a:r>
          </a:p>
        </p:txBody>
      </p:sp>
    </p:spTree>
    <p:extLst>
      <p:ext uri="{BB962C8B-B14F-4D97-AF65-F5344CB8AC3E}">
        <p14:creationId xmlns:p14="http://schemas.microsoft.com/office/powerpoint/2010/main" val="101223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65532-6CFF-498B-AAF6-3A162ABCD607}"/>
              </a:ext>
            </a:extLst>
          </p:cNvPr>
          <p:cNvSpPr>
            <a:spLocks noGrp="1"/>
          </p:cNvSpPr>
          <p:nvPr>
            <p:ph type="title"/>
          </p:nvPr>
        </p:nvSpPr>
        <p:spPr>
          <a:xfrm>
            <a:off x="264159" y="53113"/>
            <a:ext cx="7231793" cy="732441"/>
          </a:xfrm>
        </p:spPr>
        <p:txBody>
          <a:bodyPr/>
          <a:lstStyle/>
          <a:p>
            <a:r>
              <a:rPr lang="en-US" dirty="0"/>
              <a:t>After optional DFC updates, “continue” or “stop”</a:t>
            </a:r>
          </a:p>
        </p:txBody>
      </p:sp>
      <p:sp>
        <p:nvSpPr>
          <p:cNvPr id="4" name="Rectangle 3">
            <a:extLst>
              <a:ext uri="{FF2B5EF4-FFF2-40B4-BE49-F238E27FC236}">
                <a16:creationId xmlns:a16="http://schemas.microsoft.com/office/drawing/2014/main" id="{84CF0F04-C7F5-426D-8731-B938DA97A199}"/>
              </a:ext>
            </a:extLst>
          </p:cNvPr>
          <p:cNvSpPr/>
          <p:nvPr/>
        </p:nvSpPr>
        <p:spPr>
          <a:xfrm>
            <a:off x="1441630" y="2286000"/>
            <a:ext cx="1080854" cy="10207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ivyslave</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34E03C2-BB89-4FE2-A13D-8950934E4895}"/>
              </a:ext>
            </a:extLst>
          </p:cNvPr>
          <p:cNvSpPr/>
          <p:nvPr/>
        </p:nvSpPr>
        <p:spPr>
          <a:xfrm>
            <a:off x="3423043" y="1759691"/>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ready to run</a:t>
            </a:r>
          </a:p>
        </p:txBody>
      </p:sp>
      <p:sp>
        <p:nvSpPr>
          <p:cNvPr id="6" name="Rectangle 5">
            <a:extLst>
              <a:ext uri="{FF2B5EF4-FFF2-40B4-BE49-F238E27FC236}">
                <a16:creationId xmlns:a16="http://schemas.microsoft.com/office/drawing/2014/main" id="{69AABBAB-E4A4-4E72-9845-3B9295EC8AF1}"/>
              </a:ext>
            </a:extLst>
          </p:cNvPr>
          <p:cNvSpPr/>
          <p:nvPr/>
        </p:nvSpPr>
        <p:spPr>
          <a:xfrm>
            <a:off x="3426591" y="2863703"/>
            <a:ext cx="1024230" cy="97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mj-lt"/>
              </a:rPr>
              <a:t>running</a:t>
            </a:r>
          </a:p>
        </p:txBody>
      </p:sp>
      <p:sp>
        <p:nvSpPr>
          <p:cNvPr id="7" name="Rectangle 6">
            <a:extLst>
              <a:ext uri="{FF2B5EF4-FFF2-40B4-BE49-F238E27FC236}">
                <a16:creationId xmlns:a16="http://schemas.microsoft.com/office/drawing/2014/main" id="{8F17CC99-5880-4C3E-8A36-2C77EA33E789}"/>
              </a:ext>
            </a:extLst>
          </p:cNvPr>
          <p:cNvSpPr/>
          <p:nvPr/>
        </p:nvSpPr>
        <p:spPr>
          <a:xfrm>
            <a:off x="2976530" y="1324303"/>
            <a:ext cx="1917087" cy="29818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solidFill>
                  <a:schemeClr val="tx1"/>
                </a:solidFill>
                <a:latin typeface="+mj-lt"/>
              </a:rPr>
              <a:t>Workload </a:t>
            </a:r>
            <a:r>
              <a:rPr lang="en-US" sz="1200" dirty="0" err="1">
                <a:solidFill>
                  <a:schemeClr val="tx1"/>
                </a:solidFill>
                <a:latin typeface="+mj-lt"/>
              </a:rPr>
              <a:t>subthread’s</a:t>
            </a:r>
            <a:r>
              <a:rPr lang="en-US" sz="1200" dirty="0">
                <a:solidFill>
                  <a:schemeClr val="tx1"/>
                </a:solidFill>
                <a:latin typeface="+mj-lt"/>
              </a:rPr>
              <a:t> data</a:t>
            </a:r>
          </a:p>
        </p:txBody>
      </p:sp>
      <p:sp>
        <p:nvSpPr>
          <p:cNvPr id="8" name="Rectangle 7">
            <a:extLst>
              <a:ext uri="{FF2B5EF4-FFF2-40B4-BE49-F238E27FC236}">
                <a16:creationId xmlns:a16="http://schemas.microsoft.com/office/drawing/2014/main" id="{77449F85-866D-47B6-AFB6-2B4F2F6084B7}"/>
              </a:ext>
            </a:extLst>
          </p:cNvPr>
          <p:cNvSpPr/>
          <p:nvPr/>
        </p:nvSpPr>
        <p:spPr>
          <a:xfrm>
            <a:off x="5044204" y="2358521"/>
            <a:ext cx="1375516" cy="9482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solidFill>
                  <a:schemeClr val="tx1"/>
                </a:solidFill>
                <a:latin typeface="Courier New" panose="02070309020205020404" pitchFamily="49" charset="0"/>
                <a:cs typeface="Courier New" panose="02070309020205020404" pitchFamily="49" charset="0"/>
              </a:rPr>
              <a:t>WorkloadThread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threadRun</a:t>
            </a:r>
            <a:r>
              <a:rPr lang="en-US" sz="1100" dirty="0">
                <a:solidFill>
                  <a:schemeClr val="tx1"/>
                </a:solidFill>
                <a:latin typeface="Courier New" panose="02070309020205020404" pitchFamily="49" charset="0"/>
                <a:cs typeface="Courier New" panose="02070309020205020404" pitchFamily="49" charset="0"/>
              </a:rPr>
              <a:t>()</a:t>
            </a:r>
          </a:p>
        </p:txBody>
      </p:sp>
      <p:sp>
        <p:nvSpPr>
          <p:cNvPr id="10" name="Arrow: Right 9">
            <a:extLst>
              <a:ext uri="{FF2B5EF4-FFF2-40B4-BE49-F238E27FC236}">
                <a16:creationId xmlns:a16="http://schemas.microsoft.com/office/drawing/2014/main" id="{44B37C4C-DAA4-4AD1-87C3-82BBDCA56005}"/>
              </a:ext>
            </a:extLst>
          </p:cNvPr>
          <p:cNvSpPr/>
          <p:nvPr/>
        </p:nvSpPr>
        <p:spPr>
          <a:xfrm rot="9217577" flipV="1">
            <a:off x="4240431" y="2928550"/>
            <a:ext cx="856399"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9" name="Arrow: Right 8">
            <a:extLst>
              <a:ext uri="{FF2B5EF4-FFF2-40B4-BE49-F238E27FC236}">
                <a16:creationId xmlns:a16="http://schemas.microsoft.com/office/drawing/2014/main" id="{BF451E98-42B4-4892-9556-024FD2D69DE9}"/>
              </a:ext>
            </a:extLst>
          </p:cNvPr>
          <p:cNvSpPr/>
          <p:nvPr/>
        </p:nvSpPr>
        <p:spPr>
          <a:xfrm>
            <a:off x="126124" y="2643701"/>
            <a:ext cx="1267548" cy="377844"/>
          </a:xfrm>
          <a:prstGeom prst="rightArrow">
            <a:avLst>
              <a:gd name="adj1" fmla="val 71989"/>
              <a:gd name="adj2" fmla="val 4059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mj-lt"/>
              </a:rPr>
              <a:t>Continue / stop</a:t>
            </a:r>
          </a:p>
        </p:txBody>
      </p:sp>
      <p:sp>
        <p:nvSpPr>
          <p:cNvPr id="12" name="Content Placeholder 11">
            <a:extLst>
              <a:ext uri="{FF2B5EF4-FFF2-40B4-BE49-F238E27FC236}">
                <a16:creationId xmlns:a16="http://schemas.microsoft.com/office/drawing/2014/main" id="{58C92DB4-0852-4057-A911-8C002B10028A}"/>
              </a:ext>
            </a:extLst>
          </p:cNvPr>
          <p:cNvSpPr>
            <a:spLocks noGrp="1"/>
          </p:cNvSpPr>
          <p:nvPr>
            <p:ph idx="1"/>
          </p:nvPr>
        </p:nvSpPr>
        <p:spPr>
          <a:xfrm>
            <a:off x="6054436" y="967575"/>
            <a:ext cx="2963440" cy="3119828"/>
          </a:xfrm>
        </p:spPr>
        <p:txBody>
          <a:bodyPr/>
          <a:lstStyle/>
          <a:p>
            <a:r>
              <a:rPr lang="en-US" sz="1200" dirty="0">
                <a:cs typeface="Courier New" panose="02070309020205020404" pitchFamily="49" charset="0"/>
              </a:rPr>
              <a:t>For "continue"</a:t>
            </a:r>
          </a:p>
          <a:p>
            <a:pPr lvl="1"/>
            <a:r>
              <a:rPr lang="en-US" sz="1000" dirty="0" err="1">
                <a:latin typeface="Courier New" panose="02070309020205020404" pitchFamily="49" charset="0"/>
                <a:cs typeface="Courier New" panose="02070309020205020404" pitchFamily="49" charset="0"/>
              </a:rPr>
              <a:t>ivyslave</a:t>
            </a:r>
            <a:r>
              <a:rPr lang="en-US" sz="1000" dirty="0"/>
              <a:t> clears out the old output data, and posts the inactive subinterval as “ready to run”.</a:t>
            </a:r>
          </a:p>
          <a:p>
            <a:r>
              <a:rPr lang="en-US" sz="1200" dirty="0"/>
              <a:t>For "stop"</a:t>
            </a:r>
          </a:p>
          <a:p>
            <a:pPr lvl="1"/>
            <a:r>
              <a:rPr lang="en-US" sz="1100" dirty="0" err="1">
                <a:latin typeface="Courier New" panose="02070309020205020404" pitchFamily="49" charset="0"/>
                <a:cs typeface="Courier New" panose="02070309020205020404" pitchFamily="49" charset="0"/>
              </a:rPr>
              <a:t>WorkloadThread</a:t>
            </a:r>
            <a:r>
              <a:rPr lang="en-US" sz="1100" dirty="0"/>
              <a:t> stops at the end of the running subinterval, and after first catching any in-flight I/Os at the end of the last subinterval, goes to "waiting for command" state.</a:t>
            </a:r>
          </a:p>
          <a:p>
            <a:pPr lvl="1"/>
            <a:r>
              <a:rPr lang="en-US" sz="1100" dirty="0">
                <a:cs typeface="Courier New" panose="02070309020205020404" pitchFamily="49" charset="0"/>
              </a:rPr>
              <a:t>For "stop", </a:t>
            </a:r>
            <a:r>
              <a:rPr lang="en-US" sz="1100" dirty="0" err="1">
                <a:latin typeface="Courier New" panose="02070309020205020404" pitchFamily="49" charset="0"/>
                <a:cs typeface="Courier New" panose="02070309020205020404" pitchFamily="49" charset="0"/>
              </a:rPr>
              <a:t>ivyslave</a:t>
            </a:r>
            <a:r>
              <a:rPr lang="en-US" sz="1100" dirty="0"/>
              <a:t> will still send up the data from the last subinterval at the end of the subinterval.</a:t>
            </a:r>
          </a:p>
        </p:txBody>
      </p:sp>
      <p:sp>
        <p:nvSpPr>
          <p:cNvPr id="15" name="Arrow: Right 14">
            <a:extLst>
              <a:ext uri="{FF2B5EF4-FFF2-40B4-BE49-F238E27FC236}">
                <a16:creationId xmlns:a16="http://schemas.microsoft.com/office/drawing/2014/main" id="{CF2F23C7-544C-4830-82D6-D314F8B399F0}"/>
              </a:ext>
            </a:extLst>
          </p:cNvPr>
          <p:cNvSpPr/>
          <p:nvPr/>
        </p:nvSpPr>
        <p:spPr>
          <a:xfrm rot="9217577" flipH="1">
            <a:off x="2579077" y="2234407"/>
            <a:ext cx="982222" cy="400444"/>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solidFill>
                <a:schemeClr val="tx1"/>
              </a:solidFill>
              <a:latin typeface="+mj-lt"/>
            </a:endParaRPr>
          </a:p>
        </p:txBody>
      </p:sp>
      <p:sp>
        <p:nvSpPr>
          <p:cNvPr id="14" name="Rounded Rectangle 13"/>
          <p:cNvSpPr/>
          <p:nvPr/>
        </p:nvSpPr>
        <p:spPr>
          <a:xfrm>
            <a:off x="351248" y="1053018"/>
            <a:ext cx="1786971" cy="951739"/>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When delivery of "continue" or "stop" to all workload threads is confirmed, "</a:t>
            </a:r>
            <a:r>
              <a:rPr lang="en-US" sz="900" dirty="0">
                <a:solidFill>
                  <a:srgbClr val="00B0F0"/>
                </a:solidFill>
              </a:rPr>
              <a:t>Barrier 2 time</a:t>
            </a:r>
            <a:r>
              <a:rPr lang="en-US" sz="900" dirty="0">
                <a:solidFill>
                  <a:schemeClr val="tx1"/>
                </a:solidFill>
              </a:rPr>
              <a:t>".</a:t>
            </a:r>
          </a:p>
          <a:p>
            <a:pPr algn="ctr"/>
            <a:endParaRPr lang="en-US" sz="900" dirty="0">
              <a:solidFill>
                <a:schemeClr val="tx1"/>
              </a:solidFill>
            </a:endParaRPr>
          </a:p>
          <a:p>
            <a:pPr algn="ctr"/>
            <a:r>
              <a:rPr lang="en-US" sz="900" dirty="0">
                <a:solidFill>
                  <a:schemeClr val="tx1"/>
                </a:solidFill>
              </a:rPr>
              <a:t>From Barrier 1 time to Barrier 2 time, "</a:t>
            </a:r>
            <a:r>
              <a:rPr lang="en-US" sz="900" dirty="0">
                <a:solidFill>
                  <a:srgbClr val="00B0F0"/>
                </a:solidFill>
              </a:rPr>
              <a:t>central processing time</a:t>
            </a:r>
            <a:r>
              <a:rPr lang="en-US" sz="900" dirty="0">
                <a:solidFill>
                  <a:schemeClr val="tx1"/>
                </a:solidFill>
              </a:rPr>
              <a:t>"</a:t>
            </a:r>
          </a:p>
        </p:txBody>
      </p:sp>
    </p:spTree>
    <p:extLst>
      <p:ext uri="{BB962C8B-B14F-4D97-AF65-F5344CB8AC3E}">
        <p14:creationId xmlns:p14="http://schemas.microsoft.com/office/powerpoint/2010/main" val="326801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sz="14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0E1628"/>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itachi-ppt-template-2018.pptx  -  Read-Only" id="{F6F33DEB-57B5-4A5D-B23F-890FF586A8F1}" vid="{325CDE33-BA8D-48D0-B962-39F410A4762D}"/>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1137</TotalTime>
  <Words>4462</Words>
  <Application>Microsoft Office PowerPoint</Application>
  <PresentationFormat>On-screen Show (16:9)</PresentationFormat>
  <Paragraphs>373</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HelveticaNeueLT Std</vt:lpstr>
      <vt:lpstr>Arial</vt:lpstr>
      <vt:lpstr>Courier New</vt:lpstr>
      <vt:lpstr>Wingdings</vt:lpstr>
      <vt:lpstr>2017-hitachi-corporate-powerpoint-template</vt:lpstr>
      <vt:lpstr>ivy thread interlock protocol</vt:lpstr>
      <vt:lpstr>Four levels of threads, plus one more running ssh</vt:lpstr>
      <vt:lpstr>Workload threads flip back and forth between two objects</vt:lpstr>
      <vt:lpstr>At time zero before the first subinterval starts running</vt:lpstr>
      <vt:lpstr>During first subinterval</vt:lpstr>
      <vt:lpstr>At the end of a subinterval</vt:lpstr>
      <vt:lpstr>A few milliseconds after the end of a subinterval</vt:lpstr>
      <vt:lpstr>Optional Dynamic Feedback Control iosequencer update</vt:lpstr>
      <vt:lpstr>After optional DFC updates, “continue” or “stop”</vt:lpstr>
      <vt:lpstr>Command device gather for configuration info</vt:lpstr>
      <vt:lpstr>Command device gather for real time performance data</vt:lpstr>
      <vt:lpstr>Filtering real time performance data by Rollup Instance</vt:lpstr>
      <vt:lpstr>Ivy main thread waits for gathering &amp; rollups to complete</vt:lpstr>
      <vt:lpstr>ivy thread interlock protocol diagram (not to time scale)</vt:lpstr>
      <vt:lpstr>Ivy interlock latency csv file terminology</vt:lpstr>
      <vt:lpstr>Scheduling just-in-time subsystem gathers</vt:lpstr>
      <vt:lpstr>Workload thread interlock latency metrics</vt:lpstr>
      <vt:lpstr>Using ivy interlock protocol latencies csv data</vt:lpstr>
      <vt:lpstr>Appendix: more detail </vt:lpstr>
      <vt:lpstr>Life cycle of an ivy I/O</vt:lpstr>
      <vt:lpstr>The ivy AIO engine human-friendly description</vt:lpstr>
      <vt:lpstr>The way it actually works</vt:lpstr>
      <vt:lpstr>Communicating with WorkloadThread</vt:lpstr>
      <vt:lpstr>WorkloadThread states</vt:lpstr>
      <vt:lpstr>How to operate ivyslave</vt:lpstr>
      <vt:lpstr>ivyslave commands</vt:lpstr>
      <vt:lpstr>ivy_cmddev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ivy thread interlock protocol</dc:title>
  <dc:creator>Ian Vogelesang</dc:creator>
  <cp:lastModifiedBy>Ian Vogelesang</cp:lastModifiedBy>
  <cp:revision>90</cp:revision>
  <dcterms:created xsi:type="dcterms:W3CDTF">2018-05-09T15:41:26Z</dcterms:created>
  <dcterms:modified xsi:type="dcterms:W3CDTF">2018-06-12T17:53:16Z</dcterms:modified>
</cp:coreProperties>
</file>