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8" r:id="rId2"/>
    <p:sldId id="343" r:id="rId3"/>
    <p:sldId id="347" r:id="rId4"/>
    <p:sldId id="344" r:id="rId5"/>
    <p:sldId id="306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73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-558" y="-102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88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city.pn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-849"/>
          <a:stretch/>
        </p:blipFill>
        <p:spPr>
          <a:xfrm>
            <a:off x="-1141" y="-55310"/>
            <a:ext cx="9182571" cy="5253150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>
          <a:xfrm rot="10800000">
            <a:off x="-12947" y="-11686"/>
            <a:ext cx="9194377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1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-537419" y="-1223434"/>
            <a:ext cx="9681419" cy="969823"/>
            <a:chOff x="0" y="0"/>
            <a:chExt cx="9144000" cy="915988"/>
          </a:xfrm>
          <a:effectLst/>
        </p:grpSpPr>
        <p:sp>
          <p:nvSpPr>
            <p:cNvPr id="4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3865" y="3081173"/>
            <a:ext cx="9185296" cy="211666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1019128"/>
            <a:ext cx="9190512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" name="Picture 3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grpSp>
        <p:nvGrpSpPr>
          <p:cNvPr id="105" name="Group 104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10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8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9" name="Picture 12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8467" y="2520899"/>
            <a:ext cx="613176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2548458" y="1052996"/>
            <a:ext cx="613176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" y="3249791"/>
            <a:ext cx="9190510" cy="48012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43" name="Picture 42" descr="IWI-RGB-150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41" name="Rectangle 40"/>
          <p:cNvSpPr/>
          <p:nvPr userDrawn="1"/>
        </p:nvSpPr>
        <p:spPr>
          <a:xfrm>
            <a:off x="282261" y="2779838"/>
            <a:ext cx="207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Hitachi Data Systems employees and </a:t>
            </a:r>
            <a:b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11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98979" cy="5166512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0000">
                <a:schemeClr val="tx2"/>
              </a:gs>
              <a:gs pos="100000">
                <a:schemeClr val="tx2"/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58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pic>
        <p:nvPicPr>
          <p:cNvPr id="37" name="Picture 36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5" name="Picture 34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213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-8467" y="-7718"/>
            <a:ext cx="9170755" cy="516651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16936" y="1019128"/>
            <a:ext cx="9207448" cy="22786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57000">
                <a:schemeClr val="bg1">
                  <a:alpha val="90000"/>
                </a:schemeClr>
              </a:gs>
              <a:gs pos="100000">
                <a:schemeClr val="bg1">
                  <a:alpha val="4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394877" y="280579"/>
            <a:ext cx="1465784" cy="419664"/>
            <a:chOff x="7743893" y="-1004361"/>
            <a:chExt cx="1215220" cy="347926"/>
          </a:xfrm>
          <a:solidFill>
            <a:srgbClr val="FFFFFF"/>
          </a:solidFill>
        </p:grpSpPr>
        <p:sp>
          <p:nvSpPr>
            <p:cNvPr id="43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91" name="Picture 90" descr="hds-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274473"/>
            <a:ext cx="2077976" cy="208842"/>
          </a:xfrm>
          <a:prstGeom prst="rect">
            <a:avLst/>
          </a:prstGeom>
          <a:effectLst/>
        </p:spPr>
      </p:pic>
      <p:sp>
        <p:nvSpPr>
          <p:cNvPr id="42" name="TextBox 41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rgbClr val="FFFFFF">
                    <a:alpha val="50000"/>
                  </a:srgbClr>
                </a:solidFill>
                <a:latin typeface="+mn-lt"/>
                <a:ea typeface="+mn-ea"/>
                <a:cs typeface="+mn-cs"/>
              </a:rPr>
              <a:t>© Hitachi Data Systems Corporation 2014. All rights reserved.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548467" y="1019128"/>
            <a:ext cx="6131767" cy="2230662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 rot="10800000">
            <a:off x="-16936" y="3249790"/>
            <a:ext cx="9207447" cy="48013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2">
                  <a:shade val="94000"/>
                  <a:satMod val="135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50" name="Picture 49" descr="PPT-WORD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3867" y="3977419"/>
            <a:ext cx="9185297" cy="823220"/>
          </a:xfrm>
          <a:prstGeom prst="rect">
            <a:avLst/>
          </a:prstGeom>
        </p:spPr>
      </p:pic>
      <p:pic>
        <p:nvPicPr>
          <p:cNvPr id="39" name="Picture 38" descr="IWI-RGB-150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82261" y="1989705"/>
            <a:ext cx="2077976" cy="391547"/>
          </a:xfrm>
          <a:prstGeom prst="rect">
            <a:avLst/>
          </a:prstGeom>
        </p:spPr>
      </p:pic>
      <p:sp>
        <p:nvSpPr>
          <p:cNvPr id="35" name="TextBox 34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472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4160" y="4912273"/>
            <a:ext cx="65007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62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8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4"/>
            <a:ext cx="9160095" cy="848792"/>
          </a:xfrm>
          <a:prstGeom prst="rect">
            <a:avLst/>
          </a:prstGeom>
          <a:gradFill flip="none" rotWithShape="1">
            <a:gsLst>
              <a:gs pos="73000">
                <a:schemeClr val="bg1">
                  <a:alpha val="12000"/>
                </a:schemeClr>
              </a:gs>
              <a:gs pos="0">
                <a:schemeClr val="bg2">
                  <a:lumMod val="20000"/>
                  <a:lumOff val="80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0800000">
            <a:off x="-8468" y="821940"/>
            <a:ext cx="9144000" cy="48010"/>
          </a:xfrm>
          <a:prstGeom prst="rect">
            <a:avLst/>
          </a:prstGeom>
          <a:gradFill>
            <a:gsLst>
              <a:gs pos="100000">
                <a:schemeClr val="accent2"/>
              </a:gs>
              <a:gs pos="15000">
                <a:schemeClr val="accent2">
                  <a:alpha val="0"/>
                </a:schemeClr>
              </a:gs>
              <a:gs pos="66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8832" y="4911221"/>
            <a:ext cx="42854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Restricted Confidential     © Hitachi Data Systems Corporation 2014. All rights reserved.</a:t>
            </a:r>
          </a:p>
        </p:txBody>
      </p:sp>
      <p:sp>
        <p:nvSpPr>
          <p:cNvPr id="36" name="Rectangle 4"/>
          <p:cNvSpPr/>
          <p:nvPr/>
        </p:nvSpPr>
        <p:spPr>
          <a:xfrm>
            <a:off x="1611" y="4"/>
            <a:ext cx="9144001" cy="817701"/>
          </a:xfrm>
          <a:prstGeom prst="rect">
            <a:avLst/>
          </a:prstGeom>
          <a:blipFill dpi="0" rotWithShape="1">
            <a:blip r:embed="rId10" cstate="email">
              <a:alphaModFix amt="40000"/>
            </a:blip>
            <a:srcRect/>
            <a:tile tx="0" ty="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7687887" y="230319"/>
            <a:ext cx="1230037" cy="352168"/>
            <a:chOff x="7743893" y="-1004361"/>
            <a:chExt cx="1215220" cy="347926"/>
          </a:xfrm>
          <a:solidFill>
            <a:schemeClr val="tx1"/>
          </a:solidFill>
        </p:grpSpPr>
        <p:sp>
          <p:nvSpPr>
            <p:cNvPr id="46" name="Freeform 75"/>
            <p:cNvSpPr>
              <a:spLocks/>
            </p:cNvSpPr>
            <p:nvPr userDrawn="1"/>
          </p:nvSpPr>
          <p:spPr bwMode="auto">
            <a:xfrm>
              <a:off x="8895241" y="-809388"/>
              <a:ext cx="47062" cy="28574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8636398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8090138" y="-1001000"/>
              <a:ext cx="176485" cy="164719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8229644" y="-1001000"/>
              <a:ext cx="206739" cy="164719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 userDrawn="1"/>
          </p:nvSpPr>
          <p:spPr bwMode="auto">
            <a:xfrm>
              <a:off x="884649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7821209" y="-1001000"/>
              <a:ext cx="174803" cy="164719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 userDrawn="1"/>
          </p:nvSpPr>
          <p:spPr bwMode="auto">
            <a:xfrm>
              <a:off x="8031309" y="-1001000"/>
              <a:ext cx="43701" cy="1647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8429660" y="-1004361"/>
              <a:ext cx="184888" cy="17144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60"/>
            <p:cNvSpPr>
              <a:spLocks/>
            </p:cNvSpPr>
            <p:nvPr userDrawn="1"/>
          </p:nvSpPr>
          <p:spPr bwMode="auto">
            <a:xfrm>
              <a:off x="7743893" y="-790900"/>
              <a:ext cx="40339" cy="104210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7804401" y="-758964"/>
              <a:ext cx="82360" cy="72275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7910291" y="-758964"/>
              <a:ext cx="53786" cy="73955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63"/>
            <p:cNvSpPr>
              <a:spLocks noEditPoints="1"/>
            </p:cNvSpPr>
            <p:nvPr userDrawn="1"/>
          </p:nvSpPr>
          <p:spPr bwMode="auto">
            <a:xfrm>
              <a:off x="7974162" y="-758964"/>
              <a:ext cx="84040" cy="102529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8071648" y="-758964"/>
              <a:ext cx="33616" cy="72275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9" name="Freeform 65"/>
            <p:cNvSpPr>
              <a:spLocks/>
            </p:cNvSpPr>
            <p:nvPr userDrawn="1"/>
          </p:nvSpPr>
          <p:spPr bwMode="auto">
            <a:xfrm>
              <a:off x="8083415" y="-789219"/>
              <a:ext cx="23531" cy="2017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66"/>
            <p:cNvSpPr>
              <a:spLocks/>
            </p:cNvSpPr>
            <p:nvPr userDrawn="1"/>
          </p:nvSpPr>
          <p:spPr bwMode="auto">
            <a:xfrm>
              <a:off x="8123754" y="-758964"/>
              <a:ext cx="63870" cy="72275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67"/>
            <p:cNvSpPr>
              <a:spLocks noEditPoints="1"/>
            </p:cNvSpPr>
            <p:nvPr userDrawn="1"/>
          </p:nvSpPr>
          <p:spPr bwMode="auto">
            <a:xfrm>
              <a:off x="8196028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68"/>
            <p:cNvSpPr>
              <a:spLocks/>
            </p:cNvSpPr>
            <p:nvPr userDrawn="1"/>
          </p:nvSpPr>
          <p:spPr bwMode="auto">
            <a:xfrm>
              <a:off x="8384278" y="-792580"/>
              <a:ext cx="80678" cy="10589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69"/>
            <p:cNvSpPr>
              <a:spLocks noEditPoints="1"/>
            </p:cNvSpPr>
            <p:nvPr userDrawn="1"/>
          </p:nvSpPr>
          <p:spPr bwMode="auto">
            <a:xfrm>
              <a:off x="8485126" y="-758964"/>
              <a:ext cx="68913" cy="73955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70"/>
            <p:cNvSpPr>
              <a:spLocks/>
            </p:cNvSpPr>
            <p:nvPr userDrawn="1"/>
          </p:nvSpPr>
          <p:spPr bwMode="auto">
            <a:xfrm>
              <a:off x="8320407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Freeform 71"/>
            <p:cNvSpPr>
              <a:spLocks/>
            </p:cNvSpPr>
            <p:nvPr userDrawn="1"/>
          </p:nvSpPr>
          <p:spPr bwMode="auto">
            <a:xfrm>
              <a:off x="8602782" y="-789219"/>
              <a:ext cx="117656" cy="102529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72"/>
            <p:cNvSpPr>
              <a:spLocks noEditPoints="1"/>
            </p:cNvSpPr>
            <p:nvPr userDrawn="1"/>
          </p:nvSpPr>
          <p:spPr bwMode="auto">
            <a:xfrm>
              <a:off x="8738927" y="-758964"/>
              <a:ext cx="70594" cy="73955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Freeform 73"/>
            <p:cNvSpPr>
              <a:spLocks/>
            </p:cNvSpPr>
            <p:nvPr userDrawn="1"/>
          </p:nvSpPr>
          <p:spPr bwMode="auto">
            <a:xfrm>
              <a:off x="8903646" y="-780815"/>
              <a:ext cx="55467" cy="95806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74"/>
            <p:cNvSpPr>
              <a:spLocks/>
            </p:cNvSpPr>
            <p:nvPr userDrawn="1"/>
          </p:nvSpPr>
          <p:spPr bwMode="auto">
            <a:xfrm>
              <a:off x="8811201" y="-757284"/>
              <a:ext cx="85721" cy="70594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6" r:id="rId3"/>
    <p:sldLayoutId id="2147483687" r:id="rId4"/>
    <p:sldLayoutId id="2147483650" r:id="rId5"/>
    <p:sldLayoutId id="2147483684" r:id="rId6"/>
    <p:sldLayoutId id="2147483654" r:id="rId7"/>
    <p:sldLayoutId id="2147483669" r:id="rId8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Three ideas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8467" y="2520899"/>
            <a:ext cx="6131767" cy="646331"/>
          </a:xfrm>
        </p:spPr>
        <p:txBody>
          <a:bodyPr/>
          <a:lstStyle/>
          <a:p>
            <a:r>
              <a:rPr lang="en-US" dirty="0" smtClean="0"/>
              <a:t>A. Ian Vogelesang</a:t>
            </a:r>
          </a:p>
          <a:p>
            <a:r>
              <a:rPr lang="en-US" dirty="0" smtClean="0"/>
              <a:t>November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33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133918"/>
          </a:xfrm>
        </p:spPr>
        <p:txBody>
          <a:bodyPr/>
          <a:lstStyle/>
          <a:p>
            <a:r>
              <a:rPr lang="en-US" dirty="0" smtClean="0"/>
              <a:t>Write an I/O sequencer where you tell it the RAID level like “7+1”, and it generates I/O only to one particular drive within a PG</a:t>
            </a:r>
          </a:p>
          <a:p>
            <a:pPr lvl="1"/>
            <a:r>
              <a:rPr lang="en-US" dirty="0" smtClean="0"/>
              <a:t>RAID stripe layout repeats on a known deterministic pattern</a:t>
            </a:r>
          </a:p>
          <a:p>
            <a:r>
              <a:rPr lang="en-US" dirty="0" smtClean="0"/>
              <a:t>Test performance of each drive individually by doing random reads before using the PG for a performance benchmark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25852" cy="732441"/>
          </a:xfrm>
        </p:spPr>
        <p:txBody>
          <a:bodyPr/>
          <a:lstStyle/>
          <a:p>
            <a:r>
              <a:rPr lang="en-US" dirty="0" smtClean="0"/>
              <a:t>Test each drive separately within a Parity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89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r>
              <a:rPr lang="en-US" dirty="0" smtClean="0"/>
              <a:t>The rollup / aggregation functions operating on the 12-way bucket breakdowns operate on an array of buckets of a given size.</a:t>
            </a:r>
          </a:p>
          <a:p>
            <a:r>
              <a:rPr lang="en-US" dirty="0" smtClean="0"/>
              <a:t>It would be very simple to record I/O statistics broken down by each 1% of a LUN’s LBA range by creating 100 buckets in an I/O generator and posting I/O results by LBA into the buckets.</a:t>
            </a:r>
          </a:p>
          <a:p>
            <a:r>
              <a:rPr lang="en-US" dirty="0" smtClean="0"/>
              <a:t>In other words, the ivy architecture allows the I/O generator to record data with any kind of breakdown into separate buckets, and for that breakdown to be preserved across rollups / aggregation.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data for each 1% of LBA range in LUN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3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03414"/>
          </a:xfrm>
        </p:spPr>
        <p:txBody>
          <a:bodyPr/>
          <a:lstStyle/>
          <a:p>
            <a:r>
              <a:rPr lang="en-US" dirty="0" smtClean="0"/>
              <a:t>Vary the ratio of LUN coverage size to cache size and measure cache size by looking at read hit rate as shown by % of I/</a:t>
            </a:r>
            <a:r>
              <a:rPr lang="en-US" dirty="0" err="1" smtClean="0"/>
              <a:t>Os</a:t>
            </a:r>
            <a:r>
              <a:rPr lang="en-US" dirty="0" smtClean="0"/>
              <a:t> that are “fast”.</a:t>
            </a:r>
          </a:p>
          <a:p>
            <a:pPr lvl="1"/>
            <a:r>
              <a:rPr lang="en-US" dirty="0" smtClean="0"/>
              <a:t>Can vary LUN coverage size, can also vary CLPR size using </a:t>
            </a:r>
            <a:r>
              <a:rPr lang="en-US" dirty="0" err="1" smtClean="0"/>
              <a:t>raidcom</a:t>
            </a:r>
            <a:r>
              <a:rPr lang="en-US" dirty="0" smtClean="0"/>
              <a:t> CLI / command device.</a:t>
            </a:r>
          </a:p>
          <a:p>
            <a:r>
              <a:rPr lang="en-US" dirty="0" smtClean="0"/>
              <a:t>Especially when playing a customer I/O trace, determine the value of various cache sizes in terms of performance for real-life customer workloads.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effective cache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572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548458" y="1027595"/>
            <a:ext cx="6131767" cy="2212429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22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257</Words>
  <Application>Microsoft Office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Blank</vt:lpstr>
      <vt:lpstr>Three ideas</vt:lpstr>
      <vt:lpstr>Test each drive separately within a Parity Group</vt:lpstr>
      <vt:lpstr>Record data for each 1% of LBA range in LUN</vt:lpstr>
      <vt:lpstr>Measure effective cache size</vt:lpstr>
      <vt:lpstr>Thank You</vt:lpstr>
    </vt:vector>
  </TitlesOfParts>
  <Company>Hitachi Data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Placeholder</dc:title>
  <dc:creator>Hitachi Data Systems</dc:creator>
  <cp:lastModifiedBy>Ian</cp:lastModifiedBy>
  <cp:revision>45</cp:revision>
  <dcterms:created xsi:type="dcterms:W3CDTF">2014-11-06T17:29:27Z</dcterms:created>
  <dcterms:modified xsi:type="dcterms:W3CDTF">2015-05-16T21:14:12Z</dcterms:modified>
</cp:coreProperties>
</file>