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351" r:id="rId2"/>
    <p:sldId id="355" r:id="rId3"/>
    <p:sldId id="361" r:id="rId4"/>
    <p:sldId id="365" r:id="rId5"/>
    <p:sldId id="360" r:id="rId6"/>
    <p:sldId id="367" r:id="rId7"/>
    <p:sldId id="356" r:id="rId8"/>
    <p:sldId id="372" r:id="rId9"/>
    <p:sldId id="366" r:id="rId10"/>
    <p:sldId id="368" r:id="rId11"/>
    <p:sldId id="369" r:id="rId12"/>
    <p:sldId id="370" r:id="rId13"/>
    <p:sldId id="371" r:id="rId14"/>
    <p:sldId id="346" r:id="rId15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pos="5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>
    <p:extLst/>
  </p:cmAuthor>
  <p:cmAuthor id="2" name="Kathleen Watson" initials="KW [2]" lastIdx="1" clrIdx="1">
    <p:extLst/>
  </p:cmAuthor>
  <p:cmAuthor id="3" name="Kathleen Watson" initials="KW [3]" lastIdx="1" clrIdx="2">
    <p:extLst/>
  </p:cmAuthor>
  <p:cmAuthor id="4" name="Kathleen Watson" initials="KW [4]" lastIdx="1" clrIdx="3">
    <p:extLst/>
  </p:cmAuthor>
  <p:cmAuthor id="5" name="Kathleen Watson" initials="KW [5]" lastIdx="1" clrIdx="4">
    <p:extLst/>
  </p:cmAuthor>
  <p:cmAuthor id="6" name="Kathleen Watson" initials="KW [6]" lastIdx="1" clrIdx="5">
    <p:extLst/>
  </p:cmAuthor>
  <p:cmAuthor id="7" name="Kathleen Watson" initials="KW [7]" lastIdx="1" clrIdx="6">
    <p:extLst/>
  </p:cmAuthor>
  <p:cmAuthor id="8" name="Kathleen Watson" initials="KW [8]" lastIdx="1" clrIdx="7">
    <p:extLst/>
  </p:cmAuthor>
  <p:cmAuthor id="9" name="Kathleen Watson" initials="KW [9]" lastIdx="1" clrIdx="8">
    <p:extLst/>
  </p:cmAuthor>
  <p:cmAuthor id="10" name="Kathleen Watson" initials="KW [10]" lastIdx="1" clrIdx="9">
    <p:extLst/>
  </p:cmAuthor>
  <p:cmAuthor id="11" name="Kathleen Watson" initials="KW [11]" lastIdx="1" clrIdx="10">
    <p:extLst/>
  </p:cmAuthor>
  <p:cmAuthor id="12" name="Kathleen Watson" initials="KW [12]" lastIdx="1" clrIdx="11">
    <p:extLst/>
  </p:cmAuthor>
  <p:cmAuthor id="13" name="Jeff San Miguel" initials="JSM" lastIdx="1" clrIdx="12">
    <p:extLst/>
  </p:cmAuthor>
  <p:cmAuthor id="14" name="Jeff San Miguel" initials="JSM [2]" lastIdx="1" clrIdx="13">
    <p:extLst/>
  </p:cmAuthor>
  <p:cmAuthor id="15" name="Jeff San Miguel" initials="JSM [3]" lastIdx="1" clrIdx="14">
    <p:extLst/>
  </p:cmAuthor>
  <p:cmAuthor id="16" name="Jeff San Miguel" initials="JSM [4]" lastIdx="1" clrIdx="15">
    <p:extLst/>
  </p:cmAuthor>
  <p:cmAuthor id="17" name="Jeff San Miguel" initials="JSM [5]" lastIdx="1" clrIdx="16">
    <p:extLst/>
  </p:cmAuthor>
  <p:cmAuthor id="18" name="Jeff San Miguel" initials="JSM [6]" lastIdx="1" clrIdx="17">
    <p:extLst/>
  </p:cmAuthor>
  <p:cmAuthor id="19" name="Jeff San Miguel" initials="JSM [7]" lastIdx="1" clrIdx="18">
    <p:extLst/>
  </p:cmAuthor>
  <p:cmAuthor id="20" name="Jeff San Miguel" initials="JSM [8]" lastIdx="1" clrIdx="19">
    <p:extLst/>
  </p:cmAuthor>
  <p:cmAuthor id="21" name="Jeff San Miguel" initials="JSM [9]" lastIdx="1" clrIdx="2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E1628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4177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108" y="114"/>
      </p:cViewPr>
      <p:guideLst>
        <p:guide orient="horz" pos="132"/>
        <p:guide/>
        <p:guide pos="5760"/>
        <p:guide orient="horz" pos="5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-1"/>
            <a:ext cx="9157063" cy="5159829"/>
          </a:xfrm>
          <a:prstGeom prst="rect">
            <a:avLst/>
          </a:prstGeom>
        </p:spPr>
      </p:pic>
      <p:sp>
        <p:nvSpPr>
          <p:cNvPr id="40" name="Rectangle 39"/>
          <p:cNvSpPr/>
          <p:nvPr userDrawn="1"/>
        </p:nvSpPr>
        <p:spPr>
          <a:xfrm>
            <a:off x="-1" y="0"/>
            <a:ext cx="9152832" cy="515982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5000"/>
                </a:schemeClr>
              </a:gs>
              <a:gs pos="100000">
                <a:schemeClr val="accent5">
                  <a:alpha val="1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41" name="TextBox 40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Corporation </a:t>
            </a:r>
            <a:r>
              <a:rPr lang="is-IS" sz="800" kern="120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2018</a:t>
            </a:r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. All Rights Reserved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Corporation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36844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-1"/>
            <a:ext cx="9157063" cy="5159829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>
          <a:xfrm>
            <a:off x="-1" y="0"/>
            <a:ext cx="9152832" cy="515982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5000"/>
                </a:schemeClr>
              </a:gs>
              <a:gs pos="100000">
                <a:schemeClr val="accent5">
                  <a:alpha val="1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52831" cy="5142017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6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52831" cy="5142017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2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4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4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6136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Gradient Overlay"/>
          <p:cNvSpPr/>
          <p:nvPr/>
        </p:nvSpPr>
        <p:spPr>
          <a:xfrm>
            <a:off x="0" y="-7473"/>
            <a:ext cx="9144000" cy="5161364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1" name="Smart Texture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9740" y="-74140"/>
            <a:ext cx="9398875" cy="5305168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8"/>
            <a:ext cx="9152831" cy="309340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2" name="TextBox 61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1" name="TextBox 60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1" name="TextBox 60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Corporation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51195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81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6" r:id="rId2"/>
    <p:sldLayoutId id="2147483801" r:id="rId3"/>
    <p:sldLayoutId id="2147483802" r:id="rId4"/>
    <p:sldLayoutId id="2147483813" r:id="rId5"/>
    <p:sldLayoutId id="2147483814" r:id="rId6"/>
    <p:sldLayoutId id="2147483805" r:id="rId7"/>
    <p:sldLayoutId id="2147483806" r:id="rId8"/>
    <p:sldLayoutId id="2147483807" r:id="rId9"/>
    <p:sldLayoutId id="2147483808" r:id="rId10"/>
    <p:sldLayoutId id="2147483822" r:id="rId11"/>
    <p:sldLayoutId id="2147483823" r:id="rId12"/>
    <p:sldLayoutId id="214748381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cpprestsdk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ncent/rapidjson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e.hds.com/projects/IVY/repos/ivy/browse/rest_api/python_rest_client/README.txt" TargetMode="External"/><Relationship Id="rId2" Type="http://schemas.openxmlformats.org/officeDocument/2006/relationships/hyperlink" Target="https://git-sce.hds.com/projects/IVY/repos/ivy/browse/rest_api/python_rest_client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-sce.hds.com/projects/IVY/repos/ivy/browse/rest_api/sampl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e.hds.com/projects/IVY/repos/ivy/browse/rest_api/samples/JSON_demos" TargetMode="External"/><Relationship Id="rId2" Type="http://schemas.openxmlformats.org/officeDocument/2006/relationships/hyperlink" Target="https://git-sce.hds.com/projects/IVY/repos/ivy/browse/rest_api/samples/DF_demos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-sce.hds.com/projects/IVY/repos/ivy/browse/rest_api/samples/RAID_dem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cent/rapidjson" TargetMode="External"/><Relationship Id="rId2" Type="http://schemas.openxmlformats.org/officeDocument/2006/relationships/hyperlink" Target="https://github.com/Microsoft/cpprestsdk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e.hds.com/projects/IVY/repos/ivy/browse/src/RestRollupsUri.cpp" TargetMode="External"/><Relationship Id="rId2" Type="http://schemas.openxmlformats.org/officeDocument/2006/relationships/hyperlink" Target="https://git-sce.hds.com/projects/IVY/repos/ivy/browse/src/RestEngineUri.cpp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-sce.hds.com/projects/IVY/repos/ivy/browse/src/RestSessionsUri.cpp" TargetMode="External"/><Relationship Id="rId5" Type="http://schemas.openxmlformats.org/officeDocument/2006/relationships/hyperlink" Target="https://git-sce.hds.com/projects/IVY/repos/ivy/browse/src/RestCsvqueryUri.cpp" TargetMode="External"/><Relationship Id="rId4" Type="http://schemas.openxmlformats.org/officeDocument/2006/relationships/hyperlink" Target="https://git-sce.hds.com/projects/IVY/repos/ivy/browse/src/RestWorkloadsUri.cp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Ivy REST API and Ivy Python module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Kumaran Subramaniam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807733" y="4298226"/>
            <a:ext cx="5221816" cy="276999"/>
          </a:xfrm>
        </p:spPr>
        <p:txBody>
          <a:bodyPr/>
          <a:lstStyle/>
          <a:p>
            <a:r>
              <a:rPr lang="en-US" dirty="0"/>
              <a:t>Aug 20, 2018</a:t>
            </a:r>
          </a:p>
        </p:txBody>
      </p:sp>
    </p:spTree>
    <p:extLst>
      <p:ext uri="{BB962C8B-B14F-4D97-AF65-F5344CB8AC3E}">
        <p14:creationId xmlns:p14="http://schemas.microsoft.com/office/powerpoint/2010/main" val="11165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C12C4A-7D3D-4900-8CE8-6D0064272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5653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Here is a quick update on the progress on the REST API frameworks evaluation and accessing Ivy via REST: REST SDK evaluation – winner  =&gt; </a:t>
            </a:r>
            <a:r>
              <a:rPr lang="en-US" dirty="0" err="1">
                <a:solidFill>
                  <a:schemeClr val="tx2"/>
                </a:solidFill>
              </a:rPr>
              <a:t>cpprestsdk</a:t>
            </a:r>
            <a:r>
              <a:rPr lang="en-US" dirty="0">
                <a:solidFill>
                  <a:schemeClr val="tx2"/>
                </a:solidFill>
              </a:rPr>
              <a:t> (Microsoft) </a:t>
            </a:r>
            <a:endParaRPr lang="en-US" sz="1400" dirty="0">
              <a:solidFill>
                <a:schemeClr val="tx2"/>
              </a:solidFill>
            </a:endParaRPr>
          </a:p>
          <a:p>
            <a:pPr marL="280987" lvl="1" indent="0">
              <a:buNone/>
            </a:pPr>
            <a:r>
              <a:rPr lang="en-US" u="sng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https://github.com/Microsoft/cpprestsdk</a:t>
            </a:r>
            <a:endParaRPr lang="en-US" sz="1200" dirty="0">
              <a:solidFill>
                <a:schemeClr val="tx2"/>
              </a:solidFill>
            </a:endParaRPr>
          </a:p>
          <a:p>
            <a:pPr marL="280987" lvl="1" indent="0">
              <a:buNone/>
            </a:pPr>
            <a:r>
              <a:rPr lang="en-US" dirty="0">
                <a:solidFill>
                  <a:schemeClr val="tx2"/>
                </a:solidFill>
              </a:rPr>
              <a:t>Other SDKs evaluated are:</a:t>
            </a:r>
          </a:p>
          <a:p>
            <a:pPr marL="280987" lvl="1" indent="0">
              <a:buNone/>
            </a:pPr>
            <a:r>
              <a:rPr lang="en-US" dirty="0">
                <a:solidFill>
                  <a:schemeClr val="tx2"/>
                </a:solidFill>
              </a:rPr>
              <a:t>- RestBed (</a:t>
            </a:r>
            <a:r>
              <a:rPr lang="en-US" dirty="0" err="1">
                <a:solidFill>
                  <a:schemeClr val="tx2"/>
                </a:solidFill>
              </a:rPr>
              <a:t>Corvusoft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marL="280987" lvl="1" indent="0">
              <a:buNone/>
            </a:pPr>
            <a:r>
              <a:rPr lang="en-US" dirty="0">
                <a:solidFill>
                  <a:schemeClr val="tx2"/>
                </a:solidFill>
              </a:rPr>
              <a:t>- </a:t>
            </a:r>
            <a:r>
              <a:rPr lang="en-US" dirty="0" err="1">
                <a:solidFill>
                  <a:schemeClr val="tx2"/>
                </a:solidFill>
              </a:rPr>
              <a:t>Pistache</a:t>
            </a:r>
            <a:endParaRPr lang="en-US" sz="1200" dirty="0">
              <a:solidFill>
                <a:schemeClr val="tx2"/>
              </a:solidFill>
            </a:endParaRPr>
          </a:p>
          <a:p>
            <a:pPr marL="280987" lvl="1" indent="0">
              <a:buNone/>
            </a:pPr>
            <a:r>
              <a:rPr lang="en-US" dirty="0">
                <a:solidFill>
                  <a:schemeClr val="tx2"/>
                </a:solidFill>
              </a:rPr>
              <a:t>Advantages of </a:t>
            </a:r>
            <a:r>
              <a:rPr lang="en-US" dirty="0" err="1">
                <a:solidFill>
                  <a:schemeClr val="tx2"/>
                </a:solidFill>
              </a:rPr>
              <a:t>cpprestsdk</a:t>
            </a:r>
            <a:r>
              <a:rPr lang="en-US" dirty="0">
                <a:solidFill>
                  <a:schemeClr val="tx2"/>
                </a:solidFill>
              </a:rPr>
              <a:t>  include: </a:t>
            </a:r>
            <a:endParaRPr lang="en-US" sz="1200" dirty="0">
              <a:solidFill>
                <a:schemeClr val="tx2"/>
              </a:solidFill>
            </a:endParaRPr>
          </a:p>
          <a:p>
            <a:pPr marL="280987" lvl="1" indent="0">
              <a:buNone/>
            </a:pPr>
            <a:r>
              <a:rPr lang="en-US" dirty="0">
                <a:solidFill>
                  <a:schemeClr val="tx2"/>
                </a:solidFill>
              </a:rPr>
              <a:t>Less restrictive MIT license </a:t>
            </a:r>
            <a:endParaRPr lang="en-US" sz="1200" dirty="0">
              <a:solidFill>
                <a:schemeClr val="tx2"/>
              </a:solidFill>
            </a:endParaRPr>
          </a:p>
          <a:p>
            <a:pPr marL="280987" lvl="1" indent="0">
              <a:buNone/>
            </a:pPr>
            <a:r>
              <a:rPr lang="en-US" dirty="0">
                <a:solidFill>
                  <a:schemeClr val="tx2"/>
                </a:solidFill>
              </a:rPr>
              <a:t>Wider  adoption</a:t>
            </a:r>
            <a:endParaRPr lang="en-US" sz="1200" dirty="0">
              <a:solidFill>
                <a:schemeClr val="tx2"/>
              </a:solidFill>
            </a:endParaRPr>
          </a:p>
          <a:p>
            <a:pPr marL="280987" lvl="1" indent="0">
              <a:buNone/>
            </a:pPr>
            <a:r>
              <a:rPr lang="en-US" dirty="0">
                <a:solidFill>
                  <a:schemeClr val="tx2"/>
                </a:solidFill>
              </a:rPr>
              <a:t>Good documentation and examples of API usage</a:t>
            </a:r>
            <a:endParaRPr lang="en-US" sz="1200" dirty="0">
              <a:solidFill>
                <a:schemeClr val="tx2"/>
              </a:solidFill>
            </a:endParaRPr>
          </a:p>
          <a:p>
            <a:pPr marL="280987" lvl="1" indent="0">
              <a:buNone/>
            </a:pPr>
            <a:r>
              <a:rPr lang="en-US" dirty="0">
                <a:solidFill>
                  <a:schemeClr val="tx2"/>
                </a:solidFill>
              </a:rPr>
              <a:t>C++11 and fairly intuitive and easy to use</a:t>
            </a:r>
            <a:endParaRPr lang="en-US" sz="1200" dirty="0">
              <a:solidFill>
                <a:schemeClr val="tx2"/>
              </a:solidFill>
            </a:endParaRPr>
          </a:p>
          <a:p>
            <a:pPr marL="280987" lvl="1" indent="0">
              <a:buNone/>
            </a:pPr>
            <a:r>
              <a:rPr lang="en-US" dirty="0">
                <a:solidFill>
                  <a:schemeClr val="tx2"/>
                </a:solidFill>
              </a:rPr>
              <a:t>Windows support</a:t>
            </a:r>
            <a:endParaRPr lang="en-US" sz="12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682A1A-8312-4320-9B3B-BDA3C6F8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REST SDK evaluation (5/22/2018)</a:t>
            </a:r>
          </a:p>
        </p:txBody>
      </p:sp>
    </p:spTree>
    <p:extLst>
      <p:ext uri="{BB962C8B-B14F-4D97-AF65-F5344CB8AC3E}">
        <p14:creationId xmlns:p14="http://schemas.microsoft.com/office/powerpoint/2010/main" val="27371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A50F99-D8F0-4E36-9413-FD3F44DD9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5502019"/>
          </a:xfrm>
        </p:spPr>
        <p:txBody>
          <a:bodyPr/>
          <a:lstStyle/>
          <a:p>
            <a:pPr marL="280987" lvl="1" indent="0">
              <a:buNone/>
            </a:pPr>
            <a:r>
              <a:rPr lang="en-US" dirty="0"/>
              <a:t>Adequate performance for Ivy</a:t>
            </a:r>
            <a:r>
              <a:rPr lang="en-US" sz="1200" dirty="0"/>
              <a:t>.  </a:t>
            </a:r>
          </a:p>
          <a:p>
            <a:pPr marL="280987" lvl="1" indent="0">
              <a:buNone/>
            </a:pPr>
            <a:r>
              <a:rPr lang="en-US" dirty="0"/>
              <a:t>Dependencies: </a:t>
            </a:r>
          </a:p>
          <a:p>
            <a:pPr marL="280987" lvl="1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chemeClr val="tx2"/>
                </a:solidFill>
              </a:rPr>
              <a:t>required] Boost. [optional] RapidJSON  (comes with a JSON schema validator) </a:t>
            </a:r>
            <a:r>
              <a:rPr lang="en-US" u="sng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https://github.com/Tencent/rapidjson</a:t>
            </a:r>
            <a:r>
              <a:rPr lang="en-US" sz="1200" u="sng" dirty="0">
                <a:solidFill>
                  <a:schemeClr val="tx2"/>
                </a:solidFill>
              </a:rPr>
              <a:t> </a:t>
            </a:r>
          </a:p>
          <a:p>
            <a:pPr marL="280987" lvl="1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Yesterday, built and ran a proof of concept using Curl </a:t>
            </a:r>
            <a:r>
              <a:rPr lang="en-US" sz="1400" dirty="0"/>
              <a:t>as REST client to invoke Ivy. Invoked Ivy via REST client to run a test (hard coded Ivy API engine calls).[next milestone] Things to do to get to a complete working version - </a:t>
            </a:r>
          </a:p>
          <a:p>
            <a:pPr marL="855663" lvl="3" indent="0">
              <a:buNone/>
            </a:pPr>
            <a:r>
              <a:rPr lang="en-US" sz="1400" dirty="0"/>
              <a:t>Identify and finalize the Endpoints (URIs)</a:t>
            </a:r>
          </a:p>
          <a:p>
            <a:pPr marL="855663" lvl="3" indent="0">
              <a:buNone/>
            </a:pPr>
            <a:r>
              <a:rPr lang="en-US" sz="1400" dirty="0"/>
              <a:t>(The end point itself is just an organizing unit for better routing of calls. The below is an initial draft (assuming single instance of </a:t>
            </a:r>
            <a:r>
              <a:rPr lang="en-US" sz="1400" dirty="0" err="1"/>
              <a:t>ivy_engine</a:t>
            </a:r>
            <a:r>
              <a:rPr lang="en-US" sz="1400" dirty="0"/>
              <a:t>)  which needs to be revised and changed as needed.)</a:t>
            </a:r>
          </a:p>
          <a:p>
            <a:pPr marL="855663" lvl="3" indent="0">
              <a:buNone/>
            </a:pPr>
            <a:r>
              <a:rPr lang="en-US" sz="1400" dirty="0"/>
              <a:t>Operations &amp; Mapping operations to Ivy engine calls</a:t>
            </a:r>
          </a:p>
          <a:p>
            <a:pPr marL="855663" lvl="3" indent="0">
              <a:buNone/>
            </a:pPr>
            <a:r>
              <a:rPr lang="en-US" sz="1400" dirty="0"/>
              <a:t>Blocking vs asynchronous. Currently blocking…. </a:t>
            </a:r>
          </a:p>
          <a:p>
            <a:pPr marL="855663" lvl="3" indent="0">
              <a:buNone/>
            </a:pPr>
            <a:r>
              <a:rPr lang="en-US" sz="1400" dirty="0"/>
              <a:t>JSON schema based parsing (http requests/responses)</a:t>
            </a:r>
          </a:p>
          <a:p>
            <a:pPr marL="1090613" lvl="4" indent="0">
              <a:buNone/>
            </a:pPr>
            <a:r>
              <a:rPr lang="en-US" dirty="0"/>
              <a:t>Define JSON schema</a:t>
            </a:r>
          </a:p>
          <a:p>
            <a:pPr marL="1090613" lvl="4" indent="0">
              <a:buNone/>
            </a:pPr>
            <a:r>
              <a:rPr lang="en-US" dirty="0"/>
              <a:t>schema validator in handlers. response as JSON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sz="14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5B1F1-0A7A-4B31-A4E8-FE429A01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REST SDK evaluation (5/22/2018) - continued</a:t>
            </a:r>
          </a:p>
        </p:txBody>
      </p:sp>
    </p:spTree>
    <p:extLst>
      <p:ext uri="{BB962C8B-B14F-4D97-AF65-F5344CB8AC3E}">
        <p14:creationId xmlns:p14="http://schemas.microsoft.com/office/powerpoint/2010/main" val="38607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62F374-3F4B-4C5C-ADEB-BC303DAB4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7" y="967575"/>
            <a:ext cx="8584006" cy="4708981"/>
          </a:xfrm>
        </p:spPr>
        <p:txBody>
          <a:bodyPr/>
          <a:lstStyle/>
          <a:p>
            <a:pPr marL="0" indent="0">
              <a:buNone/>
            </a:pPr>
            <a:r>
              <a:rPr lang="en-US" sz="800" dirty="0"/>
              <a:t>======================================================================</a:t>
            </a:r>
          </a:p>
          <a:p>
            <a:pPr marL="0" indent="0">
              <a:buNone/>
            </a:pPr>
            <a:r>
              <a:rPr lang="en-US" sz="800" dirty="0"/>
              <a:t>URI                                          Operation                                                                                  IVY engine API call ======================================================================</a:t>
            </a:r>
          </a:p>
          <a:p>
            <a:pPr marL="0" indent="0">
              <a:buNone/>
            </a:pPr>
            <a:r>
              <a:rPr lang="en-US" sz="800" dirty="0"/>
              <a:t>/</a:t>
            </a:r>
            <a:r>
              <a:rPr lang="en-US" sz="800" dirty="0" err="1"/>
              <a:t>ivy_engine</a:t>
            </a:r>
            <a:r>
              <a:rPr lang="en-US" sz="800" dirty="0"/>
              <a:t>                             (PUT:  Go/Stop/Status, GET: status)                                                   </a:t>
            </a:r>
            <a:r>
              <a:rPr lang="en-US" sz="800" dirty="0" err="1"/>
              <a:t>m_s.go</a:t>
            </a:r>
            <a:r>
              <a:rPr lang="en-US" sz="800" dirty="0"/>
              <a:t>(…)</a:t>
            </a:r>
          </a:p>
          <a:p>
            <a:pPr marL="0" indent="0">
              <a:buNone/>
            </a:pPr>
            <a:r>
              <a:rPr lang="en-US" sz="800" dirty="0"/>
              <a:t>/</a:t>
            </a:r>
            <a:r>
              <a:rPr lang="en-US" sz="800" dirty="0" err="1"/>
              <a:t>ivy_engine</a:t>
            </a:r>
            <a:r>
              <a:rPr lang="en-US" sz="800" dirty="0"/>
              <a:t>/rollups                 (POST: create/DELETE: delete/PUT: edit/GET: list rollup/details)     …</a:t>
            </a:r>
          </a:p>
          <a:p>
            <a:pPr marL="0" indent="0">
              <a:buNone/>
            </a:pPr>
            <a:r>
              <a:rPr lang="en-US" sz="800" dirty="0"/>
              <a:t>/</a:t>
            </a:r>
            <a:r>
              <a:rPr lang="en-US" sz="800" dirty="0" err="1"/>
              <a:t>ivy_engine</a:t>
            </a:r>
            <a:r>
              <a:rPr lang="en-US" sz="800" dirty="0"/>
              <a:t>/workloads           (POST: create/DELETE: delete/PUT: edit)</a:t>
            </a:r>
          </a:p>
          <a:p>
            <a:pPr marL="0" indent="0">
              <a:buNone/>
            </a:pPr>
            <a:r>
              <a:rPr lang="en-US" sz="800" dirty="0"/>
              <a:t>/</a:t>
            </a:r>
            <a:r>
              <a:rPr lang="en-US" sz="800" dirty="0" err="1"/>
              <a:t>ivy_engine</a:t>
            </a:r>
            <a:r>
              <a:rPr lang="en-US" sz="800" dirty="0"/>
              <a:t>/hosts                   (GET: list test hosts)</a:t>
            </a:r>
          </a:p>
          <a:p>
            <a:pPr marL="0" indent="0">
              <a:buNone/>
            </a:pPr>
            <a:r>
              <a:rPr lang="en-US" sz="800" dirty="0"/>
              <a:t>/</a:t>
            </a:r>
            <a:r>
              <a:rPr lang="en-US" sz="800" dirty="0" err="1"/>
              <a:t>ivy_engine</a:t>
            </a:r>
            <a:r>
              <a:rPr lang="en-US" sz="800" dirty="0"/>
              <a:t>/subsystems         (GET: list available subsystem details)</a:t>
            </a:r>
          </a:p>
          <a:p>
            <a:pPr marL="0" indent="0">
              <a:buNone/>
            </a:pPr>
            <a:r>
              <a:rPr lang="en-US" sz="800" dirty="0"/>
              <a:t>/</a:t>
            </a:r>
            <a:r>
              <a:rPr lang="en-US" sz="800" dirty="0" err="1"/>
              <a:t>ivy_engine</a:t>
            </a:r>
            <a:r>
              <a:rPr lang="en-US" sz="800" dirty="0"/>
              <a:t>/</a:t>
            </a:r>
            <a:r>
              <a:rPr lang="en-US" sz="800" dirty="0" err="1"/>
              <a:t>luns</a:t>
            </a:r>
            <a:r>
              <a:rPr lang="en-US" sz="800" dirty="0"/>
              <a:t>                     (GET: list available </a:t>
            </a:r>
            <a:r>
              <a:rPr lang="en-US" sz="800" dirty="0" err="1"/>
              <a:t>luns</a:t>
            </a:r>
            <a:r>
              <a:rPr lang="en-US" sz="800" dirty="0"/>
              <a:t>)</a:t>
            </a:r>
          </a:p>
          <a:p>
            <a:pPr marL="0" indent="0">
              <a:buNone/>
            </a:pPr>
            <a:r>
              <a:rPr lang="en-US" sz="800" dirty="0"/>
              <a:t>/</a:t>
            </a:r>
            <a:r>
              <a:rPr lang="en-US" sz="800" dirty="0" err="1"/>
              <a:t>ivy_engine</a:t>
            </a:r>
            <a:r>
              <a:rPr lang="en-US" sz="800" dirty="0"/>
              <a:t>/</a:t>
            </a:r>
            <a:r>
              <a:rPr lang="en-US" sz="800" dirty="0" err="1"/>
              <a:t>cmddev</a:t>
            </a:r>
            <a:r>
              <a:rPr lang="en-US" sz="800" dirty="0"/>
              <a:t>               (GET: list available subsystem with command device details)</a:t>
            </a:r>
          </a:p>
          <a:p>
            <a:pPr marL="0" indent="0">
              <a:buNone/>
            </a:pPr>
            <a:r>
              <a:rPr lang="en-US" sz="800" dirty="0"/>
              <a:t>/</a:t>
            </a:r>
            <a:r>
              <a:rPr lang="en-US" sz="800" dirty="0" err="1"/>
              <a:t>ivy_engine</a:t>
            </a:r>
            <a:r>
              <a:rPr lang="en-US" sz="800" dirty="0"/>
              <a:t>/</a:t>
            </a:r>
            <a:r>
              <a:rPr lang="en-US" sz="800" dirty="0" err="1"/>
              <a:t>csvfile</a:t>
            </a:r>
            <a:r>
              <a:rPr lang="en-US" sz="800" dirty="0"/>
              <a:t>                  (GET/PUT: </a:t>
            </a:r>
            <a:r>
              <a:rPr lang="en-US" sz="800" dirty="0" err="1"/>
              <a:t>csvfile</a:t>
            </a:r>
            <a:r>
              <a:rPr lang="en-US" sz="800" dirty="0"/>
              <a:t>("key"))</a:t>
            </a:r>
          </a:p>
          <a:p>
            <a:pPr marL="0" indent="0">
              <a:buNone/>
            </a:pPr>
            <a:r>
              <a:rPr lang="en-US" sz="800" dirty="0"/>
              <a:t>/</a:t>
            </a:r>
            <a:r>
              <a:rPr lang="en-US" sz="800" dirty="0" err="1"/>
              <a:t>ivy_engine</a:t>
            </a:r>
            <a:r>
              <a:rPr lang="en-US" sz="800" dirty="0"/>
              <a:t>/logs</a:t>
            </a:r>
          </a:p>
          <a:p>
            <a:pPr marL="0" indent="0">
              <a:buNone/>
            </a:pPr>
            <a:r>
              <a:rPr lang="en-US" sz="800" dirty="0"/>
              <a:t>/</a:t>
            </a:r>
            <a:r>
              <a:rPr lang="en-US" sz="800" dirty="0" err="1"/>
              <a:t>ivy_engine</a:t>
            </a:r>
            <a:r>
              <a:rPr lang="en-US" sz="800" dirty="0"/>
              <a:t>/results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5A8B7-D812-4EAB-A6E9-508E9C74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REST SDK evaluation (5/22/2018) - continued</a:t>
            </a:r>
          </a:p>
        </p:txBody>
      </p:sp>
    </p:spTree>
    <p:extLst>
      <p:ext uri="{BB962C8B-B14F-4D97-AF65-F5344CB8AC3E}">
        <p14:creationId xmlns:p14="http://schemas.microsoft.com/office/powerpoint/2010/main" val="37936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1D7D16-5CC2-4CEF-8E3D-06BAAC1F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7542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Limitations/Future:</a:t>
            </a:r>
            <a:endParaRPr lang="en-US" sz="1400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sz="1400" dirty="0"/>
          </a:p>
          <a:p>
            <a:pPr marL="280987" lvl="1" indent="0">
              <a:buNone/>
            </a:pPr>
            <a:r>
              <a:rPr lang="en-US" dirty="0"/>
              <a:t>Currently Ivy uses a global </a:t>
            </a:r>
            <a:r>
              <a:rPr lang="en-US" dirty="0" err="1"/>
              <a:t>ivy_engine</a:t>
            </a:r>
            <a:r>
              <a:rPr lang="en-US" dirty="0"/>
              <a:t> object (“</a:t>
            </a:r>
            <a:r>
              <a:rPr lang="en-US" dirty="0" err="1"/>
              <a:t>m_s</a:t>
            </a:r>
            <a:r>
              <a:rPr lang="en-US" dirty="0"/>
              <a:t>”) internally, therefore initially the support will be for a single instance of Ivy engine.</a:t>
            </a:r>
            <a:endParaRPr lang="en-US" sz="1200" dirty="0"/>
          </a:p>
          <a:p>
            <a:pPr marL="0" indent="0">
              <a:buNone/>
            </a:pPr>
            <a:r>
              <a:rPr lang="en-US" dirty="0"/>
              <a:t>To support multiple </a:t>
            </a:r>
            <a:r>
              <a:rPr lang="en-US" dirty="0" err="1"/>
              <a:t>ivy_engine</a:t>
            </a:r>
            <a:r>
              <a:rPr lang="en-US" dirty="0"/>
              <a:t> instances (i.e., multiple masters hosted in same service) there would be some refactoring needed to eliminate the </a:t>
            </a:r>
            <a:r>
              <a:rPr lang="en-US" dirty="0" err="1"/>
              <a:t>m_s</a:t>
            </a:r>
            <a:r>
              <a:rPr lang="en-US" dirty="0"/>
              <a:t> dependencies,</a:t>
            </a:r>
            <a:endParaRPr lang="en-US" sz="1400" dirty="0"/>
          </a:p>
          <a:p>
            <a:pPr marL="0" indent="0">
              <a:buNone/>
            </a:pPr>
            <a:r>
              <a:rPr lang="en-US" dirty="0"/>
              <a:t>and to make things work for multiple </a:t>
            </a:r>
            <a:r>
              <a:rPr lang="en-US" dirty="0" err="1"/>
              <a:t>ivy_engine</a:t>
            </a:r>
            <a:r>
              <a:rPr lang="en-US" dirty="0"/>
              <a:t> contexts/instances.</a:t>
            </a:r>
            <a:endParaRPr lang="en-US" sz="1400" dirty="0"/>
          </a:p>
          <a:p>
            <a:pPr marL="280987" lvl="1" indent="0">
              <a:buNone/>
            </a:pPr>
            <a:r>
              <a:rPr lang="en-US" dirty="0"/>
              <a:t>Test/Refine and make adjustments based on testing with Python. Python functions and module for Ivy. 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14307C-2919-4333-A9DD-1CE0E903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REST SDK evaluation (5/22/2018) - continued</a:t>
            </a:r>
          </a:p>
        </p:txBody>
      </p:sp>
    </p:spTree>
    <p:extLst>
      <p:ext uri="{BB962C8B-B14F-4D97-AF65-F5344CB8AC3E}">
        <p14:creationId xmlns:p14="http://schemas.microsoft.com/office/powerpoint/2010/main" val="81342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766718" cy="5516895"/>
          </a:xfrm>
        </p:spPr>
        <p:txBody>
          <a:bodyPr/>
          <a:lstStyle/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Server side - Make “Ivy engine” run as a RESTful service =&gt; Ivy Engine 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Embed an REST http server with Ivy using server side open source REST SDK and JSON components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Default the HTTP REST server listening port -   9000</a:t>
            </a:r>
          </a:p>
          <a:p>
            <a:r>
              <a:rPr lang="en-US" sz="1200" dirty="0"/>
              <a:t>Client side – Python 3.x module for the IVY REST client “</a:t>
            </a:r>
            <a:r>
              <a:rPr lang="en-US" sz="1200" dirty="0" err="1"/>
              <a:t>ivyrest</a:t>
            </a:r>
            <a:r>
              <a:rPr lang="en-US" sz="1200" dirty="0"/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https://git-sce.hds.com/projects/IVY/repos/ivy/browse/rest_api/python_rest_client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https://git-sce.hds.com/projects/IVY/repos/ivy/browse/rest_api/python_rest_client/README.txt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/>
                </a:solidFill>
              </a:rPr>
              <a:t>IVY Python scripts can be programmed by importing the “</a:t>
            </a:r>
            <a:r>
              <a:rPr lang="en-US" sz="1200" dirty="0" err="1">
                <a:solidFill>
                  <a:schemeClr val="tx2"/>
                </a:solidFill>
              </a:rPr>
              <a:t>ivyrest</a:t>
            </a:r>
            <a:r>
              <a:rPr lang="en-US" sz="1200" dirty="0">
                <a:solidFill>
                  <a:schemeClr val="tx2"/>
                </a:solidFill>
              </a:rPr>
              <a:t>” module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/>
                </a:solidFill>
              </a:rPr>
              <a:t>Sample code in </a:t>
            </a:r>
            <a:r>
              <a:rPr lang="en-US" sz="12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https://git-sce.hds.com/projects/IVY/repos/ivy/browse/rest_api/samples</a:t>
            </a:r>
            <a:endParaRPr lang="en-US" sz="1200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280987" lvl="1" indent="0">
              <a:buNone/>
            </a:pPr>
            <a:endParaRPr lang="en-US" sz="1000" dirty="0"/>
          </a:p>
          <a:p>
            <a:pPr lvl="1"/>
            <a:endParaRPr lang="en-US" sz="1200" dirty="0"/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Ivy REST API architecture components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4A2FFE-FE60-4EC9-96A6-C783BEE8EB22}"/>
              </a:ext>
            </a:extLst>
          </p:cNvPr>
          <p:cNvSpPr/>
          <p:nvPr/>
        </p:nvSpPr>
        <p:spPr>
          <a:xfrm>
            <a:off x="713691" y="1500967"/>
            <a:ext cx="2646485" cy="738554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+mj-lt"/>
              </a:rPr>
              <a:t>Python script  (REST client)</a:t>
            </a:r>
          </a:p>
          <a:p>
            <a:pPr algn="ctr"/>
            <a:r>
              <a:rPr lang="en-US" sz="1000" b="1" dirty="0">
                <a:solidFill>
                  <a:schemeClr val="tx2"/>
                </a:solidFill>
                <a:latin typeface="+mj-lt"/>
              </a:rPr>
              <a:t>Uses Ivy module (Ivy Rest Client object &amp;  methods/Ivy statements)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7D8C6505-4071-4105-A202-70823968E33F}"/>
              </a:ext>
            </a:extLst>
          </p:cNvPr>
          <p:cNvSpPr/>
          <p:nvPr/>
        </p:nvSpPr>
        <p:spPr>
          <a:xfrm>
            <a:off x="3360176" y="1500967"/>
            <a:ext cx="1441938" cy="738554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+mj-lt"/>
              </a:rPr>
              <a:t>HTTP/JSON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6ACC33-2E36-44EE-988D-039B5875EDA6}"/>
              </a:ext>
            </a:extLst>
          </p:cNvPr>
          <p:cNvSpPr/>
          <p:nvPr/>
        </p:nvSpPr>
        <p:spPr>
          <a:xfrm>
            <a:off x="4831055" y="1414433"/>
            <a:ext cx="3280528" cy="91162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+mj-lt"/>
              </a:rPr>
              <a:t>Ivy Engine Server (http server @9000  + Ivy Engine)</a:t>
            </a:r>
          </a:p>
        </p:txBody>
      </p:sp>
    </p:spTree>
    <p:extLst>
      <p:ext uri="{BB962C8B-B14F-4D97-AF65-F5344CB8AC3E}">
        <p14:creationId xmlns:p14="http://schemas.microsoft.com/office/powerpoint/2010/main" val="368118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8A717D-DC00-40CD-A935-A282FC557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549964"/>
          </a:xfrm>
        </p:spPr>
        <p:txBody>
          <a:bodyPr/>
          <a:lstStyle/>
          <a:p>
            <a:pPr lvl="0"/>
            <a:r>
              <a:rPr lang="en-US" dirty="0"/>
              <a:t>Add Rest server to Ivy and define URIs to map the Ivy Script commands to REST API calls.</a:t>
            </a:r>
            <a:endParaRPr lang="en-US" sz="1100" dirty="0"/>
          </a:p>
          <a:p>
            <a:pPr lvl="1"/>
            <a:r>
              <a:rPr lang="en-US" dirty="0"/>
              <a:t>In the initial release REST API client calls will send commands/parameters as an “opaque string” similar to Ivyscript, later this will be transitioned to a JSON based schema when all parsers in Ivy are be changed to a JSON parser.</a:t>
            </a:r>
            <a:endParaRPr lang="en-US" sz="1050" dirty="0"/>
          </a:p>
          <a:p>
            <a:pPr lvl="0"/>
            <a:r>
              <a:rPr lang="en-US" dirty="0"/>
              <a:t>Provide Python 3.x REST client to enable coding Ivy commands in Python.</a:t>
            </a:r>
            <a:endParaRPr lang="en-US" sz="1100" dirty="0"/>
          </a:p>
          <a:p>
            <a:pPr lvl="0"/>
            <a:r>
              <a:rPr lang="en-US" dirty="0"/>
              <a:t>Export control approvals for open source dependencies for Rest API (such as Microsoft Casablanca C++ Rest SDK, RapidJSON, Boost).</a:t>
            </a:r>
            <a:endParaRPr lang="en-US" sz="1100" dirty="0"/>
          </a:p>
          <a:p>
            <a:pPr lvl="0"/>
            <a:r>
              <a:rPr lang="en-US" dirty="0"/>
              <a:t>Sample code for Python REST client based on the Ivy “demo suite”.</a:t>
            </a:r>
          </a:p>
          <a:p>
            <a:pPr marL="280987" lvl="1" indent="0">
              <a:buNone/>
            </a:pPr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https://git-sce.hds.com/projects/IVY/repos/ivy/browse/rest_api/samples/DF_demos</a:t>
            </a:r>
            <a:endParaRPr lang="en-US" dirty="0">
              <a:solidFill>
                <a:schemeClr val="tx2"/>
              </a:solidFill>
            </a:endParaRPr>
          </a:p>
          <a:p>
            <a:pPr marL="280987" lvl="1" indent="0">
              <a:buNone/>
            </a:pPr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https://git-sce.hds.com/projects/IVY/repos/ivy/browse/rest_api/samples/JSON_demos</a:t>
            </a:r>
            <a:endParaRPr lang="en-US" dirty="0">
              <a:solidFill>
                <a:schemeClr val="tx2"/>
              </a:solidFill>
            </a:endParaRPr>
          </a:p>
          <a:p>
            <a:pPr marL="280987" lvl="1" indent="0">
              <a:buNone/>
            </a:pPr>
            <a:r>
              <a:rPr lang="en-US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https://git-sce.hds.com/projects/IVY/repos/ivy/browse/rest_api/samples/RAID_demos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50551F-63FF-486D-B989-435CAB85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(IVY 2.03.00 onwards)</a:t>
            </a:r>
          </a:p>
        </p:txBody>
      </p:sp>
    </p:spTree>
    <p:extLst>
      <p:ext uri="{BB962C8B-B14F-4D97-AF65-F5344CB8AC3E}">
        <p14:creationId xmlns:p14="http://schemas.microsoft.com/office/powerpoint/2010/main" val="141266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D9765D-FE17-4D44-87B0-CBB403FE4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154984"/>
          </a:xfrm>
        </p:spPr>
        <p:txBody>
          <a:bodyPr/>
          <a:lstStyle/>
          <a:p>
            <a:r>
              <a:rPr lang="en-US" dirty="0"/>
              <a:t>Describes Ivy commands and parameters in JSON </a:t>
            </a:r>
          </a:p>
          <a:p>
            <a:r>
              <a:rPr lang="en-US" dirty="0"/>
              <a:t>Example:  snippet from ivyschema.json (embedded in RestBaseUri.cpp)</a:t>
            </a:r>
          </a:p>
          <a:p>
            <a:pPr marL="0" indent="0">
              <a:buNone/>
            </a:pPr>
            <a:r>
              <a:rPr lang="en-US" dirty="0"/>
              <a:t>"hostsstatementschema":  { </a:t>
            </a:r>
          </a:p>
          <a:p>
            <a:pPr marL="0" indent="0">
              <a:buNone/>
            </a:pPr>
            <a:r>
              <a:rPr lang="en-US" dirty="0"/>
              <a:t>	"type": "object",</a:t>
            </a:r>
          </a:p>
          <a:p>
            <a:pPr marL="0" indent="0">
              <a:buNone/>
            </a:pPr>
            <a:r>
              <a:rPr lang="en-US" dirty="0"/>
              <a:t>            	"properties": {</a:t>
            </a:r>
          </a:p>
          <a:p>
            <a:pPr marL="0" indent="0">
              <a:buNone/>
            </a:pPr>
            <a:r>
              <a:rPr lang="en-US" dirty="0"/>
              <a:t>                	"hosts" : { "$ref": "#/definitions/hostlistschema" },</a:t>
            </a:r>
          </a:p>
          <a:p>
            <a:pPr marL="0" indent="0">
              <a:buNone/>
            </a:pPr>
            <a:r>
              <a:rPr lang="en-US" dirty="0"/>
              <a:t>                	"select" : { "$ref": "#/definitions/selectschema" },</a:t>
            </a:r>
          </a:p>
          <a:p>
            <a:pPr marL="0" indent="0">
              <a:buNone/>
            </a:pPr>
            <a:r>
              <a:rPr lang="en-US" dirty="0"/>
              <a:t>            	"required": ["hosts", "select"]</a:t>
            </a:r>
          </a:p>
          <a:p>
            <a:pPr marL="0" indent="0">
              <a:buNone/>
            </a:pPr>
            <a:r>
              <a:rPr lang="en-US" dirty="0"/>
              <a:t> }  },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973BFD-43A1-44F4-BC18-C5169B3E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schema for Ivy</a:t>
            </a:r>
          </a:p>
        </p:txBody>
      </p:sp>
    </p:spTree>
    <p:extLst>
      <p:ext uri="{BB962C8B-B14F-4D97-AF65-F5344CB8AC3E}">
        <p14:creationId xmlns:p14="http://schemas.microsoft.com/office/powerpoint/2010/main" val="154259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CA4A64-AC86-471D-8F32-22182D8A5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664832"/>
          </a:xfrm>
        </p:spPr>
        <p:txBody>
          <a:bodyPr/>
          <a:lstStyle/>
          <a:p>
            <a:pPr marL="280987" lvl="1" indent="0">
              <a:buNone/>
            </a:pPr>
            <a:endParaRPr lang="en-US" sz="1000" dirty="0"/>
          </a:p>
          <a:p>
            <a:r>
              <a:rPr lang="en-US" dirty="0"/>
              <a:t>Open source frameworks/components leveraged for server side implementation</a:t>
            </a:r>
          </a:p>
          <a:p>
            <a:r>
              <a:rPr lang="en-US" sz="1600" dirty="0">
                <a:solidFill>
                  <a:schemeClr val="tx2"/>
                </a:solidFill>
              </a:rPr>
              <a:t>Microsoft C++ Rest SDK (</a:t>
            </a:r>
            <a:r>
              <a:rPr lang="en-US" sz="16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https://github.com/Microsoft/cpprestsdk</a:t>
            </a:r>
            <a:r>
              <a:rPr lang="en-US" sz="1600" dirty="0">
                <a:solidFill>
                  <a:schemeClr val="tx2"/>
                </a:solidFill>
              </a:rPr>
              <a:t>)  - MIT License</a:t>
            </a:r>
          </a:p>
          <a:p>
            <a:r>
              <a:rPr lang="en-US" sz="1600" dirty="0">
                <a:solidFill>
                  <a:schemeClr val="tx2"/>
                </a:solidFill>
              </a:rPr>
              <a:t>RapidJSON JSON parser for C++ (</a:t>
            </a:r>
            <a:r>
              <a:rPr lang="en-US" sz="16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https://github.com/Tencent/rapidjson</a:t>
            </a:r>
            <a:r>
              <a:rPr lang="en-US" sz="1600" dirty="0">
                <a:solidFill>
                  <a:schemeClr val="tx2"/>
                </a:solidFill>
              </a:rPr>
              <a:t>) – MIT License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EA6D57-8600-40BC-BFA3-765254A1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open source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73124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242102-4FCC-4812-8B76-C56359F3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00876"/>
          </a:xfrm>
        </p:spPr>
        <p:txBody>
          <a:bodyPr/>
          <a:lstStyle/>
          <a:p>
            <a:r>
              <a:rPr lang="en-US" dirty="0"/>
              <a:t>/home/skumaran/</a:t>
            </a:r>
            <a:r>
              <a:rPr lang="en-US" dirty="0" err="1"/>
              <a:t>cpprestsdk</a:t>
            </a:r>
            <a:r>
              <a:rPr lang="en-US" dirty="0"/>
              <a:t> </a:t>
            </a:r>
          </a:p>
          <a:p>
            <a:r>
              <a:rPr lang="en-US" dirty="0"/>
              <a:t>/home/skumaran/</a:t>
            </a:r>
            <a:r>
              <a:rPr lang="en-US" dirty="0" err="1"/>
              <a:t>rapidjson</a:t>
            </a:r>
            <a:endParaRPr lang="en-US" dirty="0"/>
          </a:p>
          <a:p>
            <a:r>
              <a:rPr lang="en-US" dirty="0"/>
              <a:t>/home/skumaran/</a:t>
            </a:r>
            <a:r>
              <a:rPr lang="en-US" dirty="0" err="1"/>
              <a:t>c++restapi_frameworks</a:t>
            </a:r>
            <a:r>
              <a:rPr lang="en-US" dirty="0"/>
              <a:t> (evaluations)</a:t>
            </a:r>
          </a:p>
          <a:p>
            <a:r>
              <a:rPr lang="en-US" dirty="0"/>
              <a:t>/home/skumaran/boost (Boost C++ library)</a:t>
            </a:r>
          </a:p>
          <a:p>
            <a:r>
              <a:rPr lang="en-US" dirty="0"/>
              <a:t>/home/skumaran/</a:t>
            </a:r>
            <a:r>
              <a:rPr lang="en-US" dirty="0" err="1"/>
              <a:t>boost.python</a:t>
            </a:r>
            <a:r>
              <a:rPr lang="en-US" dirty="0"/>
              <a:t> (Boost Python extension)</a:t>
            </a:r>
          </a:p>
          <a:p>
            <a:r>
              <a:rPr lang="en-US" dirty="0"/>
              <a:t>/home/xrdp-0.9.3.1 (XRDP)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63F7A3-43F7-4364-8C67-1D55224C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dependencies on sun159 (Ivy development build server)</a:t>
            </a:r>
          </a:p>
        </p:txBody>
      </p:sp>
    </p:spTree>
    <p:extLst>
      <p:ext uri="{BB962C8B-B14F-4D97-AF65-F5344CB8AC3E}">
        <p14:creationId xmlns:p14="http://schemas.microsoft.com/office/powerpoint/2010/main" val="22715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321A56-309F-4EBE-90E0-75DBAE62A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307846"/>
          </a:xfrm>
        </p:spPr>
        <p:txBody>
          <a:bodyPr/>
          <a:lstStyle/>
          <a:p>
            <a:r>
              <a:rPr lang="en-US" dirty="0"/>
              <a:t>Base URL</a:t>
            </a:r>
          </a:p>
          <a:p>
            <a:pPr lvl="1"/>
            <a:r>
              <a:rPr lang="en-US" i="1" dirty="0" err="1"/>
              <a:t>Base_url</a:t>
            </a:r>
            <a:r>
              <a:rPr lang="en-US" i="1" dirty="0"/>
              <a:t> = http://172.17.110.159:9000    </a:t>
            </a:r>
          </a:p>
          <a:p>
            <a:r>
              <a:rPr lang="en-US" dirty="0"/>
              <a:t>RestEngineUri.h</a:t>
            </a:r>
          </a:p>
          <a:p>
            <a:pPr lvl="1"/>
            <a:r>
              <a:rPr lang="en-US" dirty="0"/>
              <a:t>  base URL + “/</a:t>
            </a:r>
            <a:r>
              <a:rPr lang="en-US" dirty="0" err="1"/>
              <a:t>ivy_engine</a:t>
            </a:r>
            <a:r>
              <a:rPr lang="en-US" dirty="0"/>
              <a:t>”</a:t>
            </a:r>
          </a:p>
          <a:p>
            <a:pPr marL="280987" lvl="1" indent="0">
              <a:buNone/>
            </a:pPr>
            <a:r>
              <a:rPr lang="en-US" sz="1600" dirty="0"/>
              <a:t>http_listener </a:t>
            </a:r>
            <a:r>
              <a:rPr lang="en-US" sz="1600" dirty="0" err="1"/>
              <a:t>m_ivy_engine_listener</a:t>
            </a:r>
            <a:r>
              <a:rPr lang="en-US" sz="1600" dirty="0"/>
              <a:t> {</a:t>
            </a:r>
            <a:r>
              <a:rPr lang="en-US" sz="1600" dirty="0" err="1"/>
              <a:t>base_url</a:t>
            </a:r>
            <a:r>
              <a:rPr lang="en-US" sz="1600" dirty="0"/>
              <a:t> + "/</a:t>
            </a:r>
            <a:r>
              <a:rPr lang="en-US" sz="1600" dirty="0" err="1"/>
              <a:t>ivy_engine</a:t>
            </a:r>
            <a:r>
              <a:rPr lang="en-US" sz="1600" dirty="0"/>
              <a:t>"};</a:t>
            </a:r>
          </a:p>
          <a:p>
            <a:pPr marL="280987" lvl="1" indent="0">
              <a:buNone/>
            </a:pPr>
            <a:r>
              <a:rPr lang="en-US" sz="1600" dirty="0"/>
              <a:t>http_listener </a:t>
            </a:r>
            <a:r>
              <a:rPr lang="en-US" sz="1600" dirty="0" err="1"/>
              <a:t>m_rollups_listener</a:t>
            </a:r>
            <a:r>
              <a:rPr lang="en-US" sz="1600" dirty="0"/>
              <a:t> {</a:t>
            </a:r>
            <a:r>
              <a:rPr lang="en-US" sz="1600" dirty="0" err="1"/>
              <a:t>base_url</a:t>
            </a:r>
            <a:r>
              <a:rPr lang="en-US" sz="1600" dirty="0"/>
              <a:t> + "/</a:t>
            </a:r>
            <a:r>
              <a:rPr lang="en-US" sz="1600" dirty="0" err="1"/>
              <a:t>ivy_engine</a:t>
            </a:r>
            <a:r>
              <a:rPr lang="en-US" sz="1600" dirty="0"/>
              <a:t>/rollups"};</a:t>
            </a:r>
          </a:p>
          <a:p>
            <a:pPr marL="280987" lvl="1" indent="0">
              <a:buNone/>
            </a:pPr>
            <a:r>
              <a:rPr lang="en-US" sz="1600" dirty="0"/>
              <a:t>http_listener </a:t>
            </a:r>
            <a:r>
              <a:rPr lang="en-US" sz="1600" dirty="0" err="1"/>
              <a:t>m_workloads_listener</a:t>
            </a:r>
            <a:r>
              <a:rPr lang="en-US" sz="1600" dirty="0"/>
              <a:t> {</a:t>
            </a:r>
            <a:r>
              <a:rPr lang="en-US" sz="1600" dirty="0" err="1"/>
              <a:t>base_url</a:t>
            </a:r>
            <a:r>
              <a:rPr lang="en-US" sz="1600" dirty="0"/>
              <a:t> + "/</a:t>
            </a:r>
            <a:r>
              <a:rPr lang="en-US" sz="1600" dirty="0" err="1"/>
              <a:t>ivy_engine</a:t>
            </a:r>
            <a:r>
              <a:rPr lang="en-US" sz="1600" dirty="0"/>
              <a:t>/workloads"};</a:t>
            </a:r>
          </a:p>
          <a:p>
            <a:pPr marL="280987" lvl="1" indent="0">
              <a:buNone/>
            </a:pPr>
            <a:r>
              <a:rPr lang="en-US" sz="1600" dirty="0"/>
              <a:t>http_listener </a:t>
            </a:r>
            <a:r>
              <a:rPr lang="en-US" sz="1600" dirty="0" err="1"/>
              <a:t>m_csvquery_listener</a:t>
            </a:r>
            <a:r>
              <a:rPr lang="en-US" sz="1600" dirty="0"/>
              <a:t> {</a:t>
            </a:r>
            <a:r>
              <a:rPr lang="en-US" sz="1600" dirty="0" err="1"/>
              <a:t>base_url</a:t>
            </a:r>
            <a:r>
              <a:rPr lang="en-US" sz="1600" dirty="0"/>
              <a:t> + "/</a:t>
            </a:r>
            <a:r>
              <a:rPr lang="en-US" sz="1600" dirty="0" err="1"/>
              <a:t>ivy_engine</a:t>
            </a:r>
            <a:r>
              <a:rPr lang="en-US" sz="1600" dirty="0"/>
              <a:t>/</a:t>
            </a:r>
            <a:r>
              <a:rPr lang="en-US" sz="1600" dirty="0" err="1"/>
              <a:t>csvquery</a:t>
            </a:r>
            <a:r>
              <a:rPr lang="en-US" sz="1600" dirty="0"/>
              <a:t>"};</a:t>
            </a:r>
          </a:p>
          <a:p>
            <a:pPr marL="280987" lvl="1" indent="0">
              <a:buNone/>
            </a:pPr>
            <a:r>
              <a:rPr lang="en-US" sz="1600" dirty="0"/>
              <a:t>http_listener </a:t>
            </a:r>
            <a:r>
              <a:rPr lang="en-US" sz="1600" dirty="0" err="1"/>
              <a:t>m_logs_listener</a:t>
            </a:r>
            <a:r>
              <a:rPr lang="en-US" sz="1600" dirty="0"/>
              <a:t> {</a:t>
            </a:r>
            <a:r>
              <a:rPr lang="en-US" sz="1600" dirty="0" err="1"/>
              <a:t>base_url</a:t>
            </a:r>
            <a:r>
              <a:rPr lang="en-US" sz="1600" dirty="0"/>
              <a:t> + "/</a:t>
            </a:r>
            <a:r>
              <a:rPr lang="en-US" sz="1600" dirty="0" err="1"/>
              <a:t>ivy_engine</a:t>
            </a:r>
            <a:r>
              <a:rPr lang="en-US" sz="1600" dirty="0"/>
              <a:t>/logs"};</a:t>
            </a:r>
          </a:p>
          <a:p>
            <a:pPr marL="280987" lvl="1" indent="0">
              <a:buNone/>
            </a:pPr>
            <a:r>
              <a:rPr lang="en-US" sz="1600" dirty="0"/>
              <a:t>http_listener </a:t>
            </a:r>
            <a:r>
              <a:rPr lang="en-US" sz="1600" dirty="0" err="1"/>
              <a:t>m_sessions_listener</a:t>
            </a:r>
            <a:r>
              <a:rPr lang="en-US" sz="1600" dirty="0"/>
              <a:t> {</a:t>
            </a:r>
            <a:r>
              <a:rPr lang="en-US" sz="1600" dirty="0" err="1"/>
              <a:t>base_url</a:t>
            </a:r>
            <a:r>
              <a:rPr lang="en-US" sz="1600" dirty="0"/>
              <a:t> + "/</a:t>
            </a:r>
            <a:r>
              <a:rPr lang="en-US" sz="1600" dirty="0" err="1"/>
              <a:t>ivy_engine</a:t>
            </a:r>
            <a:r>
              <a:rPr lang="en-US" sz="1600" dirty="0"/>
              <a:t>/sessions"};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FB1810-9C74-463C-979D-5D75D69B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&amp; supported REST operations</a:t>
            </a:r>
          </a:p>
        </p:txBody>
      </p:sp>
    </p:spTree>
    <p:extLst>
      <p:ext uri="{BB962C8B-B14F-4D97-AF65-F5344CB8AC3E}">
        <p14:creationId xmlns:p14="http://schemas.microsoft.com/office/powerpoint/2010/main" val="203070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00A99E-76C3-4EB3-A427-2579E0392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568943"/>
          </a:xfrm>
        </p:spPr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URI = /</a:t>
            </a:r>
            <a:r>
              <a:rPr lang="en-US" sz="1200" dirty="0" err="1">
                <a:solidFill>
                  <a:schemeClr val="tx2"/>
                </a:solidFill>
              </a:rPr>
              <a:t>ivy_engine</a:t>
            </a:r>
            <a:r>
              <a:rPr lang="en-US" sz="1200" dirty="0">
                <a:solidFill>
                  <a:schemeClr val="tx2"/>
                </a:solidFill>
              </a:rPr>
              <a:t> 		REST Operations: POST/GET/PUT</a:t>
            </a:r>
          </a:p>
          <a:p>
            <a:pPr lvl="1"/>
            <a:r>
              <a:rPr lang="en-US" sz="12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https://git-sce.hds.com/projects/IVY/repos/ivy/browse/src/RestEngineUri.cpp</a:t>
            </a:r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URI = /</a:t>
            </a:r>
            <a:r>
              <a:rPr lang="en-US" sz="1200" dirty="0" err="1">
                <a:solidFill>
                  <a:schemeClr val="tx2"/>
                </a:solidFill>
              </a:rPr>
              <a:t>ivy_engine</a:t>
            </a:r>
            <a:r>
              <a:rPr lang="en-US" sz="1200" dirty="0">
                <a:solidFill>
                  <a:schemeClr val="tx2"/>
                </a:solidFill>
              </a:rPr>
              <a:t>/rollups 		REST Operations: POST/PUT/DELETE</a:t>
            </a:r>
          </a:p>
          <a:p>
            <a:pPr lvl="1"/>
            <a:r>
              <a:rPr lang="en-US" sz="12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https://git-sce.hds.com/projects/IVY/repos/ivy/browse/src/RestRollupsUri.cpp</a:t>
            </a:r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URI = /</a:t>
            </a:r>
            <a:r>
              <a:rPr lang="en-US" sz="1200" dirty="0" err="1">
                <a:solidFill>
                  <a:schemeClr val="tx2"/>
                </a:solidFill>
              </a:rPr>
              <a:t>ivy_engine</a:t>
            </a:r>
            <a:r>
              <a:rPr lang="en-US" sz="1200" dirty="0">
                <a:solidFill>
                  <a:schemeClr val="tx2"/>
                </a:solidFill>
              </a:rPr>
              <a:t>/workloads	REST Operations: POST/PUT/DELETE</a:t>
            </a:r>
          </a:p>
          <a:p>
            <a:pPr lvl="1"/>
            <a:r>
              <a:rPr lang="en-US" sz="12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https://git-sce.hds.com/projects/IVY/repos/ivy/browse/src/RestWorkloadsUri.cpp</a:t>
            </a:r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URI = </a:t>
            </a:r>
            <a:r>
              <a:rPr lang="en-US" sz="1200" dirty="0" err="1">
                <a:solidFill>
                  <a:schemeClr val="tx2"/>
                </a:solidFill>
              </a:rPr>
              <a:t>ivy_engine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csvquery</a:t>
            </a:r>
            <a:r>
              <a:rPr lang="en-US" sz="1200" dirty="0">
                <a:solidFill>
                  <a:schemeClr val="tx2"/>
                </a:solidFill>
              </a:rPr>
              <a:t>		REST Operations:  GET</a:t>
            </a:r>
          </a:p>
          <a:p>
            <a:pPr lvl="1"/>
            <a:r>
              <a:rPr lang="en-US" sz="1200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https://git-sce.hds.com/projects/IVY/repos/ivy/browse/src/RestCsvqueryUri.cpp</a:t>
            </a:r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URI = /</a:t>
            </a:r>
            <a:r>
              <a:rPr lang="en-US" sz="1200" dirty="0" err="1">
                <a:solidFill>
                  <a:schemeClr val="tx2"/>
                </a:solidFill>
              </a:rPr>
              <a:t>ivy_engine</a:t>
            </a:r>
            <a:r>
              <a:rPr lang="en-US" sz="1200" dirty="0">
                <a:solidFill>
                  <a:schemeClr val="tx2"/>
                </a:solidFill>
              </a:rPr>
              <a:t>/logs		REST Operations: PUT</a:t>
            </a:r>
          </a:p>
          <a:p>
            <a:pPr lvl="1"/>
            <a:r>
              <a:rPr lang="en-US" sz="1200" dirty="0">
                <a:solidFill>
                  <a:schemeClr val="tx2"/>
                </a:solidFill>
              </a:rPr>
              <a:t>https://git-sce.hds.com/projects/IVY/repos/ivy/browse/src/RestLogsUri.cpp</a:t>
            </a:r>
          </a:p>
          <a:p>
            <a:r>
              <a:rPr lang="en-US" sz="1200" dirty="0">
                <a:solidFill>
                  <a:schemeClr val="tx2"/>
                </a:solidFill>
              </a:rPr>
              <a:t>URI = </a:t>
            </a:r>
            <a:r>
              <a:rPr lang="en-US" sz="1200" dirty="0" err="1">
                <a:solidFill>
                  <a:schemeClr val="tx2"/>
                </a:solidFill>
              </a:rPr>
              <a:t>ivy_engine</a:t>
            </a:r>
            <a:r>
              <a:rPr lang="en-US" sz="1200" dirty="0">
                <a:solidFill>
                  <a:schemeClr val="tx2"/>
                </a:solidFill>
              </a:rPr>
              <a:t>/sessions		REST Operations: POST/DELETE</a:t>
            </a:r>
          </a:p>
          <a:p>
            <a:pPr lvl="1"/>
            <a:r>
              <a:rPr lang="en-US" sz="1200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https://git-sce.hds.com/projects/IVY/repos/ivy/browse/src/RestSessionsUri.cpp</a:t>
            </a:r>
            <a:endParaRPr lang="en-US" sz="1200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AC3466-B418-4242-AAE1-C8E96167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&amp; supported REST operations (continued)</a:t>
            </a:r>
          </a:p>
        </p:txBody>
      </p:sp>
    </p:spTree>
    <p:extLst>
      <p:ext uri="{BB962C8B-B14F-4D97-AF65-F5344CB8AC3E}">
        <p14:creationId xmlns:p14="http://schemas.microsoft.com/office/powerpoint/2010/main" val="418953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458FF1-1036-44DF-B3C1-D4DB0ADA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739211"/>
          </a:xfrm>
        </p:spPr>
        <p:txBody>
          <a:bodyPr/>
          <a:lstStyle/>
          <a:p>
            <a:r>
              <a:rPr lang="en-US" dirty="0"/>
              <a:t>Source code .cpp &amp; .h in src and include directories respectively </a:t>
            </a:r>
          </a:p>
          <a:p>
            <a:pPr marL="0" indent="0">
              <a:buNone/>
            </a:pPr>
            <a:r>
              <a:rPr lang="en-US" dirty="0"/>
              <a:t>RestBaseUri.h, RestLogsUri.h, RestCsvqueryUri.h, RestRollupsUri.h, RestEngineUri.h,    RestSessionsUri.h, RestHandler.h, RestWorkloadsUri.h</a:t>
            </a:r>
          </a:p>
          <a:p>
            <a:pPr marL="0" indent="0">
              <a:buNone/>
            </a:pPr>
            <a:r>
              <a:rPr lang="en-US" dirty="0"/>
              <a:t>RestBaseUri.cpp, RestHandler.cpp, RestSessionsUri.cpp, RestCsvqueryUri.cpp, RestLogsUri.cpp, RestWorkloadsUri.cpp, RestEngineUri.cpp, RestRollupsUri.cpp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7AACF8-CCE7-484A-A87A-221D6598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server-side implementation (Rest*Uri.{h,cpp}) in IVY</a:t>
            </a:r>
          </a:p>
        </p:txBody>
      </p:sp>
    </p:spTree>
    <p:extLst>
      <p:ext uri="{BB962C8B-B14F-4D97-AF65-F5344CB8AC3E}">
        <p14:creationId xmlns:p14="http://schemas.microsoft.com/office/powerpoint/2010/main" val="13821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7-hitachi-corporate-powerpoint-template">
  <a:themeElements>
    <a:clrScheme name="Hitachi 2">
      <a:dk1>
        <a:srgbClr val="414141"/>
      </a:dk1>
      <a:lt1>
        <a:srgbClr val="FFFFFF"/>
      </a:lt1>
      <a:dk2>
        <a:srgbClr val="000000"/>
      </a:dk2>
      <a:lt2>
        <a:srgbClr val="CEC9BF"/>
      </a:lt2>
      <a:accent1>
        <a:srgbClr val="7C0B2B"/>
      </a:accent1>
      <a:accent2>
        <a:srgbClr val="CC0000"/>
      </a:accent2>
      <a:accent3>
        <a:srgbClr val="C3ECEC"/>
      </a:accent3>
      <a:accent4>
        <a:srgbClr val="009B9E"/>
      </a:accent4>
      <a:accent5>
        <a:srgbClr val="F9DC33"/>
      </a:accent5>
      <a:accent6>
        <a:srgbClr val="FF5838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itachi-ppt-template-2018.pptx  -  Read-Only" id="{F6F33DEB-57B5-4A5D-B23F-890FF586A8F1}" vid="{325CDE33-BA8D-48D0-B962-39F410A4762D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602</TotalTime>
  <Words>900</Words>
  <Application>Microsoft Office PowerPoint</Application>
  <PresentationFormat>On-screen Show (16:9)</PresentationFormat>
  <Paragraphs>125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HelveticaNeueLT Std</vt:lpstr>
      <vt:lpstr>Wingdings</vt:lpstr>
      <vt:lpstr>2017-hitachi-corporate-powerpoint-template</vt:lpstr>
      <vt:lpstr>Ivy REST API and Ivy Python module</vt:lpstr>
      <vt:lpstr>Ivy REST API architecture components</vt:lpstr>
      <vt:lpstr>REST API (IVY 2.03.00 onwards)</vt:lpstr>
      <vt:lpstr>JSON schema for Ivy</vt:lpstr>
      <vt:lpstr>External open source dependencies</vt:lpstr>
      <vt:lpstr>Location of dependencies on sun159 (Ivy development build server)</vt:lpstr>
      <vt:lpstr>URI &amp; supported REST operations</vt:lpstr>
      <vt:lpstr>URI &amp; supported REST operations (continued)</vt:lpstr>
      <vt:lpstr>REST API server-side implementation (Rest*Uri.{h,cpp}) in IVY</vt:lpstr>
      <vt:lpstr>Notes from REST SDK evaluation (5/22/2018)</vt:lpstr>
      <vt:lpstr>Notes from REST SDK evaluation (5/22/2018) - continued</vt:lpstr>
      <vt:lpstr>Notes from REST SDK evaluation (5/22/2018) - continued</vt:lpstr>
      <vt:lpstr>Notes from REST SDK evaluation (5/22/2018) - continued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Ivy update</dc:title>
  <dc:creator>Ian Vogelesang</dc:creator>
  <cp:lastModifiedBy>Kumaran Subramaniam</cp:lastModifiedBy>
  <cp:revision>50</cp:revision>
  <dcterms:created xsi:type="dcterms:W3CDTF">2018-04-26T15:35:07Z</dcterms:created>
  <dcterms:modified xsi:type="dcterms:W3CDTF">2019-01-12T00:21:34Z</dcterms:modified>
</cp:coreProperties>
</file>