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67" r:id="rId2"/>
    <p:sldId id="268" r:id="rId3"/>
    <p:sldId id="269" r:id="rId4"/>
    <p:sldId id="271" r:id="rId5"/>
    <p:sldId id="272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6" r:id="rId16"/>
    <p:sldId id="281" r:id="rId17"/>
    <p:sldId id="282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177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066" y="82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41" name="TextBox 4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Corporation </a:t>
            </a:r>
            <a:r>
              <a:rPr lang="is-IS" sz="800" kern="120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2018</a:t>
            </a:r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All Rights Reserved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1"/>
            <a:ext cx="9157063" cy="5159829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>
            <a:off x="-1" y="0"/>
            <a:ext cx="9152832" cy="515982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5000"/>
                </a:schemeClr>
              </a:gs>
              <a:gs pos="100000">
                <a:schemeClr val="accent5">
                  <a:alpha val="1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52831" cy="5142017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4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6136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61364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9340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1" name="TextBox 60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Corporation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6321194" y="4911221"/>
            <a:ext cx="2783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Corporation 2018.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FD6B87-3707-4431-8DE8-B9F7756DB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Deduplication Method for IVY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E55BF-3C26-420F-BF9B-973665C9F1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733" y="4298226"/>
            <a:ext cx="5221816" cy="500137"/>
          </a:xfrm>
        </p:spPr>
        <p:txBody>
          <a:bodyPr/>
          <a:lstStyle/>
          <a:p>
            <a:r>
              <a:rPr lang="en-US" b="1" dirty="0"/>
              <a:t>Enablement Innovation Services</a:t>
            </a:r>
          </a:p>
          <a:p>
            <a:r>
              <a:rPr lang="en-US" b="1" dirty="0"/>
              <a:t>September 22, 2018</a:t>
            </a:r>
          </a:p>
        </p:txBody>
      </p:sp>
    </p:spTree>
    <p:extLst>
      <p:ext uri="{BB962C8B-B14F-4D97-AF65-F5344CB8AC3E}">
        <p14:creationId xmlns:p14="http://schemas.microsoft.com/office/powerpoint/2010/main" val="28516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Seed Percentage, at Target 5:1, Spread of 8 and Seed Pool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2" y="1114425"/>
            <a:ext cx="6448657" cy="365759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397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Seed Percentage, at Target 20:1, Spread of 8 and Seed Pool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2" y="1114425"/>
            <a:ext cx="6448657" cy="365759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8555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Seed Pool Percentage, at Target 2:1, Spread of 8 and Seed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2" y="1114425"/>
            <a:ext cx="6448657" cy="365759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038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Seed Pool Percentage, at Target 5:1, Spread of 8 and Seed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2" y="1114425"/>
            <a:ext cx="6448657" cy="365759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764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Seed Pool Percentage, at Target 20:1, Spread of 8 and Seed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3" y="1114425"/>
            <a:ext cx="6448655" cy="365759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122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F1F661-5CEC-49A7-B017-FF5D38E9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As previously shown, increasing the spread increases the ratio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However, it is not as drastic as the other inputs, and can probably stay fix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Increasing the number of seeds in the pool to reuse decreases the ratio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Expected, as there is more data that can be randomly written in the storage array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Increasing the likelihood that the seed to be randomly written is from the reused seed pool increases the ratio, and has the largest effect on the ratio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Possible solution: Keep the spread fixed, keep the number of seeds fixed to a number or fixed to a percentage of the storage array, and vary the seed pool percentage to be proportional to the savings rate.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For example, let the spread be 8, the seed percentage to be 100% (the number of seeds in the pool equals the amount of seeds to fill the array) and the seed pool percentage be 1-1/T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2034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en-US" sz="2000" dirty="0"/>
              <a:t>Results: Varying Target Ratio, Seed Pool Percentage at 1-1/T, Spread of 8 and Seed Percentage of 100%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1114425"/>
            <a:ext cx="6448655" cy="365759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1DA36-772C-4B38-A8BD-43D3E2DF4A73}"/>
              </a:ext>
            </a:extLst>
          </p:cNvPr>
          <p:cNvSpPr txBox="1"/>
          <p:nvPr/>
        </p:nvSpPr>
        <p:spPr>
          <a:xfrm>
            <a:off x="6712815" y="1293019"/>
            <a:ext cx="1771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20, Got 19.5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5DC24-79B9-42E1-878F-33ED5A5030D7}"/>
              </a:ext>
            </a:extLst>
          </p:cNvPr>
          <p:cNvSpPr txBox="1"/>
          <p:nvPr/>
        </p:nvSpPr>
        <p:spPr>
          <a:xfrm>
            <a:off x="6712815" y="1982948"/>
            <a:ext cx="1870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15, Got 14.58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5579F-6311-4E24-9E8D-62E4876CF2F6}"/>
              </a:ext>
            </a:extLst>
          </p:cNvPr>
          <p:cNvSpPr txBox="1"/>
          <p:nvPr/>
        </p:nvSpPr>
        <p:spPr>
          <a:xfrm>
            <a:off x="6712815" y="2698887"/>
            <a:ext cx="1771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10, Got 9.84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1776D-0AF5-42EA-B46F-094FF74D53EE}"/>
              </a:ext>
            </a:extLst>
          </p:cNvPr>
          <p:cNvSpPr txBox="1"/>
          <p:nvPr/>
        </p:nvSpPr>
        <p:spPr>
          <a:xfrm>
            <a:off x="6712815" y="3414826"/>
            <a:ext cx="167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5, Got 4.87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4839E-B180-49D9-93E5-0CF516E20059}"/>
              </a:ext>
            </a:extLst>
          </p:cNvPr>
          <p:cNvSpPr txBox="1"/>
          <p:nvPr/>
        </p:nvSpPr>
        <p:spPr>
          <a:xfrm>
            <a:off x="6712815" y="3651387"/>
            <a:ext cx="167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4, Got 3.87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8DF94-C47E-4090-B49F-F1A304DB94F7}"/>
              </a:ext>
            </a:extLst>
          </p:cNvPr>
          <p:cNvSpPr txBox="1"/>
          <p:nvPr/>
        </p:nvSpPr>
        <p:spPr>
          <a:xfrm>
            <a:off x="6712815" y="3875186"/>
            <a:ext cx="167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3, Got 2.89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A4628-431A-48EB-B446-1E83238A96D8}"/>
              </a:ext>
            </a:extLst>
          </p:cNvPr>
          <p:cNvSpPr txBox="1"/>
          <p:nvPr/>
        </p:nvSpPr>
        <p:spPr>
          <a:xfrm>
            <a:off x="6712815" y="4099804"/>
            <a:ext cx="167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2, Got 1.92</a:t>
            </a:r>
          </a:p>
        </p:txBody>
      </p:sp>
    </p:spTree>
    <p:extLst>
      <p:ext uri="{BB962C8B-B14F-4D97-AF65-F5344CB8AC3E}">
        <p14:creationId xmlns:p14="http://schemas.microsoft.com/office/powerpoint/2010/main" val="23670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F1F661-5CEC-49A7-B017-FF5D38E9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319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Assumption: Post processing time is proportional to the number of unique data found in the storage array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That is, data that doesn’t have any other copies takes up the majority of the post processing time,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Note: Storage array size is the same when comparing between old and new method, not between ratios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New method has a larger spread of number of copies due to repeating data from the reused seeds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Post Processing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C6E0A-A600-4C0E-8F4C-A6C9FEBE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692" y="3099060"/>
            <a:ext cx="4064616" cy="17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F1F661-5CEC-49A7-B017-FF5D38E9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84140"/>
          </a:xfrm>
        </p:spPr>
        <p:txBody>
          <a:bodyPr/>
          <a:lstStyle/>
          <a:p>
            <a:r>
              <a:rPr lang="en-US" sz="1800" dirty="0"/>
              <a:t>Previously, for a specified target deduplication ratio, T, IVY would write data at a fixed copy number, C, that would be equal to T </a:t>
            </a:r>
          </a:p>
          <a:p>
            <a:pPr lvl="1"/>
            <a:r>
              <a:rPr lang="en-US" sz="1600" dirty="0"/>
              <a:t>Example: Given an array, A, and a desired deduplication ratio, T = 2, then A, when sequentially filled, would be A = [1, 1, 2, 2, 3, 3, …]</a:t>
            </a:r>
          </a:p>
          <a:p>
            <a:pPr lvl="1"/>
            <a:r>
              <a:rPr lang="en-US" sz="1600" dirty="0"/>
              <a:t>In the above example, the array A has the following properties: C = {2} at a probability distribution of N = {1}</a:t>
            </a:r>
          </a:p>
          <a:p>
            <a:r>
              <a:rPr lang="en-US" sz="1800" dirty="0"/>
              <a:t>When randomly writing data for a desired ratio, IVY would always write new data at a fixed copy number, C, that would be equal to T</a:t>
            </a:r>
          </a:p>
          <a:p>
            <a:pPr lvl="1"/>
            <a:r>
              <a:rPr lang="en-US" sz="1600" dirty="0"/>
              <a:t>However, it was found that the actual deduplication ratio would not be equal to the target ratio</a:t>
            </a:r>
          </a:p>
          <a:p>
            <a:pPr lvl="1"/>
            <a:r>
              <a:rPr lang="en-US" sz="1600" dirty="0"/>
              <a:t>By simulation, it was found that after many writes, desired deduplication target ratios of {2, 3, 4, 5, 10, 20} would actually be ~ {1.33, 1.64, 1.92, 2.19, 3.42, 5.56}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IVY Deduplication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5968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3F1F661-5CEC-49A7-B017-FF5D38E92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160" y="967575"/>
                <a:ext cx="8584006" cy="3456331"/>
              </a:xfrm>
            </p:spPr>
            <p:txBody>
              <a:bodyPr/>
              <a:lstStyle/>
              <a:p>
                <a:r>
                  <a:rPr lang="en-US" sz="1800" dirty="0"/>
                  <a:t>Rather than writing data at a fixed copy number, we create datasets with the following properties: C = {1, T+S} and N = {N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, N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}, where S is some increase</a:t>
                </a:r>
              </a:p>
              <a:p>
                <a:pPr lvl="1"/>
                <a:r>
                  <a:rPr lang="en-US" sz="1600" dirty="0"/>
                  <a:t>To get a desired deduplication ratio, the following conditions must be met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1600" b="1" dirty="0">
                  <a:latin typeface="Cambria Math" panose="02040503050406030204" pitchFamily="18" charset="0"/>
                </a:endParaRPr>
              </a:p>
              <a:p>
                <a:r>
                  <a:rPr lang="en-US" sz="1800" dirty="0"/>
                  <a:t>There is a pool of datasets or seeds that can be reuse</a:t>
                </a:r>
              </a:p>
              <a:p>
                <a:r>
                  <a:rPr lang="en-US" sz="1800" dirty="0"/>
                  <a:t>When randomly writing data, it is either by randomly choosing a seed from the pool, or writing a brand new seed but with the same properties above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3F1F661-5CEC-49A7-B017-FF5D38E92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967575"/>
                <a:ext cx="8584006" cy="3456331"/>
              </a:xfrm>
              <a:blipFill>
                <a:blip r:embed="rId2"/>
                <a:stretch>
                  <a:fillRect l="-426" t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IVY Deduplication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7146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3F1F661-5CEC-49A7-B017-FF5D38E92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160" y="967575"/>
                <a:ext cx="8584006" cy="3824124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1600" dirty="0"/>
                  <a:t>For every simulation, a based seed was created with the inputs Target, T, and Spread, 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dirty="0"/>
                  <a:t>The size of the storage array, A, is fixed to hold 1000 seeds.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dirty="0"/>
                  <a:t>The storage array is prefilled sequentially in the following manner: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=−1×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𝑠𝑒𝑒𝑑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𝑠𝑒𝑒𝑑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𝑠𝑒𝑒𝑑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dirty="0"/>
                  <a:t>This ensures the initial deduplication ratio is T, while having all initial data being unique, as the initial state of the storage is unknown in actual implementation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dirty="0"/>
                  <a:t>The input Seed Percentage specifies how many seeds are in the pool to be reused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dirty="0"/>
                  <a:t>Seed Percentage of 25% means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𝑠𝑒𝑒𝑑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𝑠𝑒𝑒𝑑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𝑠𝑒𝑒𝑑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] is the pool of seeds to be reused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dirty="0"/>
                  <a:t>The input Seed Pool Percentage specifies the likelihood of writing data from the seed pool or creating a new seed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dirty="0"/>
                  <a:t>Seed Pool Percentage of 100% mean data will always be a randomly chosen seed from the pool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3F1F661-5CEC-49A7-B017-FF5D38E92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967575"/>
                <a:ext cx="8584006" cy="3824124"/>
              </a:xfrm>
              <a:blipFill>
                <a:blip r:embed="rId2"/>
                <a:stretch>
                  <a:fillRect l="-284" t="-478" r="-639" b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5680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3F1F661-5CEC-49A7-B017-FF5D38E92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160" y="967575"/>
                <a:ext cx="8584006" cy="2143664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1600" dirty="0"/>
                  <a:t>New seeds are created starting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𝑠𝑒𝑒𝑑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spcBef>
                    <a:spcPts val="600"/>
                  </a:spcBef>
                </a:pPr>
                <a:r>
                  <a:rPr lang="en-US" sz="1600" dirty="0"/>
                  <a:t>Data from the seed is individually written randomly into a location in the storage array A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dirty="0"/>
                  <a:t>That is, the entire seed data is not written together in a sequential manner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dirty="0"/>
                  <a:t>One iteration on the plots means the total individual random writes was the size of the array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dirty="0"/>
                  <a:t>Data that was plotted is the average of 10 trials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3F1F661-5CEC-49A7-B017-FF5D38E92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967575"/>
                <a:ext cx="8584006" cy="2143664"/>
              </a:xfrm>
              <a:blipFill>
                <a:blip r:embed="rId2"/>
                <a:stretch>
                  <a:fillRect l="-284" t="-855" b="-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Simulation cont.</a:t>
            </a:r>
          </a:p>
        </p:txBody>
      </p:sp>
    </p:spTree>
    <p:extLst>
      <p:ext uri="{BB962C8B-B14F-4D97-AF65-F5344CB8AC3E}">
        <p14:creationId xmlns:p14="http://schemas.microsoft.com/office/powerpoint/2010/main" val="2536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Spread, S, at Target 2:1, Seed Percentage of 50% and Seed Pool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0" y="1114425"/>
            <a:ext cx="6448661" cy="3657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848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Spread, S, at Target 5:1, Seed Percentage of 50% and Seed Pool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0" y="1114425"/>
            <a:ext cx="6448661" cy="365759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7465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Spread, S, at Target 20:1, Seed Percentage of 50% and Seed Pool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1" y="1114425"/>
            <a:ext cx="6448659" cy="365759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786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2FDAD5-FA56-4D4D-B632-C23A64B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Varying Seed Percentage, at Target 2:1, Spread of 8 and Seed Pool Percentage of 50%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44C29-96B1-4D01-BD99-FD736887D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71" y="1114425"/>
            <a:ext cx="6448659" cy="365759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815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-ppt-template-2018.pptx  -  Read-Only" id="{F6F33DEB-57B5-4A5D-B23F-890FF586A8F1}" vid="{325CDE33-BA8D-48D0-B962-39F410A4762D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653</TotalTime>
  <Words>1041</Words>
  <Application>Microsoft Office PowerPoint</Application>
  <PresentationFormat>On-screen Show (16:9)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HelveticaNeueLT Std</vt:lpstr>
      <vt:lpstr>Arial</vt:lpstr>
      <vt:lpstr>Cambria Math</vt:lpstr>
      <vt:lpstr>Wingdings</vt:lpstr>
      <vt:lpstr>2017-hitachi-corporate-powerpoint-template</vt:lpstr>
      <vt:lpstr>New Deduplication Method for IVY</vt:lpstr>
      <vt:lpstr>Previous IVY Deduplication Method</vt:lpstr>
      <vt:lpstr>New IVY Deduplication Method</vt:lpstr>
      <vt:lpstr>Matlab Simulation</vt:lpstr>
      <vt:lpstr>Matlab Simulation cont.</vt:lpstr>
      <vt:lpstr>Results: Varying Spread, S, at Target 2:1, Seed Percentage of 50% and Seed Pool Percentage of 50%</vt:lpstr>
      <vt:lpstr>Results: Varying Spread, S, at Target 5:1, Seed Percentage of 50% and Seed Pool Percentage of 50%</vt:lpstr>
      <vt:lpstr>Results: Varying Spread, S, at Target 20:1, Seed Percentage of 50% and Seed Pool Percentage of 50%</vt:lpstr>
      <vt:lpstr>Results: Varying Seed Percentage, at Target 2:1, Spread of 8 and Seed Pool Percentage of 50%</vt:lpstr>
      <vt:lpstr>Results: Varying Seed Percentage, at Target 5:1, Spread of 8 and Seed Pool Percentage of 50%</vt:lpstr>
      <vt:lpstr>Results: Varying Seed Percentage, at Target 20:1, Spread of 8 and Seed Pool Percentage of 50%</vt:lpstr>
      <vt:lpstr>Results: Varying Seed Pool Percentage, at Target 2:1, Spread of 8 and Seed Percentage of 50%</vt:lpstr>
      <vt:lpstr>Results: Varying Seed Pool Percentage, at Target 5:1, Spread of 8 and Seed Percentage of 50%</vt:lpstr>
      <vt:lpstr>Results: Varying Seed Pool Percentage, at Target 20:1, Spread of 8 and Seed Percentage of 50%</vt:lpstr>
      <vt:lpstr>Observations</vt:lpstr>
      <vt:lpstr>Results: Varying Target Ratio, Seed Pool Percentage at 1-1/T, Spread of 8 and Seed Percentage of 100%</vt:lpstr>
      <vt:lpstr>Comparing Post Processing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Jovi Gacusan</dc:creator>
  <cp:lastModifiedBy>Jovi Gacusan</cp:lastModifiedBy>
  <cp:revision>39</cp:revision>
  <dcterms:created xsi:type="dcterms:W3CDTF">2018-09-20T00:13:06Z</dcterms:created>
  <dcterms:modified xsi:type="dcterms:W3CDTF">2018-09-25T05:24:15Z</dcterms:modified>
</cp:coreProperties>
</file>