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09" r:id="rId2"/>
    <p:sldId id="578" r:id="rId3"/>
    <p:sldId id="589" r:id="rId4"/>
    <p:sldId id="579" r:id="rId5"/>
    <p:sldId id="574" r:id="rId6"/>
    <p:sldId id="590" r:id="rId7"/>
    <p:sldId id="591" r:id="rId8"/>
    <p:sldId id="580" r:id="rId9"/>
    <p:sldId id="542" r:id="rId10"/>
    <p:sldId id="584" r:id="rId11"/>
    <p:sldId id="572" r:id="rId12"/>
    <p:sldId id="573" r:id="rId13"/>
    <p:sldId id="583" r:id="rId14"/>
    <p:sldId id="568" r:id="rId15"/>
    <p:sldId id="581" r:id="rId16"/>
    <p:sldId id="582" r:id="rId17"/>
    <p:sldId id="585" r:id="rId18"/>
    <p:sldId id="586" r:id="rId19"/>
    <p:sldId id="588" r:id="rId20"/>
    <p:sldId id="556" r:id="rId21"/>
    <p:sldId id="575" r:id="rId22"/>
    <p:sldId id="561" r:id="rId23"/>
    <p:sldId id="562" r:id="rId24"/>
    <p:sldId id="547" r:id="rId25"/>
    <p:sldId id="555" r:id="rId26"/>
    <p:sldId id="543" r:id="rId27"/>
    <p:sldId id="544" r:id="rId28"/>
    <p:sldId id="545" r:id="rId29"/>
    <p:sldId id="546" r:id="rId30"/>
    <p:sldId id="548" r:id="rId31"/>
    <p:sldId id="549" r:id="rId32"/>
    <p:sldId id="550" r:id="rId33"/>
    <p:sldId id="551" r:id="rId34"/>
    <p:sldId id="552" r:id="rId35"/>
    <p:sldId id="593" r:id="rId36"/>
    <p:sldId id="592" r:id="rId37"/>
    <p:sldId id="569" r:id="rId38"/>
    <p:sldId id="570" r:id="rId39"/>
    <p:sldId id="306" r:id="rId40"/>
  </p:sldIdLst>
  <p:sldSz cx="9144000" cy="5143500" type="screen16x9"/>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66" d="100"/>
          <a:sy n="166" d="100"/>
        </p:scale>
        <p:origin x="144" y="917"/>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250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680460"/>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2020.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0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18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6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kernel-recipes.org/en/2019/talks/faster-io-through-io_urin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latin typeface="Courier New" panose="02070309020205020404" pitchFamily="49" charset="0"/>
                <a:cs typeface="Courier New" panose="02070309020205020404" pitchFamily="49" charset="0"/>
              </a:rPr>
              <a:t>ivy 4 </a:t>
            </a:r>
            <a:r>
              <a:rPr lang="en-US" sz="3200" dirty="0"/>
              <a:t>with </a:t>
            </a:r>
            <a:r>
              <a:rPr lang="en-US" sz="3200" dirty="0" err="1">
                <a:latin typeface="Courier New" panose="02070309020205020404" pitchFamily="49" charset="0"/>
                <a:cs typeface="Courier New" panose="02070309020205020404" pitchFamily="49" charset="0"/>
              </a:rPr>
              <a:t>io_uring</a:t>
            </a:r>
            <a:endParaRPr lang="en-US" sz="3200" dirty="0">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a:xfrm>
            <a:off x="4047076" y="3299833"/>
            <a:ext cx="4939975" cy="553998"/>
          </a:xfrm>
        </p:spPr>
        <p:txBody>
          <a:bodyPr/>
          <a:lstStyle/>
          <a:p>
            <a:r>
              <a:rPr lang="en-US" dirty="0"/>
              <a:t>2020-02-10</a:t>
            </a:r>
          </a:p>
          <a:p>
            <a:r>
              <a:rPr lang="en-US" sz="1200" dirty="0"/>
              <a:t>Allart </a:t>
            </a:r>
            <a:r>
              <a:rPr lang="en-US" sz="1200" u="sng" dirty="0"/>
              <a:t>Ian</a:t>
            </a:r>
            <a:r>
              <a:rPr lang="en-US" sz="1200" dirty="0"/>
              <a:t>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C2CA1A-B5B2-4AEA-AF4B-3DD118AF79CC}"/>
              </a:ext>
            </a:extLst>
          </p:cNvPr>
          <p:cNvSpPr>
            <a:spLocks noGrp="1"/>
          </p:cNvSpPr>
          <p:nvPr>
            <p:ph idx="1"/>
          </p:nvPr>
        </p:nvSpPr>
        <p:spPr>
          <a:xfrm>
            <a:off x="264160" y="918995"/>
            <a:ext cx="8584006" cy="3797042"/>
          </a:xfrm>
        </p:spPr>
        <p:txBody>
          <a:bodyPr/>
          <a:lstStyle/>
          <a:p>
            <a:r>
              <a:rPr lang="en-US" sz="1200" dirty="0"/>
              <a:t>Each “test LUN” has its “event </a:t>
            </a:r>
            <a:r>
              <a:rPr lang="en-US" sz="1200" dirty="0" err="1"/>
              <a:t>fd</a:t>
            </a:r>
            <a:r>
              <a:rPr lang="en-US" sz="1200" dirty="0"/>
              <a:t>” that is provided with every I/O submitted to the test LUN’s </a:t>
            </a:r>
            <a:r>
              <a:rPr lang="en-US" sz="1200" dirty="0" err="1"/>
              <a:t>aio</a:t>
            </a:r>
            <a:r>
              <a:rPr lang="en-US" sz="1200" dirty="0"/>
              <a:t> interface.</a:t>
            </a:r>
          </a:p>
          <a:p>
            <a:r>
              <a:rPr lang="en-US" sz="1200" dirty="0"/>
              <a:t>The event file descriptor behaves as like it’s open for reading/writing to an 8-byte-long “file” that is actually an unsigned 64-bit integer event count maintained by the OS.</a:t>
            </a:r>
          </a:p>
          <a:p>
            <a:pPr lvl="1"/>
            <a:r>
              <a:rPr lang="en-US" sz="1100" dirty="0"/>
              <a:t>Writing an unsigned integer number into the event </a:t>
            </a:r>
            <a:r>
              <a:rPr lang="en-US" sz="1100" dirty="0" err="1"/>
              <a:t>fd’s</a:t>
            </a:r>
            <a:r>
              <a:rPr lang="en-US" sz="1100" dirty="0"/>
              <a:t> “file” increments the underlying counter by that amount.</a:t>
            </a:r>
          </a:p>
          <a:p>
            <a:pPr lvl="1"/>
            <a:r>
              <a:rPr lang="en-US" sz="1100" dirty="0"/>
              <a:t>When an I/O completes, if an event </a:t>
            </a:r>
            <a:r>
              <a:rPr lang="en-US" sz="1100" dirty="0" err="1"/>
              <a:t>fd</a:t>
            </a:r>
            <a:r>
              <a:rPr lang="en-US" sz="1100" dirty="0"/>
              <a:t> was provided when the I/O was submitted, the OS writes 1 to the event counter.</a:t>
            </a:r>
          </a:p>
          <a:p>
            <a:pPr lvl="1"/>
            <a:r>
              <a:rPr lang="en-US" sz="1100" dirty="0"/>
              <a:t>Reading the unsigned integer count from the event </a:t>
            </a:r>
            <a:r>
              <a:rPr lang="en-US" sz="1100" dirty="0" err="1"/>
              <a:t>fd’s</a:t>
            </a:r>
            <a:r>
              <a:rPr lang="en-US" sz="1100" dirty="0"/>
              <a:t> file sends you the existing underlying value first, and then atomically sets it to zero.</a:t>
            </a:r>
          </a:p>
          <a:p>
            <a:pPr lvl="1"/>
            <a:r>
              <a:rPr lang="en-US" sz="1100" dirty="0"/>
              <a:t>If the underlying event counter is zero, then file descriptor state is set to “not readable”, in other words “nothing new”.</a:t>
            </a:r>
          </a:p>
          <a:p>
            <a:pPr lvl="1"/>
            <a:r>
              <a:rPr lang="en-US" sz="1100" dirty="0"/>
              <a:t>Then you can use </a:t>
            </a:r>
            <a:r>
              <a:rPr lang="en-US" sz="1100" dirty="0" err="1"/>
              <a:t>epoll_wait</a:t>
            </a:r>
            <a:r>
              <a:rPr lang="en-US" sz="1100" dirty="0"/>
              <a:t>, or select etc. to wait until at leas one of the event </a:t>
            </a:r>
            <a:r>
              <a:rPr lang="en-US" sz="1100" dirty="0" err="1"/>
              <a:t>fds</a:t>
            </a:r>
            <a:r>
              <a:rPr lang="en-US" sz="1100" dirty="0"/>
              <a:t> to show as readable, and to show which were readable, meaning the associated </a:t>
            </a:r>
            <a:r>
              <a:rPr lang="en-US" sz="1100" dirty="0" err="1"/>
              <a:t>aio</a:t>
            </a:r>
            <a:r>
              <a:rPr lang="en-US" sz="1100" dirty="0"/>
              <a:t> context had I/O completion events to harvest with </a:t>
            </a:r>
            <a:r>
              <a:rPr lang="en-US" sz="1100" dirty="0" err="1"/>
              <a:t>iogetevents</a:t>
            </a:r>
            <a:r>
              <a:rPr lang="en-US" sz="1100" dirty="0"/>
              <a:t>().</a:t>
            </a:r>
          </a:p>
          <a:p>
            <a:r>
              <a:rPr lang="en-US" sz="1300" dirty="0"/>
              <a:t>If you first read from the event counter, and then process at least that many events before doing an </a:t>
            </a:r>
            <a:r>
              <a:rPr lang="en-US" sz="1300" dirty="0" err="1"/>
              <a:t>epoll_wait</a:t>
            </a:r>
            <a:r>
              <a:rPr lang="en-US" sz="1300" dirty="0"/>
              <a:t> until one of the event </a:t>
            </a:r>
            <a:r>
              <a:rPr lang="en-US" sz="1300" dirty="0" err="1"/>
              <a:t>fds</a:t>
            </a:r>
            <a:r>
              <a:rPr lang="en-US" sz="1300" dirty="0"/>
              <a:t> has a non-zero count, you are OK to actually wait and won’t miss completion events.  </a:t>
            </a:r>
          </a:p>
          <a:p>
            <a:pPr lvl="1"/>
            <a:r>
              <a:rPr lang="en-US" sz="1100" dirty="0"/>
              <a:t>Any I/O events that came in after you read from the counter, will have incremented the counter after you last read it, so you won’t wait before harvesting those events, if you haven’t already got them.</a:t>
            </a:r>
          </a:p>
        </p:txBody>
      </p:sp>
      <p:sp>
        <p:nvSpPr>
          <p:cNvPr id="3" name="Title 2">
            <a:extLst>
              <a:ext uri="{FF2B5EF4-FFF2-40B4-BE49-F238E27FC236}">
                <a16:creationId xmlns:a16="http://schemas.microsoft.com/office/drawing/2014/main" id="{85F6C0A1-74FD-466E-BD45-A87B2C121F68}"/>
              </a:ext>
            </a:extLst>
          </p:cNvPr>
          <p:cNvSpPr>
            <a:spLocks noGrp="1"/>
          </p:cNvSpPr>
          <p:nvPr>
            <p:ph type="title"/>
          </p:nvPr>
        </p:nvSpPr>
        <p:spPr/>
        <p:txBody>
          <a:bodyPr/>
          <a:lstStyle/>
          <a:p>
            <a:r>
              <a:rPr lang="en-US" dirty="0"/>
              <a:t>ivy 3 “one thread per core” – event </a:t>
            </a:r>
            <a:r>
              <a:rPr lang="en-US" dirty="0" err="1"/>
              <a:t>fd</a:t>
            </a:r>
            <a:endParaRPr lang="en-US" dirty="0"/>
          </a:p>
        </p:txBody>
      </p:sp>
      <p:sp>
        <p:nvSpPr>
          <p:cNvPr id="4" name="Rectangle: Rounded Corners 3">
            <a:extLst>
              <a:ext uri="{FF2B5EF4-FFF2-40B4-BE49-F238E27FC236}">
                <a16:creationId xmlns:a16="http://schemas.microsoft.com/office/drawing/2014/main" id="{F26C74DC-FC55-4987-93F2-4CDE8DD5C7D5}"/>
              </a:ext>
            </a:extLst>
          </p:cNvPr>
          <p:cNvSpPr/>
          <p:nvPr/>
        </p:nvSpPr>
        <p:spPr>
          <a:xfrm>
            <a:off x="3205843" y="4732051"/>
            <a:ext cx="3619500" cy="332014"/>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B0F0"/>
                </a:solidFill>
                <a:latin typeface="+mj-lt"/>
              </a:rPr>
              <a:t>This only describes the </a:t>
            </a:r>
            <a:r>
              <a:rPr lang="en-US" sz="1050" dirty="0" err="1">
                <a:solidFill>
                  <a:srgbClr val="00B0F0"/>
                </a:solidFill>
                <a:latin typeface="+mj-lt"/>
              </a:rPr>
              <a:t>flavour</a:t>
            </a:r>
            <a:r>
              <a:rPr lang="en-US" sz="1050" dirty="0">
                <a:solidFill>
                  <a:srgbClr val="00B0F0"/>
                </a:solidFill>
                <a:latin typeface="+mj-lt"/>
              </a:rPr>
              <a:t> of event </a:t>
            </a:r>
            <a:r>
              <a:rPr lang="en-US" sz="1050" dirty="0" err="1">
                <a:solidFill>
                  <a:srgbClr val="00B0F0"/>
                </a:solidFill>
                <a:latin typeface="+mj-lt"/>
              </a:rPr>
              <a:t>fd</a:t>
            </a:r>
            <a:r>
              <a:rPr lang="en-US" sz="1050" dirty="0">
                <a:solidFill>
                  <a:srgbClr val="00B0F0"/>
                </a:solidFill>
                <a:latin typeface="+mj-lt"/>
              </a:rPr>
              <a:t> used by ivy 3.</a:t>
            </a:r>
          </a:p>
        </p:txBody>
      </p:sp>
    </p:spTree>
    <p:extLst>
      <p:ext uri="{BB962C8B-B14F-4D97-AF65-F5344CB8AC3E}">
        <p14:creationId xmlns:p14="http://schemas.microsoft.com/office/powerpoint/2010/main" val="255459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C2CA1A-B5B2-4AEA-AF4B-3DD118AF79CC}"/>
              </a:ext>
            </a:extLst>
          </p:cNvPr>
          <p:cNvSpPr>
            <a:spLocks noGrp="1"/>
          </p:cNvSpPr>
          <p:nvPr>
            <p:ph idx="1"/>
          </p:nvPr>
        </p:nvSpPr>
        <p:spPr>
          <a:xfrm>
            <a:off x="264160" y="967575"/>
            <a:ext cx="8584006" cy="2998770"/>
          </a:xfrm>
        </p:spPr>
        <p:txBody>
          <a:bodyPr/>
          <a:lstStyle/>
          <a:p>
            <a:r>
              <a:rPr lang="en-US" sz="1400" dirty="0"/>
              <a:t>“timer </a:t>
            </a:r>
            <a:r>
              <a:rPr lang="en-US" sz="1400" dirty="0" err="1"/>
              <a:t>fds</a:t>
            </a:r>
            <a:r>
              <a:rPr lang="en-US" sz="1400" dirty="0"/>
              <a:t>” are used to trigger at nanosecond resolution when it’s time to launch an I/O.</a:t>
            </a:r>
          </a:p>
          <a:p>
            <a:r>
              <a:rPr lang="en-US" sz="1400" dirty="0"/>
              <a:t>You set it to a </a:t>
            </a:r>
            <a:r>
              <a:rPr lang="en-US" sz="1400" dirty="0">
                <a:latin typeface="Courier New" panose="02070309020205020404" pitchFamily="49" charset="0"/>
                <a:cs typeface="Courier New" panose="02070309020205020404" pitchFamily="49" charset="0"/>
              </a:rPr>
              <a:t>struct </a:t>
            </a:r>
            <a:r>
              <a:rPr lang="en-US" sz="1400" dirty="0" err="1">
                <a:latin typeface="Courier New" panose="02070309020205020404" pitchFamily="49" charset="0"/>
                <a:cs typeface="Courier New" panose="02070309020205020404" pitchFamily="49" charset="0"/>
              </a:rPr>
              <a:t>timespec</a:t>
            </a:r>
            <a:r>
              <a:rPr lang="en-US" sz="1400" dirty="0"/>
              <a:t> delay, and when the time expires, the </a:t>
            </a:r>
            <a:r>
              <a:rPr lang="en-US" sz="1400" dirty="0" err="1"/>
              <a:t>fd</a:t>
            </a:r>
            <a:r>
              <a:rPr lang="en-US" sz="1400" dirty="0"/>
              <a:t> becomes readable.</a:t>
            </a:r>
          </a:p>
          <a:p>
            <a:r>
              <a:rPr lang="en-US" sz="1400" dirty="0"/>
              <a:t>So, when there are no I/O completion events to harvest, and there are no I/</a:t>
            </a:r>
            <a:r>
              <a:rPr lang="en-US" sz="1400" dirty="0" err="1"/>
              <a:t>Os</a:t>
            </a:r>
            <a:r>
              <a:rPr lang="en-US" sz="1400" dirty="0"/>
              <a:t> ready for immediate launch into an open </a:t>
            </a:r>
            <a:r>
              <a:rPr lang="en-US" sz="1400" dirty="0" err="1"/>
              <a:t>aio</a:t>
            </a:r>
            <a:r>
              <a:rPr lang="en-US" sz="1400" dirty="0"/>
              <a:t> slot, and all the workload I/O sequencer precompute queues are either full or end in an I/O that is scheduled over 0.5 second in the future …</a:t>
            </a:r>
          </a:p>
          <a:p>
            <a:pPr lvl="1"/>
            <a:r>
              <a:rPr lang="en-US" sz="1200" dirty="0"/>
              <a:t>You set a timer </a:t>
            </a:r>
            <a:r>
              <a:rPr lang="en-US" sz="1200" dirty="0" err="1"/>
              <a:t>fd</a:t>
            </a:r>
            <a:r>
              <a:rPr lang="en-US" sz="1200" dirty="0"/>
              <a:t> for the earliest (head-of-queue) scheduled I/O start time over all workloads on all test LUNs, or the end of the (typically 5-second subinterval), whichever comes earlier.</a:t>
            </a:r>
          </a:p>
          <a:p>
            <a:r>
              <a:rPr lang="en-US" sz="1400" dirty="0"/>
              <a:t>THEN we use </a:t>
            </a:r>
            <a:r>
              <a:rPr lang="en-US" sz="1400" dirty="0" err="1"/>
              <a:t>epoll_wait</a:t>
            </a:r>
            <a:r>
              <a:rPr lang="en-US" sz="1400" dirty="0"/>
              <a:t>() </a:t>
            </a:r>
            <a:r>
              <a:rPr lang="en-US" sz="1400" dirty="0">
                <a:solidFill>
                  <a:schemeClr val="tx1">
                    <a:lumMod val="60000"/>
                    <a:lumOff val="40000"/>
                  </a:schemeClr>
                </a:solidFill>
              </a:rPr>
              <a:t>[practically forever]</a:t>
            </a:r>
            <a:r>
              <a:rPr lang="en-US" sz="1400" dirty="0"/>
              <a:t> for at least one of the </a:t>
            </a:r>
            <a:r>
              <a:rPr lang="en-US" sz="1400" dirty="0" err="1"/>
              <a:t>fds</a:t>
            </a:r>
            <a:r>
              <a:rPr lang="en-US" sz="1400" dirty="0"/>
              <a:t> to become readable, which might be a timer </a:t>
            </a:r>
            <a:r>
              <a:rPr lang="en-US" sz="1400" dirty="0" err="1"/>
              <a:t>fd</a:t>
            </a:r>
            <a:r>
              <a:rPr lang="en-US" sz="1400" dirty="0"/>
              <a:t> or they might be event </a:t>
            </a:r>
            <a:r>
              <a:rPr lang="en-US" sz="1400" dirty="0" err="1"/>
              <a:t>fds</a:t>
            </a:r>
            <a:r>
              <a:rPr lang="en-US" sz="1400" dirty="0"/>
              <a:t> for individual test LUN </a:t>
            </a:r>
            <a:r>
              <a:rPr lang="en-US" sz="1400" dirty="0" err="1"/>
              <a:t>aio</a:t>
            </a:r>
            <a:r>
              <a:rPr lang="en-US" sz="1400" dirty="0"/>
              <a:t> contexts that have pending I/O completion events.</a:t>
            </a:r>
          </a:p>
        </p:txBody>
      </p:sp>
      <p:sp>
        <p:nvSpPr>
          <p:cNvPr id="3" name="Title 2">
            <a:extLst>
              <a:ext uri="{FF2B5EF4-FFF2-40B4-BE49-F238E27FC236}">
                <a16:creationId xmlns:a16="http://schemas.microsoft.com/office/drawing/2014/main" id="{85F6C0A1-74FD-466E-BD45-A87B2C121F68}"/>
              </a:ext>
            </a:extLst>
          </p:cNvPr>
          <p:cNvSpPr>
            <a:spLocks noGrp="1"/>
          </p:cNvSpPr>
          <p:nvPr>
            <p:ph type="title"/>
          </p:nvPr>
        </p:nvSpPr>
        <p:spPr/>
        <p:txBody>
          <a:bodyPr/>
          <a:lstStyle/>
          <a:p>
            <a:r>
              <a:rPr lang="en-US" dirty="0"/>
              <a:t>ivy 3 “one thread per core” – Linux </a:t>
            </a:r>
            <a:r>
              <a:rPr lang="en-US" dirty="0" err="1"/>
              <a:t>aio</a:t>
            </a:r>
            <a:endParaRPr lang="en-US" dirty="0"/>
          </a:p>
        </p:txBody>
      </p:sp>
    </p:spTree>
    <p:extLst>
      <p:ext uri="{BB962C8B-B14F-4D97-AF65-F5344CB8AC3E}">
        <p14:creationId xmlns:p14="http://schemas.microsoft.com/office/powerpoint/2010/main" val="156201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41E4A4-3104-455F-A87F-CEB15FBEA960}"/>
              </a:ext>
            </a:extLst>
          </p:cNvPr>
          <p:cNvSpPr>
            <a:spLocks noGrp="1"/>
          </p:cNvSpPr>
          <p:nvPr>
            <p:ph type="ctrTitle"/>
          </p:nvPr>
        </p:nvSpPr>
        <p:spPr/>
        <p:txBody>
          <a:bodyPr/>
          <a:lstStyle/>
          <a:p>
            <a:r>
              <a:rPr lang="en-US" dirty="0"/>
              <a:t>ivy 4</a:t>
            </a:r>
            <a:br>
              <a:rPr lang="en-US" dirty="0"/>
            </a:br>
            <a:r>
              <a:rPr lang="en-US" dirty="0" err="1"/>
              <a:t>io_uring</a:t>
            </a:r>
            <a:endParaRPr lang="en-US" dirty="0"/>
          </a:p>
        </p:txBody>
      </p:sp>
    </p:spTree>
    <p:extLst>
      <p:ext uri="{BB962C8B-B14F-4D97-AF65-F5344CB8AC3E}">
        <p14:creationId xmlns:p14="http://schemas.microsoft.com/office/powerpoint/2010/main" val="85612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19024F4-42C2-437F-939C-BE5D81EEF7C4}"/>
              </a:ext>
            </a:extLst>
          </p:cNvPr>
          <p:cNvSpPr/>
          <p:nvPr/>
        </p:nvSpPr>
        <p:spPr>
          <a:xfrm>
            <a:off x="4398184" y="2174279"/>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FF0000"/>
                </a:solidFill>
                <a:latin typeface="+mj-lt"/>
              </a:rPr>
              <a:t>aio</a:t>
            </a:r>
            <a:r>
              <a:rPr lang="en-US" sz="1200" dirty="0">
                <a:solidFill>
                  <a:srgbClr val="FF0000"/>
                </a:solidFill>
                <a:latin typeface="+mj-lt"/>
              </a:rPr>
              <a:t> context file descriptor</a:t>
            </a:r>
          </a:p>
        </p:txBody>
      </p:sp>
      <p:sp>
        <p:nvSpPr>
          <p:cNvPr id="15" name="Rectangle 14">
            <a:extLst>
              <a:ext uri="{FF2B5EF4-FFF2-40B4-BE49-F238E27FC236}">
                <a16:creationId xmlns:a16="http://schemas.microsoft.com/office/drawing/2014/main" id="{280DC0FA-C46D-4255-9AE6-3F7C875ABB60}"/>
              </a:ext>
            </a:extLst>
          </p:cNvPr>
          <p:cNvSpPr/>
          <p:nvPr/>
        </p:nvSpPr>
        <p:spPr>
          <a:xfrm>
            <a:off x="6747722" y="217428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16" name="Rectangle 15">
            <a:extLst>
              <a:ext uri="{FF2B5EF4-FFF2-40B4-BE49-F238E27FC236}">
                <a16:creationId xmlns:a16="http://schemas.microsoft.com/office/drawing/2014/main" id="{A8A114FE-1ADC-41A3-B79F-362A0A04FFB3}"/>
              </a:ext>
            </a:extLst>
          </p:cNvPr>
          <p:cNvSpPr/>
          <p:nvPr/>
        </p:nvSpPr>
        <p:spPr>
          <a:xfrm>
            <a:off x="2048646" y="2174278"/>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event file descriptor</a:t>
            </a:r>
          </a:p>
        </p:txBody>
      </p:sp>
      <p:sp>
        <p:nvSpPr>
          <p:cNvPr id="11" name="Rectangle 10">
            <a:extLst>
              <a:ext uri="{FF2B5EF4-FFF2-40B4-BE49-F238E27FC236}">
                <a16:creationId xmlns:a16="http://schemas.microsoft.com/office/drawing/2014/main" id="{9BA89126-6620-4B42-8066-BB52296F4935}"/>
              </a:ext>
            </a:extLst>
          </p:cNvPr>
          <p:cNvSpPr/>
          <p:nvPr/>
        </p:nvSpPr>
        <p:spPr>
          <a:xfrm>
            <a:off x="4268759" y="2306769"/>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FF0000"/>
                </a:solidFill>
                <a:latin typeface="+mj-lt"/>
              </a:rPr>
              <a:t>aio</a:t>
            </a:r>
            <a:r>
              <a:rPr lang="en-US" sz="1200" dirty="0">
                <a:solidFill>
                  <a:srgbClr val="FF0000"/>
                </a:solidFill>
                <a:latin typeface="+mj-lt"/>
              </a:rPr>
              <a:t> context file descriptor</a:t>
            </a:r>
          </a:p>
        </p:txBody>
      </p:sp>
      <p:sp>
        <p:nvSpPr>
          <p:cNvPr id="12" name="Rectangle 11">
            <a:extLst>
              <a:ext uri="{FF2B5EF4-FFF2-40B4-BE49-F238E27FC236}">
                <a16:creationId xmlns:a16="http://schemas.microsoft.com/office/drawing/2014/main" id="{F0C84B64-02B6-4034-9265-0463B3A4CAAC}"/>
              </a:ext>
            </a:extLst>
          </p:cNvPr>
          <p:cNvSpPr/>
          <p:nvPr/>
        </p:nvSpPr>
        <p:spPr>
          <a:xfrm>
            <a:off x="6618297" y="230677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13" name="Rectangle 12">
            <a:extLst>
              <a:ext uri="{FF2B5EF4-FFF2-40B4-BE49-F238E27FC236}">
                <a16:creationId xmlns:a16="http://schemas.microsoft.com/office/drawing/2014/main" id="{11D42ECE-A813-46A8-AA52-75EE7828D125}"/>
              </a:ext>
            </a:extLst>
          </p:cNvPr>
          <p:cNvSpPr/>
          <p:nvPr/>
        </p:nvSpPr>
        <p:spPr>
          <a:xfrm>
            <a:off x="1919221" y="2306768"/>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event file descriptor</a:t>
            </a:r>
          </a:p>
        </p:txBody>
      </p:sp>
      <p:sp>
        <p:nvSpPr>
          <p:cNvPr id="8" name="Rectangle 7">
            <a:extLst>
              <a:ext uri="{FF2B5EF4-FFF2-40B4-BE49-F238E27FC236}">
                <a16:creationId xmlns:a16="http://schemas.microsoft.com/office/drawing/2014/main" id="{0F32EEE6-3904-4AA2-B5F9-02D76537F075}"/>
              </a:ext>
            </a:extLst>
          </p:cNvPr>
          <p:cNvSpPr/>
          <p:nvPr/>
        </p:nvSpPr>
        <p:spPr>
          <a:xfrm>
            <a:off x="4139334" y="2439259"/>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FF0000"/>
                </a:solidFill>
                <a:latin typeface="+mj-lt"/>
              </a:rPr>
              <a:t>aio</a:t>
            </a:r>
            <a:r>
              <a:rPr lang="en-US" sz="1200" dirty="0">
                <a:solidFill>
                  <a:srgbClr val="FF0000"/>
                </a:solidFill>
                <a:latin typeface="+mj-lt"/>
              </a:rPr>
              <a:t> context file descriptor</a:t>
            </a:r>
          </a:p>
        </p:txBody>
      </p:sp>
      <p:sp>
        <p:nvSpPr>
          <p:cNvPr id="9" name="Rectangle 8">
            <a:extLst>
              <a:ext uri="{FF2B5EF4-FFF2-40B4-BE49-F238E27FC236}">
                <a16:creationId xmlns:a16="http://schemas.microsoft.com/office/drawing/2014/main" id="{BAB6E277-626D-4111-AC20-85175BC27B1B}"/>
              </a:ext>
            </a:extLst>
          </p:cNvPr>
          <p:cNvSpPr/>
          <p:nvPr/>
        </p:nvSpPr>
        <p:spPr>
          <a:xfrm>
            <a:off x="6488872" y="243926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10" name="Rectangle 9">
            <a:extLst>
              <a:ext uri="{FF2B5EF4-FFF2-40B4-BE49-F238E27FC236}">
                <a16:creationId xmlns:a16="http://schemas.microsoft.com/office/drawing/2014/main" id="{D57C137F-221F-4E49-845E-961FC2634477}"/>
              </a:ext>
            </a:extLst>
          </p:cNvPr>
          <p:cNvSpPr/>
          <p:nvPr/>
        </p:nvSpPr>
        <p:spPr>
          <a:xfrm>
            <a:off x="1789796" y="2439258"/>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event file descriptor</a:t>
            </a:r>
          </a:p>
        </p:txBody>
      </p:sp>
      <p:sp>
        <p:nvSpPr>
          <p:cNvPr id="2" name="Content Placeholder 1">
            <a:extLst>
              <a:ext uri="{FF2B5EF4-FFF2-40B4-BE49-F238E27FC236}">
                <a16:creationId xmlns:a16="http://schemas.microsoft.com/office/drawing/2014/main" id="{B837A63A-2CC3-4883-A795-14E2B02D63CD}"/>
              </a:ext>
            </a:extLst>
          </p:cNvPr>
          <p:cNvSpPr>
            <a:spLocks noGrp="1"/>
          </p:cNvSpPr>
          <p:nvPr>
            <p:ph idx="1"/>
          </p:nvPr>
        </p:nvSpPr>
        <p:spPr>
          <a:xfrm>
            <a:off x="169982" y="1178945"/>
            <a:ext cx="3063093" cy="2908489"/>
          </a:xfrm>
        </p:spPr>
        <p:txBody>
          <a:bodyPr/>
          <a:lstStyle/>
          <a:p>
            <a:r>
              <a:rPr lang="en-US" dirty="0"/>
              <a:t>ivy 3</a:t>
            </a:r>
          </a:p>
          <a:p>
            <a:endParaRPr lang="en-US" dirty="0"/>
          </a:p>
          <a:p>
            <a:endParaRPr lang="en-US" dirty="0"/>
          </a:p>
          <a:p>
            <a:endParaRPr lang="en-US" dirty="0"/>
          </a:p>
          <a:p>
            <a:endParaRPr lang="en-US" dirty="0"/>
          </a:p>
          <a:p>
            <a:r>
              <a:rPr lang="en-US" dirty="0"/>
              <a:t>ivy 4</a:t>
            </a:r>
          </a:p>
        </p:txBody>
      </p:sp>
      <p:sp>
        <p:nvSpPr>
          <p:cNvPr id="3" name="Title 2">
            <a:extLst>
              <a:ext uri="{FF2B5EF4-FFF2-40B4-BE49-F238E27FC236}">
                <a16:creationId xmlns:a16="http://schemas.microsoft.com/office/drawing/2014/main" id="{61ECB505-B75C-49B8-844E-390C560CDB38}"/>
              </a:ext>
            </a:extLst>
          </p:cNvPr>
          <p:cNvSpPr>
            <a:spLocks noGrp="1"/>
          </p:cNvSpPr>
          <p:nvPr>
            <p:ph type="title"/>
          </p:nvPr>
        </p:nvSpPr>
        <p:spPr/>
        <p:txBody>
          <a:bodyPr/>
          <a:lstStyle/>
          <a:p>
            <a:r>
              <a:rPr lang="en-US" dirty="0"/>
              <a:t>file descriptors for a workload thread</a:t>
            </a:r>
          </a:p>
        </p:txBody>
      </p:sp>
      <p:sp>
        <p:nvSpPr>
          <p:cNvPr id="4" name="Rectangle 3">
            <a:extLst>
              <a:ext uri="{FF2B5EF4-FFF2-40B4-BE49-F238E27FC236}">
                <a16:creationId xmlns:a16="http://schemas.microsoft.com/office/drawing/2014/main" id="{3058C4A0-96DF-4A9C-8429-8C55E6B5A993}"/>
              </a:ext>
            </a:extLst>
          </p:cNvPr>
          <p:cNvSpPr/>
          <p:nvPr/>
        </p:nvSpPr>
        <p:spPr>
          <a:xfrm>
            <a:off x="4009909" y="2571749"/>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FF0000"/>
                </a:solidFill>
                <a:latin typeface="+mj-lt"/>
              </a:rPr>
              <a:t>aio</a:t>
            </a:r>
            <a:r>
              <a:rPr lang="en-US" sz="1200" dirty="0">
                <a:solidFill>
                  <a:srgbClr val="FF0000"/>
                </a:solidFill>
                <a:latin typeface="+mj-lt"/>
              </a:rPr>
              <a:t> context file descriptor</a:t>
            </a:r>
          </a:p>
        </p:txBody>
      </p:sp>
      <p:sp>
        <p:nvSpPr>
          <p:cNvPr id="5" name="Rectangle 4">
            <a:extLst>
              <a:ext uri="{FF2B5EF4-FFF2-40B4-BE49-F238E27FC236}">
                <a16:creationId xmlns:a16="http://schemas.microsoft.com/office/drawing/2014/main" id="{0EA643FF-0EBB-4C3D-8D39-ECBDCE787B9F}"/>
              </a:ext>
            </a:extLst>
          </p:cNvPr>
          <p:cNvSpPr/>
          <p:nvPr/>
        </p:nvSpPr>
        <p:spPr>
          <a:xfrm>
            <a:off x="6359447" y="257175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6" name="Rectangle 5">
            <a:extLst>
              <a:ext uri="{FF2B5EF4-FFF2-40B4-BE49-F238E27FC236}">
                <a16:creationId xmlns:a16="http://schemas.microsoft.com/office/drawing/2014/main" id="{C41DA8C3-2D78-4844-9E0C-A58193F9AD5C}"/>
              </a:ext>
            </a:extLst>
          </p:cNvPr>
          <p:cNvSpPr/>
          <p:nvPr/>
        </p:nvSpPr>
        <p:spPr>
          <a:xfrm>
            <a:off x="1660371" y="2571748"/>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event file descriptor</a:t>
            </a:r>
          </a:p>
        </p:txBody>
      </p:sp>
      <p:sp>
        <p:nvSpPr>
          <p:cNvPr id="7" name="Rectangle 6">
            <a:extLst>
              <a:ext uri="{FF2B5EF4-FFF2-40B4-BE49-F238E27FC236}">
                <a16:creationId xmlns:a16="http://schemas.microsoft.com/office/drawing/2014/main" id="{1B2832E1-D482-46AC-B275-9A55E551BDEE}"/>
              </a:ext>
            </a:extLst>
          </p:cNvPr>
          <p:cNvSpPr/>
          <p:nvPr/>
        </p:nvSpPr>
        <p:spPr>
          <a:xfrm>
            <a:off x="1660371" y="1593778"/>
            <a:ext cx="2107512" cy="290919"/>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timer file descriptor</a:t>
            </a:r>
          </a:p>
        </p:txBody>
      </p:sp>
      <p:sp>
        <p:nvSpPr>
          <p:cNvPr id="17" name="Left Brace 16">
            <a:extLst>
              <a:ext uri="{FF2B5EF4-FFF2-40B4-BE49-F238E27FC236}">
                <a16:creationId xmlns:a16="http://schemas.microsoft.com/office/drawing/2014/main" id="{F98FC5A0-71D5-4D94-8DF6-B0F4B7781C4E}"/>
              </a:ext>
            </a:extLst>
          </p:cNvPr>
          <p:cNvSpPr/>
          <p:nvPr/>
        </p:nvSpPr>
        <p:spPr>
          <a:xfrm>
            <a:off x="1337139" y="1534722"/>
            <a:ext cx="210632" cy="1424442"/>
          </a:xfrm>
          <a:prstGeom prst="leftBrace">
            <a:avLst>
              <a:gd name="adj1" fmla="val 5414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18369F80-7FF4-4E27-98F3-BD434E4F6AD4}"/>
              </a:ext>
            </a:extLst>
          </p:cNvPr>
          <p:cNvSpPr/>
          <p:nvPr/>
        </p:nvSpPr>
        <p:spPr>
          <a:xfrm>
            <a:off x="165845" y="2101483"/>
            <a:ext cx="985569" cy="290919"/>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FF0000"/>
                </a:solidFill>
                <a:latin typeface="+mj-lt"/>
              </a:rPr>
              <a:t>epoll_wait</a:t>
            </a:r>
            <a:r>
              <a:rPr lang="en-US" sz="1200" dirty="0">
                <a:solidFill>
                  <a:srgbClr val="FF0000"/>
                </a:solidFill>
                <a:latin typeface="+mj-lt"/>
              </a:rPr>
              <a:t>()</a:t>
            </a:r>
          </a:p>
        </p:txBody>
      </p:sp>
      <p:sp>
        <p:nvSpPr>
          <p:cNvPr id="19" name="Rectangle 18">
            <a:extLst>
              <a:ext uri="{FF2B5EF4-FFF2-40B4-BE49-F238E27FC236}">
                <a16:creationId xmlns:a16="http://schemas.microsoft.com/office/drawing/2014/main" id="{2A31C8B1-DACA-4672-8AEB-7FE95E55BC58}"/>
              </a:ext>
            </a:extLst>
          </p:cNvPr>
          <p:cNvSpPr/>
          <p:nvPr/>
        </p:nvSpPr>
        <p:spPr>
          <a:xfrm>
            <a:off x="6606042" y="365004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20" name="Rectangle 19">
            <a:extLst>
              <a:ext uri="{FF2B5EF4-FFF2-40B4-BE49-F238E27FC236}">
                <a16:creationId xmlns:a16="http://schemas.microsoft.com/office/drawing/2014/main" id="{2AF978E4-35A4-4A8A-96E4-CBA5A30D24A1}"/>
              </a:ext>
            </a:extLst>
          </p:cNvPr>
          <p:cNvSpPr/>
          <p:nvPr/>
        </p:nvSpPr>
        <p:spPr>
          <a:xfrm>
            <a:off x="6476617" y="378253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21" name="Rectangle 20">
            <a:extLst>
              <a:ext uri="{FF2B5EF4-FFF2-40B4-BE49-F238E27FC236}">
                <a16:creationId xmlns:a16="http://schemas.microsoft.com/office/drawing/2014/main" id="{3713F7D3-A01D-4F4C-9126-64DD3B495F67}"/>
              </a:ext>
            </a:extLst>
          </p:cNvPr>
          <p:cNvSpPr/>
          <p:nvPr/>
        </p:nvSpPr>
        <p:spPr>
          <a:xfrm>
            <a:off x="6347192" y="3915020"/>
            <a:ext cx="2297487"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LUN O_DIRECT file descriptor</a:t>
            </a:r>
          </a:p>
        </p:txBody>
      </p:sp>
      <p:sp>
        <p:nvSpPr>
          <p:cNvPr id="22" name="Rectangle 21">
            <a:extLst>
              <a:ext uri="{FF2B5EF4-FFF2-40B4-BE49-F238E27FC236}">
                <a16:creationId xmlns:a16="http://schemas.microsoft.com/office/drawing/2014/main" id="{5AA8111E-C88A-4080-8D4F-185194DA3608}"/>
              </a:ext>
            </a:extLst>
          </p:cNvPr>
          <p:cNvSpPr/>
          <p:nvPr/>
        </p:nvSpPr>
        <p:spPr>
          <a:xfrm>
            <a:off x="1587105" y="3845496"/>
            <a:ext cx="2107512" cy="290919"/>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FF0000"/>
                </a:solidFill>
                <a:latin typeface="+mj-lt"/>
              </a:rPr>
              <a:t>io_uring</a:t>
            </a:r>
            <a:r>
              <a:rPr lang="en-US" sz="1200" dirty="0">
                <a:solidFill>
                  <a:srgbClr val="FF0000"/>
                </a:solidFill>
                <a:latin typeface="+mj-lt"/>
              </a:rPr>
              <a:t> file descriptor</a:t>
            </a:r>
          </a:p>
        </p:txBody>
      </p:sp>
    </p:spTree>
    <p:extLst>
      <p:ext uri="{BB962C8B-B14F-4D97-AF65-F5344CB8AC3E}">
        <p14:creationId xmlns:p14="http://schemas.microsoft.com/office/powerpoint/2010/main" val="109943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4EEE8E-BBA5-4703-AF28-310861F61AAE}"/>
              </a:ext>
            </a:extLst>
          </p:cNvPr>
          <p:cNvSpPr>
            <a:spLocks noGrp="1"/>
          </p:cNvSpPr>
          <p:nvPr>
            <p:ph idx="1"/>
          </p:nvPr>
        </p:nvSpPr>
        <p:spPr>
          <a:xfrm>
            <a:off x="264160" y="967575"/>
            <a:ext cx="8584006" cy="3240887"/>
          </a:xfrm>
        </p:spPr>
        <p:txBody>
          <a:bodyPr/>
          <a:lstStyle/>
          <a:p>
            <a:r>
              <a:rPr lang="en-US" sz="1400" dirty="0"/>
              <a:t>One ring (with file descriptor) for all test LUNs owned by the core.</a:t>
            </a:r>
          </a:p>
          <a:p>
            <a:pPr lvl="1"/>
            <a:r>
              <a:rPr lang="en-US" sz="1200" dirty="0"/>
              <a:t>For a 768-LUN test host with 24 cores, ivy 3 would start 22 threads resulting in 35 </a:t>
            </a:r>
            <a:r>
              <a:rPr lang="en-US" sz="1200" dirty="0" err="1"/>
              <a:t>aio</a:t>
            </a:r>
            <a:r>
              <a:rPr lang="en-US" sz="1200" dirty="0"/>
              <a:t> context </a:t>
            </a:r>
            <a:r>
              <a:rPr lang="en-US" sz="1200" dirty="0" err="1"/>
              <a:t>fds</a:t>
            </a:r>
            <a:r>
              <a:rPr lang="en-US" sz="1200" dirty="0"/>
              <a:t> for 35 LUNs per thread. (Two cores are left open.)</a:t>
            </a:r>
          </a:p>
          <a:p>
            <a:pPr lvl="1"/>
            <a:r>
              <a:rPr lang="en-US" sz="1200" dirty="0"/>
              <a:t>This will reduce the number of system calls to </a:t>
            </a:r>
            <a:r>
              <a:rPr lang="en-US" sz="1200" i="1" dirty="0"/>
              <a:t>submit</a:t>
            </a:r>
            <a:r>
              <a:rPr lang="en-US" sz="1200" dirty="0"/>
              <a:t> I/</a:t>
            </a:r>
            <a:r>
              <a:rPr lang="en-US" sz="1200" dirty="0" err="1"/>
              <a:t>Os</a:t>
            </a:r>
            <a:r>
              <a:rPr lang="en-US" sz="1200" dirty="0"/>
              <a:t> … by a factor of 35?</a:t>
            </a:r>
          </a:p>
          <a:p>
            <a:r>
              <a:rPr lang="en-US" sz="1400" dirty="0"/>
              <a:t>Zero system calls to detect &amp; harvest I/O completions.</a:t>
            </a:r>
          </a:p>
          <a:p>
            <a:pPr lvl="1"/>
            <a:r>
              <a:rPr lang="en-US" sz="1200" dirty="0"/>
              <a:t>From 35 event </a:t>
            </a:r>
            <a:r>
              <a:rPr lang="en-US" sz="1200" dirty="0" err="1"/>
              <a:t>fds</a:t>
            </a:r>
            <a:r>
              <a:rPr lang="en-US" sz="1200" dirty="0"/>
              <a:t> and </a:t>
            </a:r>
            <a:r>
              <a:rPr lang="en-US" sz="1200" dirty="0" err="1"/>
              <a:t>getevents</a:t>
            </a:r>
            <a:r>
              <a:rPr lang="en-US" sz="1200" dirty="0"/>
              <a:t> calls to zero system calls.</a:t>
            </a:r>
          </a:p>
          <a:p>
            <a:r>
              <a:rPr lang="en-US" sz="1400" dirty="0"/>
              <a:t>Total reduction in number of system calls from ivy 3 to ivy 4: over 50x.</a:t>
            </a:r>
          </a:p>
          <a:p>
            <a:r>
              <a:rPr lang="en-US" sz="1400" dirty="0"/>
              <a:t>Pre-registered file descriptor references and permanently-mapped I/O buffers visible to both ivy &amp; the OS.</a:t>
            </a:r>
          </a:p>
          <a:p>
            <a:pPr lvl="1"/>
            <a:r>
              <a:rPr lang="en-US" sz="1200" dirty="0"/>
              <a:t>Eliminates latencies incurred with existing </a:t>
            </a:r>
            <a:r>
              <a:rPr lang="en-US" sz="1200" dirty="0" err="1"/>
              <a:t>aio</a:t>
            </a:r>
            <a:r>
              <a:rPr lang="en-US" sz="1200" dirty="0"/>
              <a:t> system call approach.</a:t>
            </a:r>
          </a:p>
        </p:txBody>
      </p:sp>
      <p:sp>
        <p:nvSpPr>
          <p:cNvPr id="3" name="Title 2">
            <a:extLst>
              <a:ext uri="{FF2B5EF4-FFF2-40B4-BE49-F238E27FC236}">
                <a16:creationId xmlns:a16="http://schemas.microsoft.com/office/drawing/2014/main" id="{4508502A-F451-43B2-A2D6-DB9D52685D26}"/>
              </a:ext>
            </a:extLst>
          </p:cNvPr>
          <p:cNvSpPr>
            <a:spLocks noGrp="1"/>
          </p:cNvSpPr>
          <p:nvPr>
            <p:ph type="title"/>
          </p:nvPr>
        </p:nvSpPr>
        <p:spPr/>
        <p:txBody>
          <a:bodyPr/>
          <a:lstStyle/>
          <a:p>
            <a:r>
              <a:rPr lang="en-US" dirty="0" err="1"/>
              <a:t>io_uring</a:t>
            </a:r>
            <a:r>
              <a:rPr lang="en-US" dirty="0"/>
              <a:t> benefits to ivy</a:t>
            </a:r>
          </a:p>
        </p:txBody>
      </p:sp>
    </p:spTree>
    <p:extLst>
      <p:ext uri="{BB962C8B-B14F-4D97-AF65-F5344CB8AC3E}">
        <p14:creationId xmlns:p14="http://schemas.microsoft.com/office/powerpoint/2010/main" val="2238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9FB1DD-1930-466C-9AA9-6392E67278D1}"/>
              </a:ext>
            </a:extLst>
          </p:cNvPr>
          <p:cNvSpPr>
            <a:spLocks noGrp="1"/>
          </p:cNvSpPr>
          <p:nvPr>
            <p:ph idx="1"/>
          </p:nvPr>
        </p:nvSpPr>
        <p:spPr>
          <a:xfrm>
            <a:off x="4949756" y="1234386"/>
            <a:ext cx="3898410" cy="3429657"/>
          </a:xfrm>
        </p:spPr>
        <p:txBody>
          <a:bodyPr/>
          <a:lstStyle/>
          <a:p>
            <a:r>
              <a:rPr lang="en-US" sz="1400" dirty="0"/>
              <a:t>Two rings, “submit queue” &amp; “completion queue” which operate independently.</a:t>
            </a:r>
          </a:p>
          <a:p>
            <a:r>
              <a:rPr lang="en-US" sz="1400" dirty="0"/>
              <a:t>Each ring has a producer and a consumer.</a:t>
            </a:r>
          </a:p>
          <a:p>
            <a:r>
              <a:rPr lang="en-US" sz="1400" dirty="0"/>
              <a:t>A “submit” queue entry has things like file descriptor, op code, address of memory buffer, offset into file, etc.  </a:t>
            </a:r>
          </a:p>
          <a:p>
            <a:pPr lvl="1"/>
            <a:r>
              <a:rPr lang="en-US" sz="1200" dirty="0"/>
              <a:t>You also get an 8-byte “user data” field where you put a pointer to your I/O tracking object.</a:t>
            </a:r>
          </a:p>
          <a:p>
            <a:r>
              <a:rPr lang="en-US" sz="1400" dirty="0"/>
              <a:t>A “completion” queue entry has the return code from running the I/O, as well as the 8-byte “user data” field with the pointer to I/O tracking object.</a:t>
            </a:r>
          </a:p>
        </p:txBody>
      </p:sp>
      <p:sp>
        <p:nvSpPr>
          <p:cNvPr id="3" name="Title 2">
            <a:extLst>
              <a:ext uri="{FF2B5EF4-FFF2-40B4-BE49-F238E27FC236}">
                <a16:creationId xmlns:a16="http://schemas.microsoft.com/office/drawing/2014/main" id="{B41C9B3A-B714-4D23-A14E-EBECBB00875D}"/>
              </a:ext>
            </a:extLst>
          </p:cNvPr>
          <p:cNvSpPr>
            <a:spLocks noGrp="1"/>
          </p:cNvSpPr>
          <p:nvPr>
            <p:ph type="title"/>
          </p:nvPr>
        </p:nvSpPr>
        <p:spPr/>
        <p:txBody>
          <a:bodyPr/>
          <a:lstStyle/>
          <a:p>
            <a:r>
              <a:rPr lang="en-US" dirty="0"/>
              <a:t>Ultra low latency way to interact with the OS</a:t>
            </a:r>
          </a:p>
        </p:txBody>
      </p:sp>
      <p:sp>
        <p:nvSpPr>
          <p:cNvPr id="5" name="Rectangle: Rounded Corners 4">
            <a:extLst>
              <a:ext uri="{FF2B5EF4-FFF2-40B4-BE49-F238E27FC236}">
                <a16:creationId xmlns:a16="http://schemas.microsoft.com/office/drawing/2014/main" id="{99711AAF-6B86-41E9-9264-581B2128318A}"/>
              </a:ext>
            </a:extLst>
          </p:cNvPr>
          <p:cNvSpPr/>
          <p:nvPr/>
        </p:nvSpPr>
        <p:spPr>
          <a:xfrm>
            <a:off x="195940" y="1503323"/>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Application</a:t>
            </a:r>
          </a:p>
        </p:txBody>
      </p:sp>
      <p:sp>
        <p:nvSpPr>
          <p:cNvPr id="7" name="Rectangle 6">
            <a:extLst>
              <a:ext uri="{FF2B5EF4-FFF2-40B4-BE49-F238E27FC236}">
                <a16:creationId xmlns:a16="http://schemas.microsoft.com/office/drawing/2014/main" id="{D6A957D1-5EC9-408A-A6F5-3BCD1DCF5719}"/>
              </a:ext>
            </a:extLst>
          </p:cNvPr>
          <p:cNvSpPr/>
          <p:nvPr/>
        </p:nvSpPr>
        <p:spPr>
          <a:xfrm>
            <a:off x="1210172" y="1874750"/>
            <a:ext cx="454902" cy="4365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out box</a:t>
            </a:r>
          </a:p>
        </p:txBody>
      </p:sp>
      <p:sp>
        <p:nvSpPr>
          <p:cNvPr id="8" name="Rectangle 7">
            <a:extLst>
              <a:ext uri="{FF2B5EF4-FFF2-40B4-BE49-F238E27FC236}">
                <a16:creationId xmlns:a16="http://schemas.microsoft.com/office/drawing/2014/main" id="{2DAB71CD-E563-4030-BA1E-EBB64F932BF2}"/>
              </a:ext>
            </a:extLst>
          </p:cNvPr>
          <p:cNvSpPr/>
          <p:nvPr/>
        </p:nvSpPr>
        <p:spPr>
          <a:xfrm>
            <a:off x="1210937" y="3378080"/>
            <a:ext cx="454902" cy="4365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in box</a:t>
            </a:r>
          </a:p>
        </p:txBody>
      </p:sp>
      <p:sp>
        <p:nvSpPr>
          <p:cNvPr id="9" name="Rectangle 8">
            <a:extLst>
              <a:ext uri="{FF2B5EF4-FFF2-40B4-BE49-F238E27FC236}">
                <a16:creationId xmlns:a16="http://schemas.microsoft.com/office/drawing/2014/main" id="{0F6CE123-9DE2-4E84-8935-941A1F1908E5}"/>
              </a:ext>
            </a:extLst>
          </p:cNvPr>
          <p:cNvSpPr/>
          <p:nvPr/>
        </p:nvSpPr>
        <p:spPr>
          <a:xfrm>
            <a:off x="3351384" y="1875515"/>
            <a:ext cx="454902" cy="4365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in box</a:t>
            </a:r>
          </a:p>
        </p:txBody>
      </p:sp>
      <p:sp>
        <p:nvSpPr>
          <p:cNvPr id="10" name="Rectangle 9">
            <a:extLst>
              <a:ext uri="{FF2B5EF4-FFF2-40B4-BE49-F238E27FC236}">
                <a16:creationId xmlns:a16="http://schemas.microsoft.com/office/drawing/2014/main" id="{961D16D0-0D7C-4786-91FA-42ADB9C902FD}"/>
              </a:ext>
            </a:extLst>
          </p:cNvPr>
          <p:cNvSpPr/>
          <p:nvPr/>
        </p:nvSpPr>
        <p:spPr>
          <a:xfrm>
            <a:off x="3352149" y="3378845"/>
            <a:ext cx="454902" cy="4365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out box</a:t>
            </a:r>
          </a:p>
        </p:txBody>
      </p:sp>
      <p:sp>
        <p:nvSpPr>
          <p:cNvPr id="11" name="Rectangle: Rounded Corners 10">
            <a:extLst>
              <a:ext uri="{FF2B5EF4-FFF2-40B4-BE49-F238E27FC236}">
                <a16:creationId xmlns:a16="http://schemas.microsoft.com/office/drawing/2014/main" id="{3034CA1C-D3BF-4B5C-9A78-E691645C542E}"/>
              </a:ext>
            </a:extLst>
          </p:cNvPr>
          <p:cNvSpPr/>
          <p:nvPr/>
        </p:nvSpPr>
        <p:spPr>
          <a:xfrm>
            <a:off x="3804575" y="1503319"/>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OS</a:t>
            </a:r>
          </a:p>
        </p:txBody>
      </p:sp>
      <p:sp>
        <p:nvSpPr>
          <p:cNvPr id="13" name="Arrow: Right 12">
            <a:extLst>
              <a:ext uri="{FF2B5EF4-FFF2-40B4-BE49-F238E27FC236}">
                <a16:creationId xmlns:a16="http://schemas.microsoft.com/office/drawing/2014/main" id="{535CF844-57BD-452A-9B62-F3F66EC8BC82}"/>
              </a:ext>
            </a:extLst>
          </p:cNvPr>
          <p:cNvSpPr/>
          <p:nvPr/>
        </p:nvSpPr>
        <p:spPr>
          <a:xfrm>
            <a:off x="1823352" y="1926769"/>
            <a:ext cx="395604" cy="33083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I/O</a:t>
            </a:r>
          </a:p>
        </p:txBody>
      </p:sp>
      <p:sp>
        <p:nvSpPr>
          <p:cNvPr id="16" name="Arrow: Right 15">
            <a:extLst>
              <a:ext uri="{FF2B5EF4-FFF2-40B4-BE49-F238E27FC236}">
                <a16:creationId xmlns:a16="http://schemas.microsoft.com/office/drawing/2014/main" id="{4EF501A0-402F-4C07-8998-30B1FBD43250}"/>
              </a:ext>
            </a:extLst>
          </p:cNvPr>
          <p:cNvSpPr/>
          <p:nvPr/>
        </p:nvSpPr>
        <p:spPr>
          <a:xfrm>
            <a:off x="2324092" y="1926768"/>
            <a:ext cx="395604" cy="33083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I/O</a:t>
            </a:r>
          </a:p>
        </p:txBody>
      </p:sp>
      <p:sp>
        <p:nvSpPr>
          <p:cNvPr id="17" name="Arrow: Right 16">
            <a:extLst>
              <a:ext uri="{FF2B5EF4-FFF2-40B4-BE49-F238E27FC236}">
                <a16:creationId xmlns:a16="http://schemas.microsoft.com/office/drawing/2014/main" id="{ECC1216D-F594-47EA-8F6F-490797A35067}"/>
              </a:ext>
            </a:extLst>
          </p:cNvPr>
          <p:cNvSpPr/>
          <p:nvPr/>
        </p:nvSpPr>
        <p:spPr>
          <a:xfrm>
            <a:off x="2824832" y="1926767"/>
            <a:ext cx="395604" cy="33083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I/O</a:t>
            </a:r>
          </a:p>
        </p:txBody>
      </p:sp>
      <p:sp>
        <p:nvSpPr>
          <p:cNvPr id="18" name="Arrow: Right 17">
            <a:extLst>
              <a:ext uri="{FF2B5EF4-FFF2-40B4-BE49-F238E27FC236}">
                <a16:creationId xmlns:a16="http://schemas.microsoft.com/office/drawing/2014/main" id="{21732F33-B6ED-49FB-BC3B-25508B58034D}"/>
              </a:ext>
            </a:extLst>
          </p:cNvPr>
          <p:cNvSpPr/>
          <p:nvPr/>
        </p:nvSpPr>
        <p:spPr>
          <a:xfrm flipH="1">
            <a:off x="1741705" y="3426035"/>
            <a:ext cx="395604" cy="33083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result</a:t>
            </a:r>
          </a:p>
        </p:txBody>
      </p:sp>
      <p:sp>
        <p:nvSpPr>
          <p:cNvPr id="19" name="Arrow: Right 18">
            <a:extLst>
              <a:ext uri="{FF2B5EF4-FFF2-40B4-BE49-F238E27FC236}">
                <a16:creationId xmlns:a16="http://schemas.microsoft.com/office/drawing/2014/main" id="{78425CD0-DCB0-49A4-9A3D-296284377B31}"/>
              </a:ext>
            </a:extLst>
          </p:cNvPr>
          <p:cNvSpPr/>
          <p:nvPr/>
        </p:nvSpPr>
        <p:spPr>
          <a:xfrm flipH="1">
            <a:off x="2242445" y="3426034"/>
            <a:ext cx="395604" cy="33083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result</a:t>
            </a:r>
          </a:p>
        </p:txBody>
      </p:sp>
      <p:sp>
        <p:nvSpPr>
          <p:cNvPr id="20" name="Arrow: Right 19">
            <a:extLst>
              <a:ext uri="{FF2B5EF4-FFF2-40B4-BE49-F238E27FC236}">
                <a16:creationId xmlns:a16="http://schemas.microsoft.com/office/drawing/2014/main" id="{070C2390-9F54-4ED1-A6D7-85EE23C2F0EF}"/>
              </a:ext>
            </a:extLst>
          </p:cNvPr>
          <p:cNvSpPr/>
          <p:nvPr/>
        </p:nvSpPr>
        <p:spPr>
          <a:xfrm flipH="1">
            <a:off x="2743185" y="3426033"/>
            <a:ext cx="395604" cy="33083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result</a:t>
            </a:r>
          </a:p>
        </p:txBody>
      </p:sp>
      <p:sp>
        <p:nvSpPr>
          <p:cNvPr id="21" name="Right Brace 20">
            <a:extLst>
              <a:ext uri="{FF2B5EF4-FFF2-40B4-BE49-F238E27FC236}">
                <a16:creationId xmlns:a16="http://schemas.microsoft.com/office/drawing/2014/main" id="{A9A49B05-FF3A-41DB-B46F-08A5A027AA17}"/>
              </a:ext>
            </a:extLst>
          </p:cNvPr>
          <p:cNvSpPr/>
          <p:nvPr/>
        </p:nvSpPr>
        <p:spPr>
          <a:xfrm rot="5400000">
            <a:off x="2378828" y="1284387"/>
            <a:ext cx="206774" cy="2335530"/>
          </a:xfrm>
          <a:prstGeom prst="rightBrace">
            <a:avLst>
              <a:gd name="adj1" fmla="val 33208"/>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DE283D3B-A0FB-426B-A08C-1008329093A6}"/>
              </a:ext>
            </a:extLst>
          </p:cNvPr>
          <p:cNvSpPr/>
          <p:nvPr/>
        </p:nvSpPr>
        <p:spPr>
          <a:xfrm rot="5400000">
            <a:off x="2378828" y="2787432"/>
            <a:ext cx="206774" cy="2335530"/>
          </a:xfrm>
          <a:prstGeom prst="rightBrace">
            <a:avLst>
              <a:gd name="adj1" fmla="val 33208"/>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A5EBFB5-9D2B-4829-B553-87D1E7165234}"/>
              </a:ext>
            </a:extLst>
          </p:cNvPr>
          <p:cNvSpPr txBox="1"/>
          <p:nvPr/>
        </p:nvSpPr>
        <p:spPr>
          <a:xfrm>
            <a:off x="1651902" y="2510790"/>
            <a:ext cx="1662798" cy="307777"/>
          </a:xfrm>
          <a:prstGeom prst="rect">
            <a:avLst/>
          </a:prstGeom>
          <a:noFill/>
        </p:spPr>
        <p:txBody>
          <a:bodyPr wrap="square" rtlCol="0">
            <a:spAutoFit/>
          </a:bodyPr>
          <a:lstStyle/>
          <a:p>
            <a:pPr algn="ctr"/>
            <a:r>
              <a:rPr lang="en-US" sz="1400" dirty="0">
                <a:solidFill>
                  <a:srgbClr val="00B0F0"/>
                </a:solidFill>
              </a:rPr>
              <a:t>submit queue</a:t>
            </a:r>
          </a:p>
        </p:txBody>
      </p:sp>
      <p:sp>
        <p:nvSpPr>
          <p:cNvPr id="24" name="TextBox 23">
            <a:extLst>
              <a:ext uri="{FF2B5EF4-FFF2-40B4-BE49-F238E27FC236}">
                <a16:creationId xmlns:a16="http://schemas.microsoft.com/office/drawing/2014/main" id="{0ACB061D-126E-4E7C-9C08-C929395F8B3C}"/>
              </a:ext>
            </a:extLst>
          </p:cNvPr>
          <p:cNvSpPr txBox="1"/>
          <p:nvPr/>
        </p:nvSpPr>
        <p:spPr>
          <a:xfrm>
            <a:off x="1644282" y="4019550"/>
            <a:ext cx="1662798" cy="307777"/>
          </a:xfrm>
          <a:prstGeom prst="rect">
            <a:avLst/>
          </a:prstGeom>
          <a:noFill/>
        </p:spPr>
        <p:txBody>
          <a:bodyPr wrap="square" rtlCol="0">
            <a:spAutoFit/>
          </a:bodyPr>
          <a:lstStyle/>
          <a:p>
            <a:pPr algn="ctr"/>
            <a:r>
              <a:rPr lang="en-US" sz="1400" dirty="0">
                <a:solidFill>
                  <a:srgbClr val="00B0F0"/>
                </a:solidFill>
              </a:rPr>
              <a:t>completion queue</a:t>
            </a:r>
          </a:p>
        </p:txBody>
      </p:sp>
      <p:sp>
        <p:nvSpPr>
          <p:cNvPr id="25" name="Speech Bubble: Rectangle with Corners Rounded 24">
            <a:extLst>
              <a:ext uri="{FF2B5EF4-FFF2-40B4-BE49-F238E27FC236}">
                <a16:creationId xmlns:a16="http://schemas.microsoft.com/office/drawing/2014/main" id="{69891569-4B9A-478A-A594-AF135FA105E6}"/>
              </a:ext>
            </a:extLst>
          </p:cNvPr>
          <p:cNvSpPr/>
          <p:nvPr/>
        </p:nvSpPr>
        <p:spPr>
          <a:xfrm>
            <a:off x="667901" y="977881"/>
            <a:ext cx="1512671" cy="367186"/>
          </a:xfrm>
          <a:prstGeom prst="wedgeRoundRectCallout">
            <a:avLst>
              <a:gd name="adj1" fmla="val 38609"/>
              <a:gd name="adj2" fmla="val 188051"/>
              <a:gd name="adj3" fmla="val 16667"/>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rgbClr val="00B0F0"/>
                </a:solidFill>
              </a:rPr>
              <a:t>sqe</a:t>
            </a:r>
            <a:r>
              <a:rPr lang="en-US" sz="1200" dirty="0">
                <a:solidFill>
                  <a:srgbClr val="00B0F0"/>
                </a:solidFill>
              </a:rPr>
              <a:t> - submit queue element</a:t>
            </a:r>
          </a:p>
        </p:txBody>
      </p:sp>
      <p:sp>
        <p:nvSpPr>
          <p:cNvPr id="26" name="Speech Bubble: Rectangle with Corners Rounded 25">
            <a:extLst>
              <a:ext uri="{FF2B5EF4-FFF2-40B4-BE49-F238E27FC236}">
                <a16:creationId xmlns:a16="http://schemas.microsoft.com/office/drawing/2014/main" id="{3DE1FF3A-1256-4DB0-801B-10297EAFED52}"/>
              </a:ext>
            </a:extLst>
          </p:cNvPr>
          <p:cNvSpPr/>
          <p:nvPr/>
        </p:nvSpPr>
        <p:spPr>
          <a:xfrm>
            <a:off x="3253987" y="4431065"/>
            <a:ext cx="1564820" cy="367186"/>
          </a:xfrm>
          <a:prstGeom prst="wedgeRoundRectCallout">
            <a:avLst>
              <a:gd name="adj1" fmla="val -65767"/>
              <a:gd name="adj2" fmla="val -245674"/>
              <a:gd name="adj3" fmla="val 16667"/>
            </a:avLst>
          </a:prstGeom>
          <a:solidFill>
            <a:schemeClr val="bg1"/>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rgbClr val="00B0F0"/>
                </a:solidFill>
              </a:rPr>
              <a:t>cqe</a:t>
            </a:r>
            <a:r>
              <a:rPr lang="en-US" sz="1200" dirty="0">
                <a:solidFill>
                  <a:srgbClr val="00B0F0"/>
                </a:solidFill>
              </a:rPr>
              <a:t> - completion queue element</a:t>
            </a:r>
          </a:p>
        </p:txBody>
      </p:sp>
    </p:spTree>
    <p:extLst>
      <p:ext uri="{BB962C8B-B14F-4D97-AF65-F5344CB8AC3E}">
        <p14:creationId xmlns:p14="http://schemas.microsoft.com/office/powerpoint/2010/main" val="151436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9FB1DD-1930-466C-9AA9-6392E67278D1}"/>
              </a:ext>
            </a:extLst>
          </p:cNvPr>
          <p:cNvSpPr>
            <a:spLocks noGrp="1"/>
          </p:cNvSpPr>
          <p:nvPr>
            <p:ph idx="1"/>
          </p:nvPr>
        </p:nvSpPr>
        <p:spPr>
          <a:xfrm>
            <a:off x="5142746" y="1233962"/>
            <a:ext cx="3898410" cy="3585597"/>
          </a:xfrm>
        </p:spPr>
        <p:txBody>
          <a:bodyPr/>
          <a:lstStyle/>
          <a:p>
            <a:r>
              <a:rPr lang="en-US" sz="1400" dirty="0"/>
              <a:t>The array of </a:t>
            </a:r>
            <a:r>
              <a:rPr lang="en-US" sz="1400" dirty="0" err="1"/>
              <a:t>sqes</a:t>
            </a:r>
            <a:r>
              <a:rPr lang="en-US" sz="1400" dirty="0"/>
              <a:t> (submit queue elements) and “head” and a “tail” pointers, are allocated in memory that both the application and the OS have mapped for the duration of the </a:t>
            </a:r>
            <a:r>
              <a:rPr lang="en-US" sz="1400" dirty="0" err="1"/>
              <a:t>io_uring</a:t>
            </a:r>
            <a:r>
              <a:rPr lang="en-US" sz="1400" dirty="0"/>
              <a:t>.</a:t>
            </a:r>
          </a:p>
          <a:p>
            <a:r>
              <a:rPr lang="en-US" sz="1400" dirty="0"/>
              <a:t>Each queue entry is either under the control of the producer, meaning it’s waiting to be filled in, or it’s under the control of the consumer, meaning it’s waiting to be processed. </a:t>
            </a:r>
          </a:p>
          <a:p>
            <a:r>
              <a:rPr lang="en-US" sz="1400" dirty="0"/>
              <a:t>The head points to the next queue entry to be consumed.</a:t>
            </a:r>
          </a:p>
          <a:p>
            <a:r>
              <a:rPr lang="en-US" sz="1400" dirty="0"/>
              <a:t>The tail points to the next </a:t>
            </a:r>
            <a:r>
              <a:rPr lang="en-US" sz="1400" dirty="0" err="1"/>
              <a:t>sqe</a:t>
            </a:r>
            <a:r>
              <a:rPr lang="en-US" sz="1400" dirty="0"/>
              <a:t> to be filled in.</a:t>
            </a:r>
          </a:p>
        </p:txBody>
      </p:sp>
      <p:sp>
        <p:nvSpPr>
          <p:cNvPr id="3" name="Title 2">
            <a:extLst>
              <a:ext uri="{FF2B5EF4-FFF2-40B4-BE49-F238E27FC236}">
                <a16:creationId xmlns:a16="http://schemas.microsoft.com/office/drawing/2014/main" id="{B41C9B3A-B714-4D23-A14E-EBECBB00875D}"/>
              </a:ext>
            </a:extLst>
          </p:cNvPr>
          <p:cNvSpPr>
            <a:spLocks noGrp="1"/>
          </p:cNvSpPr>
          <p:nvPr>
            <p:ph type="title"/>
          </p:nvPr>
        </p:nvSpPr>
        <p:spPr/>
        <p:txBody>
          <a:bodyPr>
            <a:normAutofit/>
          </a:bodyPr>
          <a:lstStyle/>
          <a:p>
            <a:r>
              <a:rPr lang="en-US" sz="2000" dirty="0"/>
              <a:t>Ring implementation – submit queue as example</a:t>
            </a:r>
          </a:p>
        </p:txBody>
      </p:sp>
      <p:sp>
        <p:nvSpPr>
          <p:cNvPr id="5" name="Rectangle: Rounded Corners 4">
            <a:extLst>
              <a:ext uri="{FF2B5EF4-FFF2-40B4-BE49-F238E27FC236}">
                <a16:creationId xmlns:a16="http://schemas.microsoft.com/office/drawing/2014/main" id="{99711AAF-6B86-41E9-9264-581B2128318A}"/>
              </a:ext>
            </a:extLst>
          </p:cNvPr>
          <p:cNvSpPr/>
          <p:nvPr/>
        </p:nvSpPr>
        <p:spPr>
          <a:xfrm>
            <a:off x="195940" y="1503323"/>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Application</a:t>
            </a:r>
          </a:p>
        </p:txBody>
      </p:sp>
      <p:sp>
        <p:nvSpPr>
          <p:cNvPr id="11" name="Rectangle: Rounded Corners 10">
            <a:extLst>
              <a:ext uri="{FF2B5EF4-FFF2-40B4-BE49-F238E27FC236}">
                <a16:creationId xmlns:a16="http://schemas.microsoft.com/office/drawing/2014/main" id="{3034CA1C-D3BF-4B5C-9A78-E691645C542E}"/>
              </a:ext>
            </a:extLst>
          </p:cNvPr>
          <p:cNvSpPr/>
          <p:nvPr/>
        </p:nvSpPr>
        <p:spPr>
          <a:xfrm>
            <a:off x="3804575" y="1503319"/>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OS</a:t>
            </a:r>
          </a:p>
        </p:txBody>
      </p:sp>
      <p:sp>
        <p:nvSpPr>
          <p:cNvPr id="21" name="Right Brace 20">
            <a:extLst>
              <a:ext uri="{FF2B5EF4-FFF2-40B4-BE49-F238E27FC236}">
                <a16:creationId xmlns:a16="http://schemas.microsoft.com/office/drawing/2014/main" id="{A9A49B05-FF3A-41DB-B46F-08A5A027AA17}"/>
              </a:ext>
            </a:extLst>
          </p:cNvPr>
          <p:cNvSpPr/>
          <p:nvPr/>
        </p:nvSpPr>
        <p:spPr>
          <a:xfrm rot="5400000">
            <a:off x="2378828" y="2040947"/>
            <a:ext cx="206774" cy="2335530"/>
          </a:xfrm>
          <a:prstGeom prst="rightBrace">
            <a:avLst>
              <a:gd name="adj1" fmla="val 33208"/>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A5EBFB5-9D2B-4829-B553-87D1E7165234}"/>
              </a:ext>
            </a:extLst>
          </p:cNvPr>
          <p:cNvSpPr txBox="1"/>
          <p:nvPr/>
        </p:nvSpPr>
        <p:spPr>
          <a:xfrm>
            <a:off x="1651902" y="3267350"/>
            <a:ext cx="1662798" cy="307777"/>
          </a:xfrm>
          <a:prstGeom prst="rect">
            <a:avLst/>
          </a:prstGeom>
          <a:noFill/>
        </p:spPr>
        <p:txBody>
          <a:bodyPr wrap="square" rtlCol="0">
            <a:spAutoFit/>
          </a:bodyPr>
          <a:lstStyle/>
          <a:p>
            <a:pPr algn="ctr"/>
            <a:r>
              <a:rPr lang="en-US" sz="1400" dirty="0">
                <a:solidFill>
                  <a:srgbClr val="00B0F0"/>
                </a:solidFill>
              </a:rPr>
              <a:t>submit queue</a:t>
            </a:r>
          </a:p>
        </p:txBody>
      </p:sp>
      <p:sp>
        <p:nvSpPr>
          <p:cNvPr id="25" name="Speech Bubble: Rectangle with Corners Rounded 24">
            <a:extLst>
              <a:ext uri="{FF2B5EF4-FFF2-40B4-BE49-F238E27FC236}">
                <a16:creationId xmlns:a16="http://schemas.microsoft.com/office/drawing/2014/main" id="{69891569-4B9A-478A-A594-AF135FA105E6}"/>
              </a:ext>
            </a:extLst>
          </p:cNvPr>
          <p:cNvSpPr/>
          <p:nvPr/>
        </p:nvSpPr>
        <p:spPr>
          <a:xfrm>
            <a:off x="264160" y="923371"/>
            <a:ext cx="1512671" cy="367186"/>
          </a:xfrm>
          <a:prstGeom prst="wedgeRoundRectCallout">
            <a:avLst>
              <a:gd name="adj1" fmla="val 83875"/>
              <a:gd name="adj2" fmla="val 176415"/>
              <a:gd name="adj3" fmla="val 16667"/>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rgbClr val="00B0F0"/>
                </a:solidFill>
              </a:rPr>
              <a:t>sqe</a:t>
            </a:r>
            <a:r>
              <a:rPr lang="en-US" sz="1200" dirty="0">
                <a:solidFill>
                  <a:srgbClr val="00B0F0"/>
                </a:solidFill>
              </a:rPr>
              <a:t> - submit queue element</a:t>
            </a:r>
          </a:p>
        </p:txBody>
      </p:sp>
      <p:sp>
        <p:nvSpPr>
          <p:cNvPr id="27" name="Rectangle 26">
            <a:extLst>
              <a:ext uri="{FF2B5EF4-FFF2-40B4-BE49-F238E27FC236}">
                <a16:creationId xmlns:a16="http://schemas.microsoft.com/office/drawing/2014/main" id="{F6BA4372-CC91-4479-8413-F50AABC59984}"/>
              </a:ext>
            </a:extLst>
          </p:cNvPr>
          <p:cNvSpPr/>
          <p:nvPr/>
        </p:nvSpPr>
        <p:spPr>
          <a:xfrm>
            <a:off x="3186383" y="1882563"/>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head</a:t>
            </a:r>
          </a:p>
        </p:txBody>
      </p:sp>
      <p:sp>
        <p:nvSpPr>
          <p:cNvPr id="28" name="Rectangle 27">
            <a:extLst>
              <a:ext uri="{FF2B5EF4-FFF2-40B4-BE49-F238E27FC236}">
                <a16:creationId xmlns:a16="http://schemas.microsoft.com/office/drawing/2014/main" id="{A01C062C-4A2F-4AAE-B6A0-7F1AD9EB3A52}"/>
              </a:ext>
            </a:extLst>
          </p:cNvPr>
          <p:cNvSpPr/>
          <p:nvPr/>
        </p:nvSpPr>
        <p:spPr>
          <a:xfrm>
            <a:off x="1314450" y="1891841"/>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tail</a:t>
            </a:r>
          </a:p>
        </p:txBody>
      </p:sp>
      <p:grpSp>
        <p:nvGrpSpPr>
          <p:cNvPr id="2" name="Group 1">
            <a:extLst>
              <a:ext uri="{FF2B5EF4-FFF2-40B4-BE49-F238E27FC236}">
                <a16:creationId xmlns:a16="http://schemas.microsoft.com/office/drawing/2014/main" id="{DBD32857-EE9B-4DE6-97AB-D524348ADD2E}"/>
              </a:ext>
            </a:extLst>
          </p:cNvPr>
          <p:cNvGrpSpPr/>
          <p:nvPr/>
        </p:nvGrpSpPr>
        <p:grpSpPr>
          <a:xfrm>
            <a:off x="2321550" y="1385598"/>
            <a:ext cx="327996" cy="1217383"/>
            <a:chOff x="2127784" y="1040793"/>
            <a:chExt cx="327996" cy="1217383"/>
          </a:xfrm>
        </p:grpSpPr>
        <p:sp>
          <p:nvSpPr>
            <p:cNvPr id="29" name="Rectangle 28">
              <a:extLst>
                <a:ext uri="{FF2B5EF4-FFF2-40B4-BE49-F238E27FC236}">
                  <a16:creationId xmlns:a16="http://schemas.microsoft.com/office/drawing/2014/main" id="{935D58BB-ACDC-444E-A7E0-F1B9AF476EB7}"/>
                </a:ext>
              </a:extLst>
            </p:cNvPr>
            <p:cNvSpPr/>
            <p:nvPr/>
          </p:nvSpPr>
          <p:spPr>
            <a:xfrm>
              <a:off x="2127784" y="2105776"/>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1" name="Rectangle 30">
              <a:extLst>
                <a:ext uri="{FF2B5EF4-FFF2-40B4-BE49-F238E27FC236}">
                  <a16:creationId xmlns:a16="http://schemas.microsoft.com/office/drawing/2014/main" id="{E7A56B40-2ABB-4F0E-B585-D3A3FBA43E84}"/>
                </a:ext>
              </a:extLst>
            </p:cNvPr>
            <p:cNvSpPr/>
            <p:nvPr/>
          </p:nvSpPr>
          <p:spPr>
            <a:xfrm>
              <a:off x="2127784" y="195363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2" name="Rectangle 31">
              <a:extLst>
                <a:ext uri="{FF2B5EF4-FFF2-40B4-BE49-F238E27FC236}">
                  <a16:creationId xmlns:a16="http://schemas.microsoft.com/office/drawing/2014/main" id="{754FBFFA-33F5-42BE-AF27-230F4B371710}"/>
                </a:ext>
              </a:extLst>
            </p:cNvPr>
            <p:cNvSpPr/>
            <p:nvPr/>
          </p:nvSpPr>
          <p:spPr>
            <a:xfrm>
              <a:off x="2127784" y="180149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3" name="Rectangle 32">
              <a:extLst>
                <a:ext uri="{FF2B5EF4-FFF2-40B4-BE49-F238E27FC236}">
                  <a16:creationId xmlns:a16="http://schemas.microsoft.com/office/drawing/2014/main" id="{3D9E9B3F-44F0-415F-9EB2-3D8020CBE9E3}"/>
                </a:ext>
              </a:extLst>
            </p:cNvPr>
            <p:cNvSpPr/>
            <p:nvPr/>
          </p:nvSpPr>
          <p:spPr>
            <a:xfrm>
              <a:off x="2127784" y="164935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4" name="Rectangle 33">
              <a:extLst>
                <a:ext uri="{FF2B5EF4-FFF2-40B4-BE49-F238E27FC236}">
                  <a16:creationId xmlns:a16="http://schemas.microsoft.com/office/drawing/2014/main" id="{2D45430D-5AF2-4471-8064-744C69863088}"/>
                </a:ext>
              </a:extLst>
            </p:cNvPr>
            <p:cNvSpPr/>
            <p:nvPr/>
          </p:nvSpPr>
          <p:spPr>
            <a:xfrm>
              <a:off x="2127784" y="149721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5" name="Rectangle 34">
              <a:extLst>
                <a:ext uri="{FF2B5EF4-FFF2-40B4-BE49-F238E27FC236}">
                  <a16:creationId xmlns:a16="http://schemas.microsoft.com/office/drawing/2014/main" id="{06EE88D2-DE49-48FA-B4B0-6848BD6DF5D7}"/>
                </a:ext>
              </a:extLst>
            </p:cNvPr>
            <p:cNvSpPr/>
            <p:nvPr/>
          </p:nvSpPr>
          <p:spPr>
            <a:xfrm>
              <a:off x="2127784" y="134507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6" name="Rectangle 35">
              <a:extLst>
                <a:ext uri="{FF2B5EF4-FFF2-40B4-BE49-F238E27FC236}">
                  <a16:creationId xmlns:a16="http://schemas.microsoft.com/office/drawing/2014/main" id="{65195DE2-1447-4FA4-8B9A-BC8DF0625E32}"/>
                </a:ext>
              </a:extLst>
            </p:cNvPr>
            <p:cNvSpPr/>
            <p:nvPr/>
          </p:nvSpPr>
          <p:spPr>
            <a:xfrm>
              <a:off x="2127784" y="119293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7" name="Rectangle 36">
              <a:extLst>
                <a:ext uri="{FF2B5EF4-FFF2-40B4-BE49-F238E27FC236}">
                  <a16:creationId xmlns:a16="http://schemas.microsoft.com/office/drawing/2014/main" id="{E30213E0-9CBE-4DF1-8D09-7A6024328137}"/>
                </a:ext>
              </a:extLst>
            </p:cNvPr>
            <p:cNvSpPr/>
            <p:nvPr/>
          </p:nvSpPr>
          <p:spPr>
            <a:xfrm>
              <a:off x="2127784" y="104079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grpSp>
      <p:sp>
        <p:nvSpPr>
          <p:cNvPr id="6" name="Arrow: Right 5">
            <a:extLst>
              <a:ext uri="{FF2B5EF4-FFF2-40B4-BE49-F238E27FC236}">
                <a16:creationId xmlns:a16="http://schemas.microsoft.com/office/drawing/2014/main" id="{CF3BDFCE-2238-4458-B15F-7800F33C76AE}"/>
              </a:ext>
            </a:extLst>
          </p:cNvPr>
          <p:cNvSpPr/>
          <p:nvPr/>
        </p:nvSpPr>
        <p:spPr>
          <a:xfrm>
            <a:off x="1464129" y="3660194"/>
            <a:ext cx="2046514" cy="160694"/>
          </a:xfrm>
          <a:prstGeom prst="rightArrow">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12" name="Arrow: Curved Down 11">
            <a:extLst>
              <a:ext uri="{FF2B5EF4-FFF2-40B4-BE49-F238E27FC236}">
                <a16:creationId xmlns:a16="http://schemas.microsoft.com/office/drawing/2014/main" id="{BC9C521E-2DB1-416F-9023-C4B2CD91118E}"/>
              </a:ext>
            </a:extLst>
          </p:cNvPr>
          <p:cNvSpPr/>
          <p:nvPr/>
        </p:nvSpPr>
        <p:spPr>
          <a:xfrm>
            <a:off x="2180572" y="947579"/>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sp>
        <p:nvSpPr>
          <p:cNvPr id="39" name="Arrow: Curved Down 38">
            <a:extLst>
              <a:ext uri="{FF2B5EF4-FFF2-40B4-BE49-F238E27FC236}">
                <a16:creationId xmlns:a16="http://schemas.microsoft.com/office/drawing/2014/main" id="{384F0B4A-AD0A-476A-9CFB-0AC7A544D87B}"/>
              </a:ext>
            </a:extLst>
          </p:cNvPr>
          <p:cNvSpPr/>
          <p:nvPr/>
        </p:nvSpPr>
        <p:spPr>
          <a:xfrm rot="10800000">
            <a:off x="2144758" y="2612863"/>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sp>
        <p:nvSpPr>
          <p:cNvPr id="40" name="Speech Bubble: Rectangle with Corners Rounded 39">
            <a:extLst>
              <a:ext uri="{FF2B5EF4-FFF2-40B4-BE49-F238E27FC236}">
                <a16:creationId xmlns:a16="http://schemas.microsoft.com/office/drawing/2014/main" id="{F6FCAFD6-38ED-4E32-9113-D60828C9146A}"/>
              </a:ext>
            </a:extLst>
          </p:cNvPr>
          <p:cNvSpPr/>
          <p:nvPr/>
        </p:nvSpPr>
        <p:spPr>
          <a:xfrm>
            <a:off x="3132202" y="943297"/>
            <a:ext cx="2230324" cy="415638"/>
          </a:xfrm>
          <a:prstGeom prst="wedgeRoundRectCallout">
            <a:avLst>
              <a:gd name="adj1" fmla="val -64588"/>
              <a:gd name="adj2" fmla="val -9823"/>
              <a:gd name="adj3" fmla="val 16667"/>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solidFill>
                  <a:srgbClr val="00B0F0"/>
                </a:solidFill>
              </a:rPr>
              <a:t>Sqes</a:t>
            </a:r>
            <a:r>
              <a:rPr lang="en-US" sz="1200" dirty="0">
                <a:solidFill>
                  <a:srgbClr val="00B0F0"/>
                </a:solidFill>
              </a:rPr>
              <a:t> are processed in a “wraparound” continuous loop</a:t>
            </a:r>
          </a:p>
        </p:txBody>
      </p:sp>
      <p:sp>
        <p:nvSpPr>
          <p:cNvPr id="41" name="Speech Bubble: Rectangle with Corners Rounded 40">
            <a:extLst>
              <a:ext uri="{FF2B5EF4-FFF2-40B4-BE49-F238E27FC236}">
                <a16:creationId xmlns:a16="http://schemas.microsoft.com/office/drawing/2014/main" id="{F9D0341A-75E5-49A7-B9FA-22DA4736B4FF}"/>
              </a:ext>
            </a:extLst>
          </p:cNvPr>
          <p:cNvSpPr/>
          <p:nvPr/>
        </p:nvSpPr>
        <p:spPr>
          <a:xfrm>
            <a:off x="3356757" y="2298438"/>
            <a:ext cx="1110343" cy="367186"/>
          </a:xfrm>
          <a:prstGeom prst="wedgeRoundRectCallout">
            <a:avLst>
              <a:gd name="adj1" fmla="val -35733"/>
              <a:gd name="adj2" fmla="val -100778"/>
              <a:gd name="adj3" fmla="val 16667"/>
            </a:avLst>
          </a:prstGeom>
          <a:solidFill>
            <a:schemeClr val="bg1"/>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00B0F0"/>
                </a:solidFill>
              </a:rPr>
              <a:t>Pointer into array of </a:t>
            </a:r>
            <a:r>
              <a:rPr lang="en-US" sz="1200" dirty="0" err="1">
                <a:solidFill>
                  <a:srgbClr val="00B0F0"/>
                </a:solidFill>
              </a:rPr>
              <a:t>sqes</a:t>
            </a:r>
            <a:endParaRPr lang="en-US" sz="1200" dirty="0">
              <a:solidFill>
                <a:srgbClr val="00B0F0"/>
              </a:solidFill>
            </a:endParaRPr>
          </a:p>
        </p:txBody>
      </p:sp>
    </p:spTree>
    <p:extLst>
      <p:ext uri="{BB962C8B-B14F-4D97-AF65-F5344CB8AC3E}">
        <p14:creationId xmlns:p14="http://schemas.microsoft.com/office/powerpoint/2010/main" val="19758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9FB1DD-1930-466C-9AA9-6392E67278D1}"/>
              </a:ext>
            </a:extLst>
          </p:cNvPr>
          <p:cNvSpPr>
            <a:spLocks noGrp="1"/>
          </p:cNvSpPr>
          <p:nvPr>
            <p:ph idx="1"/>
          </p:nvPr>
        </p:nvSpPr>
        <p:spPr>
          <a:xfrm>
            <a:off x="4949756" y="1385597"/>
            <a:ext cx="3898410" cy="523220"/>
          </a:xfrm>
        </p:spPr>
        <p:txBody>
          <a:bodyPr/>
          <a:lstStyle/>
          <a:p>
            <a:r>
              <a:rPr lang="en-US" sz="1400" dirty="0"/>
              <a:t>Both head and tail point to the same element.</a:t>
            </a:r>
          </a:p>
        </p:txBody>
      </p:sp>
      <p:sp>
        <p:nvSpPr>
          <p:cNvPr id="3" name="Title 2">
            <a:extLst>
              <a:ext uri="{FF2B5EF4-FFF2-40B4-BE49-F238E27FC236}">
                <a16:creationId xmlns:a16="http://schemas.microsoft.com/office/drawing/2014/main" id="{B41C9B3A-B714-4D23-A14E-EBECBB00875D}"/>
              </a:ext>
            </a:extLst>
          </p:cNvPr>
          <p:cNvSpPr>
            <a:spLocks noGrp="1"/>
          </p:cNvSpPr>
          <p:nvPr>
            <p:ph type="title"/>
          </p:nvPr>
        </p:nvSpPr>
        <p:spPr/>
        <p:txBody>
          <a:bodyPr>
            <a:normAutofit/>
          </a:bodyPr>
          <a:lstStyle/>
          <a:p>
            <a:r>
              <a:rPr lang="en-US" sz="2000" dirty="0"/>
              <a:t>Empty ring</a:t>
            </a:r>
          </a:p>
        </p:txBody>
      </p:sp>
      <p:sp>
        <p:nvSpPr>
          <p:cNvPr id="5" name="Rectangle: Rounded Corners 4">
            <a:extLst>
              <a:ext uri="{FF2B5EF4-FFF2-40B4-BE49-F238E27FC236}">
                <a16:creationId xmlns:a16="http://schemas.microsoft.com/office/drawing/2014/main" id="{99711AAF-6B86-41E9-9264-581B2128318A}"/>
              </a:ext>
            </a:extLst>
          </p:cNvPr>
          <p:cNvSpPr/>
          <p:nvPr/>
        </p:nvSpPr>
        <p:spPr>
          <a:xfrm>
            <a:off x="195940" y="1503323"/>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Application</a:t>
            </a:r>
          </a:p>
        </p:txBody>
      </p:sp>
      <p:sp>
        <p:nvSpPr>
          <p:cNvPr id="11" name="Rectangle: Rounded Corners 10">
            <a:extLst>
              <a:ext uri="{FF2B5EF4-FFF2-40B4-BE49-F238E27FC236}">
                <a16:creationId xmlns:a16="http://schemas.microsoft.com/office/drawing/2014/main" id="{3034CA1C-D3BF-4B5C-9A78-E691645C542E}"/>
              </a:ext>
            </a:extLst>
          </p:cNvPr>
          <p:cNvSpPr/>
          <p:nvPr/>
        </p:nvSpPr>
        <p:spPr>
          <a:xfrm>
            <a:off x="3804575" y="1503319"/>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OS</a:t>
            </a:r>
          </a:p>
        </p:txBody>
      </p:sp>
      <p:sp>
        <p:nvSpPr>
          <p:cNvPr id="21" name="Right Brace 20">
            <a:extLst>
              <a:ext uri="{FF2B5EF4-FFF2-40B4-BE49-F238E27FC236}">
                <a16:creationId xmlns:a16="http://schemas.microsoft.com/office/drawing/2014/main" id="{A9A49B05-FF3A-41DB-B46F-08A5A027AA17}"/>
              </a:ext>
            </a:extLst>
          </p:cNvPr>
          <p:cNvSpPr/>
          <p:nvPr/>
        </p:nvSpPr>
        <p:spPr>
          <a:xfrm rot="5400000">
            <a:off x="2378828" y="2040947"/>
            <a:ext cx="206774" cy="2335530"/>
          </a:xfrm>
          <a:prstGeom prst="rightBrace">
            <a:avLst>
              <a:gd name="adj1" fmla="val 33208"/>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A5EBFB5-9D2B-4829-B553-87D1E7165234}"/>
              </a:ext>
            </a:extLst>
          </p:cNvPr>
          <p:cNvSpPr txBox="1"/>
          <p:nvPr/>
        </p:nvSpPr>
        <p:spPr>
          <a:xfrm>
            <a:off x="1651902" y="3267350"/>
            <a:ext cx="1662798" cy="307777"/>
          </a:xfrm>
          <a:prstGeom prst="rect">
            <a:avLst/>
          </a:prstGeom>
          <a:noFill/>
        </p:spPr>
        <p:txBody>
          <a:bodyPr wrap="square" rtlCol="0">
            <a:spAutoFit/>
          </a:bodyPr>
          <a:lstStyle/>
          <a:p>
            <a:pPr algn="ctr"/>
            <a:r>
              <a:rPr lang="en-US" sz="1400" dirty="0">
                <a:solidFill>
                  <a:srgbClr val="00B0F0"/>
                </a:solidFill>
              </a:rPr>
              <a:t>submit queue</a:t>
            </a:r>
          </a:p>
        </p:txBody>
      </p:sp>
      <p:sp>
        <p:nvSpPr>
          <p:cNvPr id="27" name="Rectangle 26">
            <a:extLst>
              <a:ext uri="{FF2B5EF4-FFF2-40B4-BE49-F238E27FC236}">
                <a16:creationId xmlns:a16="http://schemas.microsoft.com/office/drawing/2014/main" id="{F6BA4372-CC91-4479-8413-F50AABC59984}"/>
              </a:ext>
            </a:extLst>
          </p:cNvPr>
          <p:cNvSpPr/>
          <p:nvPr/>
        </p:nvSpPr>
        <p:spPr>
          <a:xfrm>
            <a:off x="3186383" y="1882563"/>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head</a:t>
            </a:r>
          </a:p>
        </p:txBody>
      </p:sp>
      <p:sp>
        <p:nvSpPr>
          <p:cNvPr id="28" name="Rectangle 27">
            <a:extLst>
              <a:ext uri="{FF2B5EF4-FFF2-40B4-BE49-F238E27FC236}">
                <a16:creationId xmlns:a16="http://schemas.microsoft.com/office/drawing/2014/main" id="{A01C062C-4A2F-4AAE-B6A0-7F1AD9EB3A52}"/>
              </a:ext>
            </a:extLst>
          </p:cNvPr>
          <p:cNvSpPr/>
          <p:nvPr/>
        </p:nvSpPr>
        <p:spPr>
          <a:xfrm>
            <a:off x="1314450" y="1891841"/>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tail</a:t>
            </a:r>
          </a:p>
        </p:txBody>
      </p:sp>
      <p:grpSp>
        <p:nvGrpSpPr>
          <p:cNvPr id="2" name="Group 1">
            <a:extLst>
              <a:ext uri="{FF2B5EF4-FFF2-40B4-BE49-F238E27FC236}">
                <a16:creationId xmlns:a16="http://schemas.microsoft.com/office/drawing/2014/main" id="{DBD32857-EE9B-4DE6-97AB-D524348ADD2E}"/>
              </a:ext>
            </a:extLst>
          </p:cNvPr>
          <p:cNvGrpSpPr/>
          <p:nvPr/>
        </p:nvGrpSpPr>
        <p:grpSpPr>
          <a:xfrm>
            <a:off x="2321550" y="1385598"/>
            <a:ext cx="327996" cy="1217383"/>
            <a:chOff x="2127784" y="1040793"/>
            <a:chExt cx="327996" cy="1217383"/>
          </a:xfrm>
        </p:grpSpPr>
        <p:sp>
          <p:nvSpPr>
            <p:cNvPr id="29" name="Rectangle 28">
              <a:extLst>
                <a:ext uri="{FF2B5EF4-FFF2-40B4-BE49-F238E27FC236}">
                  <a16:creationId xmlns:a16="http://schemas.microsoft.com/office/drawing/2014/main" id="{935D58BB-ACDC-444E-A7E0-F1B9AF476EB7}"/>
                </a:ext>
              </a:extLst>
            </p:cNvPr>
            <p:cNvSpPr/>
            <p:nvPr/>
          </p:nvSpPr>
          <p:spPr>
            <a:xfrm>
              <a:off x="2127784" y="2105776"/>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1" name="Rectangle 30">
              <a:extLst>
                <a:ext uri="{FF2B5EF4-FFF2-40B4-BE49-F238E27FC236}">
                  <a16:creationId xmlns:a16="http://schemas.microsoft.com/office/drawing/2014/main" id="{E7A56B40-2ABB-4F0E-B585-D3A3FBA43E84}"/>
                </a:ext>
              </a:extLst>
            </p:cNvPr>
            <p:cNvSpPr/>
            <p:nvPr/>
          </p:nvSpPr>
          <p:spPr>
            <a:xfrm>
              <a:off x="2127784" y="195363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2" name="Rectangle 31">
              <a:extLst>
                <a:ext uri="{FF2B5EF4-FFF2-40B4-BE49-F238E27FC236}">
                  <a16:creationId xmlns:a16="http://schemas.microsoft.com/office/drawing/2014/main" id="{754FBFFA-33F5-42BE-AF27-230F4B371710}"/>
                </a:ext>
              </a:extLst>
            </p:cNvPr>
            <p:cNvSpPr/>
            <p:nvPr/>
          </p:nvSpPr>
          <p:spPr>
            <a:xfrm>
              <a:off x="2127784" y="180149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3" name="Rectangle 32">
              <a:extLst>
                <a:ext uri="{FF2B5EF4-FFF2-40B4-BE49-F238E27FC236}">
                  <a16:creationId xmlns:a16="http://schemas.microsoft.com/office/drawing/2014/main" id="{3D9E9B3F-44F0-415F-9EB2-3D8020CBE9E3}"/>
                </a:ext>
              </a:extLst>
            </p:cNvPr>
            <p:cNvSpPr/>
            <p:nvPr/>
          </p:nvSpPr>
          <p:spPr>
            <a:xfrm>
              <a:off x="2127784" y="164935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4" name="Rectangle 33">
              <a:extLst>
                <a:ext uri="{FF2B5EF4-FFF2-40B4-BE49-F238E27FC236}">
                  <a16:creationId xmlns:a16="http://schemas.microsoft.com/office/drawing/2014/main" id="{2D45430D-5AF2-4471-8064-744C69863088}"/>
                </a:ext>
              </a:extLst>
            </p:cNvPr>
            <p:cNvSpPr/>
            <p:nvPr/>
          </p:nvSpPr>
          <p:spPr>
            <a:xfrm>
              <a:off x="2127784" y="149721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5" name="Rectangle 34">
              <a:extLst>
                <a:ext uri="{FF2B5EF4-FFF2-40B4-BE49-F238E27FC236}">
                  <a16:creationId xmlns:a16="http://schemas.microsoft.com/office/drawing/2014/main" id="{06EE88D2-DE49-48FA-B4B0-6848BD6DF5D7}"/>
                </a:ext>
              </a:extLst>
            </p:cNvPr>
            <p:cNvSpPr/>
            <p:nvPr/>
          </p:nvSpPr>
          <p:spPr>
            <a:xfrm>
              <a:off x="2127784" y="134507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6" name="Rectangle 35">
              <a:extLst>
                <a:ext uri="{FF2B5EF4-FFF2-40B4-BE49-F238E27FC236}">
                  <a16:creationId xmlns:a16="http://schemas.microsoft.com/office/drawing/2014/main" id="{65195DE2-1447-4FA4-8B9A-BC8DF0625E32}"/>
                </a:ext>
              </a:extLst>
            </p:cNvPr>
            <p:cNvSpPr/>
            <p:nvPr/>
          </p:nvSpPr>
          <p:spPr>
            <a:xfrm>
              <a:off x="2127784" y="119293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7" name="Rectangle 36">
              <a:extLst>
                <a:ext uri="{FF2B5EF4-FFF2-40B4-BE49-F238E27FC236}">
                  <a16:creationId xmlns:a16="http://schemas.microsoft.com/office/drawing/2014/main" id="{E30213E0-9CBE-4DF1-8D09-7A6024328137}"/>
                </a:ext>
              </a:extLst>
            </p:cNvPr>
            <p:cNvSpPr/>
            <p:nvPr/>
          </p:nvSpPr>
          <p:spPr>
            <a:xfrm>
              <a:off x="2127784" y="104079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grpSp>
      <p:sp>
        <p:nvSpPr>
          <p:cNvPr id="6" name="Arrow: Right 5">
            <a:extLst>
              <a:ext uri="{FF2B5EF4-FFF2-40B4-BE49-F238E27FC236}">
                <a16:creationId xmlns:a16="http://schemas.microsoft.com/office/drawing/2014/main" id="{CF3BDFCE-2238-4458-B15F-7800F33C76AE}"/>
              </a:ext>
            </a:extLst>
          </p:cNvPr>
          <p:cNvSpPr/>
          <p:nvPr/>
        </p:nvSpPr>
        <p:spPr>
          <a:xfrm>
            <a:off x="1464129" y="3660194"/>
            <a:ext cx="2046514" cy="160694"/>
          </a:xfrm>
          <a:prstGeom prst="rightArrow">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12" name="Arrow: Curved Down 11">
            <a:extLst>
              <a:ext uri="{FF2B5EF4-FFF2-40B4-BE49-F238E27FC236}">
                <a16:creationId xmlns:a16="http://schemas.microsoft.com/office/drawing/2014/main" id="{BC9C521E-2DB1-416F-9023-C4B2CD91118E}"/>
              </a:ext>
            </a:extLst>
          </p:cNvPr>
          <p:cNvSpPr/>
          <p:nvPr/>
        </p:nvSpPr>
        <p:spPr>
          <a:xfrm>
            <a:off x="2180572" y="947579"/>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sp>
        <p:nvSpPr>
          <p:cNvPr id="39" name="Arrow: Curved Down 38">
            <a:extLst>
              <a:ext uri="{FF2B5EF4-FFF2-40B4-BE49-F238E27FC236}">
                <a16:creationId xmlns:a16="http://schemas.microsoft.com/office/drawing/2014/main" id="{384F0B4A-AD0A-476A-9CFB-0AC7A544D87B}"/>
              </a:ext>
            </a:extLst>
          </p:cNvPr>
          <p:cNvSpPr/>
          <p:nvPr/>
        </p:nvSpPr>
        <p:spPr>
          <a:xfrm rot="10800000">
            <a:off x="2144758" y="2612863"/>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cxnSp>
        <p:nvCxnSpPr>
          <p:cNvPr id="8" name="Straight Arrow Connector 7">
            <a:extLst>
              <a:ext uri="{FF2B5EF4-FFF2-40B4-BE49-F238E27FC236}">
                <a16:creationId xmlns:a16="http://schemas.microsoft.com/office/drawing/2014/main" id="{12632ACA-42BD-4D76-9F8A-AC48CFEF995A}"/>
              </a:ext>
            </a:extLst>
          </p:cNvPr>
          <p:cNvCxnSpPr>
            <a:stCxn id="28" idx="3"/>
            <a:endCxn id="32" idx="1"/>
          </p:cNvCxnSpPr>
          <p:nvPr/>
        </p:nvCxnSpPr>
        <p:spPr>
          <a:xfrm>
            <a:off x="1801693" y="2003448"/>
            <a:ext cx="519857" cy="219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F5B5F-A7FC-4C8D-910A-0553CE88B2DD}"/>
              </a:ext>
            </a:extLst>
          </p:cNvPr>
          <p:cNvCxnSpPr>
            <a:stCxn id="27" idx="1"/>
            <a:endCxn id="32" idx="3"/>
          </p:cNvCxnSpPr>
          <p:nvPr/>
        </p:nvCxnSpPr>
        <p:spPr>
          <a:xfrm flipH="1">
            <a:off x="2649546" y="1994170"/>
            <a:ext cx="536837" cy="228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15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9FB1DD-1930-466C-9AA9-6392E67278D1}"/>
              </a:ext>
            </a:extLst>
          </p:cNvPr>
          <p:cNvSpPr>
            <a:spLocks noGrp="1"/>
          </p:cNvSpPr>
          <p:nvPr>
            <p:ph idx="1"/>
          </p:nvPr>
        </p:nvSpPr>
        <p:spPr>
          <a:xfrm>
            <a:off x="4949755" y="1385597"/>
            <a:ext cx="3946115" cy="3370153"/>
          </a:xfrm>
        </p:spPr>
        <p:txBody>
          <a:bodyPr/>
          <a:lstStyle/>
          <a:p>
            <a:r>
              <a:rPr lang="en-US" sz="1400" dirty="0"/>
              <a:t>Application fills in the submit queue entry, invokes hardware “memory barrier” feature to make sure everything that was written into the </a:t>
            </a:r>
            <a:r>
              <a:rPr lang="en-US" sz="1400" dirty="0" err="1"/>
              <a:t>sqe</a:t>
            </a:r>
            <a:r>
              <a:rPr lang="en-US" sz="1400" dirty="0"/>
              <a:t> has “settled” and is visible to all.</a:t>
            </a:r>
          </a:p>
          <a:p>
            <a:r>
              <a:rPr lang="en-US" sz="1400" dirty="0"/>
              <a:t>Then the application advances the tail pointer to tell the OS that the </a:t>
            </a:r>
            <a:r>
              <a:rPr lang="en-US" sz="1400" dirty="0" err="1"/>
              <a:t>sqe</a:t>
            </a:r>
            <a:r>
              <a:rPr lang="en-US" sz="1400" dirty="0"/>
              <a:t> has been handed over to the OS.</a:t>
            </a:r>
          </a:p>
          <a:p>
            <a:r>
              <a:rPr lang="en-US" sz="1400" dirty="0"/>
              <a:t>Once the OS has no further need of the </a:t>
            </a:r>
            <a:r>
              <a:rPr lang="en-US" sz="1400" dirty="0" err="1"/>
              <a:t>sqe</a:t>
            </a:r>
            <a:r>
              <a:rPr lang="en-US" sz="1400" dirty="0"/>
              <a:t>, it advances the head pointer to indicate the </a:t>
            </a:r>
            <a:r>
              <a:rPr lang="en-US" sz="1400" dirty="0" err="1"/>
              <a:t>sqe</a:t>
            </a:r>
            <a:r>
              <a:rPr lang="en-US" sz="1400" dirty="0"/>
              <a:t> has been “eaten”.</a:t>
            </a:r>
          </a:p>
          <a:p>
            <a:r>
              <a:rPr lang="en-US" sz="1400" dirty="0"/>
              <a:t>The “producer” updates the tail pointer and the “consumer” updates the head pointer.</a:t>
            </a:r>
          </a:p>
        </p:txBody>
      </p:sp>
      <p:sp>
        <p:nvSpPr>
          <p:cNvPr id="3" name="Title 2">
            <a:extLst>
              <a:ext uri="{FF2B5EF4-FFF2-40B4-BE49-F238E27FC236}">
                <a16:creationId xmlns:a16="http://schemas.microsoft.com/office/drawing/2014/main" id="{B41C9B3A-B714-4D23-A14E-EBECBB00875D}"/>
              </a:ext>
            </a:extLst>
          </p:cNvPr>
          <p:cNvSpPr>
            <a:spLocks noGrp="1"/>
          </p:cNvSpPr>
          <p:nvPr>
            <p:ph type="title"/>
          </p:nvPr>
        </p:nvSpPr>
        <p:spPr/>
        <p:txBody>
          <a:bodyPr>
            <a:normAutofit/>
          </a:bodyPr>
          <a:lstStyle/>
          <a:p>
            <a:r>
              <a:rPr lang="en-US" sz="2000" dirty="0"/>
              <a:t>Application submits an I/O</a:t>
            </a:r>
          </a:p>
        </p:txBody>
      </p:sp>
      <p:sp>
        <p:nvSpPr>
          <p:cNvPr id="5" name="Rectangle: Rounded Corners 4">
            <a:extLst>
              <a:ext uri="{FF2B5EF4-FFF2-40B4-BE49-F238E27FC236}">
                <a16:creationId xmlns:a16="http://schemas.microsoft.com/office/drawing/2014/main" id="{99711AAF-6B86-41E9-9264-581B2128318A}"/>
              </a:ext>
            </a:extLst>
          </p:cNvPr>
          <p:cNvSpPr/>
          <p:nvPr/>
        </p:nvSpPr>
        <p:spPr>
          <a:xfrm>
            <a:off x="195940" y="1503323"/>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Application</a:t>
            </a:r>
          </a:p>
        </p:txBody>
      </p:sp>
      <p:sp>
        <p:nvSpPr>
          <p:cNvPr id="11" name="Rectangle: Rounded Corners 10">
            <a:extLst>
              <a:ext uri="{FF2B5EF4-FFF2-40B4-BE49-F238E27FC236}">
                <a16:creationId xmlns:a16="http://schemas.microsoft.com/office/drawing/2014/main" id="{3034CA1C-D3BF-4B5C-9A78-E691645C542E}"/>
              </a:ext>
            </a:extLst>
          </p:cNvPr>
          <p:cNvSpPr/>
          <p:nvPr/>
        </p:nvSpPr>
        <p:spPr>
          <a:xfrm>
            <a:off x="3804575" y="1503319"/>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OS</a:t>
            </a:r>
          </a:p>
        </p:txBody>
      </p:sp>
      <p:sp>
        <p:nvSpPr>
          <p:cNvPr id="21" name="Right Brace 20">
            <a:extLst>
              <a:ext uri="{FF2B5EF4-FFF2-40B4-BE49-F238E27FC236}">
                <a16:creationId xmlns:a16="http://schemas.microsoft.com/office/drawing/2014/main" id="{A9A49B05-FF3A-41DB-B46F-08A5A027AA17}"/>
              </a:ext>
            </a:extLst>
          </p:cNvPr>
          <p:cNvSpPr/>
          <p:nvPr/>
        </p:nvSpPr>
        <p:spPr>
          <a:xfrm rot="5400000">
            <a:off x="2378828" y="2040947"/>
            <a:ext cx="206774" cy="2335530"/>
          </a:xfrm>
          <a:prstGeom prst="rightBrace">
            <a:avLst>
              <a:gd name="adj1" fmla="val 33208"/>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A5EBFB5-9D2B-4829-B553-87D1E7165234}"/>
              </a:ext>
            </a:extLst>
          </p:cNvPr>
          <p:cNvSpPr txBox="1"/>
          <p:nvPr/>
        </p:nvSpPr>
        <p:spPr>
          <a:xfrm>
            <a:off x="1651902" y="3267350"/>
            <a:ext cx="1662798" cy="307777"/>
          </a:xfrm>
          <a:prstGeom prst="rect">
            <a:avLst/>
          </a:prstGeom>
          <a:noFill/>
        </p:spPr>
        <p:txBody>
          <a:bodyPr wrap="square" rtlCol="0">
            <a:spAutoFit/>
          </a:bodyPr>
          <a:lstStyle/>
          <a:p>
            <a:pPr algn="ctr"/>
            <a:r>
              <a:rPr lang="en-US" sz="1400" dirty="0">
                <a:solidFill>
                  <a:srgbClr val="00B0F0"/>
                </a:solidFill>
              </a:rPr>
              <a:t>submit queue</a:t>
            </a:r>
          </a:p>
        </p:txBody>
      </p:sp>
      <p:sp>
        <p:nvSpPr>
          <p:cNvPr id="27" name="Rectangle 26">
            <a:extLst>
              <a:ext uri="{FF2B5EF4-FFF2-40B4-BE49-F238E27FC236}">
                <a16:creationId xmlns:a16="http://schemas.microsoft.com/office/drawing/2014/main" id="{F6BA4372-CC91-4479-8413-F50AABC59984}"/>
              </a:ext>
            </a:extLst>
          </p:cNvPr>
          <p:cNvSpPr/>
          <p:nvPr/>
        </p:nvSpPr>
        <p:spPr>
          <a:xfrm>
            <a:off x="3186383" y="1882563"/>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head</a:t>
            </a:r>
          </a:p>
        </p:txBody>
      </p:sp>
      <p:sp>
        <p:nvSpPr>
          <p:cNvPr id="28" name="Rectangle 27">
            <a:extLst>
              <a:ext uri="{FF2B5EF4-FFF2-40B4-BE49-F238E27FC236}">
                <a16:creationId xmlns:a16="http://schemas.microsoft.com/office/drawing/2014/main" id="{A01C062C-4A2F-4AAE-B6A0-7F1AD9EB3A52}"/>
              </a:ext>
            </a:extLst>
          </p:cNvPr>
          <p:cNvSpPr/>
          <p:nvPr/>
        </p:nvSpPr>
        <p:spPr>
          <a:xfrm>
            <a:off x="1314450" y="1891841"/>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tail</a:t>
            </a:r>
          </a:p>
        </p:txBody>
      </p:sp>
      <p:grpSp>
        <p:nvGrpSpPr>
          <p:cNvPr id="2" name="Group 1">
            <a:extLst>
              <a:ext uri="{FF2B5EF4-FFF2-40B4-BE49-F238E27FC236}">
                <a16:creationId xmlns:a16="http://schemas.microsoft.com/office/drawing/2014/main" id="{DBD32857-EE9B-4DE6-97AB-D524348ADD2E}"/>
              </a:ext>
            </a:extLst>
          </p:cNvPr>
          <p:cNvGrpSpPr/>
          <p:nvPr/>
        </p:nvGrpSpPr>
        <p:grpSpPr>
          <a:xfrm>
            <a:off x="2321550" y="1385598"/>
            <a:ext cx="327996" cy="1217383"/>
            <a:chOff x="2127784" y="1040793"/>
            <a:chExt cx="327996" cy="1217383"/>
          </a:xfrm>
        </p:grpSpPr>
        <p:sp>
          <p:nvSpPr>
            <p:cNvPr id="29" name="Rectangle 28">
              <a:extLst>
                <a:ext uri="{FF2B5EF4-FFF2-40B4-BE49-F238E27FC236}">
                  <a16:creationId xmlns:a16="http://schemas.microsoft.com/office/drawing/2014/main" id="{935D58BB-ACDC-444E-A7E0-F1B9AF476EB7}"/>
                </a:ext>
              </a:extLst>
            </p:cNvPr>
            <p:cNvSpPr/>
            <p:nvPr/>
          </p:nvSpPr>
          <p:spPr>
            <a:xfrm>
              <a:off x="2127784" y="2105776"/>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1" name="Rectangle 30">
              <a:extLst>
                <a:ext uri="{FF2B5EF4-FFF2-40B4-BE49-F238E27FC236}">
                  <a16:creationId xmlns:a16="http://schemas.microsoft.com/office/drawing/2014/main" id="{E7A56B40-2ABB-4F0E-B585-D3A3FBA43E84}"/>
                </a:ext>
              </a:extLst>
            </p:cNvPr>
            <p:cNvSpPr/>
            <p:nvPr/>
          </p:nvSpPr>
          <p:spPr>
            <a:xfrm>
              <a:off x="2127784" y="195363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2" name="Rectangle 31">
              <a:extLst>
                <a:ext uri="{FF2B5EF4-FFF2-40B4-BE49-F238E27FC236}">
                  <a16:creationId xmlns:a16="http://schemas.microsoft.com/office/drawing/2014/main" id="{754FBFFA-33F5-42BE-AF27-230F4B371710}"/>
                </a:ext>
              </a:extLst>
            </p:cNvPr>
            <p:cNvSpPr/>
            <p:nvPr/>
          </p:nvSpPr>
          <p:spPr>
            <a:xfrm>
              <a:off x="2127784" y="1801493"/>
              <a:ext cx="327996" cy="1524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3" name="Rectangle 32">
              <a:extLst>
                <a:ext uri="{FF2B5EF4-FFF2-40B4-BE49-F238E27FC236}">
                  <a16:creationId xmlns:a16="http://schemas.microsoft.com/office/drawing/2014/main" id="{3D9E9B3F-44F0-415F-9EB2-3D8020CBE9E3}"/>
                </a:ext>
              </a:extLst>
            </p:cNvPr>
            <p:cNvSpPr/>
            <p:nvPr/>
          </p:nvSpPr>
          <p:spPr>
            <a:xfrm>
              <a:off x="2127784" y="164935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4" name="Rectangle 33">
              <a:extLst>
                <a:ext uri="{FF2B5EF4-FFF2-40B4-BE49-F238E27FC236}">
                  <a16:creationId xmlns:a16="http://schemas.microsoft.com/office/drawing/2014/main" id="{2D45430D-5AF2-4471-8064-744C69863088}"/>
                </a:ext>
              </a:extLst>
            </p:cNvPr>
            <p:cNvSpPr/>
            <p:nvPr/>
          </p:nvSpPr>
          <p:spPr>
            <a:xfrm>
              <a:off x="2127784" y="149721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5" name="Rectangle 34">
              <a:extLst>
                <a:ext uri="{FF2B5EF4-FFF2-40B4-BE49-F238E27FC236}">
                  <a16:creationId xmlns:a16="http://schemas.microsoft.com/office/drawing/2014/main" id="{06EE88D2-DE49-48FA-B4B0-6848BD6DF5D7}"/>
                </a:ext>
              </a:extLst>
            </p:cNvPr>
            <p:cNvSpPr/>
            <p:nvPr/>
          </p:nvSpPr>
          <p:spPr>
            <a:xfrm>
              <a:off x="2127784" y="134507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6" name="Rectangle 35">
              <a:extLst>
                <a:ext uri="{FF2B5EF4-FFF2-40B4-BE49-F238E27FC236}">
                  <a16:creationId xmlns:a16="http://schemas.microsoft.com/office/drawing/2014/main" id="{65195DE2-1447-4FA4-8B9A-BC8DF0625E32}"/>
                </a:ext>
              </a:extLst>
            </p:cNvPr>
            <p:cNvSpPr/>
            <p:nvPr/>
          </p:nvSpPr>
          <p:spPr>
            <a:xfrm>
              <a:off x="2127784" y="119293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7" name="Rectangle 36">
              <a:extLst>
                <a:ext uri="{FF2B5EF4-FFF2-40B4-BE49-F238E27FC236}">
                  <a16:creationId xmlns:a16="http://schemas.microsoft.com/office/drawing/2014/main" id="{E30213E0-9CBE-4DF1-8D09-7A6024328137}"/>
                </a:ext>
              </a:extLst>
            </p:cNvPr>
            <p:cNvSpPr/>
            <p:nvPr/>
          </p:nvSpPr>
          <p:spPr>
            <a:xfrm>
              <a:off x="2127784" y="104079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grpSp>
      <p:sp>
        <p:nvSpPr>
          <p:cNvPr id="6" name="Arrow: Right 5">
            <a:extLst>
              <a:ext uri="{FF2B5EF4-FFF2-40B4-BE49-F238E27FC236}">
                <a16:creationId xmlns:a16="http://schemas.microsoft.com/office/drawing/2014/main" id="{CF3BDFCE-2238-4458-B15F-7800F33C76AE}"/>
              </a:ext>
            </a:extLst>
          </p:cNvPr>
          <p:cNvSpPr/>
          <p:nvPr/>
        </p:nvSpPr>
        <p:spPr>
          <a:xfrm>
            <a:off x="1464129" y="3660194"/>
            <a:ext cx="2046514" cy="160694"/>
          </a:xfrm>
          <a:prstGeom prst="rightArrow">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12" name="Arrow: Curved Down 11">
            <a:extLst>
              <a:ext uri="{FF2B5EF4-FFF2-40B4-BE49-F238E27FC236}">
                <a16:creationId xmlns:a16="http://schemas.microsoft.com/office/drawing/2014/main" id="{BC9C521E-2DB1-416F-9023-C4B2CD91118E}"/>
              </a:ext>
            </a:extLst>
          </p:cNvPr>
          <p:cNvSpPr/>
          <p:nvPr/>
        </p:nvSpPr>
        <p:spPr>
          <a:xfrm>
            <a:off x="2180572" y="947579"/>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sp>
        <p:nvSpPr>
          <p:cNvPr id="39" name="Arrow: Curved Down 38">
            <a:extLst>
              <a:ext uri="{FF2B5EF4-FFF2-40B4-BE49-F238E27FC236}">
                <a16:creationId xmlns:a16="http://schemas.microsoft.com/office/drawing/2014/main" id="{384F0B4A-AD0A-476A-9CFB-0AC7A544D87B}"/>
              </a:ext>
            </a:extLst>
          </p:cNvPr>
          <p:cNvSpPr/>
          <p:nvPr/>
        </p:nvSpPr>
        <p:spPr>
          <a:xfrm rot="10800000">
            <a:off x="2144758" y="2612863"/>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cxnSp>
        <p:nvCxnSpPr>
          <p:cNvPr id="8" name="Straight Arrow Connector 7">
            <a:extLst>
              <a:ext uri="{FF2B5EF4-FFF2-40B4-BE49-F238E27FC236}">
                <a16:creationId xmlns:a16="http://schemas.microsoft.com/office/drawing/2014/main" id="{12632ACA-42BD-4D76-9F8A-AC48CFEF995A}"/>
              </a:ext>
            </a:extLst>
          </p:cNvPr>
          <p:cNvCxnSpPr>
            <a:cxnSpLocks/>
            <a:stCxn id="28" idx="3"/>
            <a:endCxn id="31" idx="1"/>
          </p:cNvCxnSpPr>
          <p:nvPr/>
        </p:nvCxnSpPr>
        <p:spPr>
          <a:xfrm>
            <a:off x="1801693" y="2003448"/>
            <a:ext cx="519857" cy="3711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F5B5F-A7FC-4C8D-910A-0553CE88B2DD}"/>
              </a:ext>
            </a:extLst>
          </p:cNvPr>
          <p:cNvCxnSpPr>
            <a:stCxn id="27" idx="1"/>
            <a:endCxn id="32" idx="3"/>
          </p:cNvCxnSpPr>
          <p:nvPr/>
        </p:nvCxnSpPr>
        <p:spPr>
          <a:xfrm flipH="1">
            <a:off x="2649546" y="1994170"/>
            <a:ext cx="536837" cy="228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D1D1FB6-11B6-4117-8747-04B9B70125F6}"/>
              </a:ext>
            </a:extLst>
          </p:cNvPr>
          <p:cNvCxnSpPr>
            <a:cxnSpLocks/>
            <a:stCxn id="28" idx="3"/>
            <a:endCxn id="32" idx="1"/>
          </p:cNvCxnSpPr>
          <p:nvPr/>
        </p:nvCxnSpPr>
        <p:spPr>
          <a:xfrm>
            <a:off x="1801693" y="2003448"/>
            <a:ext cx="519857" cy="219050"/>
          </a:xfrm>
          <a:prstGeom prst="straightConnector1">
            <a:avLst/>
          </a:prstGeom>
          <a:ln w="127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9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9FB1DD-1930-466C-9AA9-6392E67278D1}"/>
              </a:ext>
            </a:extLst>
          </p:cNvPr>
          <p:cNvSpPr>
            <a:spLocks noGrp="1"/>
          </p:cNvSpPr>
          <p:nvPr>
            <p:ph idx="1"/>
          </p:nvPr>
        </p:nvSpPr>
        <p:spPr>
          <a:xfrm>
            <a:off x="4949755" y="1385597"/>
            <a:ext cx="3946115" cy="3252172"/>
          </a:xfrm>
        </p:spPr>
        <p:txBody>
          <a:bodyPr/>
          <a:lstStyle/>
          <a:p>
            <a:r>
              <a:rPr lang="en-US" sz="1400" dirty="0"/>
              <a:t>There’s always one “empty” queue element.</a:t>
            </a:r>
          </a:p>
          <a:p>
            <a:pPr lvl="1"/>
            <a:r>
              <a:rPr lang="en-US" sz="1200" dirty="0"/>
              <a:t>Head pointing to the same element as tail means “queue empty”.</a:t>
            </a:r>
          </a:p>
          <a:p>
            <a:r>
              <a:rPr lang="en-US" sz="1400" dirty="0"/>
              <a:t>As soon as an I/O is running, the </a:t>
            </a:r>
            <a:r>
              <a:rPr lang="en-US" sz="1400" dirty="0" err="1"/>
              <a:t>sqe</a:t>
            </a:r>
            <a:r>
              <a:rPr lang="en-US" sz="1400" dirty="0"/>
              <a:t> is released.</a:t>
            </a:r>
          </a:p>
          <a:p>
            <a:pPr lvl="1"/>
            <a:r>
              <a:rPr lang="en-US" sz="1200" dirty="0"/>
              <a:t>In other words, you can have more concurrently running I/</a:t>
            </a:r>
            <a:r>
              <a:rPr lang="en-US" sz="1200" dirty="0" err="1"/>
              <a:t>Os</a:t>
            </a:r>
            <a:r>
              <a:rPr lang="en-US" sz="1200" dirty="0"/>
              <a:t> than the size of the array of </a:t>
            </a:r>
            <a:r>
              <a:rPr lang="en-US" sz="1200" dirty="0" err="1"/>
              <a:t>sqes</a:t>
            </a:r>
            <a:r>
              <a:rPr lang="en-US" sz="1200" dirty="0"/>
              <a:t>.</a:t>
            </a:r>
          </a:p>
          <a:p>
            <a:r>
              <a:rPr lang="en-US" sz="1400" dirty="0"/>
              <a:t>There should be enough room in the completion queue for all running I/</a:t>
            </a:r>
            <a:r>
              <a:rPr lang="en-US" sz="1400" dirty="0" err="1"/>
              <a:t>Os</a:t>
            </a:r>
            <a:r>
              <a:rPr lang="en-US" sz="1400" dirty="0"/>
              <a:t>.</a:t>
            </a:r>
          </a:p>
          <a:p>
            <a:pPr lvl="1"/>
            <a:r>
              <a:rPr lang="en-US" sz="1200" dirty="0"/>
              <a:t>The completion queue size – 1 limits max queue depth.</a:t>
            </a:r>
          </a:p>
        </p:txBody>
      </p:sp>
      <p:sp>
        <p:nvSpPr>
          <p:cNvPr id="3" name="Title 2">
            <a:extLst>
              <a:ext uri="{FF2B5EF4-FFF2-40B4-BE49-F238E27FC236}">
                <a16:creationId xmlns:a16="http://schemas.microsoft.com/office/drawing/2014/main" id="{B41C9B3A-B714-4D23-A14E-EBECBB00875D}"/>
              </a:ext>
            </a:extLst>
          </p:cNvPr>
          <p:cNvSpPr>
            <a:spLocks noGrp="1"/>
          </p:cNvSpPr>
          <p:nvPr>
            <p:ph type="title"/>
          </p:nvPr>
        </p:nvSpPr>
        <p:spPr/>
        <p:txBody>
          <a:bodyPr>
            <a:normAutofit/>
          </a:bodyPr>
          <a:lstStyle/>
          <a:p>
            <a:r>
              <a:rPr lang="en-US" sz="2000" dirty="0"/>
              <a:t>Ring full</a:t>
            </a:r>
          </a:p>
        </p:txBody>
      </p:sp>
      <p:sp>
        <p:nvSpPr>
          <p:cNvPr id="5" name="Rectangle: Rounded Corners 4">
            <a:extLst>
              <a:ext uri="{FF2B5EF4-FFF2-40B4-BE49-F238E27FC236}">
                <a16:creationId xmlns:a16="http://schemas.microsoft.com/office/drawing/2014/main" id="{99711AAF-6B86-41E9-9264-581B2128318A}"/>
              </a:ext>
            </a:extLst>
          </p:cNvPr>
          <p:cNvSpPr/>
          <p:nvPr/>
        </p:nvSpPr>
        <p:spPr>
          <a:xfrm>
            <a:off x="195940" y="1503323"/>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Application</a:t>
            </a:r>
          </a:p>
        </p:txBody>
      </p:sp>
      <p:sp>
        <p:nvSpPr>
          <p:cNvPr id="11" name="Rectangle: Rounded Corners 10">
            <a:extLst>
              <a:ext uri="{FF2B5EF4-FFF2-40B4-BE49-F238E27FC236}">
                <a16:creationId xmlns:a16="http://schemas.microsoft.com/office/drawing/2014/main" id="{3034CA1C-D3BF-4B5C-9A78-E691645C542E}"/>
              </a:ext>
            </a:extLst>
          </p:cNvPr>
          <p:cNvSpPr/>
          <p:nvPr/>
        </p:nvSpPr>
        <p:spPr>
          <a:xfrm>
            <a:off x="3804575" y="1503319"/>
            <a:ext cx="1014232" cy="273401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OS</a:t>
            </a:r>
          </a:p>
        </p:txBody>
      </p:sp>
      <p:sp>
        <p:nvSpPr>
          <p:cNvPr id="21" name="Right Brace 20">
            <a:extLst>
              <a:ext uri="{FF2B5EF4-FFF2-40B4-BE49-F238E27FC236}">
                <a16:creationId xmlns:a16="http://schemas.microsoft.com/office/drawing/2014/main" id="{A9A49B05-FF3A-41DB-B46F-08A5A027AA17}"/>
              </a:ext>
            </a:extLst>
          </p:cNvPr>
          <p:cNvSpPr/>
          <p:nvPr/>
        </p:nvSpPr>
        <p:spPr>
          <a:xfrm rot="5400000">
            <a:off x="2378828" y="2040947"/>
            <a:ext cx="206774" cy="2335530"/>
          </a:xfrm>
          <a:prstGeom prst="rightBrace">
            <a:avLst>
              <a:gd name="adj1" fmla="val 33208"/>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A5EBFB5-9D2B-4829-B553-87D1E7165234}"/>
              </a:ext>
            </a:extLst>
          </p:cNvPr>
          <p:cNvSpPr txBox="1"/>
          <p:nvPr/>
        </p:nvSpPr>
        <p:spPr>
          <a:xfrm>
            <a:off x="1651902" y="3267350"/>
            <a:ext cx="1662798" cy="307777"/>
          </a:xfrm>
          <a:prstGeom prst="rect">
            <a:avLst/>
          </a:prstGeom>
          <a:noFill/>
        </p:spPr>
        <p:txBody>
          <a:bodyPr wrap="square" rtlCol="0">
            <a:spAutoFit/>
          </a:bodyPr>
          <a:lstStyle/>
          <a:p>
            <a:pPr algn="ctr"/>
            <a:r>
              <a:rPr lang="en-US" sz="1400" dirty="0">
                <a:solidFill>
                  <a:srgbClr val="00B0F0"/>
                </a:solidFill>
              </a:rPr>
              <a:t>submit queue</a:t>
            </a:r>
          </a:p>
        </p:txBody>
      </p:sp>
      <p:sp>
        <p:nvSpPr>
          <p:cNvPr id="27" name="Rectangle 26">
            <a:extLst>
              <a:ext uri="{FF2B5EF4-FFF2-40B4-BE49-F238E27FC236}">
                <a16:creationId xmlns:a16="http://schemas.microsoft.com/office/drawing/2014/main" id="{F6BA4372-CC91-4479-8413-F50AABC59984}"/>
              </a:ext>
            </a:extLst>
          </p:cNvPr>
          <p:cNvSpPr/>
          <p:nvPr/>
        </p:nvSpPr>
        <p:spPr>
          <a:xfrm>
            <a:off x="3186383" y="1882563"/>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head</a:t>
            </a:r>
          </a:p>
        </p:txBody>
      </p:sp>
      <p:sp>
        <p:nvSpPr>
          <p:cNvPr id="28" name="Rectangle 27">
            <a:extLst>
              <a:ext uri="{FF2B5EF4-FFF2-40B4-BE49-F238E27FC236}">
                <a16:creationId xmlns:a16="http://schemas.microsoft.com/office/drawing/2014/main" id="{A01C062C-4A2F-4AAE-B6A0-7F1AD9EB3A52}"/>
              </a:ext>
            </a:extLst>
          </p:cNvPr>
          <p:cNvSpPr/>
          <p:nvPr/>
        </p:nvSpPr>
        <p:spPr>
          <a:xfrm>
            <a:off x="1314450" y="1891841"/>
            <a:ext cx="487243" cy="2232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mj-lt"/>
              </a:rPr>
              <a:t>tail</a:t>
            </a:r>
          </a:p>
        </p:txBody>
      </p:sp>
      <p:grpSp>
        <p:nvGrpSpPr>
          <p:cNvPr id="2" name="Group 1">
            <a:extLst>
              <a:ext uri="{FF2B5EF4-FFF2-40B4-BE49-F238E27FC236}">
                <a16:creationId xmlns:a16="http://schemas.microsoft.com/office/drawing/2014/main" id="{DBD32857-EE9B-4DE6-97AB-D524348ADD2E}"/>
              </a:ext>
            </a:extLst>
          </p:cNvPr>
          <p:cNvGrpSpPr/>
          <p:nvPr/>
        </p:nvGrpSpPr>
        <p:grpSpPr>
          <a:xfrm>
            <a:off x="2321550" y="1385598"/>
            <a:ext cx="327996" cy="1217383"/>
            <a:chOff x="2127784" y="1040793"/>
            <a:chExt cx="327996" cy="1217383"/>
          </a:xfrm>
        </p:grpSpPr>
        <p:sp>
          <p:nvSpPr>
            <p:cNvPr id="29" name="Rectangle 28">
              <a:extLst>
                <a:ext uri="{FF2B5EF4-FFF2-40B4-BE49-F238E27FC236}">
                  <a16:creationId xmlns:a16="http://schemas.microsoft.com/office/drawing/2014/main" id="{935D58BB-ACDC-444E-A7E0-F1B9AF476EB7}"/>
                </a:ext>
              </a:extLst>
            </p:cNvPr>
            <p:cNvSpPr/>
            <p:nvPr/>
          </p:nvSpPr>
          <p:spPr>
            <a:xfrm>
              <a:off x="2127784" y="2105776"/>
              <a:ext cx="327996" cy="152400"/>
            </a:xfrm>
            <a:prstGeom prst="rect">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1" name="Rectangle 30">
              <a:extLst>
                <a:ext uri="{FF2B5EF4-FFF2-40B4-BE49-F238E27FC236}">
                  <a16:creationId xmlns:a16="http://schemas.microsoft.com/office/drawing/2014/main" id="{E7A56B40-2ABB-4F0E-B585-D3A3FBA43E84}"/>
                </a:ext>
              </a:extLst>
            </p:cNvPr>
            <p:cNvSpPr/>
            <p:nvPr/>
          </p:nvSpPr>
          <p:spPr>
            <a:xfrm>
              <a:off x="2127784" y="1953633"/>
              <a:ext cx="327996" cy="152400"/>
            </a:xfrm>
            <a:prstGeom prst="rect">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2" name="Rectangle 31">
              <a:extLst>
                <a:ext uri="{FF2B5EF4-FFF2-40B4-BE49-F238E27FC236}">
                  <a16:creationId xmlns:a16="http://schemas.microsoft.com/office/drawing/2014/main" id="{754FBFFA-33F5-42BE-AF27-230F4B371710}"/>
                </a:ext>
              </a:extLst>
            </p:cNvPr>
            <p:cNvSpPr/>
            <p:nvPr/>
          </p:nvSpPr>
          <p:spPr>
            <a:xfrm>
              <a:off x="2127784" y="1801493"/>
              <a:ext cx="327996" cy="1524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3" name="Rectangle 32">
              <a:extLst>
                <a:ext uri="{FF2B5EF4-FFF2-40B4-BE49-F238E27FC236}">
                  <a16:creationId xmlns:a16="http://schemas.microsoft.com/office/drawing/2014/main" id="{3D9E9B3F-44F0-415F-9EB2-3D8020CBE9E3}"/>
                </a:ext>
              </a:extLst>
            </p:cNvPr>
            <p:cNvSpPr/>
            <p:nvPr/>
          </p:nvSpPr>
          <p:spPr>
            <a:xfrm>
              <a:off x="2127784" y="1649353"/>
              <a:ext cx="327996" cy="152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4" name="Rectangle 33">
              <a:extLst>
                <a:ext uri="{FF2B5EF4-FFF2-40B4-BE49-F238E27FC236}">
                  <a16:creationId xmlns:a16="http://schemas.microsoft.com/office/drawing/2014/main" id="{2D45430D-5AF2-4471-8064-744C69863088}"/>
                </a:ext>
              </a:extLst>
            </p:cNvPr>
            <p:cNvSpPr/>
            <p:nvPr/>
          </p:nvSpPr>
          <p:spPr>
            <a:xfrm>
              <a:off x="2127784" y="1497213"/>
              <a:ext cx="327996" cy="152400"/>
            </a:xfrm>
            <a:prstGeom prst="rect">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5" name="Rectangle 34">
              <a:extLst>
                <a:ext uri="{FF2B5EF4-FFF2-40B4-BE49-F238E27FC236}">
                  <a16:creationId xmlns:a16="http://schemas.microsoft.com/office/drawing/2014/main" id="{06EE88D2-DE49-48FA-B4B0-6848BD6DF5D7}"/>
                </a:ext>
              </a:extLst>
            </p:cNvPr>
            <p:cNvSpPr/>
            <p:nvPr/>
          </p:nvSpPr>
          <p:spPr>
            <a:xfrm>
              <a:off x="2127784" y="1345073"/>
              <a:ext cx="327996" cy="152400"/>
            </a:xfrm>
            <a:prstGeom prst="rect">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6" name="Rectangle 35">
              <a:extLst>
                <a:ext uri="{FF2B5EF4-FFF2-40B4-BE49-F238E27FC236}">
                  <a16:creationId xmlns:a16="http://schemas.microsoft.com/office/drawing/2014/main" id="{65195DE2-1447-4FA4-8B9A-BC8DF0625E32}"/>
                </a:ext>
              </a:extLst>
            </p:cNvPr>
            <p:cNvSpPr/>
            <p:nvPr/>
          </p:nvSpPr>
          <p:spPr>
            <a:xfrm>
              <a:off x="2127784" y="1192933"/>
              <a:ext cx="327996" cy="152400"/>
            </a:xfrm>
            <a:prstGeom prst="rect">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sp>
          <p:nvSpPr>
            <p:cNvPr id="37" name="Rectangle 36">
              <a:extLst>
                <a:ext uri="{FF2B5EF4-FFF2-40B4-BE49-F238E27FC236}">
                  <a16:creationId xmlns:a16="http://schemas.microsoft.com/office/drawing/2014/main" id="{E30213E0-9CBE-4DF1-8D09-7A6024328137}"/>
                </a:ext>
              </a:extLst>
            </p:cNvPr>
            <p:cNvSpPr/>
            <p:nvPr/>
          </p:nvSpPr>
          <p:spPr>
            <a:xfrm>
              <a:off x="2127784" y="1040793"/>
              <a:ext cx="327996" cy="152400"/>
            </a:xfrm>
            <a:prstGeom prst="rect">
              <a:avLst/>
            </a:prstGeom>
            <a:solidFill>
              <a:schemeClr val="tx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latin typeface="+mj-lt"/>
                </a:rPr>
                <a:t>sqe</a:t>
              </a:r>
              <a:endParaRPr lang="en-US" sz="1200" dirty="0">
                <a:solidFill>
                  <a:schemeClr val="tx1"/>
                </a:solidFill>
                <a:latin typeface="+mj-lt"/>
              </a:endParaRPr>
            </a:p>
          </p:txBody>
        </p:sp>
      </p:grpSp>
      <p:sp>
        <p:nvSpPr>
          <p:cNvPr id="6" name="Arrow: Right 5">
            <a:extLst>
              <a:ext uri="{FF2B5EF4-FFF2-40B4-BE49-F238E27FC236}">
                <a16:creationId xmlns:a16="http://schemas.microsoft.com/office/drawing/2014/main" id="{CF3BDFCE-2238-4458-B15F-7800F33C76AE}"/>
              </a:ext>
            </a:extLst>
          </p:cNvPr>
          <p:cNvSpPr/>
          <p:nvPr/>
        </p:nvSpPr>
        <p:spPr>
          <a:xfrm>
            <a:off x="1464129" y="3660194"/>
            <a:ext cx="2046514" cy="160694"/>
          </a:xfrm>
          <a:prstGeom prst="rightArrow">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12" name="Arrow: Curved Down 11">
            <a:extLst>
              <a:ext uri="{FF2B5EF4-FFF2-40B4-BE49-F238E27FC236}">
                <a16:creationId xmlns:a16="http://schemas.microsoft.com/office/drawing/2014/main" id="{BC9C521E-2DB1-416F-9023-C4B2CD91118E}"/>
              </a:ext>
            </a:extLst>
          </p:cNvPr>
          <p:cNvSpPr/>
          <p:nvPr/>
        </p:nvSpPr>
        <p:spPr>
          <a:xfrm>
            <a:off x="2162192" y="947579"/>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sp>
        <p:nvSpPr>
          <p:cNvPr id="39" name="Arrow: Curved Down 38">
            <a:extLst>
              <a:ext uri="{FF2B5EF4-FFF2-40B4-BE49-F238E27FC236}">
                <a16:creationId xmlns:a16="http://schemas.microsoft.com/office/drawing/2014/main" id="{384F0B4A-AD0A-476A-9CFB-0AC7A544D87B}"/>
              </a:ext>
            </a:extLst>
          </p:cNvPr>
          <p:cNvSpPr/>
          <p:nvPr/>
        </p:nvSpPr>
        <p:spPr>
          <a:xfrm rot="10800000">
            <a:off x="2126378" y="2612863"/>
            <a:ext cx="674914" cy="415638"/>
          </a:xfrm>
          <a:prstGeom prst="curvedDownArrow">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cxnSp>
        <p:nvCxnSpPr>
          <p:cNvPr id="8" name="Straight Arrow Connector 7">
            <a:extLst>
              <a:ext uri="{FF2B5EF4-FFF2-40B4-BE49-F238E27FC236}">
                <a16:creationId xmlns:a16="http://schemas.microsoft.com/office/drawing/2014/main" id="{12632ACA-42BD-4D76-9F8A-AC48CFEF995A}"/>
              </a:ext>
            </a:extLst>
          </p:cNvPr>
          <p:cNvCxnSpPr>
            <a:cxnSpLocks/>
            <a:stCxn id="28" idx="3"/>
            <a:endCxn id="33" idx="1"/>
          </p:cNvCxnSpPr>
          <p:nvPr/>
        </p:nvCxnSpPr>
        <p:spPr>
          <a:xfrm>
            <a:off x="1801693" y="2003448"/>
            <a:ext cx="519857" cy="669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F5B5F-A7FC-4C8D-910A-0553CE88B2DD}"/>
              </a:ext>
            </a:extLst>
          </p:cNvPr>
          <p:cNvCxnSpPr>
            <a:stCxn id="27" idx="1"/>
            <a:endCxn id="32" idx="3"/>
          </p:cNvCxnSpPr>
          <p:nvPr/>
        </p:nvCxnSpPr>
        <p:spPr>
          <a:xfrm flipH="1">
            <a:off x="2649546" y="1994170"/>
            <a:ext cx="536837" cy="228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2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FA530A-82F1-4A12-96D7-46E2C032D01B}"/>
              </a:ext>
            </a:extLst>
          </p:cNvPr>
          <p:cNvPicPr>
            <a:picLocks noGrp="1" noChangeAspect="1"/>
          </p:cNvPicPr>
          <p:nvPr>
            <p:ph idx="1"/>
          </p:nvPr>
        </p:nvPicPr>
        <p:blipFill>
          <a:blip r:embed="rId2"/>
          <a:stretch>
            <a:fillRect/>
          </a:stretch>
        </p:blipFill>
        <p:spPr>
          <a:xfrm>
            <a:off x="-422740" y="877640"/>
            <a:ext cx="7242486" cy="4066551"/>
          </a:xfrm>
          <a:prstGeom prst="rect">
            <a:avLst/>
          </a:prstGeom>
        </p:spPr>
      </p:pic>
      <p:sp>
        <p:nvSpPr>
          <p:cNvPr id="3" name="Title 2">
            <a:extLst>
              <a:ext uri="{FF2B5EF4-FFF2-40B4-BE49-F238E27FC236}">
                <a16:creationId xmlns:a16="http://schemas.microsoft.com/office/drawing/2014/main" id="{E3432044-CD34-40D9-8E4B-FFD21326B59A}"/>
              </a:ext>
            </a:extLst>
          </p:cNvPr>
          <p:cNvSpPr>
            <a:spLocks noGrp="1"/>
          </p:cNvSpPr>
          <p:nvPr>
            <p:ph type="title"/>
          </p:nvPr>
        </p:nvSpPr>
        <p:spPr>
          <a:xfrm>
            <a:off x="264160" y="53113"/>
            <a:ext cx="7115370" cy="732441"/>
          </a:xfrm>
        </p:spPr>
        <p:txBody>
          <a:bodyPr>
            <a:normAutofit/>
          </a:bodyPr>
          <a:lstStyle/>
          <a:p>
            <a:r>
              <a:rPr lang="en-US" sz="2000" dirty="0" err="1"/>
              <a:t>io_uring</a:t>
            </a:r>
            <a:r>
              <a:rPr lang="en-US" sz="2000" dirty="0"/>
              <a:t> – brand new ultra-low latency Linux I/O interface</a:t>
            </a:r>
          </a:p>
        </p:txBody>
      </p:sp>
      <p:sp>
        <p:nvSpPr>
          <p:cNvPr id="5" name="Speech Bubble: Rectangle with Corners Rounded 4">
            <a:extLst>
              <a:ext uri="{FF2B5EF4-FFF2-40B4-BE49-F238E27FC236}">
                <a16:creationId xmlns:a16="http://schemas.microsoft.com/office/drawing/2014/main" id="{59F7A224-7452-455C-9B35-F478EEDCFC88}"/>
              </a:ext>
            </a:extLst>
          </p:cNvPr>
          <p:cNvSpPr/>
          <p:nvPr/>
        </p:nvSpPr>
        <p:spPr>
          <a:xfrm>
            <a:off x="3694360" y="3408038"/>
            <a:ext cx="1148744" cy="238938"/>
          </a:xfrm>
          <a:prstGeom prst="wedgeRoundRectCallout">
            <a:avLst>
              <a:gd name="adj1" fmla="val -57718"/>
              <a:gd name="adj2" fmla="val 11356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Used by ivy 3</a:t>
            </a:r>
          </a:p>
        </p:txBody>
      </p:sp>
      <p:sp>
        <p:nvSpPr>
          <p:cNvPr id="6" name="Speech Bubble: Rectangle with Corners Rounded 5">
            <a:extLst>
              <a:ext uri="{FF2B5EF4-FFF2-40B4-BE49-F238E27FC236}">
                <a16:creationId xmlns:a16="http://schemas.microsoft.com/office/drawing/2014/main" id="{8A1335A4-916F-4522-AEA1-E6D8F1B265D4}"/>
              </a:ext>
            </a:extLst>
          </p:cNvPr>
          <p:cNvSpPr/>
          <p:nvPr/>
        </p:nvSpPr>
        <p:spPr>
          <a:xfrm>
            <a:off x="3876232" y="2707975"/>
            <a:ext cx="1148744" cy="238938"/>
          </a:xfrm>
          <a:prstGeom prst="wedgeRoundRectCallout">
            <a:avLst>
              <a:gd name="adj1" fmla="val -42918"/>
              <a:gd name="adj2" fmla="val 134718"/>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Used by ivy 4</a:t>
            </a:r>
          </a:p>
        </p:txBody>
      </p:sp>
      <p:sp>
        <p:nvSpPr>
          <p:cNvPr id="7" name="Speech Bubble: Rectangle with Corners Rounded 6">
            <a:extLst>
              <a:ext uri="{FF2B5EF4-FFF2-40B4-BE49-F238E27FC236}">
                <a16:creationId xmlns:a16="http://schemas.microsoft.com/office/drawing/2014/main" id="{FF6A7F95-14D0-4F18-B36F-F1C94112CFFA}"/>
              </a:ext>
            </a:extLst>
          </p:cNvPr>
          <p:cNvSpPr/>
          <p:nvPr/>
        </p:nvSpPr>
        <p:spPr>
          <a:xfrm>
            <a:off x="2109834" y="2192097"/>
            <a:ext cx="1557697" cy="412109"/>
          </a:xfrm>
          <a:prstGeom prst="wedgeRoundRectCallout">
            <a:avLst>
              <a:gd name="adj1" fmla="val 28706"/>
              <a:gd name="adj2" fmla="val 109298"/>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Future “polling mode” option with ivy 4</a:t>
            </a:r>
          </a:p>
        </p:txBody>
      </p:sp>
      <p:sp>
        <p:nvSpPr>
          <p:cNvPr id="10" name="Rectangle 9">
            <a:extLst>
              <a:ext uri="{FF2B5EF4-FFF2-40B4-BE49-F238E27FC236}">
                <a16:creationId xmlns:a16="http://schemas.microsoft.com/office/drawing/2014/main" id="{57D244AF-BAFF-43B8-9FA9-89410D69C88E}"/>
              </a:ext>
            </a:extLst>
          </p:cNvPr>
          <p:cNvSpPr/>
          <p:nvPr/>
        </p:nvSpPr>
        <p:spPr>
          <a:xfrm>
            <a:off x="6382420" y="877640"/>
            <a:ext cx="634107" cy="41768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0000"/>
              </a:solidFill>
              <a:latin typeface="+mj-lt"/>
            </a:endParaRPr>
          </a:p>
        </p:txBody>
      </p:sp>
      <p:sp>
        <p:nvSpPr>
          <p:cNvPr id="8" name="TextBox 7">
            <a:extLst>
              <a:ext uri="{FF2B5EF4-FFF2-40B4-BE49-F238E27FC236}">
                <a16:creationId xmlns:a16="http://schemas.microsoft.com/office/drawing/2014/main" id="{3365B26B-5D39-4FA2-886B-482B9E8F9631}"/>
              </a:ext>
            </a:extLst>
          </p:cNvPr>
          <p:cNvSpPr txBox="1"/>
          <p:nvPr/>
        </p:nvSpPr>
        <p:spPr>
          <a:xfrm>
            <a:off x="4452531" y="1011054"/>
            <a:ext cx="4627140" cy="276999"/>
          </a:xfrm>
          <a:prstGeom prst="rect">
            <a:avLst/>
          </a:prstGeom>
          <a:noFill/>
        </p:spPr>
        <p:txBody>
          <a:bodyPr wrap="square" rtlCol="0">
            <a:spAutoFit/>
          </a:bodyPr>
          <a:lstStyle/>
          <a:p>
            <a:r>
              <a:rPr lang="en-US" sz="1200" dirty="0">
                <a:hlinkClick r:id="rId3"/>
              </a:rPr>
              <a:t>https://kernel-recipes.org/en/2019/talks/faster-io-through-io_uring/</a:t>
            </a:r>
            <a:endParaRPr lang="en-US" sz="1200" dirty="0"/>
          </a:p>
        </p:txBody>
      </p:sp>
      <p:sp>
        <p:nvSpPr>
          <p:cNvPr id="9" name="TextBox 8">
            <a:extLst>
              <a:ext uri="{FF2B5EF4-FFF2-40B4-BE49-F238E27FC236}">
                <a16:creationId xmlns:a16="http://schemas.microsoft.com/office/drawing/2014/main" id="{7D037751-DFA8-4934-B98A-6448E05FB35F}"/>
              </a:ext>
            </a:extLst>
          </p:cNvPr>
          <p:cNvSpPr txBox="1"/>
          <p:nvPr/>
        </p:nvSpPr>
        <p:spPr>
          <a:xfrm>
            <a:off x="6382420" y="1341730"/>
            <a:ext cx="2759656" cy="3139321"/>
          </a:xfrm>
          <a:prstGeom prst="rect">
            <a:avLst/>
          </a:prstGeom>
          <a:noFill/>
        </p:spPr>
        <p:txBody>
          <a:bodyPr wrap="square" rtlCol="0">
            <a:spAutoFit/>
          </a:bodyPr>
          <a:lstStyle/>
          <a:p>
            <a:r>
              <a:rPr lang="en-US" sz="1100" dirty="0"/>
              <a:t>This chart is not from the ivy project.  </a:t>
            </a:r>
          </a:p>
          <a:p>
            <a:pPr marL="171450" indent="-171450">
              <a:buFont typeface="Arial" panose="020B0604020202020204" pitchFamily="34" charset="0"/>
              <a:buChar char="•"/>
            </a:pPr>
            <a:r>
              <a:rPr lang="en-US" sz="1100" dirty="0"/>
              <a:t>Chart is from the Kernel Recipes talk on </a:t>
            </a:r>
            <a:r>
              <a:rPr lang="en-US" sz="1100" dirty="0" err="1"/>
              <a:t>io_uring</a:t>
            </a:r>
            <a:r>
              <a:rPr lang="en-US" sz="1100" dirty="0"/>
              <a:t> given by the author Jens </a:t>
            </a:r>
            <a:r>
              <a:rPr lang="en-US" sz="1100" dirty="0" err="1"/>
              <a:t>Axboe</a:t>
            </a:r>
            <a:r>
              <a:rPr lang="en-US" sz="1100" dirty="0"/>
              <a:t>.  (see URL above)</a:t>
            </a:r>
          </a:p>
          <a:p>
            <a:pPr marL="171450" indent="-171450">
              <a:buFont typeface="Arial" panose="020B0604020202020204" pitchFamily="34" charset="0"/>
              <a:buChar char="•"/>
            </a:pPr>
            <a:endParaRPr lang="en-US" sz="1100" dirty="0"/>
          </a:p>
          <a:p>
            <a:r>
              <a:rPr lang="en-US" sz="1100" dirty="0"/>
              <a:t>The chart shows how many IOPS were performed in a test with one core as a function of queue depth for </a:t>
            </a:r>
            <a:r>
              <a:rPr lang="en-US" sz="1100" b="1" dirty="0" err="1"/>
              <a:t>aio</a:t>
            </a:r>
            <a:r>
              <a:rPr lang="en-US" sz="1100" dirty="0"/>
              <a:t> (used in ivy 3), </a:t>
            </a:r>
            <a:r>
              <a:rPr lang="en-US" sz="1100" b="1" dirty="0" err="1"/>
              <a:t>io_uring</a:t>
            </a:r>
            <a:r>
              <a:rPr lang="en-US" sz="1100" dirty="0"/>
              <a:t> (ivy 4), and </a:t>
            </a:r>
            <a:r>
              <a:rPr lang="en-US" sz="1100" b="1" dirty="0"/>
              <a:t>polled </a:t>
            </a:r>
            <a:r>
              <a:rPr lang="en-US" sz="1100" b="1" dirty="0" err="1"/>
              <a:t>io_uring</a:t>
            </a:r>
            <a:r>
              <a:rPr lang="en-US" sz="1100" dirty="0"/>
              <a:t> (ivy 4 upgrade option)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On a test host with 768 LUNs, ivy 3 issues well over 50x more system calls than ivy 4.</a:t>
            </a:r>
            <a:br>
              <a:rPr lang="en-US" sz="1100" dirty="0"/>
            </a:br>
            <a:endParaRPr lang="en-US" sz="1100" dirty="0"/>
          </a:p>
          <a:p>
            <a:pPr marL="285750" indent="-285750">
              <a:buFont typeface="Arial" panose="020B0604020202020204" pitchFamily="34" charset="0"/>
              <a:buChar char="•"/>
            </a:pPr>
            <a:r>
              <a:rPr lang="en-US" sz="1100" dirty="0"/>
              <a:t>Ivy 4 also has permanently memory mapped I/O buffers shared by the kernel.</a:t>
            </a:r>
          </a:p>
        </p:txBody>
      </p:sp>
    </p:spTree>
    <p:extLst>
      <p:ext uri="{BB962C8B-B14F-4D97-AF65-F5344CB8AC3E}">
        <p14:creationId xmlns:p14="http://schemas.microsoft.com/office/powerpoint/2010/main" val="231163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924E6D-51DD-45FF-A2E5-D17DD33DDF27}"/>
              </a:ext>
            </a:extLst>
          </p:cNvPr>
          <p:cNvSpPr>
            <a:spLocks noGrp="1"/>
          </p:cNvSpPr>
          <p:nvPr>
            <p:ph idx="1"/>
          </p:nvPr>
        </p:nvSpPr>
        <p:spPr>
          <a:xfrm>
            <a:off x="264160" y="967575"/>
            <a:ext cx="8584006" cy="3105978"/>
          </a:xfrm>
        </p:spPr>
        <p:txBody>
          <a:bodyPr/>
          <a:lstStyle/>
          <a:p>
            <a:r>
              <a:rPr lang="en-US" sz="1800" dirty="0"/>
              <a:t>An array of “queue elements” allocated at ring startup, whose size is a power of 2, e.g. 256, or 4096.</a:t>
            </a:r>
          </a:p>
          <a:p>
            <a:r>
              <a:rPr lang="en-US" sz="1800" dirty="0"/>
              <a:t>Two normal “unsigned integer” registers.</a:t>
            </a:r>
          </a:p>
          <a:p>
            <a:pPr lvl="1"/>
            <a:r>
              <a:rPr lang="en-US" sz="1600" dirty="0"/>
              <a:t>The “head” tracks the next queue element available to consume.</a:t>
            </a:r>
          </a:p>
          <a:p>
            <a:pPr lvl="1"/>
            <a:r>
              <a:rPr lang="en-US" sz="1600" dirty="0"/>
              <a:t>The “tail” tracks where to put the next new queue element to be written.</a:t>
            </a:r>
          </a:p>
          <a:p>
            <a:r>
              <a:rPr lang="en-US" sz="1800" dirty="0"/>
              <a:t>A unsigned integer “mask” corresponding to the number of queue entries in the array.</a:t>
            </a:r>
          </a:p>
          <a:p>
            <a:pPr lvl="1"/>
            <a:r>
              <a:rPr lang="en-US" sz="1600" dirty="0"/>
              <a:t>For an array of 256 queue entries, the mask is 0xFF.</a:t>
            </a:r>
          </a:p>
        </p:txBody>
      </p:sp>
      <p:sp>
        <p:nvSpPr>
          <p:cNvPr id="3" name="Title 2">
            <a:extLst>
              <a:ext uri="{FF2B5EF4-FFF2-40B4-BE49-F238E27FC236}">
                <a16:creationId xmlns:a16="http://schemas.microsoft.com/office/drawing/2014/main" id="{2F312A09-C3A2-4828-A786-476FA735E799}"/>
              </a:ext>
            </a:extLst>
          </p:cNvPr>
          <p:cNvSpPr>
            <a:spLocks noGrp="1"/>
          </p:cNvSpPr>
          <p:nvPr>
            <p:ph type="title"/>
          </p:nvPr>
        </p:nvSpPr>
        <p:spPr/>
        <p:txBody>
          <a:bodyPr/>
          <a:lstStyle/>
          <a:p>
            <a:r>
              <a:rPr lang="en-US" dirty="0"/>
              <a:t>“ring” - queue element source and consumer</a:t>
            </a:r>
          </a:p>
        </p:txBody>
      </p:sp>
    </p:spTree>
    <p:extLst>
      <p:ext uri="{BB962C8B-B14F-4D97-AF65-F5344CB8AC3E}">
        <p14:creationId xmlns:p14="http://schemas.microsoft.com/office/powerpoint/2010/main" val="207133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4EEE8E-BBA5-4703-AF28-310861F61AAE}"/>
              </a:ext>
            </a:extLst>
          </p:cNvPr>
          <p:cNvSpPr>
            <a:spLocks noGrp="1"/>
          </p:cNvSpPr>
          <p:nvPr>
            <p:ph idx="1"/>
          </p:nvPr>
        </p:nvSpPr>
        <p:spPr>
          <a:xfrm>
            <a:off x="264160" y="967575"/>
            <a:ext cx="8584006" cy="3909788"/>
          </a:xfrm>
        </p:spPr>
        <p:txBody>
          <a:bodyPr/>
          <a:lstStyle/>
          <a:p>
            <a:r>
              <a:rPr lang="en-US" sz="1400" dirty="0"/>
              <a:t>For extremely high I/O rates with low-latency storage, future option to use </a:t>
            </a:r>
            <a:r>
              <a:rPr lang="en-US" sz="1400" dirty="0" err="1"/>
              <a:t>io_uring</a:t>
            </a:r>
            <a:r>
              <a:rPr lang="en-US" sz="1400" dirty="0"/>
              <a:t> “polled” I/O.</a:t>
            </a:r>
          </a:p>
          <a:p>
            <a:r>
              <a:rPr lang="en-US" sz="1400" dirty="0"/>
              <a:t>“polling” is a special operating mode of </a:t>
            </a:r>
            <a:r>
              <a:rPr lang="en-US" sz="1400" dirty="0" err="1"/>
              <a:t>io_uring</a:t>
            </a:r>
            <a:r>
              <a:rPr lang="en-US" sz="1400" dirty="0"/>
              <a:t> where no system calls at all are made and both the kernel side and the application side continually loop over and over to see if the tail moved at the other end.</a:t>
            </a:r>
          </a:p>
          <a:p>
            <a:r>
              <a:rPr lang="en-US" sz="1400" dirty="0"/>
              <a:t>When you are over a million IOPS on a single core, using “polling” can take less CPU cycles to do this between I/</a:t>
            </a:r>
            <a:r>
              <a:rPr lang="en-US" sz="1400" dirty="0" err="1"/>
              <a:t>Os</a:t>
            </a:r>
            <a:r>
              <a:rPr lang="en-US" sz="1400" dirty="0"/>
              <a:t> compared to invoking system calls, as long as the I/</a:t>
            </a:r>
            <a:r>
              <a:rPr lang="en-US" sz="1400" dirty="0" err="1"/>
              <a:t>Os</a:t>
            </a:r>
            <a:r>
              <a:rPr lang="en-US" sz="1400" dirty="0"/>
              <a:t> are coming that fast.</a:t>
            </a:r>
          </a:p>
          <a:p>
            <a:r>
              <a:rPr lang="en-US" sz="1400" dirty="0" err="1"/>
              <a:t>io_uring</a:t>
            </a:r>
            <a:r>
              <a:rPr lang="en-US" sz="1400" dirty="0"/>
              <a:t> “polled” I/O is thus required technology to measure ultra high IOPS storage, such </a:t>
            </a:r>
            <a:r>
              <a:rPr lang="en-US" sz="1400" dirty="0" err="1"/>
              <a:t>Optane</a:t>
            </a:r>
            <a:r>
              <a:rPr lang="en-US" sz="1400" dirty="0"/>
              <a:t>.</a:t>
            </a:r>
          </a:p>
          <a:p>
            <a:r>
              <a:rPr lang="en-US" sz="1400" dirty="0">
                <a:cs typeface="Courier New" panose="02070309020205020404" pitchFamily="49" charset="0"/>
              </a:rPr>
              <a:t>ivy 4.00.00’s</a:t>
            </a:r>
            <a:r>
              <a:rPr lang="en-US" sz="1400" dirty="0"/>
              <a:t> initial </a:t>
            </a:r>
            <a:r>
              <a:rPr lang="en-US" sz="1400" dirty="0" err="1"/>
              <a:t>io_uring</a:t>
            </a:r>
            <a:r>
              <a:rPr lang="en-US" sz="1400" dirty="0"/>
              <a:t> support positions ivy to be upgradeable to use </a:t>
            </a:r>
            <a:r>
              <a:rPr lang="en-US" sz="1400" dirty="0" err="1"/>
              <a:t>io_uring</a:t>
            </a:r>
            <a:r>
              <a:rPr lang="en-US" sz="1400" dirty="0"/>
              <a:t> polling for ultra high bandwidth storage.</a:t>
            </a:r>
          </a:p>
          <a:p>
            <a:pPr lvl="1"/>
            <a:r>
              <a:rPr lang="en-US" sz="1200" dirty="0"/>
              <a:t>You can turn on the “</a:t>
            </a:r>
            <a:r>
              <a:rPr lang="en-US" sz="1200" dirty="0" err="1"/>
              <a:t>spinloop</a:t>
            </a:r>
            <a:r>
              <a:rPr lang="en-US" sz="1200" dirty="0"/>
              <a:t>” flag to have </a:t>
            </a:r>
            <a:r>
              <a:rPr lang="en-US" sz="1200" dirty="0" err="1"/>
              <a:t>ivydriver</a:t>
            </a:r>
            <a:r>
              <a:rPr lang="en-US" sz="1200" dirty="0"/>
              <a:t> in effect to do this now for completions, but full-on “polling” performance requires initially setting up and operating the </a:t>
            </a:r>
            <a:r>
              <a:rPr lang="en-US" sz="1200" dirty="0" err="1"/>
              <a:t>io_uring</a:t>
            </a:r>
            <a:r>
              <a:rPr lang="en-US" sz="1200" dirty="0"/>
              <a:t> for exclusively polled mode operation.</a:t>
            </a:r>
          </a:p>
          <a:p>
            <a:pPr lvl="1"/>
            <a:r>
              <a:rPr lang="en-US" sz="1200" dirty="0"/>
              <a:t>If ivy 4 sees an abnormal IORING_OP_TIMEOUT completion, the </a:t>
            </a:r>
            <a:r>
              <a:rPr lang="en-US" sz="1200" dirty="0" err="1"/>
              <a:t>spinloop</a:t>
            </a:r>
            <a:r>
              <a:rPr lang="en-US" sz="1200" dirty="0"/>
              <a:t> flag will be turned on.  This was needed in 4.00.00 developed on Fedora 31 with kernel version 5.3 where IORING_OP_TIMEOUT wasn’t working yet.</a:t>
            </a:r>
          </a:p>
        </p:txBody>
      </p:sp>
      <p:sp>
        <p:nvSpPr>
          <p:cNvPr id="3" name="Title 2">
            <a:extLst>
              <a:ext uri="{FF2B5EF4-FFF2-40B4-BE49-F238E27FC236}">
                <a16:creationId xmlns:a16="http://schemas.microsoft.com/office/drawing/2014/main" id="{4508502A-F451-43B2-A2D6-DB9D52685D26}"/>
              </a:ext>
            </a:extLst>
          </p:cNvPr>
          <p:cNvSpPr>
            <a:spLocks noGrp="1"/>
          </p:cNvSpPr>
          <p:nvPr>
            <p:ph type="title"/>
          </p:nvPr>
        </p:nvSpPr>
        <p:spPr/>
        <p:txBody>
          <a:bodyPr/>
          <a:lstStyle/>
          <a:p>
            <a:r>
              <a:rPr lang="en-US" dirty="0" err="1"/>
              <a:t>io_uring</a:t>
            </a:r>
            <a:r>
              <a:rPr lang="en-US" dirty="0"/>
              <a:t> “polling” (not yet supported in ivy)</a:t>
            </a:r>
          </a:p>
        </p:txBody>
      </p:sp>
    </p:spTree>
    <p:extLst>
      <p:ext uri="{BB962C8B-B14F-4D97-AF65-F5344CB8AC3E}">
        <p14:creationId xmlns:p14="http://schemas.microsoft.com/office/powerpoint/2010/main" val="405936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1581F-8925-4E4D-A317-430FD084B606}"/>
              </a:ext>
            </a:extLst>
          </p:cNvPr>
          <p:cNvSpPr>
            <a:spLocks noGrp="1"/>
          </p:cNvSpPr>
          <p:nvPr>
            <p:ph idx="1"/>
          </p:nvPr>
        </p:nvSpPr>
        <p:spPr>
          <a:xfrm>
            <a:off x="264160" y="884903"/>
            <a:ext cx="8584006" cy="4003660"/>
          </a:xfrm>
        </p:spPr>
        <p:txBody>
          <a:bodyPr/>
          <a:lstStyle/>
          <a:p>
            <a:r>
              <a:rPr lang="en-US" sz="1800" dirty="0"/>
              <a:t>Application is the source, filling in “submit queue entries” or </a:t>
            </a:r>
            <a:r>
              <a:rPr lang="en-US" sz="1800" dirty="0" err="1"/>
              <a:t>sqes</a:t>
            </a:r>
            <a:r>
              <a:rPr lang="en-US" sz="1800" dirty="0"/>
              <a:t>.</a:t>
            </a:r>
          </a:p>
          <a:p>
            <a:pPr lvl="1"/>
            <a:r>
              <a:rPr lang="en-US" sz="1600" dirty="0"/>
              <a:t>file descriptor to do the I/O on</a:t>
            </a:r>
          </a:p>
          <a:p>
            <a:pPr lvl="1"/>
            <a:r>
              <a:rPr lang="en-US" sz="1600" dirty="0" err="1"/>
              <a:t>op_code</a:t>
            </a:r>
            <a:r>
              <a:rPr lang="en-US" sz="1600" dirty="0"/>
              <a:t> (read/write, etc.)</a:t>
            </a:r>
          </a:p>
          <a:p>
            <a:pPr lvl="1"/>
            <a:r>
              <a:rPr lang="en-US" sz="1600" dirty="0"/>
              <a:t>address in memory to read from or write to (or a vector of addresses)</a:t>
            </a:r>
          </a:p>
          <a:p>
            <a:pPr lvl="1"/>
            <a:r>
              <a:rPr lang="en-US" sz="1600" dirty="0"/>
              <a:t>number of bytes to read/write</a:t>
            </a:r>
          </a:p>
          <a:p>
            <a:pPr lvl="1"/>
            <a:r>
              <a:rPr lang="en-US" sz="1600" dirty="0"/>
              <a:t>offset in bytes into file or LUN.</a:t>
            </a:r>
          </a:p>
          <a:p>
            <a:pPr lvl="1"/>
            <a:r>
              <a:rPr lang="en-US" sz="1600" dirty="0"/>
              <a:t>8-byte </a:t>
            </a:r>
            <a:r>
              <a:rPr lang="en-US" sz="1600" dirty="0" err="1"/>
              <a:t>user_data</a:t>
            </a:r>
            <a:r>
              <a:rPr lang="en-US" sz="1600" dirty="0"/>
              <a:t> field used by ivy as a pointer to an “</a:t>
            </a:r>
            <a:r>
              <a:rPr lang="en-US" sz="1600" dirty="0" err="1"/>
              <a:t>Eyeo</a:t>
            </a:r>
            <a:r>
              <a:rPr lang="en-US" sz="1600" dirty="0"/>
              <a:t>”.</a:t>
            </a:r>
          </a:p>
          <a:p>
            <a:pPr lvl="1"/>
            <a:r>
              <a:rPr lang="en-US" sz="1600" dirty="0"/>
              <a:t>Application moves up “tail” to show </a:t>
            </a:r>
            <a:r>
              <a:rPr lang="en-US" sz="1600" dirty="0" err="1"/>
              <a:t>sqes</a:t>
            </a:r>
            <a:r>
              <a:rPr lang="en-US" sz="1600" dirty="0"/>
              <a:t> are filled in and ready to launch.</a:t>
            </a:r>
          </a:p>
          <a:p>
            <a:r>
              <a:rPr lang="en-US" sz="1800" dirty="0"/>
              <a:t>Kernel is the consumer.</a:t>
            </a:r>
          </a:p>
          <a:p>
            <a:pPr lvl="1"/>
            <a:r>
              <a:rPr lang="en-US" sz="1600" dirty="0"/>
              <a:t>moves up “head” to show completely done with </a:t>
            </a:r>
            <a:r>
              <a:rPr lang="en-US" sz="1600" dirty="0" err="1"/>
              <a:t>sqes</a:t>
            </a:r>
            <a:r>
              <a:rPr lang="en-US" sz="1600" dirty="0"/>
              <a:t>.</a:t>
            </a:r>
          </a:p>
        </p:txBody>
      </p:sp>
      <p:sp>
        <p:nvSpPr>
          <p:cNvPr id="2" name="Title 1">
            <a:extLst>
              <a:ext uri="{FF2B5EF4-FFF2-40B4-BE49-F238E27FC236}">
                <a16:creationId xmlns:a16="http://schemas.microsoft.com/office/drawing/2014/main" id="{B17AB9B9-49C1-4602-8318-AE57428C05F0}"/>
              </a:ext>
            </a:extLst>
          </p:cNvPr>
          <p:cNvSpPr>
            <a:spLocks noGrp="1"/>
          </p:cNvSpPr>
          <p:nvPr>
            <p:ph type="title"/>
          </p:nvPr>
        </p:nvSpPr>
        <p:spPr/>
        <p:txBody>
          <a:bodyPr/>
          <a:lstStyle/>
          <a:p>
            <a:r>
              <a:rPr lang="en-US" dirty="0" err="1"/>
              <a:t>io_uring</a:t>
            </a:r>
            <a:r>
              <a:rPr lang="en-US" dirty="0"/>
              <a:t> submit ring</a:t>
            </a:r>
          </a:p>
        </p:txBody>
      </p:sp>
    </p:spTree>
    <p:extLst>
      <p:ext uri="{BB962C8B-B14F-4D97-AF65-F5344CB8AC3E}">
        <p14:creationId xmlns:p14="http://schemas.microsoft.com/office/powerpoint/2010/main" val="351152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1581F-8925-4E4D-A317-430FD084B606}"/>
              </a:ext>
            </a:extLst>
          </p:cNvPr>
          <p:cNvSpPr>
            <a:spLocks noGrp="1"/>
          </p:cNvSpPr>
          <p:nvPr>
            <p:ph idx="1"/>
          </p:nvPr>
        </p:nvSpPr>
        <p:spPr>
          <a:xfrm>
            <a:off x="264160" y="967575"/>
            <a:ext cx="8584006" cy="2460674"/>
          </a:xfrm>
        </p:spPr>
        <p:txBody>
          <a:bodyPr/>
          <a:lstStyle/>
          <a:p>
            <a:r>
              <a:rPr lang="en-US" sz="1800" dirty="0"/>
              <a:t>Kernel is the source, filling in “completion queue entries” or </a:t>
            </a:r>
            <a:r>
              <a:rPr lang="en-US" sz="1800" dirty="0" err="1"/>
              <a:t>cqes</a:t>
            </a:r>
            <a:r>
              <a:rPr lang="en-US" sz="1800" dirty="0"/>
              <a:t>.</a:t>
            </a:r>
          </a:p>
          <a:p>
            <a:pPr lvl="1"/>
            <a:r>
              <a:rPr lang="en-US" sz="1600" dirty="0"/>
              <a:t>return code from performing I/O, usually the number of bytes</a:t>
            </a:r>
          </a:p>
          <a:p>
            <a:pPr lvl="1"/>
            <a:r>
              <a:rPr lang="en-US" sz="1600" dirty="0"/>
              <a:t>8-byte </a:t>
            </a:r>
            <a:r>
              <a:rPr lang="en-US" sz="1600" dirty="0" err="1"/>
              <a:t>user_data</a:t>
            </a:r>
            <a:r>
              <a:rPr lang="en-US" sz="1600" dirty="0"/>
              <a:t> field used by ivy as a pointer to an “</a:t>
            </a:r>
            <a:r>
              <a:rPr lang="en-US" sz="1600" dirty="0" err="1"/>
              <a:t>Eyeo</a:t>
            </a:r>
            <a:r>
              <a:rPr lang="en-US" sz="1600" dirty="0"/>
              <a:t>”.</a:t>
            </a:r>
          </a:p>
          <a:p>
            <a:pPr lvl="1"/>
            <a:r>
              <a:rPr lang="en-US" sz="1600" dirty="0"/>
              <a:t>Kernel moves up “tail” to show new </a:t>
            </a:r>
            <a:r>
              <a:rPr lang="en-US" sz="1600" dirty="0" err="1"/>
              <a:t>cqes</a:t>
            </a:r>
            <a:r>
              <a:rPr lang="en-US" sz="1600" dirty="0"/>
              <a:t> are ready.</a:t>
            </a:r>
          </a:p>
          <a:p>
            <a:r>
              <a:rPr lang="en-US" sz="1800" dirty="0"/>
              <a:t>The </a:t>
            </a:r>
            <a:r>
              <a:rPr lang="en-US" sz="1800" dirty="0" err="1"/>
              <a:t>ivydriver</a:t>
            </a:r>
            <a:r>
              <a:rPr lang="en-US" sz="1800" dirty="0"/>
              <a:t> workload thread is the consumer.</a:t>
            </a:r>
          </a:p>
          <a:p>
            <a:pPr lvl="1"/>
            <a:r>
              <a:rPr lang="en-US" sz="1600" dirty="0"/>
              <a:t>moves up “head” to show completely done with </a:t>
            </a:r>
            <a:r>
              <a:rPr lang="en-US" sz="1600" dirty="0" err="1"/>
              <a:t>sqes</a:t>
            </a:r>
            <a:r>
              <a:rPr lang="en-US" sz="1600" dirty="0"/>
              <a:t>.</a:t>
            </a:r>
          </a:p>
        </p:txBody>
      </p:sp>
      <p:sp>
        <p:nvSpPr>
          <p:cNvPr id="2" name="Title 1">
            <a:extLst>
              <a:ext uri="{FF2B5EF4-FFF2-40B4-BE49-F238E27FC236}">
                <a16:creationId xmlns:a16="http://schemas.microsoft.com/office/drawing/2014/main" id="{B17AB9B9-49C1-4602-8318-AE57428C05F0}"/>
              </a:ext>
            </a:extLst>
          </p:cNvPr>
          <p:cNvSpPr>
            <a:spLocks noGrp="1"/>
          </p:cNvSpPr>
          <p:nvPr>
            <p:ph type="title"/>
          </p:nvPr>
        </p:nvSpPr>
        <p:spPr/>
        <p:txBody>
          <a:bodyPr/>
          <a:lstStyle/>
          <a:p>
            <a:r>
              <a:rPr lang="en-US" dirty="0" err="1"/>
              <a:t>io_uring</a:t>
            </a:r>
            <a:r>
              <a:rPr lang="en-US" dirty="0"/>
              <a:t> completion ring</a:t>
            </a:r>
          </a:p>
        </p:txBody>
      </p:sp>
    </p:spTree>
    <p:extLst>
      <p:ext uri="{BB962C8B-B14F-4D97-AF65-F5344CB8AC3E}">
        <p14:creationId xmlns:p14="http://schemas.microsoft.com/office/powerpoint/2010/main" val="127627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DAEEA0-2D2C-4B62-8816-4FC9B9A21DD3}"/>
              </a:ext>
            </a:extLst>
          </p:cNvPr>
          <p:cNvSpPr>
            <a:spLocks noGrp="1"/>
          </p:cNvSpPr>
          <p:nvPr>
            <p:ph idx="1"/>
          </p:nvPr>
        </p:nvSpPr>
        <p:spPr>
          <a:xfrm>
            <a:off x="264160" y="967575"/>
            <a:ext cx="8584006" cy="3388107"/>
          </a:xfrm>
        </p:spPr>
        <p:txBody>
          <a:bodyPr/>
          <a:lstStyle/>
          <a:p>
            <a:r>
              <a:rPr lang="en-US" sz="2000" dirty="0" err="1"/>
              <a:t>io_uring</a:t>
            </a:r>
            <a:r>
              <a:rPr lang="en-US" sz="2000" dirty="0"/>
              <a:t> lets you pre-map</a:t>
            </a:r>
          </a:p>
          <a:p>
            <a:pPr lvl="1"/>
            <a:r>
              <a:rPr lang="en-US" sz="1800" dirty="0"/>
              <a:t>A set of open file descriptors, one for each </a:t>
            </a:r>
            <a:r>
              <a:rPr lang="en-US" sz="1800" dirty="0" err="1"/>
              <a:t>TestLUN</a:t>
            </a:r>
            <a:r>
              <a:rPr lang="en-US" sz="1800" dirty="0"/>
              <a:t> open for I/O.</a:t>
            </a:r>
          </a:p>
          <a:p>
            <a:pPr lvl="1"/>
            <a:r>
              <a:rPr lang="en-US" sz="1800" dirty="0"/>
              <a:t>An expanse of memory, mapped visible to both kernel and user, used for “fixed buffer” IO.</a:t>
            </a:r>
          </a:p>
          <a:p>
            <a:r>
              <a:rPr lang="en-US" sz="2000" dirty="0"/>
              <a:t>Huge overhead savings</a:t>
            </a:r>
          </a:p>
          <a:p>
            <a:pPr lvl="1"/>
            <a:r>
              <a:rPr lang="en-US" sz="1800" dirty="0"/>
              <a:t>Saves initially processing the file descriptor to get access.</a:t>
            </a:r>
          </a:p>
          <a:p>
            <a:pPr lvl="1"/>
            <a:r>
              <a:rPr lang="en-US" sz="1800" dirty="0"/>
              <a:t>No copying of I/O read/write data.</a:t>
            </a:r>
          </a:p>
          <a:p>
            <a:pPr lvl="1"/>
            <a:r>
              <a:rPr lang="en-US" sz="1800" dirty="0"/>
              <a:t>No memory-map, process, un-map to kernel.</a:t>
            </a:r>
          </a:p>
        </p:txBody>
      </p:sp>
      <p:sp>
        <p:nvSpPr>
          <p:cNvPr id="3" name="Title 2">
            <a:extLst>
              <a:ext uri="{FF2B5EF4-FFF2-40B4-BE49-F238E27FC236}">
                <a16:creationId xmlns:a16="http://schemas.microsoft.com/office/drawing/2014/main" id="{993F29B1-3488-485F-A636-27CBAFAB8C08}"/>
              </a:ext>
            </a:extLst>
          </p:cNvPr>
          <p:cNvSpPr>
            <a:spLocks noGrp="1"/>
          </p:cNvSpPr>
          <p:nvPr>
            <p:ph type="title"/>
          </p:nvPr>
        </p:nvSpPr>
        <p:spPr/>
        <p:txBody>
          <a:bodyPr/>
          <a:lstStyle/>
          <a:p>
            <a:r>
              <a:rPr lang="en-US" dirty="0"/>
              <a:t>Pre-mapped open file handles and I/O buffers</a:t>
            </a:r>
          </a:p>
        </p:txBody>
      </p:sp>
    </p:spTree>
    <p:extLst>
      <p:ext uri="{BB962C8B-B14F-4D97-AF65-F5344CB8AC3E}">
        <p14:creationId xmlns:p14="http://schemas.microsoft.com/office/powerpoint/2010/main" val="361013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000821"/>
          </a:xfrm>
        </p:spPr>
        <p:txBody>
          <a:bodyPr/>
          <a:lstStyle/>
          <a:p>
            <a:r>
              <a:rPr lang="en-US" dirty="0"/>
              <a:t>The completion ring typically has exactly twice the number of entries as the submit ring has.</a:t>
            </a:r>
          </a:p>
          <a:p>
            <a:pPr lvl="1"/>
            <a:r>
              <a:rPr lang="en-US" dirty="0"/>
              <a:t>E.g. submit 1024, submit 1024, harvest 2048.</a:t>
            </a:r>
          </a:p>
          <a:p>
            <a:pPr lvl="1"/>
            <a:r>
              <a:rPr lang="en-US" dirty="0"/>
              <a:t>Never submit more concurrent I/</a:t>
            </a:r>
            <a:r>
              <a:rPr lang="en-US" dirty="0" err="1"/>
              <a:t>Os</a:t>
            </a:r>
            <a:r>
              <a:rPr lang="en-US" dirty="0"/>
              <a:t> than the number of completion queue entries.</a:t>
            </a:r>
          </a:p>
          <a:p>
            <a:pPr lvl="1"/>
            <a:r>
              <a:rPr lang="en-US" dirty="0"/>
              <a:t>The size of a ring is a power of two (2, 4, 8, 16, 32, 64, …)</a:t>
            </a:r>
          </a:p>
          <a:p>
            <a:r>
              <a:rPr lang="en-US" dirty="0"/>
              <a:t>The submit ring and the completion ring operate independently.</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err="1"/>
              <a:t>io_uring</a:t>
            </a:r>
            <a:endParaRPr lang="en-US" dirty="0"/>
          </a:p>
        </p:txBody>
      </p:sp>
    </p:spTree>
    <p:extLst>
      <p:ext uri="{BB962C8B-B14F-4D97-AF65-F5344CB8AC3E}">
        <p14:creationId xmlns:p14="http://schemas.microsoft.com/office/powerpoint/2010/main" val="67045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2F770C-FD82-47B5-8445-89E60AEA3772}"/>
              </a:ext>
            </a:extLst>
          </p:cNvPr>
          <p:cNvSpPr>
            <a:spLocks noGrp="1"/>
          </p:cNvSpPr>
          <p:nvPr>
            <p:ph idx="1"/>
          </p:nvPr>
        </p:nvSpPr>
        <p:spPr>
          <a:xfrm>
            <a:off x="264160" y="967575"/>
            <a:ext cx="8584006" cy="2210349"/>
          </a:xfrm>
        </p:spPr>
        <p:txBody>
          <a:bodyPr/>
          <a:lstStyle/>
          <a:p>
            <a:r>
              <a:rPr lang="en-US" dirty="0"/>
              <a:t>Just “peek” at the ring and if there are pending completion events</a:t>
            </a:r>
          </a:p>
          <a:p>
            <a:pPr lvl="1"/>
            <a:r>
              <a:rPr lang="en-US" dirty="0"/>
              <a:t>Process them all how you like, and then</a:t>
            </a:r>
          </a:p>
          <a:p>
            <a:pPr lvl="1"/>
            <a:r>
              <a:rPr lang="en-US" dirty="0"/>
              <a:t>Store the “last one I’m done with” index.</a:t>
            </a:r>
          </a:p>
          <a:p>
            <a:pPr lvl="2"/>
            <a:r>
              <a:rPr lang="en-US" dirty="0"/>
              <a:t>This tells the kernel that the ones you are done with are available for re-use to record the completion of a different I/O, without needing to issue a system call.</a:t>
            </a:r>
          </a:p>
        </p:txBody>
      </p:sp>
      <p:sp>
        <p:nvSpPr>
          <p:cNvPr id="3" name="Title 2">
            <a:extLst>
              <a:ext uri="{FF2B5EF4-FFF2-40B4-BE49-F238E27FC236}">
                <a16:creationId xmlns:a16="http://schemas.microsoft.com/office/drawing/2014/main" id="{9ED15D78-76C0-4E78-96A2-B061C91C084B}"/>
              </a:ext>
            </a:extLst>
          </p:cNvPr>
          <p:cNvSpPr>
            <a:spLocks noGrp="1"/>
          </p:cNvSpPr>
          <p:nvPr>
            <p:ph type="title"/>
          </p:nvPr>
        </p:nvSpPr>
        <p:spPr/>
        <p:txBody>
          <a:bodyPr/>
          <a:lstStyle/>
          <a:p>
            <a:r>
              <a:rPr lang="en-US" dirty="0"/>
              <a:t>No system call needed to harvest completions</a:t>
            </a:r>
          </a:p>
        </p:txBody>
      </p:sp>
    </p:spTree>
    <p:extLst>
      <p:ext uri="{BB962C8B-B14F-4D97-AF65-F5344CB8AC3E}">
        <p14:creationId xmlns:p14="http://schemas.microsoft.com/office/powerpoint/2010/main" val="17779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B81AE-5D32-4E5E-9867-1DCA033BE265}"/>
              </a:ext>
            </a:extLst>
          </p:cNvPr>
          <p:cNvSpPr>
            <a:spLocks noGrp="1"/>
          </p:cNvSpPr>
          <p:nvPr>
            <p:ph idx="1"/>
          </p:nvPr>
        </p:nvSpPr>
        <p:spPr>
          <a:xfrm>
            <a:off x="264160" y="967575"/>
            <a:ext cx="8584006" cy="2627386"/>
          </a:xfrm>
        </p:spPr>
        <p:txBody>
          <a:bodyPr/>
          <a:lstStyle/>
          <a:p>
            <a:r>
              <a:rPr lang="en-US" dirty="0" err="1">
                <a:latin typeface="Courier New" panose="02070309020205020404" pitchFamily="49" charset="0"/>
                <a:cs typeface="Courier New" panose="02070309020205020404" pitchFamily="49" charset="0"/>
              </a:rPr>
              <a:t>liburing</a:t>
            </a:r>
            <a:r>
              <a:rPr lang="en-US" dirty="0"/>
              <a:t> library has a call to get a pointer to an available submit queue entry, a pointer to a </a:t>
            </a:r>
            <a:r>
              <a:rPr lang="en-US" dirty="0" err="1"/>
              <a:t>sqe</a:t>
            </a:r>
            <a:r>
              <a:rPr lang="en-US" dirty="0"/>
              <a:t>.</a:t>
            </a:r>
          </a:p>
          <a:p>
            <a:pPr lvl="1"/>
            <a:r>
              <a:rPr lang="en-US" dirty="0"/>
              <a:t>If you get a null pointer, this means that the submit ring cannot accept any more </a:t>
            </a:r>
            <a:r>
              <a:rPr lang="en-US" dirty="0" err="1"/>
              <a:t>sqes</a:t>
            </a:r>
            <a:r>
              <a:rPr lang="en-US" dirty="0"/>
              <a:t> right now.</a:t>
            </a:r>
          </a:p>
          <a:p>
            <a:pPr lvl="1"/>
            <a:r>
              <a:rPr lang="en-US" dirty="0"/>
              <a:t>The ivy </a:t>
            </a:r>
            <a:r>
              <a:rPr lang="en-US" dirty="0" err="1"/>
              <a:t>Eyeo</a:t>
            </a:r>
            <a:r>
              <a:rPr lang="en-US" dirty="0"/>
              <a:t> (I/O tracking) object contains in it a copy of the </a:t>
            </a:r>
            <a:r>
              <a:rPr lang="en-US" dirty="0" err="1"/>
              <a:t>sqe</a:t>
            </a:r>
            <a:r>
              <a:rPr lang="en-US" dirty="0"/>
              <a:t> that was already filled out at I/O generation time when it got put into the precompute queue.  Just copy the </a:t>
            </a:r>
            <a:r>
              <a:rPr lang="en-US" dirty="0" err="1"/>
              <a:t>Eyeo’s</a:t>
            </a:r>
            <a:r>
              <a:rPr lang="en-US" dirty="0"/>
              <a:t> filled out </a:t>
            </a:r>
            <a:r>
              <a:rPr lang="en-US" dirty="0" err="1"/>
              <a:t>sqe</a:t>
            </a:r>
            <a:r>
              <a:rPr lang="en-US" dirty="0"/>
              <a:t> onto the </a:t>
            </a:r>
            <a:r>
              <a:rPr lang="en-US" dirty="0" err="1"/>
              <a:t>uring</a:t>
            </a:r>
            <a:r>
              <a:rPr lang="en-US" dirty="0"/>
              <a:t> </a:t>
            </a:r>
            <a:r>
              <a:rPr lang="en-US" dirty="0" err="1"/>
              <a:t>sqe</a:t>
            </a:r>
            <a:r>
              <a:rPr lang="en-US" dirty="0"/>
              <a:t>, and that’s it.</a:t>
            </a:r>
          </a:p>
          <a:p>
            <a:r>
              <a:rPr lang="en-US" dirty="0" err="1">
                <a:latin typeface="Courier New" panose="02070309020205020404" pitchFamily="49" charset="0"/>
                <a:cs typeface="Courier New" panose="02070309020205020404" pitchFamily="49" charset="0"/>
              </a:rPr>
              <a:t>liburing</a:t>
            </a:r>
            <a:r>
              <a:rPr lang="en-US" dirty="0"/>
              <a:t> keeps track of the </a:t>
            </a:r>
            <a:r>
              <a:rPr lang="en-US" dirty="0" err="1"/>
              <a:t>sqes</a:t>
            </a:r>
            <a:r>
              <a:rPr lang="en-US" dirty="0"/>
              <a:t> that are filled out and ready to launch.</a:t>
            </a:r>
          </a:p>
        </p:txBody>
      </p:sp>
      <p:sp>
        <p:nvSpPr>
          <p:cNvPr id="3" name="Title 2">
            <a:extLst>
              <a:ext uri="{FF2B5EF4-FFF2-40B4-BE49-F238E27FC236}">
                <a16:creationId xmlns:a16="http://schemas.microsoft.com/office/drawing/2014/main" id="{DC442C4A-803B-4ECC-9F1C-84083C68E19F}"/>
              </a:ext>
            </a:extLst>
          </p:cNvPr>
          <p:cNvSpPr>
            <a:spLocks noGrp="1"/>
          </p:cNvSpPr>
          <p:nvPr>
            <p:ph type="title"/>
          </p:nvPr>
        </p:nvSpPr>
        <p:spPr/>
        <p:txBody>
          <a:bodyPr/>
          <a:lstStyle/>
          <a:p>
            <a:r>
              <a:rPr lang="en-US" dirty="0"/>
              <a:t>Submitting I/</a:t>
            </a:r>
            <a:r>
              <a:rPr lang="en-US" dirty="0" err="1"/>
              <a:t>Os</a:t>
            </a:r>
            <a:r>
              <a:rPr lang="en-US" dirty="0"/>
              <a:t> – phase one</a:t>
            </a:r>
          </a:p>
        </p:txBody>
      </p:sp>
    </p:spTree>
    <p:extLst>
      <p:ext uri="{BB962C8B-B14F-4D97-AF65-F5344CB8AC3E}">
        <p14:creationId xmlns:p14="http://schemas.microsoft.com/office/powerpoint/2010/main" val="428219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E756C6-07A2-459D-AFDA-B7B42F880FCB}"/>
              </a:ext>
            </a:extLst>
          </p:cNvPr>
          <p:cNvSpPr>
            <a:spLocks noGrp="1"/>
          </p:cNvSpPr>
          <p:nvPr>
            <p:ph idx="1"/>
          </p:nvPr>
        </p:nvSpPr>
        <p:spPr>
          <a:xfrm>
            <a:off x="264160" y="967575"/>
            <a:ext cx="8584006" cy="3262432"/>
          </a:xfrm>
        </p:spPr>
        <p:txBody>
          <a:bodyPr/>
          <a:lstStyle/>
          <a:p>
            <a:pPr marL="0" indent="0">
              <a:buNone/>
            </a:pPr>
            <a:r>
              <a:rPr lang="en-US" dirty="0" err="1">
                <a:latin typeface="Courier New" panose="02070309020205020404" pitchFamily="49" charset="0"/>
                <a:cs typeface="Courier New" panose="02070309020205020404" pitchFamily="49" charset="0"/>
              </a:rPr>
              <a:t>io_uring</a:t>
            </a:r>
            <a:r>
              <a:rPr lang="en-US" dirty="0"/>
              <a:t> has a single system call that both submits pending </a:t>
            </a:r>
            <a:r>
              <a:rPr lang="en-US" dirty="0" err="1"/>
              <a:t>sqes</a:t>
            </a:r>
            <a:r>
              <a:rPr lang="en-US" dirty="0"/>
              <a:t> and presents queued I/O completion events.</a:t>
            </a:r>
          </a:p>
          <a:p>
            <a:pPr marL="0" indent="0">
              <a:buNone/>
            </a:pPr>
            <a:r>
              <a:rPr lang="en-US" dirty="0"/>
              <a:t>The </a:t>
            </a:r>
            <a:r>
              <a:rPr lang="en-US" dirty="0">
                <a:latin typeface="Courier New" panose="02070309020205020404" pitchFamily="49" charset="0"/>
                <a:cs typeface="Courier New" panose="02070309020205020404" pitchFamily="49" charset="0"/>
              </a:rPr>
              <a:t>submit</a:t>
            </a:r>
            <a:r>
              <a:rPr lang="en-US" dirty="0"/>
              <a:t>() call submits pending </a:t>
            </a:r>
            <a:r>
              <a:rPr lang="en-US" dirty="0" err="1"/>
              <a:t>sqes</a:t>
            </a:r>
            <a:r>
              <a:rPr lang="en-US" dirty="0"/>
              <a:t> and sees any pending I/O completion events, but it doesn’t wait.</a:t>
            </a:r>
          </a:p>
          <a:p>
            <a:pPr marL="0" indent="0">
              <a:buNone/>
            </a:pPr>
            <a:r>
              <a:rPr lang="en-US" dirty="0"/>
              <a:t>With a </a:t>
            </a:r>
            <a:r>
              <a:rPr lang="en-US" dirty="0" err="1">
                <a:latin typeface="Courier New" panose="02070309020205020404" pitchFamily="49" charset="0"/>
                <a:cs typeface="Courier New" panose="02070309020205020404" pitchFamily="49" charset="0"/>
              </a:rPr>
              <a:t>submit_and_wait</a:t>
            </a:r>
            <a:r>
              <a:rPr lang="en-US" dirty="0"/>
              <a:t>() call, you provide the minimum number of completion events must be pending for the wait to end and for the system call to return.  When we wait, we use a minimum of one completion event to wake up.</a:t>
            </a:r>
          </a:p>
        </p:txBody>
      </p:sp>
      <p:sp>
        <p:nvSpPr>
          <p:cNvPr id="3" name="Title 2">
            <a:extLst>
              <a:ext uri="{FF2B5EF4-FFF2-40B4-BE49-F238E27FC236}">
                <a16:creationId xmlns:a16="http://schemas.microsoft.com/office/drawing/2014/main" id="{48BA9B9D-7B8E-4CB4-859F-ACDB651EA81F}"/>
              </a:ext>
            </a:extLst>
          </p:cNvPr>
          <p:cNvSpPr>
            <a:spLocks noGrp="1"/>
          </p:cNvSpPr>
          <p:nvPr>
            <p:ph type="title"/>
          </p:nvPr>
        </p:nvSpPr>
        <p:spPr/>
        <p:txBody>
          <a:bodyPr/>
          <a:lstStyle/>
          <a:p>
            <a:r>
              <a:rPr lang="en-US" dirty="0"/>
              <a:t>Submitting I/</a:t>
            </a:r>
            <a:r>
              <a:rPr lang="en-US" dirty="0" err="1"/>
              <a:t>Os</a:t>
            </a:r>
            <a:r>
              <a:rPr lang="en-US" dirty="0"/>
              <a:t> – phase two</a:t>
            </a:r>
          </a:p>
        </p:txBody>
      </p:sp>
    </p:spTree>
    <p:extLst>
      <p:ext uri="{BB962C8B-B14F-4D97-AF65-F5344CB8AC3E}">
        <p14:creationId xmlns:p14="http://schemas.microsoft.com/office/powerpoint/2010/main" val="325848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ED6995-6040-465B-A755-FF86B15526AB}"/>
              </a:ext>
            </a:extLst>
          </p:cNvPr>
          <p:cNvSpPr>
            <a:spLocks noGrp="1"/>
          </p:cNvSpPr>
          <p:nvPr>
            <p:ph idx="1"/>
          </p:nvPr>
        </p:nvSpPr>
        <p:spPr>
          <a:xfrm>
            <a:off x="264160" y="967575"/>
            <a:ext cx="8584006" cy="3277820"/>
          </a:xfrm>
        </p:spPr>
        <p:txBody>
          <a:bodyPr/>
          <a:lstStyle/>
          <a:p>
            <a:r>
              <a:rPr lang="en-US" dirty="0"/>
              <a:t>The thing that makes the new ivy version 4 architecture </a:t>
            </a:r>
            <a:r>
              <a:rPr lang="en-US" dirty="0" err="1"/>
              <a:t>ivydriver</a:t>
            </a:r>
            <a:r>
              <a:rPr lang="en-US" dirty="0"/>
              <a:t> so easy to understand is the concept of a “timeout” </a:t>
            </a:r>
            <a:r>
              <a:rPr lang="en-US" dirty="0" err="1"/>
              <a:t>sqe</a:t>
            </a:r>
            <a:r>
              <a:rPr lang="en-US" dirty="0"/>
              <a:t>.</a:t>
            </a:r>
          </a:p>
          <a:p>
            <a:r>
              <a:rPr lang="en-US" dirty="0"/>
              <a:t>With ivy 3, to get nanosecond resolution timeout expiry notification, an </a:t>
            </a:r>
            <a:r>
              <a:rPr lang="en-US" dirty="0" err="1"/>
              <a:t>epoll_wait</a:t>
            </a:r>
            <a:r>
              <a:rPr lang="en-US" dirty="0"/>
              <a:t> waiting both on a timer </a:t>
            </a:r>
            <a:r>
              <a:rPr lang="en-US" dirty="0" err="1"/>
              <a:t>fd</a:t>
            </a:r>
            <a:r>
              <a:rPr lang="en-US" dirty="0"/>
              <a:t> as well as </a:t>
            </a:r>
            <a:r>
              <a:rPr lang="en-US" dirty="0" err="1"/>
              <a:t>event_fd</a:t>
            </a:r>
            <a:r>
              <a:rPr lang="en-US" dirty="0"/>
              <a:t> triggers from completing I/O was used.</a:t>
            </a:r>
          </a:p>
          <a:p>
            <a:r>
              <a:rPr lang="en-US" dirty="0"/>
              <a:t>With ivy 4, you simply get an </a:t>
            </a:r>
            <a:r>
              <a:rPr lang="en-US" dirty="0" err="1"/>
              <a:t>sqe</a:t>
            </a:r>
            <a:r>
              <a:rPr lang="en-US" dirty="0"/>
              <a:t> and fill it out with a “timeout” opcode and a timespec64 timeout duration in seconds and nanoseconds.</a:t>
            </a:r>
          </a:p>
          <a:p>
            <a:r>
              <a:rPr lang="en-US" dirty="0"/>
              <a:t>Then once it gets submitted and it expires, you’ll get a completion event for </a:t>
            </a:r>
            <a:r>
              <a:rPr lang="en-US" dirty="0" err="1">
                <a:latin typeface="Courier New" panose="02070309020205020404" pitchFamily="49" charset="0"/>
                <a:cs typeface="Courier New" panose="02070309020205020404" pitchFamily="49" charset="0"/>
              </a:rPr>
              <a:t>submit_and_wait</a:t>
            </a:r>
            <a:r>
              <a:rPr lang="en-US" dirty="0">
                <a:latin typeface="Courier New" panose="02070309020205020404" pitchFamily="49" charset="0"/>
                <a:cs typeface="Courier New" panose="02070309020205020404" pitchFamily="49" charset="0"/>
              </a:rPr>
              <a:t>()</a:t>
            </a:r>
            <a:r>
              <a:rPr lang="en-US" dirty="0"/>
              <a:t>.</a:t>
            </a:r>
          </a:p>
        </p:txBody>
      </p:sp>
      <p:sp>
        <p:nvSpPr>
          <p:cNvPr id="3" name="Title 2">
            <a:extLst>
              <a:ext uri="{FF2B5EF4-FFF2-40B4-BE49-F238E27FC236}">
                <a16:creationId xmlns:a16="http://schemas.microsoft.com/office/drawing/2014/main" id="{B4AF9280-F71B-4091-BEC0-5A89CE856B16}"/>
              </a:ext>
            </a:extLst>
          </p:cNvPr>
          <p:cNvSpPr>
            <a:spLocks noGrp="1"/>
          </p:cNvSpPr>
          <p:nvPr>
            <p:ph type="title"/>
          </p:nvPr>
        </p:nvSpPr>
        <p:spPr/>
        <p:txBody>
          <a:bodyPr/>
          <a:lstStyle/>
          <a:p>
            <a:r>
              <a:rPr lang="en-US" dirty="0"/>
              <a:t>Timeout </a:t>
            </a:r>
            <a:r>
              <a:rPr lang="en-US" dirty="0" err="1"/>
              <a:t>sqes</a:t>
            </a:r>
            <a:endParaRPr lang="en-US" dirty="0"/>
          </a:p>
        </p:txBody>
      </p:sp>
    </p:spTree>
    <p:extLst>
      <p:ext uri="{BB962C8B-B14F-4D97-AF65-F5344CB8AC3E}">
        <p14:creationId xmlns:p14="http://schemas.microsoft.com/office/powerpoint/2010/main" val="225251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48A6FF4-D11E-4A39-ACE2-98843B0D87BC}"/>
              </a:ext>
            </a:extLst>
          </p:cNvPr>
          <p:cNvSpPr>
            <a:spLocks noGrp="1"/>
          </p:cNvSpPr>
          <p:nvPr>
            <p:ph idx="1"/>
          </p:nvPr>
        </p:nvSpPr>
        <p:spPr>
          <a:xfrm>
            <a:off x="264160" y="967575"/>
            <a:ext cx="8584006" cy="3000821"/>
          </a:xfrm>
        </p:spPr>
        <p:txBody>
          <a:bodyPr/>
          <a:lstStyle/>
          <a:p>
            <a:r>
              <a:rPr lang="en-US" dirty="0"/>
              <a:t>Drastic reduction in CPU time per I/O.  Drastic reduction in number of system calls.  Permanently-mapped I/O buffers in both kernel &amp; user space.</a:t>
            </a:r>
          </a:p>
          <a:p>
            <a:r>
              <a:rPr lang="en-US" dirty="0"/>
              <a:t>Benchmarks performed using </a:t>
            </a:r>
            <a:r>
              <a:rPr lang="en-US" dirty="0" err="1">
                <a:latin typeface="Courier New" panose="02070309020205020404" pitchFamily="49" charset="0"/>
                <a:cs typeface="Courier New" panose="02070309020205020404" pitchFamily="49" charset="0"/>
              </a:rPr>
              <a:t>io_uring</a:t>
            </a:r>
            <a:r>
              <a:rPr lang="en-US" dirty="0"/>
              <a:t> will squeeze the most I/O out of the hardware.</a:t>
            </a:r>
          </a:p>
          <a:p>
            <a:r>
              <a:rPr lang="en-US" dirty="0"/>
              <a:t>Over time all serious storage performance benchmarks are going to have to switch to using </a:t>
            </a:r>
            <a:r>
              <a:rPr lang="en-US" dirty="0" err="1">
                <a:latin typeface="Courier New" panose="02070309020205020404" pitchFamily="49" charset="0"/>
                <a:cs typeface="Courier New" panose="02070309020205020404" pitchFamily="49" charset="0"/>
              </a:rPr>
              <a:t>io_uring</a:t>
            </a:r>
            <a:r>
              <a:rPr lang="en-US" dirty="0"/>
              <a:t>. </a:t>
            </a:r>
          </a:p>
          <a:p>
            <a:r>
              <a:rPr lang="en-US" dirty="0"/>
              <a:t>“</a:t>
            </a:r>
            <a:r>
              <a:rPr lang="en-US" dirty="0" err="1">
                <a:solidFill>
                  <a:srgbClr val="00B0F0"/>
                </a:solidFill>
              </a:rPr>
              <a:t>io_uring</a:t>
            </a:r>
            <a:r>
              <a:rPr lang="en-US" dirty="0">
                <a:solidFill>
                  <a:srgbClr val="00B0F0"/>
                </a:solidFill>
              </a:rPr>
              <a:t> will change everything about IO. The goldrush has started but folks don't realize it yet.</a:t>
            </a:r>
            <a:r>
              <a:rPr lang="en-US" dirty="0"/>
              <a:t>” – retweeted by Jens </a:t>
            </a:r>
            <a:r>
              <a:rPr lang="en-US" dirty="0" err="1"/>
              <a:t>Axboe</a:t>
            </a:r>
            <a:endParaRPr lang="en-US" dirty="0"/>
          </a:p>
        </p:txBody>
      </p:sp>
      <p:sp>
        <p:nvSpPr>
          <p:cNvPr id="4" name="Title 3">
            <a:extLst>
              <a:ext uri="{FF2B5EF4-FFF2-40B4-BE49-F238E27FC236}">
                <a16:creationId xmlns:a16="http://schemas.microsoft.com/office/drawing/2014/main" id="{C01CCE65-D5E8-451F-A9B2-1A8C3DAC43E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io_uring</a:t>
            </a:r>
            <a:r>
              <a:rPr lang="en-US" dirty="0"/>
              <a:t> fundamentally changes Linux I/O bandwidth</a:t>
            </a:r>
          </a:p>
        </p:txBody>
      </p:sp>
    </p:spTree>
    <p:extLst>
      <p:ext uri="{BB962C8B-B14F-4D97-AF65-F5344CB8AC3E}">
        <p14:creationId xmlns:p14="http://schemas.microsoft.com/office/powerpoint/2010/main" val="297465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A98C8F-E0D1-487D-82AF-67431D093598}"/>
              </a:ext>
            </a:extLst>
          </p:cNvPr>
          <p:cNvSpPr>
            <a:spLocks noGrp="1"/>
          </p:cNvSpPr>
          <p:nvPr>
            <p:ph idx="1"/>
          </p:nvPr>
        </p:nvSpPr>
        <p:spPr>
          <a:xfrm>
            <a:off x="264160" y="967575"/>
            <a:ext cx="8584006" cy="3812326"/>
          </a:xfrm>
        </p:spPr>
        <p:txBody>
          <a:bodyPr/>
          <a:lstStyle/>
          <a:p>
            <a:pPr lvl="1"/>
            <a:r>
              <a:rPr lang="en-US" sz="1200" dirty="0"/>
              <a:t>Harvest completion events (without a system call – peek in completion queue, process </a:t>
            </a:r>
            <a:r>
              <a:rPr lang="en-US" sz="1200" dirty="0" err="1"/>
              <a:t>cqes</a:t>
            </a:r>
            <a:r>
              <a:rPr lang="en-US" sz="1200" dirty="0"/>
              <a:t>, move head forward.)</a:t>
            </a:r>
          </a:p>
          <a:p>
            <a:pPr lvl="1"/>
            <a:r>
              <a:rPr lang="en-US" sz="1200" dirty="0"/>
              <a:t>If saw “subinterval end” timeout and past the end, break out – subinterval finished.</a:t>
            </a:r>
          </a:p>
          <a:p>
            <a:pPr lvl="1"/>
            <a:r>
              <a:rPr lang="en-US" sz="1200" dirty="0"/>
              <a:t>Fill in </a:t>
            </a:r>
            <a:r>
              <a:rPr lang="en-US" sz="1200" dirty="0" err="1"/>
              <a:t>sqes</a:t>
            </a:r>
            <a:r>
              <a:rPr lang="en-US" sz="1200" dirty="0"/>
              <a:t>, but haven’t launched them yet by moving forward </a:t>
            </a:r>
            <a:r>
              <a:rPr lang="en-US" sz="1200" dirty="0" err="1"/>
              <a:t>sq</a:t>
            </a:r>
            <a:r>
              <a:rPr lang="en-US" sz="1200" dirty="0"/>
              <a:t> “tail”.</a:t>
            </a:r>
          </a:p>
          <a:p>
            <a:pPr lvl="2"/>
            <a:r>
              <a:rPr lang="en-US" sz="1100" dirty="0"/>
              <a:t>First we attempt to get </a:t>
            </a:r>
            <a:r>
              <a:rPr lang="en-US" sz="1100" dirty="0" err="1"/>
              <a:t>sqes</a:t>
            </a:r>
            <a:r>
              <a:rPr lang="en-US" sz="1100" dirty="0"/>
              <a:t> to insert any still-</a:t>
            </a:r>
            <a:r>
              <a:rPr lang="en-US" sz="1100" dirty="0" err="1"/>
              <a:t>relevent</a:t>
            </a:r>
            <a:r>
              <a:rPr lang="en-US" sz="1100" dirty="0"/>
              <a:t> “pending timeouts” (more on that later)</a:t>
            </a:r>
          </a:p>
          <a:p>
            <a:pPr lvl="2"/>
            <a:r>
              <a:rPr lang="en-US" sz="1100" dirty="0"/>
              <a:t>Then fill in </a:t>
            </a:r>
            <a:r>
              <a:rPr lang="en-US" sz="1100" dirty="0" err="1"/>
              <a:t>sqes</a:t>
            </a:r>
            <a:r>
              <a:rPr lang="en-US" sz="1100" dirty="0"/>
              <a:t> for I/</a:t>
            </a:r>
            <a:r>
              <a:rPr lang="en-US" sz="1100" dirty="0" err="1"/>
              <a:t>Os</a:t>
            </a:r>
            <a:r>
              <a:rPr lang="en-US" sz="1100" dirty="0"/>
              <a:t> that are supposed to start now.</a:t>
            </a:r>
          </a:p>
          <a:p>
            <a:pPr lvl="1"/>
            <a:r>
              <a:rPr lang="en-US" sz="1200" dirty="0"/>
              <a:t>If we had nothing to harvest and there are no filled-out </a:t>
            </a:r>
            <a:r>
              <a:rPr lang="en-US" sz="1200" dirty="0" err="1"/>
              <a:t>sqes</a:t>
            </a:r>
            <a:r>
              <a:rPr lang="en-US" sz="1200" dirty="0"/>
              <a:t>,</a:t>
            </a:r>
          </a:p>
          <a:p>
            <a:pPr lvl="2"/>
            <a:r>
              <a:rPr lang="en-US" sz="1100" dirty="0"/>
              <a:t>Generate up to “</a:t>
            </a:r>
            <a:r>
              <a:rPr lang="en-US" sz="1100" dirty="0" err="1">
                <a:latin typeface="Courier New" panose="02070309020205020404" pitchFamily="49" charset="0"/>
                <a:cs typeface="Courier New" panose="02070309020205020404" pitchFamily="49" charset="0"/>
              </a:rPr>
              <a:t>generate_at_a_time</a:t>
            </a:r>
            <a:r>
              <a:rPr lang="en-US" sz="1100" dirty="0"/>
              <a:t>” I/</a:t>
            </a:r>
            <a:r>
              <a:rPr lang="en-US" sz="1100" dirty="0" err="1"/>
              <a:t>Os</a:t>
            </a:r>
            <a:r>
              <a:rPr lang="en-US" sz="1100" dirty="0"/>
              <a:t> to put in precompute queues.</a:t>
            </a:r>
          </a:p>
          <a:p>
            <a:pPr lvl="1"/>
            <a:r>
              <a:rPr lang="en-US" sz="1200" dirty="0"/>
              <a:t>If we got all the way through to here and still hadn’t done anything, and there are no pending </a:t>
            </a:r>
            <a:r>
              <a:rPr lang="en-US" sz="1200" dirty="0" err="1"/>
              <a:t>sqes</a:t>
            </a:r>
            <a:r>
              <a:rPr lang="en-US" sz="1200" dirty="0"/>
              <a:t>, and it looks like we might have to wait, figure out if we need first to insert a new IORING_OP_TIMEOUT </a:t>
            </a:r>
            <a:r>
              <a:rPr lang="en-US" sz="1200" dirty="0" err="1"/>
              <a:t>sqe</a:t>
            </a:r>
            <a:r>
              <a:rPr lang="en-US" sz="1200" dirty="0"/>
              <a:t>, and then do so.</a:t>
            </a:r>
          </a:p>
          <a:p>
            <a:pPr lvl="2"/>
            <a:r>
              <a:rPr lang="en-US" sz="1000" dirty="0"/>
              <a:t>If we need but can’t get an </a:t>
            </a:r>
            <a:r>
              <a:rPr lang="en-US" sz="1000" dirty="0" err="1"/>
              <a:t>sqe</a:t>
            </a:r>
            <a:r>
              <a:rPr lang="en-US" sz="1000" dirty="0"/>
              <a:t> for a timeout, we record a “pending timeout”.</a:t>
            </a:r>
          </a:p>
          <a:p>
            <a:pPr lvl="1"/>
            <a:r>
              <a:rPr lang="en-US" sz="1200" dirty="0"/>
              <a:t>If we have pending </a:t>
            </a:r>
            <a:r>
              <a:rPr lang="en-US" sz="1200" dirty="0" err="1"/>
              <a:t>sqes</a:t>
            </a:r>
            <a:r>
              <a:rPr lang="en-US" sz="1200" dirty="0"/>
              <a:t>, submit them</a:t>
            </a:r>
          </a:p>
          <a:p>
            <a:pPr lvl="1"/>
            <a:r>
              <a:rPr lang="en-US" sz="1200" dirty="0"/>
              <a:t>Otherwise, if we did absolutely nothing so far (fruitless pass) &amp; this has happened at least </a:t>
            </a:r>
            <a:r>
              <a:rPr lang="en-US" sz="1200" dirty="0" err="1"/>
              <a:t>fruitless_passes_before_wait</a:t>
            </a:r>
            <a:r>
              <a:rPr lang="en-US" sz="1200" dirty="0"/>
              <a:t> times in a row:</a:t>
            </a:r>
          </a:p>
          <a:p>
            <a:pPr lvl="2"/>
            <a:r>
              <a:rPr lang="en-US" sz="1100" dirty="0"/>
              <a:t>then </a:t>
            </a:r>
            <a:r>
              <a:rPr lang="en-US" sz="1100" dirty="0" err="1">
                <a:latin typeface="Courier New" panose="02070309020205020404" pitchFamily="49" charset="0"/>
                <a:cs typeface="Courier New" panose="02070309020205020404" pitchFamily="49" charset="0"/>
              </a:rPr>
              <a:t>submit_and_wait</a:t>
            </a:r>
            <a:r>
              <a:rPr lang="en-US" sz="1100" dirty="0"/>
              <a:t>() for 1 completion event, which could either be a timeout or an I/O completion.</a:t>
            </a:r>
          </a:p>
        </p:txBody>
      </p:sp>
      <p:sp>
        <p:nvSpPr>
          <p:cNvPr id="3" name="Title 2">
            <a:extLst>
              <a:ext uri="{FF2B5EF4-FFF2-40B4-BE49-F238E27FC236}">
                <a16:creationId xmlns:a16="http://schemas.microsoft.com/office/drawing/2014/main" id="{462CCE5F-6F6F-43BA-B3CD-C272B05EE706}"/>
              </a:ext>
            </a:extLst>
          </p:cNvPr>
          <p:cNvSpPr>
            <a:spLocks noGrp="1"/>
          </p:cNvSpPr>
          <p:nvPr>
            <p:ph type="title"/>
          </p:nvPr>
        </p:nvSpPr>
        <p:spPr/>
        <p:txBody>
          <a:bodyPr/>
          <a:lstStyle/>
          <a:p>
            <a:r>
              <a:rPr lang="en-US" dirty="0"/>
              <a:t>The main loop inside a subinterval</a:t>
            </a:r>
          </a:p>
        </p:txBody>
      </p:sp>
    </p:spTree>
    <p:extLst>
      <p:ext uri="{BB962C8B-B14F-4D97-AF65-F5344CB8AC3E}">
        <p14:creationId xmlns:p14="http://schemas.microsoft.com/office/powerpoint/2010/main" val="232069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7F8E00-7DB8-4CF3-BFA7-CDA391D6132A}"/>
              </a:ext>
            </a:extLst>
          </p:cNvPr>
          <p:cNvSpPr>
            <a:spLocks noGrp="1"/>
          </p:cNvSpPr>
          <p:nvPr>
            <p:ph idx="1"/>
          </p:nvPr>
        </p:nvSpPr>
        <p:spPr>
          <a:xfrm>
            <a:off x="264160" y="967575"/>
            <a:ext cx="8584006" cy="1938992"/>
          </a:xfrm>
        </p:spPr>
        <p:txBody>
          <a:bodyPr/>
          <a:lstStyle/>
          <a:p>
            <a:r>
              <a:rPr lang="en-US" dirty="0"/>
              <a:t>If when </a:t>
            </a:r>
            <a:r>
              <a:rPr lang="en-US" dirty="0" err="1"/>
              <a:t>ivydriver</a:t>
            </a:r>
            <a:r>
              <a:rPr lang="en-US" dirty="0"/>
              <a:t> would like to set a future timeout, if the </a:t>
            </a:r>
            <a:r>
              <a:rPr lang="en-US" dirty="0" err="1"/>
              <a:t>uring</a:t>
            </a:r>
            <a:r>
              <a:rPr lang="en-US" dirty="0"/>
              <a:t> “get </a:t>
            </a:r>
            <a:r>
              <a:rPr lang="en-US" dirty="0" err="1"/>
              <a:t>sqe</a:t>
            </a:r>
            <a:r>
              <a:rPr lang="en-US" dirty="0"/>
              <a:t>” returned a null pointer, we instead record a “pending timeout”.</a:t>
            </a:r>
          </a:p>
          <a:p>
            <a:r>
              <a:rPr lang="en-US" dirty="0"/>
              <a:t>Having an unsubmitted timeout is considered “did something this pass”, and we only wait at the bottom of the loop if we did absolutely nothing else.</a:t>
            </a:r>
          </a:p>
          <a:p>
            <a:r>
              <a:rPr lang="en-US" dirty="0"/>
              <a:t>Not likely, but a theoretical possibility, so the appropriate mechanism is there.</a:t>
            </a:r>
          </a:p>
        </p:txBody>
      </p:sp>
      <p:sp>
        <p:nvSpPr>
          <p:cNvPr id="3" name="Title 2">
            <a:extLst>
              <a:ext uri="{FF2B5EF4-FFF2-40B4-BE49-F238E27FC236}">
                <a16:creationId xmlns:a16="http://schemas.microsoft.com/office/drawing/2014/main" id="{02CE8594-7AAB-49CE-B55C-1D4AEC5F22AE}"/>
              </a:ext>
            </a:extLst>
          </p:cNvPr>
          <p:cNvSpPr>
            <a:spLocks noGrp="1"/>
          </p:cNvSpPr>
          <p:nvPr>
            <p:ph type="title"/>
          </p:nvPr>
        </p:nvSpPr>
        <p:spPr/>
        <p:txBody>
          <a:bodyPr/>
          <a:lstStyle/>
          <a:p>
            <a:r>
              <a:rPr lang="en-US" dirty="0"/>
              <a:t>Concept of “unsubmitted timeouts”</a:t>
            </a:r>
          </a:p>
        </p:txBody>
      </p:sp>
    </p:spTree>
    <p:extLst>
      <p:ext uri="{BB962C8B-B14F-4D97-AF65-F5344CB8AC3E}">
        <p14:creationId xmlns:p14="http://schemas.microsoft.com/office/powerpoint/2010/main" val="396315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A99F3E-7799-4402-AF74-B914DE1BD548}"/>
              </a:ext>
            </a:extLst>
          </p:cNvPr>
          <p:cNvSpPr>
            <a:spLocks noGrp="1"/>
          </p:cNvSpPr>
          <p:nvPr>
            <p:ph idx="1"/>
          </p:nvPr>
        </p:nvSpPr>
        <p:spPr>
          <a:xfrm>
            <a:off x="264160" y="967575"/>
            <a:ext cx="8584006" cy="1677382"/>
          </a:xfrm>
        </p:spPr>
        <p:txBody>
          <a:bodyPr/>
          <a:lstStyle/>
          <a:p>
            <a:r>
              <a:rPr lang="en-US" dirty="0"/>
              <a:t>This is an 8-byte field in an </a:t>
            </a:r>
            <a:r>
              <a:rPr lang="en-US" dirty="0" err="1"/>
              <a:t>sqe</a:t>
            </a:r>
            <a:r>
              <a:rPr lang="en-US" dirty="0"/>
              <a:t> that the user gets to set to whatever the user wants.</a:t>
            </a:r>
          </a:p>
          <a:p>
            <a:r>
              <a:rPr lang="en-US" dirty="0"/>
              <a:t>The kernel copies </a:t>
            </a:r>
            <a:r>
              <a:rPr lang="en-US" dirty="0" err="1"/>
              <a:t>user_data</a:t>
            </a:r>
            <a:r>
              <a:rPr lang="en-US" dirty="0"/>
              <a:t> from </a:t>
            </a:r>
            <a:r>
              <a:rPr lang="en-US" dirty="0" err="1"/>
              <a:t>sqe</a:t>
            </a:r>
            <a:r>
              <a:rPr lang="en-US" dirty="0"/>
              <a:t> to </a:t>
            </a:r>
            <a:r>
              <a:rPr lang="en-US" dirty="0" err="1"/>
              <a:t>cqe</a:t>
            </a:r>
            <a:r>
              <a:rPr lang="en-US" dirty="0"/>
              <a:t> so that you can use your own 8-byte tracking field.</a:t>
            </a:r>
          </a:p>
        </p:txBody>
      </p:sp>
      <p:sp>
        <p:nvSpPr>
          <p:cNvPr id="3" name="Title 2">
            <a:extLst>
              <a:ext uri="{FF2B5EF4-FFF2-40B4-BE49-F238E27FC236}">
                <a16:creationId xmlns:a16="http://schemas.microsoft.com/office/drawing/2014/main" id="{780FFBE7-AB14-4BB5-BA09-E240F02449DA}"/>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user_data</a:t>
            </a:r>
            <a:r>
              <a:rPr lang="en-US" dirty="0"/>
              <a:t> gets copied from </a:t>
            </a:r>
            <a:r>
              <a:rPr lang="en-US" dirty="0" err="1">
                <a:latin typeface="Courier New" panose="02070309020205020404" pitchFamily="49" charset="0"/>
                <a:cs typeface="Courier New" panose="02070309020205020404" pitchFamily="49" charset="0"/>
              </a:rPr>
              <a:t>sqe</a:t>
            </a:r>
            <a:r>
              <a:rPr lang="en-US" dirty="0"/>
              <a:t> to </a:t>
            </a:r>
            <a:r>
              <a:rPr lang="en-US" dirty="0" err="1">
                <a:latin typeface="Courier New" panose="02070309020205020404" pitchFamily="49" charset="0"/>
                <a:cs typeface="Courier New" panose="02070309020205020404" pitchFamily="49" charset="0"/>
              </a:rPr>
              <a:t>cqe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6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A99F3E-7799-4402-AF74-B914DE1BD548}"/>
              </a:ext>
            </a:extLst>
          </p:cNvPr>
          <p:cNvSpPr>
            <a:spLocks noGrp="1"/>
          </p:cNvSpPr>
          <p:nvPr>
            <p:ph idx="1"/>
          </p:nvPr>
        </p:nvSpPr>
        <p:spPr>
          <a:xfrm>
            <a:off x="264160" y="967575"/>
            <a:ext cx="8584006" cy="3131627"/>
          </a:xfrm>
        </p:spPr>
        <p:txBody>
          <a:bodyPr/>
          <a:lstStyle/>
          <a:p>
            <a:r>
              <a:rPr lang="en-US" dirty="0"/>
              <a:t>A </a:t>
            </a:r>
            <a:r>
              <a:rPr lang="en-US" dirty="0" err="1"/>
              <a:t>cqe_shim</a:t>
            </a:r>
            <a:r>
              <a:rPr lang="en-US" dirty="0"/>
              <a:t> is a structure with three fields</a:t>
            </a:r>
          </a:p>
          <a:p>
            <a:pPr lvl="1"/>
            <a:r>
              <a:rPr lang="en-US" dirty="0" err="1">
                <a:latin typeface="Courier New" panose="02070309020205020404" pitchFamily="49" charset="0"/>
                <a:cs typeface="Courier New" panose="02070309020205020404" pitchFamily="49" charset="0"/>
              </a:rPr>
              <a:t>enum</a:t>
            </a:r>
            <a:r>
              <a:rPr lang="en-US" dirty="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cqe_type</a:t>
            </a:r>
            <a:r>
              <a:rPr lang="en-US" dirty="0"/>
              <a:t> { “</a:t>
            </a:r>
            <a:r>
              <a:rPr lang="en-US" sz="1800" dirty="0">
                <a:latin typeface="Courier New" panose="02070309020205020404" pitchFamily="49" charset="0"/>
                <a:cs typeface="Courier New" panose="02070309020205020404" pitchFamily="49" charset="0"/>
              </a:rPr>
              <a:t>timeout</a:t>
            </a:r>
            <a:r>
              <a:rPr lang="en-US" dirty="0"/>
              <a:t>”, “</a:t>
            </a:r>
            <a:r>
              <a:rPr lang="en-US" sz="1800" dirty="0" err="1">
                <a:latin typeface="Courier New" panose="02070309020205020404" pitchFamily="49" charset="0"/>
                <a:cs typeface="Courier New" panose="02070309020205020404" pitchFamily="49" charset="0"/>
              </a:rPr>
              <a:t>Eyeo</a:t>
            </a:r>
            <a:r>
              <a:rPr lang="en-US" dirty="0"/>
              <a:t>” };</a:t>
            </a:r>
          </a:p>
          <a:p>
            <a:pPr lvl="1"/>
            <a:r>
              <a:rPr lang="en-US" dirty="0"/>
              <a:t>An </a:t>
            </a:r>
            <a:r>
              <a:rPr lang="en-US" dirty="0" err="1">
                <a:latin typeface="Courier New" panose="02070309020205020404" pitchFamily="49" charset="0"/>
                <a:cs typeface="Courier New" panose="02070309020205020404" pitchFamily="49" charset="0"/>
              </a:rPr>
              <a:t>ivytime</a:t>
            </a:r>
            <a:r>
              <a:rPr lang="en-US" dirty="0"/>
              <a:t> with the scheduled timeout expiry (a timestamp, not the duration).</a:t>
            </a:r>
          </a:p>
          <a:p>
            <a:pPr lvl="1"/>
            <a:r>
              <a:rPr lang="en-US" dirty="0"/>
              <a:t>An </a:t>
            </a:r>
            <a:r>
              <a:rPr lang="en-US" dirty="0" err="1">
                <a:latin typeface="Courier New" panose="02070309020205020404" pitchFamily="49" charset="0"/>
                <a:cs typeface="Courier New" panose="02070309020205020404" pitchFamily="49" charset="0"/>
              </a:rPr>
              <a:t>ivytime</a:t>
            </a:r>
            <a:r>
              <a:rPr lang="en-US" dirty="0"/>
              <a:t> with the timestamp when the </a:t>
            </a:r>
            <a:r>
              <a:rPr lang="en-US" dirty="0">
                <a:latin typeface="Courier New" panose="02070309020205020404" pitchFamily="49" charset="0"/>
                <a:cs typeface="Courier New" panose="02070309020205020404" pitchFamily="49" charset="0"/>
              </a:rPr>
              <a:t>URING_OP_TIMEOUT</a:t>
            </a:r>
            <a:r>
              <a:rPr lang="en-US" dirty="0"/>
              <a:t> was submitted.</a:t>
            </a:r>
          </a:p>
          <a:p>
            <a:r>
              <a:rPr lang="en-US" dirty="0"/>
              <a:t>Every </a:t>
            </a:r>
            <a:r>
              <a:rPr lang="en-US" dirty="0" err="1">
                <a:latin typeface="Courier New" panose="02070309020205020404" pitchFamily="49" charset="0"/>
                <a:cs typeface="Courier New" panose="02070309020205020404" pitchFamily="49" charset="0"/>
              </a:rPr>
              <a:t>Eyeo</a:t>
            </a:r>
            <a:r>
              <a:rPr lang="en-US" dirty="0"/>
              <a:t> starts with a </a:t>
            </a:r>
            <a:r>
              <a:rPr lang="en-US" dirty="0" err="1">
                <a:latin typeface="Courier New" panose="02070309020205020404" pitchFamily="49" charset="0"/>
                <a:cs typeface="Courier New" panose="02070309020205020404" pitchFamily="49" charset="0"/>
              </a:rPr>
              <a:t>cqe_shim</a:t>
            </a:r>
            <a:r>
              <a:rPr lang="en-US" dirty="0"/>
              <a:t> of type </a:t>
            </a:r>
            <a:r>
              <a:rPr lang="en-US" dirty="0" err="1">
                <a:latin typeface="Courier New" panose="02070309020205020404" pitchFamily="49" charset="0"/>
                <a:cs typeface="Courier New" panose="02070309020205020404" pitchFamily="49" charset="0"/>
              </a:rPr>
              <a:t>cqe_type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Eyeo</a:t>
            </a:r>
            <a:r>
              <a:rPr lang="en-US" dirty="0"/>
              <a:t>, so a pointer to an </a:t>
            </a:r>
            <a:r>
              <a:rPr lang="en-US" dirty="0" err="1">
                <a:latin typeface="Courier New" panose="02070309020205020404" pitchFamily="49" charset="0"/>
                <a:cs typeface="Courier New" panose="02070309020205020404" pitchFamily="49" charset="0"/>
              </a:rPr>
              <a:t>Eyeo</a:t>
            </a:r>
            <a:r>
              <a:rPr lang="en-US" dirty="0"/>
              <a:t> is already a pointer to a </a:t>
            </a:r>
            <a:r>
              <a:rPr lang="en-US" dirty="0" err="1">
                <a:latin typeface="Courier New" panose="02070309020205020404" pitchFamily="49" charset="0"/>
                <a:cs typeface="Courier New" panose="02070309020205020404" pitchFamily="49" charset="0"/>
              </a:rPr>
              <a:t>cqe_shim</a:t>
            </a:r>
            <a:r>
              <a:rPr lang="en-US" dirty="0"/>
              <a:t> of type </a:t>
            </a:r>
            <a:r>
              <a:rPr lang="en-US" dirty="0" err="1">
                <a:latin typeface="Courier New" panose="02070309020205020404" pitchFamily="49" charset="0"/>
                <a:cs typeface="Courier New" panose="02070309020205020404" pitchFamily="49" charset="0"/>
              </a:rPr>
              <a:t>Eyeo</a:t>
            </a:r>
            <a:r>
              <a:rPr lang="en-US" dirty="0"/>
              <a:t>.</a:t>
            </a:r>
          </a:p>
          <a:p>
            <a:r>
              <a:rPr lang="en-US" dirty="0"/>
              <a:t>When ivy submits an </a:t>
            </a:r>
            <a:r>
              <a:rPr lang="en-US" dirty="0" err="1"/>
              <a:t>Eyeo</a:t>
            </a:r>
            <a:r>
              <a:rPr lang="en-US" dirty="0"/>
              <a:t> to run, the address of the </a:t>
            </a:r>
            <a:r>
              <a:rPr lang="en-US" dirty="0" err="1"/>
              <a:t>Eyeo</a:t>
            </a:r>
            <a:r>
              <a:rPr lang="en-US" dirty="0"/>
              <a:t> goes in </a:t>
            </a:r>
            <a:r>
              <a:rPr lang="en-US" dirty="0" err="1">
                <a:latin typeface="Courier New" panose="02070309020205020404" pitchFamily="49" charset="0"/>
                <a:cs typeface="Courier New" panose="02070309020205020404" pitchFamily="49" charset="0"/>
              </a:rPr>
              <a:t>user_data</a:t>
            </a:r>
            <a:r>
              <a:rPr lang="en-US" dirty="0"/>
              <a:t> in the </a:t>
            </a:r>
            <a:r>
              <a:rPr lang="en-US" dirty="0" err="1"/>
              <a:t>sqe</a:t>
            </a:r>
            <a:r>
              <a:rPr lang="en-US" dirty="0"/>
              <a:t> (submit queue entry).</a:t>
            </a:r>
          </a:p>
        </p:txBody>
      </p:sp>
      <p:sp>
        <p:nvSpPr>
          <p:cNvPr id="3" name="Title 2">
            <a:extLst>
              <a:ext uri="{FF2B5EF4-FFF2-40B4-BE49-F238E27FC236}">
                <a16:creationId xmlns:a16="http://schemas.microsoft.com/office/drawing/2014/main" id="{780FFBE7-AB14-4BB5-BA09-E240F02449DA}"/>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ivydriver</a:t>
            </a:r>
            <a:r>
              <a:rPr lang="en-US" sz="2000" dirty="0" err="1">
                <a:latin typeface="+mn-lt"/>
                <a:cs typeface="Courier New" panose="02070309020205020404" pitchFamily="49" charset="0"/>
              </a:rPr>
              <a:t>'s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cqe_shim</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5525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5C4F6-D8BC-4E53-8D41-2E290BF0DE17}"/>
              </a:ext>
            </a:extLst>
          </p:cNvPr>
          <p:cNvSpPr>
            <a:spLocks noGrp="1"/>
          </p:cNvSpPr>
          <p:nvPr>
            <p:ph idx="1"/>
          </p:nvPr>
        </p:nvSpPr>
        <p:spPr>
          <a:xfrm>
            <a:off x="264160" y="967575"/>
            <a:ext cx="8584006" cy="2708434"/>
          </a:xfrm>
        </p:spPr>
        <p:txBody>
          <a:bodyPr/>
          <a:lstStyle/>
          <a:p>
            <a:r>
              <a:rPr lang="en-US" sz="2000" dirty="0"/>
              <a:t>When we get a completion queue entry, we get the </a:t>
            </a:r>
            <a:r>
              <a:rPr lang="en-US" sz="2000" dirty="0" err="1">
                <a:latin typeface="Courier New" panose="02070309020205020404" pitchFamily="49" charset="0"/>
                <a:cs typeface="Courier New" panose="02070309020205020404" pitchFamily="49" charset="0"/>
              </a:rPr>
              <a:t>user_data</a:t>
            </a:r>
            <a:r>
              <a:rPr lang="en-US" sz="2000" dirty="0"/>
              <a:t> field, which is a pointer to an </a:t>
            </a:r>
            <a:r>
              <a:rPr lang="en-US" sz="2000" dirty="0">
                <a:latin typeface="Courier New" panose="02070309020205020404" pitchFamily="49" charset="0"/>
                <a:cs typeface="Courier New" panose="02070309020205020404" pitchFamily="49" charset="0"/>
              </a:rPr>
              <a:t>ivy</a:t>
            </a:r>
            <a:r>
              <a:rPr lang="en-US" sz="2000" dirty="0"/>
              <a:t> </a:t>
            </a:r>
            <a:r>
              <a:rPr lang="en-US" sz="2000" dirty="0" err="1">
                <a:latin typeface="Courier New" panose="02070309020205020404" pitchFamily="49" charset="0"/>
                <a:cs typeface="Courier New" panose="02070309020205020404" pitchFamily="49" charset="0"/>
              </a:rPr>
              <a:t>cqe_shim</a:t>
            </a:r>
            <a:r>
              <a:rPr lang="en-US" sz="2000" dirty="0"/>
              <a:t>.</a:t>
            </a:r>
          </a:p>
          <a:p>
            <a:r>
              <a:rPr lang="en-US" sz="2000" dirty="0"/>
              <a:t>For I/O completion events, if </a:t>
            </a:r>
            <a:r>
              <a:rPr lang="en-US" sz="2000" dirty="0" err="1">
                <a:latin typeface="Courier New" panose="02070309020205020404" pitchFamily="49" charset="0"/>
                <a:cs typeface="Courier New" panose="02070309020205020404" pitchFamily="49" charset="0"/>
              </a:rPr>
              <a:t>user_data</a:t>
            </a:r>
            <a:r>
              <a:rPr lang="en-US" sz="2000" dirty="0"/>
              <a:t> points to a </a:t>
            </a:r>
            <a:r>
              <a:rPr lang="en-US" sz="2000" dirty="0" err="1">
                <a:latin typeface="Courier New" panose="02070309020205020404" pitchFamily="49" charset="0"/>
                <a:cs typeface="Courier New" panose="02070309020205020404" pitchFamily="49" charset="0"/>
              </a:rPr>
              <a:t>cqe_shim</a:t>
            </a:r>
            <a:r>
              <a:rPr lang="en-US" sz="2000" dirty="0"/>
              <a:t> of type </a:t>
            </a:r>
            <a:r>
              <a:rPr lang="en-US" sz="2000" dirty="0" err="1">
                <a:latin typeface="Courier New" panose="02070309020205020404" pitchFamily="49" charset="0"/>
                <a:cs typeface="Courier New" panose="02070309020205020404" pitchFamily="49" charset="0"/>
              </a:rPr>
              <a:t>Eyeo</a:t>
            </a:r>
            <a:r>
              <a:rPr lang="en-US" sz="2000" dirty="0"/>
              <a:t>, we just recast the </a:t>
            </a:r>
            <a:r>
              <a:rPr lang="en-US" sz="2000" dirty="0" err="1"/>
              <a:t>cqe</a:t>
            </a:r>
            <a:r>
              <a:rPr lang="en-US" sz="2000" dirty="0"/>
              <a:t> pointer to an </a:t>
            </a:r>
            <a:r>
              <a:rPr lang="en-US" sz="2000" dirty="0" err="1">
                <a:latin typeface="Courier New" panose="02070309020205020404" pitchFamily="49" charset="0"/>
                <a:cs typeface="Courier New" panose="02070309020205020404" pitchFamily="49" charset="0"/>
              </a:rPr>
              <a:t>Eyeo</a:t>
            </a:r>
            <a:r>
              <a:rPr lang="en-US" sz="2000" dirty="0"/>
              <a:t> pointer and process the I/O completion event.</a:t>
            </a:r>
          </a:p>
          <a:p>
            <a:r>
              <a:rPr lang="en-US" sz="2000" dirty="0"/>
              <a:t>Otherwise, it’s a timeout </a:t>
            </a:r>
            <a:r>
              <a:rPr lang="en-US" sz="2000" dirty="0" err="1">
                <a:latin typeface="Courier New" panose="02070309020205020404" pitchFamily="49" charset="0"/>
                <a:cs typeface="Courier New" panose="02070309020205020404" pitchFamily="49" charset="0"/>
              </a:rPr>
              <a:t>cqe_shim</a:t>
            </a:r>
            <a:r>
              <a:rPr lang="en-US" sz="2000" dirty="0">
                <a:cs typeface="Courier New" panose="02070309020205020404" pitchFamily="49" charset="0"/>
              </a:rPr>
              <a:t>, which we just delete &amp; ignore, since by waking us up, it’s already done its job.</a:t>
            </a:r>
            <a:endParaRPr lang="en-US" sz="1800" dirty="0"/>
          </a:p>
        </p:txBody>
      </p:sp>
      <p:sp>
        <p:nvSpPr>
          <p:cNvPr id="3" name="Title 2">
            <a:extLst>
              <a:ext uri="{FF2B5EF4-FFF2-40B4-BE49-F238E27FC236}">
                <a16:creationId xmlns:a16="http://schemas.microsoft.com/office/drawing/2014/main" id="{CC0CD9FF-D705-4FF6-A624-8096E64EC2D3}"/>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cqe_shim</a:t>
            </a:r>
            <a:r>
              <a:rPr lang="en-US" sz="2000" dirty="0" err="1"/>
              <a:t>s</a:t>
            </a:r>
            <a:r>
              <a:rPr lang="en-US" dirty="0"/>
              <a:t> enable timeout processing</a:t>
            </a:r>
          </a:p>
        </p:txBody>
      </p:sp>
    </p:spTree>
    <p:extLst>
      <p:ext uri="{BB962C8B-B14F-4D97-AF65-F5344CB8AC3E}">
        <p14:creationId xmlns:p14="http://schemas.microsoft.com/office/powerpoint/2010/main" val="147625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0E491-850C-437D-82CE-38C6BF1D241F}"/>
              </a:ext>
            </a:extLst>
          </p:cNvPr>
          <p:cNvSpPr>
            <a:spLocks noGrp="1"/>
          </p:cNvSpPr>
          <p:nvPr>
            <p:ph idx="1"/>
          </p:nvPr>
        </p:nvSpPr>
        <p:spPr>
          <a:xfrm>
            <a:off x="264160" y="967575"/>
            <a:ext cx="8584006" cy="4049698"/>
          </a:xfrm>
        </p:spPr>
        <p:txBody>
          <a:bodyPr/>
          <a:lstStyle/>
          <a:p>
            <a:r>
              <a:rPr lang="en-US" sz="1600" dirty="0"/>
              <a:t>When running with </a:t>
            </a:r>
            <a:r>
              <a:rPr lang="en-US" sz="1600" dirty="0" err="1">
                <a:latin typeface="Courier New" panose="02070309020205020404" pitchFamily="49" charset="0"/>
                <a:cs typeface="Courier New" panose="02070309020205020404" pitchFamily="49" charset="0"/>
              </a:rPr>
              <a:t>spinloop</a:t>
            </a:r>
            <a:r>
              <a:rPr lang="en-US" sz="1600" dirty="0"/>
              <a:t> turned off:</a:t>
            </a:r>
          </a:p>
          <a:p>
            <a:pPr lvl="1"/>
            <a:r>
              <a:rPr lang="en-US" sz="1400" dirty="0"/>
              <a:t>ivy will always keep at least one timeout pending.</a:t>
            </a:r>
          </a:p>
          <a:p>
            <a:pPr lvl="1"/>
            <a:r>
              <a:rPr lang="en-US" sz="1400" dirty="0"/>
              <a:t>If no </a:t>
            </a:r>
            <a:r>
              <a:rPr lang="en-US" sz="1400" dirty="0" err="1"/>
              <a:t>cqes</a:t>
            </a:r>
            <a:r>
              <a:rPr lang="en-US" sz="1400" dirty="0"/>
              <a:t> are harvested, no </a:t>
            </a:r>
            <a:r>
              <a:rPr lang="en-US" sz="1400" dirty="0" err="1"/>
              <a:t>sqes</a:t>
            </a:r>
            <a:r>
              <a:rPr lang="en-US" sz="1400" dirty="0"/>
              <a:t> are filled in, and we didn’t pre-generate any I/</a:t>
            </a:r>
            <a:r>
              <a:rPr lang="en-US" sz="1400" dirty="0" err="1"/>
              <a:t>Os</a:t>
            </a:r>
            <a:r>
              <a:rPr lang="en-US" sz="1400" dirty="0"/>
              <a:t>, we run </a:t>
            </a:r>
            <a:r>
              <a:rPr lang="en-US" sz="1400" dirty="0" err="1">
                <a:latin typeface="Courier New" panose="02070309020205020404" pitchFamily="49" charset="0"/>
                <a:cs typeface="Courier New" panose="02070309020205020404" pitchFamily="49" charset="0"/>
              </a:rPr>
              <a:t>insert_timeout_if_necessary</a:t>
            </a:r>
            <a:r>
              <a:rPr lang="en-US" sz="1400" dirty="0">
                <a:latin typeface="Courier New" panose="02070309020205020404" pitchFamily="49" charset="0"/>
                <a:cs typeface="Courier New" panose="02070309020205020404" pitchFamily="49" charset="0"/>
              </a:rPr>
              <a:t>()</a:t>
            </a:r>
            <a:r>
              <a:rPr lang="en-US" sz="1400" dirty="0"/>
              <a:t>, and only if that also doesn’t do anything, this was a “fruitless pass”.  After </a:t>
            </a:r>
            <a:r>
              <a:rPr lang="en-US" sz="1400" dirty="0" err="1">
                <a:latin typeface="Courier New" panose="02070309020205020404" pitchFamily="49" charset="0"/>
                <a:cs typeface="Courier New" panose="02070309020205020404" pitchFamily="49" charset="0"/>
              </a:rPr>
              <a:t>fruitless_passes_before_wait</a:t>
            </a:r>
            <a:r>
              <a:rPr lang="en-US" sz="1400" dirty="0"/>
              <a:t> consecutive fruitless passes, we wait.</a:t>
            </a:r>
          </a:p>
          <a:p>
            <a:r>
              <a:rPr lang="en-US" sz="1600" dirty="0" err="1">
                <a:latin typeface="Courier New" panose="02070309020205020404" pitchFamily="49" charset="0"/>
                <a:cs typeface="Courier New" panose="02070309020205020404" pitchFamily="49" charset="0"/>
              </a:rPr>
              <a:t>insert_timeout_if_necessary</a:t>
            </a:r>
            <a:r>
              <a:rPr lang="en-US" sz="1600" dirty="0">
                <a:latin typeface="Courier New" panose="02070309020205020404" pitchFamily="49" charset="0"/>
                <a:cs typeface="Courier New" panose="02070309020205020404" pitchFamily="49" charset="0"/>
              </a:rPr>
              <a:t>()</a:t>
            </a:r>
          </a:p>
          <a:p>
            <a:pPr lvl="1"/>
            <a:r>
              <a:rPr lang="en-US" sz="1400" dirty="0">
                <a:cs typeface="Courier New" panose="02070309020205020404" pitchFamily="49" charset="0"/>
              </a:rPr>
              <a:t>Start by setting “</a:t>
            </a:r>
            <a:r>
              <a:rPr lang="en-US" sz="1400" dirty="0" err="1">
                <a:latin typeface="Courier New" panose="02070309020205020404" pitchFamily="49" charset="0"/>
                <a:cs typeface="Courier New" panose="02070309020205020404" pitchFamily="49" charset="0"/>
              </a:rPr>
              <a:t>possible_timeout</a:t>
            </a:r>
            <a:r>
              <a:rPr lang="en-US" sz="1400" dirty="0">
                <a:cs typeface="Courier New" panose="02070309020205020404" pitchFamily="49" charset="0"/>
              </a:rPr>
              <a:t>” to 0.1 second in the future.</a:t>
            </a:r>
          </a:p>
          <a:p>
            <a:pPr lvl="2"/>
            <a:r>
              <a:rPr lang="en-US" sz="1200" dirty="0">
                <a:cs typeface="Courier New" panose="02070309020205020404" pitchFamily="49" charset="0"/>
              </a:rPr>
              <a:t>This way we will always detect “end of subinterval” within 0.1 second worst case.</a:t>
            </a:r>
          </a:p>
          <a:p>
            <a:pPr lvl="1"/>
            <a:r>
              <a:rPr lang="en-US" sz="1400" dirty="0">
                <a:cs typeface="Courier New" panose="02070309020205020404" pitchFamily="49" charset="0"/>
              </a:rPr>
              <a:t>Then for every LUN workload with a queue depth below its </a:t>
            </a:r>
            <a:r>
              <a:rPr lang="en-US" sz="1400" dirty="0" err="1">
                <a:latin typeface="Courier New" panose="02070309020205020404" pitchFamily="49" charset="0"/>
                <a:cs typeface="Courier New" panose="02070309020205020404" pitchFamily="49" charset="0"/>
              </a:rPr>
              <a:t>maxTags</a:t>
            </a:r>
            <a:r>
              <a:rPr lang="en-US" sz="1400" dirty="0">
                <a:cs typeface="Courier New" panose="02070309020205020404" pitchFamily="49" charset="0"/>
              </a:rPr>
              <a:t> parameter whose next pre-generated I/O is ready to run at a specific scheduled time in the future (not IOPS=max), then, if the scheduled time is earlier than </a:t>
            </a:r>
            <a:r>
              <a:rPr lang="en-US" sz="1400" dirty="0" err="1">
                <a:latin typeface="Courier New" panose="02070309020205020404" pitchFamily="49" charset="0"/>
                <a:cs typeface="Courier New" panose="02070309020205020404" pitchFamily="49" charset="0"/>
              </a:rPr>
              <a:t>possible_timeout</a:t>
            </a:r>
            <a:r>
              <a:rPr lang="en-US" sz="1400" dirty="0">
                <a:cs typeface="Courier New" panose="02070309020205020404" pitchFamily="49" charset="0"/>
              </a:rPr>
              <a:t>, set </a:t>
            </a:r>
            <a:r>
              <a:rPr lang="en-US" sz="1400" dirty="0" err="1">
                <a:latin typeface="Courier New" panose="02070309020205020404" pitchFamily="49" charset="0"/>
                <a:cs typeface="Courier New" panose="02070309020205020404" pitchFamily="49" charset="0"/>
              </a:rPr>
              <a:t>possible_timeout</a:t>
            </a:r>
            <a:r>
              <a:rPr lang="en-US" sz="1400" dirty="0">
                <a:cs typeface="Courier New" panose="02070309020205020404" pitchFamily="49" charset="0"/>
              </a:rPr>
              <a:t> to the earlier time.</a:t>
            </a:r>
          </a:p>
          <a:p>
            <a:pPr lvl="1"/>
            <a:r>
              <a:rPr lang="en-US" sz="1400" dirty="0">
                <a:cs typeface="Courier New" panose="02070309020205020404" pitchFamily="49" charset="0"/>
              </a:rPr>
              <a:t>Then, if there is not already an existing timeout that is scheduled to expire before </a:t>
            </a:r>
            <a:r>
              <a:rPr lang="en-US" sz="1400" dirty="0" err="1">
                <a:latin typeface="Courier New" panose="02070309020205020404" pitchFamily="49" charset="0"/>
                <a:cs typeface="Courier New" panose="02070309020205020404" pitchFamily="49" charset="0"/>
              </a:rPr>
              <a:t>possible_timeout</a:t>
            </a:r>
            <a:r>
              <a:rPr lang="en-US" sz="1400" dirty="0">
                <a:cs typeface="Courier New" panose="02070309020205020404" pitchFamily="49" charset="0"/>
              </a:rPr>
              <a:t>, insert a new </a:t>
            </a:r>
            <a:r>
              <a:rPr lang="en-US" sz="1400" dirty="0">
                <a:latin typeface="Courier New" panose="02070309020205020404" pitchFamily="49" charset="0"/>
                <a:cs typeface="Courier New" panose="02070309020205020404" pitchFamily="49" charset="0"/>
              </a:rPr>
              <a:t>IORING_OP_TIMEOUT / </a:t>
            </a:r>
            <a:r>
              <a:rPr lang="en-US" sz="1400" dirty="0" err="1">
                <a:latin typeface="Courier New" panose="02070309020205020404" pitchFamily="49" charset="0"/>
                <a:cs typeface="Courier New" panose="02070309020205020404" pitchFamily="49" charset="0"/>
              </a:rPr>
              <a:t>cqe_shim</a:t>
            </a:r>
            <a:r>
              <a:rPr lang="en-US" sz="1400" dirty="0">
                <a:cs typeface="Courier New" panose="02070309020205020404" pitchFamily="49" charset="0"/>
              </a:rPr>
              <a:t> scheduled to expire at </a:t>
            </a:r>
            <a:r>
              <a:rPr lang="en-US" sz="1400" dirty="0" err="1">
                <a:latin typeface="Courier New" panose="02070309020205020404" pitchFamily="49" charset="0"/>
                <a:cs typeface="Courier New" panose="02070309020205020404" pitchFamily="49" charset="0"/>
              </a:rPr>
              <a:t>possible_timeout</a:t>
            </a:r>
            <a:r>
              <a:rPr lang="en-US" sz="1400" dirty="0">
                <a:cs typeface="Courier New" panose="02070309020205020404" pitchFamily="49" charset="0"/>
              </a:rPr>
              <a:t>.</a:t>
            </a:r>
          </a:p>
        </p:txBody>
      </p:sp>
      <p:sp>
        <p:nvSpPr>
          <p:cNvPr id="3" name="Title 2">
            <a:extLst>
              <a:ext uri="{FF2B5EF4-FFF2-40B4-BE49-F238E27FC236}">
                <a16:creationId xmlns:a16="http://schemas.microsoft.com/office/drawing/2014/main" id="{679285D3-88AF-43B4-9C91-FF1D1BBD086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insert_timeout_if_necessary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300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74536D-36FD-4C0B-A7AB-BB8CAFC20AB9}"/>
              </a:ext>
            </a:extLst>
          </p:cNvPr>
          <p:cNvSpPr>
            <a:spLocks noGrp="1"/>
          </p:cNvSpPr>
          <p:nvPr>
            <p:ph idx="1"/>
          </p:nvPr>
        </p:nvSpPr>
        <p:spPr>
          <a:xfrm>
            <a:off x="264160" y="967575"/>
            <a:ext cx="8584006" cy="3334246"/>
          </a:xfrm>
        </p:spPr>
        <p:txBody>
          <a:bodyPr/>
          <a:lstStyle/>
          <a:p>
            <a:r>
              <a:rPr lang="en-US" dirty="0"/>
              <a:t>With </a:t>
            </a:r>
            <a:r>
              <a:rPr lang="en-US" dirty="0" err="1">
                <a:latin typeface="Courier New" panose="02070309020205020404" pitchFamily="49" charset="0"/>
                <a:cs typeface="Courier New" panose="02070309020205020404" pitchFamily="49" charset="0"/>
              </a:rPr>
              <a:t>ivy_engine_set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spinloop</a:t>
            </a:r>
            <a:r>
              <a:rPr lang="en-US" dirty="0">
                <a:latin typeface="Courier New" panose="02070309020205020404" pitchFamily="49" charset="0"/>
                <a:cs typeface="Courier New" panose="02070309020205020404" pitchFamily="49" charset="0"/>
              </a:rPr>
              <a:t>","off")</a:t>
            </a:r>
            <a:r>
              <a:rPr lang="en-US" dirty="0"/>
              <a:t>, </a:t>
            </a:r>
            <a:r>
              <a:rPr lang="en-US" dirty="0" err="1"/>
              <a:t>ivydriver</a:t>
            </a:r>
            <a:r>
              <a:rPr lang="en-US" dirty="0"/>
              <a:t> workload threads will wait after looping for </a:t>
            </a:r>
            <a:r>
              <a:rPr lang="en-US" dirty="0" err="1">
                <a:latin typeface="Courier New" panose="02070309020205020404" pitchFamily="49" charset="0"/>
                <a:cs typeface="Courier New" panose="02070309020205020404" pitchFamily="49" charset="0"/>
              </a:rPr>
              <a:t>fruitless_passes_before_wait</a:t>
            </a:r>
            <a:r>
              <a:rPr lang="en-US" dirty="0"/>
              <a:t> times.</a:t>
            </a:r>
          </a:p>
          <a:p>
            <a:pPr lvl="1"/>
            <a:r>
              <a:rPr lang="en-US" dirty="0"/>
              <a:t>It waits until a timeout or until an I/O completion event occurs.</a:t>
            </a:r>
          </a:p>
          <a:p>
            <a:pPr lvl="1"/>
            <a:r>
              <a:rPr lang="en-US" dirty="0"/>
              <a:t>This minimizes CPU % busy.</a:t>
            </a:r>
          </a:p>
          <a:p>
            <a:pPr lvl="1"/>
            <a:r>
              <a:rPr lang="en-US" dirty="0"/>
              <a:t>This also displays “average test host CPU busy time per I/O”.</a:t>
            </a:r>
          </a:p>
          <a:p>
            <a:r>
              <a:rPr lang="en-US" dirty="0"/>
              <a:t>With </a:t>
            </a:r>
            <a:r>
              <a:rPr lang="en-US" dirty="0" err="1">
                <a:latin typeface="Courier New" panose="02070309020205020404" pitchFamily="49" charset="0"/>
                <a:cs typeface="Courier New" panose="02070309020205020404" pitchFamily="49" charset="0"/>
              </a:rPr>
              <a:t>ivy_engine_set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spinloop</a:t>
            </a:r>
            <a:r>
              <a:rPr lang="en-US" dirty="0">
                <a:latin typeface="Courier New" panose="02070309020205020404" pitchFamily="49" charset="0"/>
                <a:cs typeface="Courier New" panose="02070309020205020404" pitchFamily="49" charset="0"/>
              </a:rPr>
              <a:t>","on")</a:t>
            </a:r>
            <a:r>
              <a:rPr lang="en-US" dirty="0"/>
              <a:t>, </a:t>
            </a:r>
            <a:r>
              <a:rPr lang="en-US" dirty="0" err="1"/>
              <a:t>ivydriver</a:t>
            </a:r>
            <a:r>
              <a:rPr lang="en-US" dirty="0"/>
              <a:t> workload threads will continuously loop checking for I/O completion events.</a:t>
            </a:r>
          </a:p>
          <a:p>
            <a:pPr lvl="1"/>
            <a:r>
              <a:rPr lang="en-US" dirty="0"/>
              <a:t>Since this achieves higher IOPS, it’s now the default.</a:t>
            </a:r>
          </a:p>
          <a:p>
            <a:pPr lvl="1"/>
            <a:r>
              <a:rPr lang="en-US" dirty="0"/>
              <a:t>CPU cores stay 100% busy.</a:t>
            </a:r>
          </a:p>
        </p:txBody>
      </p:sp>
      <p:sp>
        <p:nvSpPr>
          <p:cNvPr id="3" name="Title 2">
            <a:extLst>
              <a:ext uri="{FF2B5EF4-FFF2-40B4-BE49-F238E27FC236}">
                <a16:creationId xmlns:a16="http://schemas.microsoft.com/office/drawing/2014/main" id="{EA450A96-339F-4814-9499-39F089BFFE68}"/>
              </a:ext>
            </a:extLst>
          </p:cNvPr>
          <p:cNvSpPr>
            <a:spLocks noGrp="1"/>
          </p:cNvSpPr>
          <p:nvPr>
            <p:ph type="title"/>
          </p:nvPr>
        </p:nvSpPr>
        <p:spPr/>
        <p:txBody>
          <a:bodyPr/>
          <a:lstStyle/>
          <a:p>
            <a:r>
              <a:rPr lang="en-US" dirty="0"/>
              <a:t>2020-02-10 News: “</a:t>
            </a:r>
            <a:r>
              <a:rPr lang="en-US" dirty="0" err="1">
                <a:latin typeface="Courier New" panose="02070309020205020404" pitchFamily="49" charset="0"/>
                <a:cs typeface="Courier New" panose="02070309020205020404" pitchFamily="49" charset="0"/>
              </a:rPr>
              <a:t>spinloop</a:t>
            </a:r>
            <a:r>
              <a:rPr lang="en-US" dirty="0"/>
              <a:t>” now on by default</a:t>
            </a:r>
          </a:p>
        </p:txBody>
      </p:sp>
    </p:spTree>
    <p:extLst>
      <p:ext uri="{BB962C8B-B14F-4D97-AF65-F5344CB8AC3E}">
        <p14:creationId xmlns:p14="http://schemas.microsoft.com/office/powerpoint/2010/main" val="364031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9A0FD-4E22-4A7E-B9FF-37585DAD5022}"/>
              </a:ext>
            </a:extLst>
          </p:cNvPr>
          <p:cNvSpPr>
            <a:spLocks noGrp="1"/>
          </p:cNvSpPr>
          <p:nvPr>
            <p:ph type="ctrTitle"/>
          </p:nvPr>
        </p:nvSpPr>
        <p:spPr/>
        <p:txBody>
          <a:bodyPr/>
          <a:lstStyle/>
          <a:p>
            <a:r>
              <a:rPr lang="en-US" sz="3600" dirty="0"/>
              <a:t>Max test host config ivy 4.00.00</a:t>
            </a:r>
          </a:p>
        </p:txBody>
      </p:sp>
    </p:spTree>
    <p:extLst>
      <p:ext uri="{BB962C8B-B14F-4D97-AF65-F5344CB8AC3E}">
        <p14:creationId xmlns:p14="http://schemas.microsoft.com/office/powerpoint/2010/main" val="236316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FD1F67-4033-4CEF-AD47-9BD123C2D4E2}"/>
              </a:ext>
            </a:extLst>
          </p:cNvPr>
          <p:cNvSpPr>
            <a:spLocks noGrp="1"/>
          </p:cNvSpPr>
          <p:nvPr>
            <p:ph idx="1"/>
          </p:nvPr>
        </p:nvSpPr>
        <p:spPr>
          <a:xfrm>
            <a:off x="264160" y="967575"/>
            <a:ext cx="8584006" cy="3231654"/>
          </a:xfrm>
        </p:spPr>
        <p:txBody>
          <a:bodyPr/>
          <a:lstStyle/>
          <a:p>
            <a:r>
              <a:rPr lang="en-US" sz="1800" dirty="0"/>
              <a:t>The maximum size of the completion queue is 8192.</a:t>
            </a:r>
          </a:p>
          <a:p>
            <a:r>
              <a:rPr lang="en-US" sz="1800" dirty="0"/>
              <a:t>There is always an open completion queue entry for each I/O when it ends.</a:t>
            </a:r>
          </a:p>
          <a:p>
            <a:r>
              <a:rPr lang="en-US" sz="1800" dirty="0"/>
              <a:t>This means the max queue depth for a ring, which covers the LUNs owned by a particular workload thread, is 8191.</a:t>
            </a:r>
          </a:p>
          <a:p>
            <a:r>
              <a:rPr lang="en-US" sz="1800" dirty="0"/>
              <a:t>If there were 768 LUNs on a test host with 24 cores, that’s 35 LUNs per workload thread (22 threads), or a max queue depth over the workload thread of 8191 divided by 35 LUNs or 235 per LUN.</a:t>
            </a:r>
          </a:p>
          <a:p>
            <a:r>
              <a:rPr lang="en-US" sz="1800" dirty="0"/>
              <a:t>This looks OK for now.</a:t>
            </a:r>
          </a:p>
        </p:txBody>
      </p:sp>
      <p:sp>
        <p:nvSpPr>
          <p:cNvPr id="3" name="Title 2">
            <a:extLst>
              <a:ext uri="{FF2B5EF4-FFF2-40B4-BE49-F238E27FC236}">
                <a16:creationId xmlns:a16="http://schemas.microsoft.com/office/drawing/2014/main" id="{DA633D7C-6CBA-4775-95AD-7401FCAFF4BA}"/>
              </a:ext>
            </a:extLst>
          </p:cNvPr>
          <p:cNvSpPr>
            <a:spLocks noGrp="1"/>
          </p:cNvSpPr>
          <p:nvPr>
            <p:ph type="title"/>
          </p:nvPr>
        </p:nvSpPr>
        <p:spPr/>
        <p:txBody>
          <a:bodyPr/>
          <a:lstStyle/>
          <a:p>
            <a:r>
              <a:rPr lang="en-US" dirty="0"/>
              <a:t>Largest config that ivy 4.00.00 can handle</a:t>
            </a:r>
          </a:p>
        </p:txBody>
      </p:sp>
    </p:spTree>
    <p:extLst>
      <p:ext uri="{BB962C8B-B14F-4D97-AF65-F5344CB8AC3E}">
        <p14:creationId xmlns:p14="http://schemas.microsoft.com/office/powerpoint/2010/main" val="2874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C1F3A2-38A5-4CEF-8092-31D90A1D0D70}"/>
              </a:ext>
            </a:extLst>
          </p:cNvPr>
          <p:cNvSpPr>
            <a:spLocks noGrp="1"/>
          </p:cNvSpPr>
          <p:nvPr>
            <p:ph idx="1"/>
          </p:nvPr>
        </p:nvSpPr>
        <p:spPr>
          <a:xfrm>
            <a:off x="264160" y="967575"/>
            <a:ext cx="8584006" cy="3540456"/>
          </a:xfrm>
        </p:spPr>
        <p:txBody>
          <a:bodyPr/>
          <a:lstStyle/>
          <a:p>
            <a:r>
              <a:rPr lang="en-US" sz="1600" dirty="0"/>
              <a:t>Major re-write of </a:t>
            </a:r>
            <a:r>
              <a:rPr lang="en-US" sz="1600" dirty="0" err="1">
                <a:latin typeface="Courier New" panose="02070309020205020404" pitchFamily="49" charset="0"/>
                <a:cs typeface="Courier New" panose="02070309020205020404" pitchFamily="49" charset="0"/>
              </a:rPr>
              <a:t>ivydriver</a:t>
            </a:r>
            <a:r>
              <a:rPr lang="en-US" sz="1600" dirty="0"/>
              <a:t>.</a:t>
            </a:r>
          </a:p>
          <a:p>
            <a:r>
              <a:rPr lang="en-US" sz="1600" dirty="0"/>
              <a:t>No change to user interface other than adding some </a:t>
            </a:r>
            <a:r>
              <a:rPr lang="en-US" sz="1600" dirty="0" err="1">
                <a:latin typeface="Courier New" panose="02070309020205020404" pitchFamily="49" charset="0"/>
                <a:cs typeface="Courier New" panose="02070309020205020404" pitchFamily="49" charset="0"/>
              </a:rPr>
              <a:t>ivy_engine_set</a:t>
            </a:r>
            <a:r>
              <a:rPr lang="en-US" sz="1600" dirty="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io_uring</a:t>
            </a:r>
            <a:r>
              <a:rPr lang="en-US" sz="1600" dirty="0"/>
              <a:t> tuning parameters.</a:t>
            </a:r>
          </a:p>
          <a:p>
            <a:pPr lvl="1"/>
            <a:r>
              <a:rPr lang="en-US" sz="1400" dirty="0" err="1">
                <a:latin typeface="Courier New" panose="02070309020205020404" pitchFamily="49" charset="0"/>
                <a:cs typeface="Courier New" panose="02070309020205020404" pitchFamily="49" charset="0"/>
              </a:rPr>
              <a:t>generate_at_a_time</a:t>
            </a:r>
            <a:r>
              <a:rPr lang="en-US" sz="1400" dirty="0"/>
              <a:t>, </a:t>
            </a:r>
            <a:r>
              <a:rPr lang="en-US" sz="1400" dirty="0" err="1">
                <a:latin typeface="Courier New" panose="02070309020205020404" pitchFamily="49" charset="0"/>
                <a:cs typeface="Courier New" panose="02070309020205020404" pitchFamily="49" charset="0"/>
              </a:rPr>
              <a:t>fruitless_passes_before_wait</a:t>
            </a:r>
            <a:r>
              <a:rPr lang="en-US" sz="1400" dirty="0">
                <a:cs typeface="Arial" panose="020B0604020202020204" pitchFamily="34" charset="0"/>
              </a:rPr>
              <a:t>, </a:t>
            </a:r>
            <a:r>
              <a:rPr lang="en-US" sz="1400" dirty="0" err="1">
                <a:latin typeface="Courier New" panose="02070309020205020404" pitchFamily="49" charset="0"/>
                <a:cs typeface="Courier New" panose="02070309020205020404" pitchFamily="49" charset="0"/>
              </a:rPr>
              <a:t>track_long_running_IOs</a:t>
            </a:r>
            <a:r>
              <a:rPr lang="en-US" sz="1400" dirty="0">
                <a:cs typeface="Courier New" panose="02070309020205020404" pitchFamily="49" charset="0"/>
              </a:rPr>
              <a:t> are examples of </a:t>
            </a:r>
            <a:r>
              <a:rPr lang="en-US" sz="1400" dirty="0" err="1">
                <a:cs typeface="Courier New" panose="02070309020205020404" pitchFamily="49" charset="0"/>
              </a:rPr>
              <a:t>ivydriver</a:t>
            </a:r>
            <a:r>
              <a:rPr lang="en-US" sz="1400" dirty="0">
                <a:cs typeface="Courier New" panose="02070309020205020404" pitchFamily="49" charset="0"/>
              </a:rPr>
              <a:t> main loop tuning parameters.</a:t>
            </a:r>
            <a:endParaRPr lang="en-US" sz="1400" dirty="0">
              <a:latin typeface="Courier New" panose="02070309020205020404" pitchFamily="49" charset="0"/>
              <a:cs typeface="Courier New" panose="02070309020205020404" pitchFamily="49" charset="0"/>
            </a:endParaRPr>
          </a:p>
          <a:p>
            <a:r>
              <a:rPr lang="en-US" sz="1600" dirty="0"/>
              <a:t>Started with Fedora 31 and then built 5.5 kernel pulled from Jens to get the 2019-09-17 </a:t>
            </a:r>
            <a:r>
              <a:rPr lang="en-US" sz="1600" dirty="0">
                <a:latin typeface="Courier New" panose="02070309020205020404" pitchFamily="49" charset="0"/>
                <a:cs typeface="Courier New" panose="02070309020205020404" pitchFamily="49" charset="0"/>
              </a:rPr>
              <a:t>IORING_OP_TIMEOUT</a:t>
            </a:r>
            <a:r>
              <a:rPr lang="en-US" sz="1600" dirty="0"/>
              <a:t> feature and more recent </a:t>
            </a:r>
            <a:r>
              <a:rPr lang="en-US" sz="1600" dirty="0" err="1">
                <a:latin typeface="Courier New" panose="02070309020205020404" pitchFamily="49" charset="0"/>
                <a:cs typeface="Courier New" panose="02070309020205020404" pitchFamily="49" charset="0"/>
              </a:rPr>
              <a:t>liburing</a:t>
            </a:r>
            <a:r>
              <a:rPr lang="en-US" sz="1600" dirty="0"/>
              <a:t> &amp; kernel side </a:t>
            </a:r>
            <a:r>
              <a:rPr lang="en-US" sz="1600" dirty="0" err="1">
                <a:latin typeface="Courier New" panose="02070309020205020404" pitchFamily="49" charset="0"/>
                <a:cs typeface="Courier New" panose="02070309020205020404" pitchFamily="49" charset="0"/>
              </a:rPr>
              <a:t>io_uring</a:t>
            </a:r>
            <a:r>
              <a:rPr lang="en-US" sz="1600" dirty="0"/>
              <a:t> support.</a:t>
            </a:r>
          </a:p>
          <a:p>
            <a:r>
              <a:rPr lang="en-US" sz="1600" dirty="0"/>
              <a:t>Testing looks good.  All ivy demos were re-run.</a:t>
            </a:r>
          </a:p>
          <a:p>
            <a:r>
              <a:rPr lang="en-US" sz="1600" dirty="0"/>
              <a:t>Note – ivy 4 will refuse to run on kernel versions before 5.5.x</a:t>
            </a:r>
          </a:p>
        </p:txBody>
      </p:sp>
      <p:sp>
        <p:nvSpPr>
          <p:cNvPr id="5" name="Title 4">
            <a:extLst>
              <a:ext uri="{FF2B5EF4-FFF2-40B4-BE49-F238E27FC236}">
                <a16:creationId xmlns:a16="http://schemas.microsoft.com/office/drawing/2014/main" id="{42F033BE-AD5F-4251-9B5C-389AACA414FF}"/>
              </a:ext>
            </a:extLst>
          </p:cNvPr>
          <p:cNvSpPr>
            <a:spLocks noGrp="1"/>
          </p:cNvSpPr>
          <p:nvPr>
            <p:ph type="title"/>
          </p:nvPr>
        </p:nvSpPr>
        <p:spPr/>
        <p:txBody>
          <a:bodyPr>
            <a:normAutofit/>
          </a:bodyPr>
          <a:lstStyle/>
          <a:p>
            <a:r>
              <a:rPr lang="en-US" sz="2000" dirty="0">
                <a:latin typeface="Courier New" panose="02070309020205020404" pitchFamily="49" charset="0"/>
                <a:cs typeface="Courier New" panose="02070309020205020404" pitchFamily="49" charset="0"/>
              </a:rPr>
              <a:t>ivy</a:t>
            </a:r>
            <a:r>
              <a:rPr lang="en-US" sz="2000" dirty="0"/>
              <a:t> 4 is done</a:t>
            </a:r>
          </a:p>
        </p:txBody>
      </p:sp>
    </p:spTree>
    <p:extLst>
      <p:ext uri="{BB962C8B-B14F-4D97-AF65-F5344CB8AC3E}">
        <p14:creationId xmlns:p14="http://schemas.microsoft.com/office/powerpoint/2010/main" val="296752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8D29-EAA9-4323-BF95-0D5EA85F3EF1}"/>
              </a:ext>
            </a:extLst>
          </p:cNvPr>
          <p:cNvSpPr>
            <a:spLocks noGrp="1"/>
          </p:cNvSpPr>
          <p:nvPr>
            <p:ph type="ctrTitle"/>
          </p:nvPr>
        </p:nvSpPr>
        <p:spPr/>
        <p:txBody>
          <a:bodyPr/>
          <a:lstStyle/>
          <a:p>
            <a:r>
              <a:rPr lang="en-US" dirty="0"/>
              <a:t>ivy 3</a:t>
            </a:r>
            <a:br>
              <a:rPr lang="en-US" dirty="0"/>
            </a:br>
            <a:r>
              <a:rPr lang="en-US" dirty="0" err="1"/>
              <a:t>aio</a:t>
            </a:r>
            <a:endParaRPr lang="en-US" dirty="0"/>
          </a:p>
        </p:txBody>
      </p:sp>
    </p:spTree>
    <p:extLst>
      <p:ext uri="{BB962C8B-B14F-4D97-AF65-F5344CB8AC3E}">
        <p14:creationId xmlns:p14="http://schemas.microsoft.com/office/powerpoint/2010/main" val="198423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292D285-9C4C-4F72-92E7-F6EF60A3444A}"/>
              </a:ext>
            </a:extLst>
          </p:cNvPr>
          <p:cNvSpPr>
            <a:spLocks noGrp="1"/>
          </p:cNvSpPr>
          <p:nvPr>
            <p:ph idx="1"/>
          </p:nvPr>
        </p:nvSpPr>
        <p:spPr>
          <a:xfrm>
            <a:off x="264160" y="967575"/>
            <a:ext cx="8584006" cy="2948499"/>
          </a:xfrm>
        </p:spPr>
        <p:txBody>
          <a:bodyPr/>
          <a:lstStyle/>
          <a:p>
            <a:pPr marL="342900" indent="-342900">
              <a:buFont typeface="+mj-lt"/>
              <a:buAutoNum type="arabicPeriod"/>
            </a:pPr>
            <a:r>
              <a:rPr lang="en-US" dirty="0"/>
              <a:t>With </a:t>
            </a:r>
            <a:r>
              <a:rPr lang="en-US" dirty="0" err="1"/>
              <a:t>vdbench</a:t>
            </a:r>
            <a:r>
              <a:rPr lang="en-US" dirty="0"/>
              <a:t>, multiplexed program threads are used in the application to generate the I/O workload.  </a:t>
            </a:r>
          </a:p>
          <a:p>
            <a:pPr lvl="1"/>
            <a:r>
              <a:rPr lang="en-US" dirty="0"/>
              <a:t>The OS dispatcher switches back and forth between the threads to issue the I/</a:t>
            </a:r>
            <a:r>
              <a:rPr lang="en-US" dirty="0" err="1"/>
              <a:t>Os</a:t>
            </a:r>
            <a:r>
              <a:rPr lang="en-US" dirty="0"/>
              <a:t>.  </a:t>
            </a:r>
          </a:p>
          <a:p>
            <a:pPr lvl="1"/>
            <a:r>
              <a:rPr lang="en-US" dirty="0"/>
              <a:t>Dispatching is a “heavy weight” procedure.</a:t>
            </a:r>
          </a:p>
          <a:p>
            <a:pPr lvl="1"/>
            <a:r>
              <a:rPr lang="en-US" dirty="0"/>
              <a:t>With </a:t>
            </a:r>
            <a:r>
              <a:rPr lang="en-US" dirty="0" err="1"/>
              <a:t>aio</a:t>
            </a:r>
            <a:r>
              <a:rPr lang="en-US" dirty="0"/>
              <a:t>, I would be using a single program thread to generate the same I/O pattern.</a:t>
            </a:r>
          </a:p>
          <a:p>
            <a:pPr marL="342900" indent="-342900">
              <a:buFont typeface="+mj-lt"/>
              <a:buAutoNum type="arabicPeriod"/>
            </a:pPr>
            <a:r>
              <a:rPr lang="en-US" dirty="0"/>
              <a:t>Directly operating the native internal Linux kernel mechanism must fundamentally use fewer CPU cycles and have lower latency.</a:t>
            </a:r>
          </a:p>
          <a:p>
            <a:pPr marL="636587" lvl="1" indent="-342900"/>
            <a:r>
              <a:rPr lang="en-US" dirty="0"/>
              <a:t>The Linux-specific asynchronous I/O or “</a:t>
            </a:r>
            <a:r>
              <a:rPr lang="en-US" dirty="0" err="1"/>
              <a:t>aio</a:t>
            </a:r>
            <a:r>
              <a:rPr lang="en-US" dirty="0"/>
              <a:t>” interface.</a:t>
            </a:r>
          </a:p>
        </p:txBody>
      </p:sp>
      <p:sp>
        <p:nvSpPr>
          <p:cNvPr id="3" name="Title 2">
            <a:extLst>
              <a:ext uri="{FF2B5EF4-FFF2-40B4-BE49-F238E27FC236}">
                <a16:creationId xmlns:a16="http://schemas.microsoft.com/office/drawing/2014/main" id="{9D4469E7-E8C0-40D8-8686-89A103778516}"/>
              </a:ext>
            </a:extLst>
          </p:cNvPr>
          <p:cNvSpPr>
            <a:spLocks noGrp="1"/>
          </p:cNvSpPr>
          <p:nvPr>
            <p:ph type="title"/>
          </p:nvPr>
        </p:nvSpPr>
        <p:spPr/>
        <p:txBody>
          <a:bodyPr/>
          <a:lstStyle/>
          <a:p>
            <a:r>
              <a:rPr lang="en-US" dirty="0"/>
              <a:t>I thought Linux </a:t>
            </a:r>
            <a:r>
              <a:rPr lang="en-US" dirty="0" err="1"/>
              <a:t>aio</a:t>
            </a:r>
            <a:r>
              <a:rPr lang="en-US" dirty="0"/>
              <a:t> </a:t>
            </a:r>
            <a:r>
              <a:rPr lang="en-US" i="1" dirty="0"/>
              <a:t>must</a:t>
            </a:r>
            <a:r>
              <a:rPr lang="en-US" dirty="0"/>
              <a:t> be far more efficient</a:t>
            </a:r>
          </a:p>
        </p:txBody>
      </p:sp>
    </p:spTree>
    <p:extLst>
      <p:ext uri="{BB962C8B-B14F-4D97-AF65-F5344CB8AC3E}">
        <p14:creationId xmlns:p14="http://schemas.microsoft.com/office/powerpoint/2010/main" val="245129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18016A-4FE9-4531-A85E-090AE8CD791C}"/>
              </a:ext>
            </a:extLst>
          </p:cNvPr>
          <p:cNvSpPr>
            <a:spLocks noGrp="1"/>
          </p:cNvSpPr>
          <p:nvPr>
            <p:ph idx="1"/>
          </p:nvPr>
        </p:nvSpPr>
        <p:spPr>
          <a:xfrm>
            <a:off x="264160" y="967575"/>
            <a:ext cx="8584006" cy="1859996"/>
          </a:xfrm>
        </p:spPr>
        <p:txBody>
          <a:bodyPr/>
          <a:lstStyle/>
          <a:p>
            <a:r>
              <a:rPr lang="en-US" dirty="0"/>
              <a:t>With ivy’s lower CPU busy from no-dispatching overhead and direct access to internal kernel mechanisms …</a:t>
            </a:r>
          </a:p>
          <a:p>
            <a:pPr marL="623887" lvl="1" indent="-342900">
              <a:buFont typeface="+mj-lt"/>
              <a:buAutoNum type="arabicPeriod"/>
            </a:pPr>
            <a:r>
              <a:rPr lang="en-US" dirty="0"/>
              <a:t>This will give us spare CPU cycles that in future will be available to generate more complex synthetic workloads more representative of customer workloads.</a:t>
            </a:r>
          </a:p>
          <a:p>
            <a:pPr marL="623887" lvl="1" indent="-342900">
              <a:buFont typeface="+mj-lt"/>
              <a:buAutoNum type="arabicPeriod"/>
            </a:pPr>
            <a:r>
              <a:rPr lang="en-US" dirty="0"/>
              <a:t>I can tune the ivy </a:t>
            </a:r>
            <a:r>
              <a:rPr lang="en-US" dirty="0" err="1"/>
              <a:t>aio</a:t>
            </a:r>
            <a:r>
              <a:rPr lang="en-US" dirty="0"/>
              <a:t> I/O driving loop for responsiveness, assuming that I have extra CPU at my disposal.</a:t>
            </a:r>
          </a:p>
        </p:txBody>
      </p:sp>
      <p:sp>
        <p:nvSpPr>
          <p:cNvPr id="3" name="Title 2">
            <a:extLst>
              <a:ext uri="{FF2B5EF4-FFF2-40B4-BE49-F238E27FC236}">
                <a16:creationId xmlns:a16="http://schemas.microsoft.com/office/drawing/2014/main" id="{B1250AC0-C290-485B-9D6C-81DF45262F48}"/>
              </a:ext>
            </a:extLst>
          </p:cNvPr>
          <p:cNvSpPr>
            <a:spLocks noGrp="1"/>
          </p:cNvSpPr>
          <p:nvPr>
            <p:ph type="title"/>
          </p:nvPr>
        </p:nvSpPr>
        <p:spPr/>
        <p:txBody>
          <a:bodyPr/>
          <a:lstStyle/>
          <a:p>
            <a:r>
              <a:rPr lang="en-US" dirty="0"/>
              <a:t>What I was thinking</a:t>
            </a:r>
          </a:p>
        </p:txBody>
      </p:sp>
    </p:spTree>
    <p:extLst>
      <p:ext uri="{BB962C8B-B14F-4D97-AF65-F5344CB8AC3E}">
        <p14:creationId xmlns:p14="http://schemas.microsoft.com/office/powerpoint/2010/main" val="378380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17802" y="967575"/>
            <a:ext cx="3926197" cy="3431709"/>
          </a:xfrm>
        </p:spPr>
        <p:txBody>
          <a:bodyPr/>
          <a:lstStyle/>
          <a:p>
            <a:r>
              <a:rPr lang="en-US" sz="1200" dirty="0"/>
              <a:t>Each core thread operates a set of “test LUNs”</a:t>
            </a:r>
          </a:p>
          <a:p>
            <a:r>
              <a:rPr lang="en-US" sz="1200" dirty="0"/>
              <a:t>Each “test LUN” operates one more “workloads”.</a:t>
            </a:r>
          </a:p>
          <a:p>
            <a:r>
              <a:rPr lang="en-US" sz="1200" dirty="0"/>
              <a:t>Each “workload” has an I/O sequencer.</a:t>
            </a:r>
          </a:p>
          <a:p>
            <a:r>
              <a:rPr lang="en-US" sz="1200" dirty="0"/>
              <a:t>The I/O sequences generated by the workloads on a particular test LUN are merged onto an </a:t>
            </a:r>
            <a:r>
              <a:rPr lang="en-US" sz="1200" dirty="0" err="1"/>
              <a:t>aio</a:t>
            </a:r>
            <a:r>
              <a:rPr lang="en-US" sz="1200" dirty="0"/>
              <a:t> context for the LUN.</a:t>
            </a:r>
          </a:p>
          <a:p>
            <a:r>
              <a:rPr lang="en-US" sz="1200" dirty="0"/>
              <a:t>The size of the </a:t>
            </a:r>
            <a:r>
              <a:rPr lang="en-US" sz="1200" dirty="0" err="1"/>
              <a:t>aio</a:t>
            </a:r>
            <a:r>
              <a:rPr lang="en-US" sz="1200" dirty="0"/>
              <a:t> context in “I/O slots” is the sum of the </a:t>
            </a:r>
            <a:r>
              <a:rPr lang="en-US" sz="1200" dirty="0" err="1">
                <a:latin typeface="Courier New" panose="02070309020205020404" pitchFamily="49" charset="0"/>
                <a:cs typeface="Courier New" panose="02070309020205020404" pitchFamily="49" charset="0"/>
              </a:rPr>
              <a:t>maxTags</a:t>
            </a:r>
            <a:r>
              <a:rPr lang="en-US" sz="1200" dirty="0"/>
              <a:t> attribute value over the workloads on the LUN.</a:t>
            </a:r>
          </a:p>
          <a:p>
            <a:pPr lvl="1"/>
            <a:r>
              <a:rPr lang="en-US" sz="1100" dirty="0"/>
              <a:t>If this </a:t>
            </a:r>
            <a:r>
              <a:rPr lang="en-US" sz="1100" dirty="0" err="1"/>
              <a:t>aio</a:t>
            </a:r>
            <a:r>
              <a:rPr lang="en-US" sz="1100" dirty="0"/>
              <a:t> context size in I/O slots is larger than the number of concurrent I/</a:t>
            </a:r>
            <a:r>
              <a:rPr lang="en-US" sz="1100" dirty="0" err="1"/>
              <a:t>Os</a:t>
            </a:r>
            <a:r>
              <a:rPr lang="en-US" sz="1100" dirty="0"/>
              <a:t> the underlying hardware / device driver can handle, the OS will queue internally.</a:t>
            </a:r>
          </a:p>
        </p:txBody>
      </p:sp>
      <p:sp>
        <p:nvSpPr>
          <p:cNvPr id="3" name="Title 2"/>
          <p:cNvSpPr>
            <a:spLocks noGrp="1"/>
          </p:cNvSpPr>
          <p:nvPr>
            <p:ph type="title"/>
          </p:nvPr>
        </p:nvSpPr>
        <p:spPr/>
        <p:txBody>
          <a:bodyPr>
            <a:normAutofit/>
          </a:bodyPr>
          <a:lstStyle/>
          <a:p>
            <a:r>
              <a:rPr lang="en-US" dirty="0"/>
              <a:t>i</a:t>
            </a:r>
            <a:r>
              <a:rPr lang="en-US" sz="2000" dirty="0"/>
              <a:t>vy 3</a:t>
            </a:r>
          </a:p>
        </p:txBody>
      </p:sp>
      <p:sp>
        <p:nvSpPr>
          <p:cNvPr id="86" name="Rectangle 85">
            <a:extLst>
              <a:ext uri="{FF2B5EF4-FFF2-40B4-BE49-F238E27FC236}">
                <a16:creationId xmlns:a16="http://schemas.microsoft.com/office/drawing/2014/main" id="{B2C8BC02-FB07-4249-9F25-0BC9A7E915AA}"/>
              </a:ext>
            </a:extLst>
          </p:cNvPr>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87" name="Rectangle 86">
            <a:extLst>
              <a:ext uri="{FF2B5EF4-FFF2-40B4-BE49-F238E27FC236}">
                <a16:creationId xmlns:a16="http://schemas.microsoft.com/office/drawing/2014/main" id="{9F113775-FE4C-46AF-AB9B-B4A4F9CFE4BE}"/>
              </a:ext>
            </a:extLst>
          </p:cNvPr>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8" name="Rectangle 87">
            <a:extLst>
              <a:ext uri="{FF2B5EF4-FFF2-40B4-BE49-F238E27FC236}">
                <a16:creationId xmlns:a16="http://schemas.microsoft.com/office/drawing/2014/main" id="{1A1A8B50-F51D-4FB6-A96E-A35C8BD70337}"/>
              </a:ext>
            </a:extLst>
          </p:cNvPr>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9" name="Rectangle 88">
            <a:extLst>
              <a:ext uri="{FF2B5EF4-FFF2-40B4-BE49-F238E27FC236}">
                <a16:creationId xmlns:a16="http://schemas.microsoft.com/office/drawing/2014/main" id="{67FE8FE8-001E-4C3E-9EBA-00FE339DC3E3}"/>
              </a:ext>
            </a:extLst>
          </p:cNvPr>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90" name="Rectangle 89">
            <a:extLst>
              <a:ext uri="{FF2B5EF4-FFF2-40B4-BE49-F238E27FC236}">
                <a16:creationId xmlns:a16="http://schemas.microsoft.com/office/drawing/2014/main" id="{FB541315-94BF-4AB9-87E0-6AA4D8462173}"/>
              </a:ext>
            </a:extLst>
          </p:cNvPr>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91" name="Rectangle 90">
            <a:extLst>
              <a:ext uri="{FF2B5EF4-FFF2-40B4-BE49-F238E27FC236}">
                <a16:creationId xmlns:a16="http://schemas.microsoft.com/office/drawing/2014/main" id="{D58DB537-B4BA-411D-9810-DC03B384E9BA}"/>
              </a:ext>
            </a:extLst>
          </p:cNvPr>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92" name="Straight Connector 91">
            <a:extLst>
              <a:ext uri="{FF2B5EF4-FFF2-40B4-BE49-F238E27FC236}">
                <a16:creationId xmlns:a16="http://schemas.microsoft.com/office/drawing/2014/main" id="{5D1E601F-634D-4EE7-B3E7-2CA1AEE9B8F5}"/>
              </a:ext>
            </a:extLst>
          </p:cNvPr>
          <p:cNvCxnSpPr>
            <a:stCxn id="91" idx="3"/>
            <a:endCxn id="86"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1191C894-DF60-48AA-88D0-D688E0034580}"/>
              </a:ext>
            </a:extLst>
          </p:cNvPr>
          <p:cNvCxnSpPr>
            <a:stCxn id="87" idx="1"/>
            <a:endCxn id="91"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329E2A41-C6AF-42EC-B053-C9879ABEACA2}"/>
              </a:ext>
            </a:extLst>
          </p:cNvPr>
          <p:cNvCxnSpPr>
            <a:stCxn id="88" idx="1"/>
            <a:endCxn id="91"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95" name="Rounded Rectangular Callout 4">
            <a:extLst>
              <a:ext uri="{FF2B5EF4-FFF2-40B4-BE49-F238E27FC236}">
                <a16:creationId xmlns:a16="http://schemas.microsoft.com/office/drawing/2014/main" id="{8734D83C-60D2-4F9E-8F43-28FD5EB3F4A1}"/>
              </a:ext>
            </a:extLst>
          </p:cNvPr>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96" name="Straight Connector 95">
            <a:extLst>
              <a:ext uri="{FF2B5EF4-FFF2-40B4-BE49-F238E27FC236}">
                <a16:creationId xmlns:a16="http://schemas.microsoft.com/office/drawing/2014/main" id="{F9FACF61-F22E-4EFD-BE2D-AEFB94372D6E}"/>
              </a:ext>
            </a:extLst>
          </p:cNvPr>
          <p:cNvCxnSpPr>
            <a:cxnSpLocks/>
            <a:endCxn id="98"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7" name="Rectangle 96">
            <a:extLst>
              <a:ext uri="{FF2B5EF4-FFF2-40B4-BE49-F238E27FC236}">
                <a16:creationId xmlns:a16="http://schemas.microsoft.com/office/drawing/2014/main" id="{8D510BCB-8AD6-483F-93BA-59AEDEBCDD85}"/>
              </a:ext>
            </a:extLst>
          </p:cNvPr>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98" name="Rectangle 97">
            <a:extLst>
              <a:ext uri="{FF2B5EF4-FFF2-40B4-BE49-F238E27FC236}">
                <a16:creationId xmlns:a16="http://schemas.microsoft.com/office/drawing/2014/main" id="{7EA55AC6-47DD-42A4-AEA2-051B05DA1797}"/>
              </a:ext>
            </a:extLst>
          </p:cNvPr>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99" name="Rectangle 98">
            <a:extLst>
              <a:ext uri="{FF2B5EF4-FFF2-40B4-BE49-F238E27FC236}">
                <a16:creationId xmlns:a16="http://schemas.microsoft.com/office/drawing/2014/main" id="{94AD4A36-68FD-46C2-B1E5-9BBA7083072E}"/>
              </a:ext>
            </a:extLst>
          </p:cNvPr>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00" name="Rectangle 99">
            <a:extLst>
              <a:ext uri="{FF2B5EF4-FFF2-40B4-BE49-F238E27FC236}">
                <a16:creationId xmlns:a16="http://schemas.microsoft.com/office/drawing/2014/main" id="{68BC4A91-B63F-4CD5-86E9-CB48DF9DFA7E}"/>
              </a:ext>
            </a:extLst>
          </p:cNvPr>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01" name="Rectangle 100">
            <a:extLst>
              <a:ext uri="{FF2B5EF4-FFF2-40B4-BE49-F238E27FC236}">
                <a16:creationId xmlns:a16="http://schemas.microsoft.com/office/drawing/2014/main" id="{FD8E1D52-F8E6-4C7F-8454-684AEF8ED3CA}"/>
              </a:ext>
            </a:extLst>
          </p:cNvPr>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02" name="Rectangle 101">
            <a:extLst>
              <a:ext uri="{FF2B5EF4-FFF2-40B4-BE49-F238E27FC236}">
                <a16:creationId xmlns:a16="http://schemas.microsoft.com/office/drawing/2014/main" id="{A32F489B-331A-4338-B027-C75B6B1EE057}"/>
              </a:ext>
            </a:extLst>
          </p:cNvPr>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03" name="Group 102">
            <a:extLst>
              <a:ext uri="{FF2B5EF4-FFF2-40B4-BE49-F238E27FC236}">
                <a16:creationId xmlns:a16="http://schemas.microsoft.com/office/drawing/2014/main" id="{9567A36D-4720-44B4-B1E6-B9038EC6AF11}"/>
              </a:ext>
            </a:extLst>
          </p:cNvPr>
          <p:cNvGrpSpPr/>
          <p:nvPr/>
        </p:nvGrpSpPr>
        <p:grpSpPr>
          <a:xfrm>
            <a:off x="3406971" y="1722325"/>
            <a:ext cx="1568725" cy="385762"/>
            <a:chOff x="3829050" y="1038224"/>
            <a:chExt cx="1568725" cy="385762"/>
          </a:xfrm>
        </p:grpSpPr>
        <p:grpSp>
          <p:nvGrpSpPr>
            <p:cNvPr id="104" name="Group 103">
              <a:extLst>
                <a:ext uri="{FF2B5EF4-FFF2-40B4-BE49-F238E27FC236}">
                  <a16:creationId xmlns:a16="http://schemas.microsoft.com/office/drawing/2014/main" id="{A53793BB-AB6E-49E4-AA8B-AD2F38A63156}"/>
                </a:ext>
              </a:extLst>
            </p:cNvPr>
            <p:cNvGrpSpPr/>
            <p:nvPr/>
          </p:nvGrpSpPr>
          <p:grpSpPr>
            <a:xfrm>
              <a:off x="3930235" y="1084803"/>
              <a:ext cx="1467540" cy="295275"/>
              <a:chOff x="3930235" y="1084803"/>
              <a:chExt cx="1467540" cy="295275"/>
            </a:xfrm>
          </p:grpSpPr>
          <p:sp>
            <p:nvSpPr>
              <p:cNvPr id="106" name="Flowchart: Magnetic Disk 105">
                <a:extLst>
                  <a:ext uri="{FF2B5EF4-FFF2-40B4-BE49-F238E27FC236}">
                    <a16:creationId xmlns:a16="http://schemas.microsoft.com/office/drawing/2014/main" id="{F90BB5FC-6D70-4BA0-99CB-B1D4471DB9A9}"/>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7" name="Rectangle 106">
                <a:extLst>
                  <a:ext uri="{FF2B5EF4-FFF2-40B4-BE49-F238E27FC236}">
                    <a16:creationId xmlns:a16="http://schemas.microsoft.com/office/drawing/2014/main" id="{51B11926-B1C7-4E80-973A-AA0B69DED7E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08" name="Rectangle 107">
                <a:extLst>
                  <a:ext uri="{FF2B5EF4-FFF2-40B4-BE49-F238E27FC236}">
                    <a16:creationId xmlns:a16="http://schemas.microsoft.com/office/drawing/2014/main" id="{03EB5BD6-79F0-4937-8187-CE25B4DFB4E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EA4BF6CA-97F2-41AE-B72B-9CAAF5F5F592}"/>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6" name="Straight Connector 115">
                <a:extLst>
                  <a:ext uri="{FF2B5EF4-FFF2-40B4-BE49-F238E27FC236}">
                    <a16:creationId xmlns:a16="http://schemas.microsoft.com/office/drawing/2014/main" id="{DF742A2B-4210-47A4-A99D-6A84405FA0F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063745B-F209-46F3-9815-3B70F0768E1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D31801B-D2E5-40DA-AF0D-8D278DEFFCF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5991B77-8894-49B3-ADAD-3FA990E1C84A}"/>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22" name="Straight Connector 121">
                <a:extLst>
                  <a:ext uri="{FF2B5EF4-FFF2-40B4-BE49-F238E27FC236}">
                    <a16:creationId xmlns:a16="http://schemas.microsoft.com/office/drawing/2014/main" id="{2EB6F468-8E43-4409-B9BB-16FB300A42B8}"/>
                  </a:ext>
                </a:extLst>
              </p:cNvPr>
              <p:cNvCxnSpPr>
                <a:stCxn id="120" idx="3"/>
                <a:endCxn id="10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Left Brace 104">
              <a:extLst>
                <a:ext uri="{FF2B5EF4-FFF2-40B4-BE49-F238E27FC236}">
                  <a16:creationId xmlns:a16="http://schemas.microsoft.com/office/drawing/2014/main" id="{255726E2-76C0-41DD-BFD4-8A8B8FD96CF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23" name="Group 122">
            <a:extLst>
              <a:ext uri="{FF2B5EF4-FFF2-40B4-BE49-F238E27FC236}">
                <a16:creationId xmlns:a16="http://schemas.microsoft.com/office/drawing/2014/main" id="{AB30468F-8A4E-46EA-89A4-AD27C34D1304}"/>
              </a:ext>
            </a:extLst>
          </p:cNvPr>
          <p:cNvGrpSpPr/>
          <p:nvPr/>
        </p:nvGrpSpPr>
        <p:grpSpPr>
          <a:xfrm>
            <a:off x="3406987" y="2177112"/>
            <a:ext cx="1568725" cy="385762"/>
            <a:chOff x="3829050" y="1038224"/>
            <a:chExt cx="1568725" cy="385762"/>
          </a:xfrm>
        </p:grpSpPr>
        <p:grpSp>
          <p:nvGrpSpPr>
            <p:cNvPr id="125" name="Group 124">
              <a:extLst>
                <a:ext uri="{FF2B5EF4-FFF2-40B4-BE49-F238E27FC236}">
                  <a16:creationId xmlns:a16="http://schemas.microsoft.com/office/drawing/2014/main" id="{370F443F-75ED-4766-814D-3B8EF4FB9BDB}"/>
                </a:ext>
              </a:extLst>
            </p:cNvPr>
            <p:cNvGrpSpPr/>
            <p:nvPr/>
          </p:nvGrpSpPr>
          <p:grpSpPr>
            <a:xfrm>
              <a:off x="3930235" y="1084803"/>
              <a:ext cx="1467540" cy="295275"/>
              <a:chOff x="3930235" y="1084803"/>
              <a:chExt cx="1467540" cy="295275"/>
            </a:xfrm>
          </p:grpSpPr>
          <p:sp>
            <p:nvSpPr>
              <p:cNvPr id="128" name="Flowchart: Magnetic Disk 127">
                <a:extLst>
                  <a:ext uri="{FF2B5EF4-FFF2-40B4-BE49-F238E27FC236}">
                    <a16:creationId xmlns:a16="http://schemas.microsoft.com/office/drawing/2014/main" id="{E0B8C96B-7E6E-4D06-928A-F7AA55D3D452}"/>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9" name="Rectangle 128">
                <a:extLst>
                  <a:ext uri="{FF2B5EF4-FFF2-40B4-BE49-F238E27FC236}">
                    <a16:creationId xmlns:a16="http://schemas.microsoft.com/office/drawing/2014/main" id="{EFD83C04-9A11-4167-96A3-A363AE6F2F96}"/>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1" name="Rectangle 130">
                <a:extLst>
                  <a:ext uri="{FF2B5EF4-FFF2-40B4-BE49-F238E27FC236}">
                    <a16:creationId xmlns:a16="http://schemas.microsoft.com/office/drawing/2014/main" id="{12780117-FB6C-4634-A814-3A8C3D68DBB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2" name="Rectangle 131">
                <a:extLst>
                  <a:ext uri="{FF2B5EF4-FFF2-40B4-BE49-F238E27FC236}">
                    <a16:creationId xmlns:a16="http://schemas.microsoft.com/office/drawing/2014/main" id="{A9D3273C-67A1-4798-AC25-2B820CF804F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4" name="Straight Connector 133">
                <a:extLst>
                  <a:ext uri="{FF2B5EF4-FFF2-40B4-BE49-F238E27FC236}">
                    <a16:creationId xmlns:a16="http://schemas.microsoft.com/office/drawing/2014/main" id="{D2B00849-058F-45FC-90E9-851B4A1B5EE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7186E7-AC4D-456D-A324-F5784BD28DBB}"/>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EF850-0C06-4187-BA0E-03F5D066C31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D51306A9-A290-4281-88B4-174CFFE847A9}"/>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40" name="Straight Connector 139">
                <a:extLst>
                  <a:ext uri="{FF2B5EF4-FFF2-40B4-BE49-F238E27FC236}">
                    <a16:creationId xmlns:a16="http://schemas.microsoft.com/office/drawing/2014/main" id="{0C480DB2-603D-4A5E-AD93-CD7F58F7FAFB}"/>
                  </a:ext>
                </a:extLst>
              </p:cNvPr>
              <p:cNvCxnSpPr>
                <a:stCxn id="138" idx="3"/>
                <a:endCxn id="128"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Left Brace 125">
              <a:extLst>
                <a:ext uri="{FF2B5EF4-FFF2-40B4-BE49-F238E27FC236}">
                  <a16:creationId xmlns:a16="http://schemas.microsoft.com/office/drawing/2014/main" id="{588F1FC1-EF40-4C3A-8713-DFB22A19736B}"/>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41" name="Group 140">
            <a:extLst>
              <a:ext uri="{FF2B5EF4-FFF2-40B4-BE49-F238E27FC236}">
                <a16:creationId xmlns:a16="http://schemas.microsoft.com/office/drawing/2014/main" id="{2330B27D-91A8-4704-84F3-6518F69C5447}"/>
              </a:ext>
            </a:extLst>
          </p:cNvPr>
          <p:cNvGrpSpPr/>
          <p:nvPr/>
        </p:nvGrpSpPr>
        <p:grpSpPr>
          <a:xfrm>
            <a:off x="3407003" y="2631899"/>
            <a:ext cx="1568725" cy="385762"/>
            <a:chOff x="3829050" y="1038224"/>
            <a:chExt cx="1568725" cy="385762"/>
          </a:xfrm>
        </p:grpSpPr>
        <p:grpSp>
          <p:nvGrpSpPr>
            <p:cNvPr id="143" name="Group 142">
              <a:extLst>
                <a:ext uri="{FF2B5EF4-FFF2-40B4-BE49-F238E27FC236}">
                  <a16:creationId xmlns:a16="http://schemas.microsoft.com/office/drawing/2014/main" id="{77B8C037-EFAC-48D7-85D0-AD15450C2D8C}"/>
                </a:ext>
              </a:extLst>
            </p:cNvPr>
            <p:cNvGrpSpPr/>
            <p:nvPr/>
          </p:nvGrpSpPr>
          <p:grpSpPr>
            <a:xfrm>
              <a:off x="3930235" y="1084803"/>
              <a:ext cx="1467540" cy="295275"/>
              <a:chOff x="3930235" y="1084803"/>
              <a:chExt cx="1467540" cy="295275"/>
            </a:xfrm>
          </p:grpSpPr>
          <p:sp>
            <p:nvSpPr>
              <p:cNvPr id="146" name="Flowchart: Magnetic Disk 145">
                <a:extLst>
                  <a:ext uri="{FF2B5EF4-FFF2-40B4-BE49-F238E27FC236}">
                    <a16:creationId xmlns:a16="http://schemas.microsoft.com/office/drawing/2014/main" id="{7A5C11C7-EF7A-41CC-B799-5AA0F9656CE7}"/>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47" name="Rectangle 146">
                <a:extLst>
                  <a:ext uri="{FF2B5EF4-FFF2-40B4-BE49-F238E27FC236}">
                    <a16:creationId xmlns:a16="http://schemas.microsoft.com/office/drawing/2014/main" id="{E7C90143-020B-401E-AD63-27D876CEFDD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49" name="Rectangle 148">
                <a:extLst>
                  <a:ext uri="{FF2B5EF4-FFF2-40B4-BE49-F238E27FC236}">
                    <a16:creationId xmlns:a16="http://schemas.microsoft.com/office/drawing/2014/main" id="{76C116D6-C5FD-4829-90CD-5468EC0F31AA}"/>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51" name="Rectangle 150">
                <a:extLst>
                  <a:ext uri="{FF2B5EF4-FFF2-40B4-BE49-F238E27FC236}">
                    <a16:creationId xmlns:a16="http://schemas.microsoft.com/office/drawing/2014/main" id="{A4942B70-7BF9-496F-A59F-61CCA8CC62F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53" name="Straight Connector 152">
                <a:extLst>
                  <a:ext uri="{FF2B5EF4-FFF2-40B4-BE49-F238E27FC236}">
                    <a16:creationId xmlns:a16="http://schemas.microsoft.com/office/drawing/2014/main" id="{8E0F6F3C-E674-49BA-B109-B6DE394AD53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F1908D5-D993-4825-A937-4CF77D1F5A2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7569B25-5A58-429C-AA97-FCBE2E8447C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378F8C25-390A-4EFC-831A-E911A747966E}"/>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58" name="Straight Connector 157">
                <a:extLst>
                  <a:ext uri="{FF2B5EF4-FFF2-40B4-BE49-F238E27FC236}">
                    <a16:creationId xmlns:a16="http://schemas.microsoft.com/office/drawing/2014/main" id="{3B6D5A89-CFB9-49D1-AA43-3E27F53638A9}"/>
                  </a:ext>
                </a:extLst>
              </p:cNvPr>
              <p:cNvCxnSpPr>
                <a:stCxn id="157" idx="3"/>
                <a:endCxn id="14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Left Brace 143">
              <a:extLst>
                <a:ext uri="{FF2B5EF4-FFF2-40B4-BE49-F238E27FC236}">
                  <a16:creationId xmlns:a16="http://schemas.microsoft.com/office/drawing/2014/main" id="{8DC5FC15-47C1-4D6F-9309-A2912216B018}"/>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59" name="Group 158">
            <a:extLst>
              <a:ext uri="{FF2B5EF4-FFF2-40B4-BE49-F238E27FC236}">
                <a16:creationId xmlns:a16="http://schemas.microsoft.com/office/drawing/2014/main" id="{FC455DA0-98AB-44FC-969C-13A81EEB604B}"/>
              </a:ext>
            </a:extLst>
          </p:cNvPr>
          <p:cNvGrpSpPr/>
          <p:nvPr/>
        </p:nvGrpSpPr>
        <p:grpSpPr>
          <a:xfrm>
            <a:off x="3407019" y="3086686"/>
            <a:ext cx="1568725" cy="385762"/>
            <a:chOff x="3829050" y="1038224"/>
            <a:chExt cx="1568725" cy="385762"/>
          </a:xfrm>
        </p:grpSpPr>
        <p:grpSp>
          <p:nvGrpSpPr>
            <p:cNvPr id="160" name="Group 159">
              <a:extLst>
                <a:ext uri="{FF2B5EF4-FFF2-40B4-BE49-F238E27FC236}">
                  <a16:creationId xmlns:a16="http://schemas.microsoft.com/office/drawing/2014/main" id="{E2851B0D-7310-4E5B-BB7A-EBA3EDF732FE}"/>
                </a:ext>
              </a:extLst>
            </p:cNvPr>
            <p:cNvGrpSpPr/>
            <p:nvPr/>
          </p:nvGrpSpPr>
          <p:grpSpPr>
            <a:xfrm>
              <a:off x="3930235" y="1084803"/>
              <a:ext cx="1467540" cy="295275"/>
              <a:chOff x="3930235" y="1084803"/>
              <a:chExt cx="1467540" cy="295275"/>
            </a:xfrm>
          </p:grpSpPr>
          <p:sp>
            <p:nvSpPr>
              <p:cNvPr id="162" name="Flowchart: Magnetic Disk 161">
                <a:extLst>
                  <a:ext uri="{FF2B5EF4-FFF2-40B4-BE49-F238E27FC236}">
                    <a16:creationId xmlns:a16="http://schemas.microsoft.com/office/drawing/2014/main" id="{58069344-5ED8-4BF7-9664-6041C69DC27A}"/>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63" name="Rectangle 162">
                <a:extLst>
                  <a:ext uri="{FF2B5EF4-FFF2-40B4-BE49-F238E27FC236}">
                    <a16:creationId xmlns:a16="http://schemas.microsoft.com/office/drawing/2014/main" id="{A071960E-0BB4-4755-BAAB-EEE081D75AA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4" name="Rectangle 163">
                <a:extLst>
                  <a:ext uri="{FF2B5EF4-FFF2-40B4-BE49-F238E27FC236}">
                    <a16:creationId xmlns:a16="http://schemas.microsoft.com/office/drawing/2014/main" id="{4F13868F-14BC-44BB-AB2C-3D476D17C15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5" name="Rectangle 164">
                <a:extLst>
                  <a:ext uri="{FF2B5EF4-FFF2-40B4-BE49-F238E27FC236}">
                    <a16:creationId xmlns:a16="http://schemas.microsoft.com/office/drawing/2014/main" id="{7C9B7A92-A1B8-4E3F-AC9F-8207F59918C7}"/>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66" name="Straight Connector 165">
                <a:extLst>
                  <a:ext uri="{FF2B5EF4-FFF2-40B4-BE49-F238E27FC236}">
                    <a16:creationId xmlns:a16="http://schemas.microsoft.com/office/drawing/2014/main" id="{9C3DA655-B415-49A7-AE84-2A2B0D9B695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A0B7338-2CAA-4FB5-AC90-85729A9AD125}"/>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BE2304-F87F-43B3-8515-FE2B2B6BBB00}"/>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E0B05E53-9DC6-4218-9F81-F6BB47FFA0BF}"/>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70" name="Straight Connector 169">
                <a:extLst>
                  <a:ext uri="{FF2B5EF4-FFF2-40B4-BE49-F238E27FC236}">
                    <a16:creationId xmlns:a16="http://schemas.microsoft.com/office/drawing/2014/main" id="{433E22F1-4729-41C0-ACC2-C77CC846BF5F}"/>
                  </a:ext>
                </a:extLst>
              </p:cNvPr>
              <p:cNvCxnSpPr>
                <a:stCxn id="169" idx="3"/>
                <a:endCxn id="162"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Left Brace 160">
              <a:extLst>
                <a:ext uri="{FF2B5EF4-FFF2-40B4-BE49-F238E27FC236}">
                  <a16:creationId xmlns:a16="http://schemas.microsoft.com/office/drawing/2014/main" id="{F8607127-2FA7-4218-8C68-CDEAF9EFF6FD}"/>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71" name="Group 170">
            <a:extLst>
              <a:ext uri="{FF2B5EF4-FFF2-40B4-BE49-F238E27FC236}">
                <a16:creationId xmlns:a16="http://schemas.microsoft.com/office/drawing/2014/main" id="{D7B4366A-8AB5-474B-A5FE-A0D6D467C2A7}"/>
              </a:ext>
            </a:extLst>
          </p:cNvPr>
          <p:cNvGrpSpPr/>
          <p:nvPr/>
        </p:nvGrpSpPr>
        <p:grpSpPr>
          <a:xfrm>
            <a:off x="3407035" y="3748657"/>
            <a:ext cx="1568725" cy="385762"/>
            <a:chOff x="3829050" y="1038224"/>
            <a:chExt cx="1568725" cy="385762"/>
          </a:xfrm>
        </p:grpSpPr>
        <p:grpSp>
          <p:nvGrpSpPr>
            <p:cNvPr id="172" name="Group 171">
              <a:extLst>
                <a:ext uri="{FF2B5EF4-FFF2-40B4-BE49-F238E27FC236}">
                  <a16:creationId xmlns:a16="http://schemas.microsoft.com/office/drawing/2014/main" id="{8A322AF2-D88F-4E4C-A150-67BD04F04201}"/>
                </a:ext>
              </a:extLst>
            </p:cNvPr>
            <p:cNvGrpSpPr/>
            <p:nvPr/>
          </p:nvGrpSpPr>
          <p:grpSpPr>
            <a:xfrm>
              <a:off x="3930235" y="1084803"/>
              <a:ext cx="1467540" cy="295275"/>
              <a:chOff x="3930235" y="1084803"/>
              <a:chExt cx="1467540" cy="295275"/>
            </a:xfrm>
          </p:grpSpPr>
          <p:sp>
            <p:nvSpPr>
              <p:cNvPr id="174" name="Flowchart: Magnetic Disk 173">
                <a:extLst>
                  <a:ext uri="{FF2B5EF4-FFF2-40B4-BE49-F238E27FC236}">
                    <a16:creationId xmlns:a16="http://schemas.microsoft.com/office/drawing/2014/main" id="{19C3005F-E0B6-45C7-9719-B7978DCCFB26}"/>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75" name="Rectangle 174">
                <a:extLst>
                  <a:ext uri="{FF2B5EF4-FFF2-40B4-BE49-F238E27FC236}">
                    <a16:creationId xmlns:a16="http://schemas.microsoft.com/office/drawing/2014/main" id="{D1685CC5-2C3C-4757-8A9A-A8C0D14B9BBD}"/>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6" name="Rectangle 175">
                <a:extLst>
                  <a:ext uri="{FF2B5EF4-FFF2-40B4-BE49-F238E27FC236}">
                    <a16:creationId xmlns:a16="http://schemas.microsoft.com/office/drawing/2014/main" id="{CA96E743-91CE-4069-89C9-1F215294242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7" name="Rectangle 176">
                <a:extLst>
                  <a:ext uri="{FF2B5EF4-FFF2-40B4-BE49-F238E27FC236}">
                    <a16:creationId xmlns:a16="http://schemas.microsoft.com/office/drawing/2014/main" id="{F2888478-981C-4194-AE9B-A23F7AF85B94}"/>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78" name="Straight Connector 177">
                <a:extLst>
                  <a:ext uri="{FF2B5EF4-FFF2-40B4-BE49-F238E27FC236}">
                    <a16:creationId xmlns:a16="http://schemas.microsoft.com/office/drawing/2014/main" id="{67C21562-1BC2-4EAC-B6E5-1A7BB7CE14F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357D281-F434-48FF-AE2C-1C714189B59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EAA7E26-1430-4E41-8854-8191CCBAC6DC}"/>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0FEB14CC-577A-42A0-A6EB-88ED9E306117}"/>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82" name="Straight Connector 181">
                <a:extLst>
                  <a:ext uri="{FF2B5EF4-FFF2-40B4-BE49-F238E27FC236}">
                    <a16:creationId xmlns:a16="http://schemas.microsoft.com/office/drawing/2014/main" id="{9857F7FC-0A52-4521-9DD9-F6E59C97CB7D}"/>
                  </a:ext>
                </a:extLst>
              </p:cNvPr>
              <p:cNvCxnSpPr>
                <a:stCxn id="181" idx="3"/>
                <a:endCxn id="174"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3" name="Left Brace 172">
              <a:extLst>
                <a:ext uri="{FF2B5EF4-FFF2-40B4-BE49-F238E27FC236}">
                  <a16:creationId xmlns:a16="http://schemas.microsoft.com/office/drawing/2014/main" id="{0A4509C4-487E-4DBD-8B75-93FA62B3230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183" name="Straight Connector 182">
            <a:extLst>
              <a:ext uri="{FF2B5EF4-FFF2-40B4-BE49-F238E27FC236}">
                <a16:creationId xmlns:a16="http://schemas.microsoft.com/office/drawing/2014/main" id="{D8D5785D-20F8-4296-916E-40B2320110AD}"/>
              </a:ext>
            </a:extLst>
          </p:cNvPr>
          <p:cNvCxnSpPr>
            <a:cxnSpLocks/>
            <a:stCxn id="100" idx="3"/>
            <a:endCxn id="126"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A1A03B6F-E5D0-4124-AA32-DA3BCB3083C9}"/>
              </a:ext>
            </a:extLst>
          </p:cNvPr>
          <p:cNvCxnSpPr>
            <a:cxnSpLocks/>
            <a:stCxn id="102" idx="3"/>
            <a:endCxn id="105"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DAEF50D0-4272-45EA-92B4-69FF5723D373}"/>
              </a:ext>
            </a:extLst>
          </p:cNvPr>
          <p:cNvCxnSpPr>
            <a:cxnSpLocks/>
            <a:stCxn id="100" idx="3"/>
            <a:endCxn id="144"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1FF521AE-F1D6-4F09-ACC2-EA7D3F8B4ACB}"/>
              </a:ext>
            </a:extLst>
          </p:cNvPr>
          <p:cNvCxnSpPr>
            <a:cxnSpLocks/>
            <a:stCxn id="102" idx="3"/>
            <a:endCxn id="161"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EAF4C768-7A1D-430A-BCD8-AA379A118C97}"/>
              </a:ext>
            </a:extLst>
          </p:cNvPr>
          <p:cNvCxnSpPr>
            <a:cxnSpLocks/>
            <a:stCxn id="102" idx="3"/>
            <a:endCxn id="173"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E5914569-6122-47A3-BD2B-D36C05CAE2DE}"/>
              </a:ext>
            </a:extLst>
          </p:cNvPr>
          <p:cNvCxnSpPr>
            <a:stCxn id="98" idx="2"/>
            <a:endCxn id="100"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25C4CE12-91D5-4DB3-95F8-9C333CEBE87A}"/>
              </a:ext>
            </a:extLst>
          </p:cNvPr>
          <p:cNvCxnSpPr>
            <a:stCxn id="98" idx="2"/>
            <a:endCxn id="102"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0" name="Rounded Rectangular Callout 294">
            <a:extLst>
              <a:ext uri="{FF2B5EF4-FFF2-40B4-BE49-F238E27FC236}">
                <a16:creationId xmlns:a16="http://schemas.microsoft.com/office/drawing/2014/main" id="{62B8C9CA-0FAB-457D-A6F1-24A795977CB9}"/>
              </a:ext>
            </a:extLst>
          </p:cNvPr>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191" name="TextBox 190">
            <a:extLst>
              <a:ext uri="{FF2B5EF4-FFF2-40B4-BE49-F238E27FC236}">
                <a16:creationId xmlns:a16="http://schemas.microsoft.com/office/drawing/2014/main" id="{458A314D-1FEC-4F22-82DA-007CA02574FD}"/>
              </a:ext>
            </a:extLst>
          </p:cNvPr>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92" name="Rounded Rectangular Callout 84">
            <a:extLst>
              <a:ext uri="{FF2B5EF4-FFF2-40B4-BE49-F238E27FC236}">
                <a16:creationId xmlns:a16="http://schemas.microsoft.com/office/drawing/2014/main" id="{6FEE2D54-C323-464F-85BC-A8F629750784}"/>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514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558923"/>
          </a:xfrm>
        </p:spPr>
        <p:txBody>
          <a:bodyPr/>
          <a:lstStyle/>
          <a:p>
            <a:r>
              <a:rPr lang="en-US" sz="1800" dirty="0"/>
              <a:t>One </a:t>
            </a:r>
            <a:r>
              <a:rPr lang="en-US" sz="1800" dirty="0" err="1"/>
              <a:t>aio</a:t>
            </a:r>
            <a:r>
              <a:rPr lang="en-US" sz="1800" dirty="0"/>
              <a:t> “context” with array of I/O driving slots per open file descriptor for a raw LUN with O_DIRECT.</a:t>
            </a:r>
          </a:p>
          <a:p>
            <a:r>
              <a:rPr lang="en-US" sz="1800" dirty="0"/>
              <a:t>“</a:t>
            </a:r>
            <a:r>
              <a:rPr lang="en-US" sz="1800" dirty="0">
                <a:latin typeface="Courier New" panose="02070309020205020404" pitchFamily="49" charset="0"/>
                <a:cs typeface="Courier New" panose="02070309020205020404" pitchFamily="49" charset="0"/>
              </a:rPr>
              <a:t>submit</a:t>
            </a:r>
            <a:r>
              <a:rPr lang="en-US" sz="1800" dirty="0"/>
              <a:t>” and “</a:t>
            </a:r>
            <a:r>
              <a:rPr lang="en-US" sz="1800" dirty="0" err="1">
                <a:latin typeface="Courier New" panose="02070309020205020404" pitchFamily="49" charset="0"/>
                <a:cs typeface="Courier New" panose="02070309020205020404" pitchFamily="49" charset="0"/>
              </a:rPr>
              <a:t>iogetevents</a:t>
            </a:r>
            <a:r>
              <a:rPr lang="en-US" sz="1800" dirty="0"/>
              <a:t>” system calls each of which can handle multiple items with a single call.</a:t>
            </a:r>
          </a:p>
          <a:p>
            <a:r>
              <a:rPr lang="en-US" sz="1800" dirty="0"/>
              <a:t>Each I/O is submitted in one system call and harvested with a second system call.</a:t>
            </a:r>
          </a:p>
          <a:p>
            <a:pPr lvl="1"/>
            <a:r>
              <a:rPr lang="en-US" sz="1600" dirty="0"/>
              <a:t>Jens pointed out in the video of his talk that this gives a slight latency deficit particularly at low I/O rates compared to a traditional synchronous or blocking I/O operation where it takes only one system call to do the I/O.</a:t>
            </a:r>
          </a:p>
          <a:p>
            <a:pPr lvl="1"/>
            <a:r>
              <a:rPr lang="en-US" sz="1600" u="sng" dirty="0"/>
              <a:t>Finally explains</a:t>
            </a:r>
            <a:r>
              <a:rPr lang="en-US" sz="1600" dirty="0"/>
              <a:t> - at very low I/O rates, ivy 3 can show slower service times.</a:t>
            </a:r>
            <a:endParaRPr lang="en-US" sz="1800" dirty="0"/>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Up to ivy version 3.x, Linux “</a:t>
            </a:r>
            <a:r>
              <a:rPr lang="en-US" dirty="0" err="1"/>
              <a:t>aio</a:t>
            </a:r>
            <a:r>
              <a:rPr lang="en-US" dirty="0"/>
              <a:t>”</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11005</TotalTime>
  <Words>4456</Words>
  <Application>Microsoft Office PowerPoint</Application>
  <PresentationFormat>On-screen Show (16:9)</PresentationFormat>
  <Paragraphs>362</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Courier New</vt:lpstr>
      <vt:lpstr>HelveticaNeueLT Std</vt:lpstr>
      <vt:lpstr>Wingdings</vt:lpstr>
      <vt:lpstr>hitachi-corporate-powerpoint-template-2015</vt:lpstr>
      <vt:lpstr>ivy 4 with io_uring</vt:lpstr>
      <vt:lpstr>io_uring – brand new ultra-low latency Linux I/O interface</vt:lpstr>
      <vt:lpstr>io_uring fundamentally changes Linux I/O bandwidth</vt:lpstr>
      <vt:lpstr>ivy 4 is done</vt:lpstr>
      <vt:lpstr>ivy 3 aio</vt:lpstr>
      <vt:lpstr>I thought Linux aio must be far more efficient</vt:lpstr>
      <vt:lpstr>What I was thinking</vt:lpstr>
      <vt:lpstr>ivy 3</vt:lpstr>
      <vt:lpstr>Up to ivy version 3.x, Linux “aio”</vt:lpstr>
      <vt:lpstr>ivy 3 “one thread per core” – event fd</vt:lpstr>
      <vt:lpstr>ivy 3 “one thread per core” – Linux aio</vt:lpstr>
      <vt:lpstr>ivy 4 io_uring</vt:lpstr>
      <vt:lpstr>file descriptors for a workload thread</vt:lpstr>
      <vt:lpstr>io_uring benefits to ivy</vt:lpstr>
      <vt:lpstr>Ultra low latency way to interact with the OS</vt:lpstr>
      <vt:lpstr>Ring implementation – submit queue as example</vt:lpstr>
      <vt:lpstr>Empty ring</vt:lpstr>
      <vt:lpstr>Application submits an I/O</vt:lpstr>
      <vt:lpstr>Ring full</vt:lpstr>
      <vt:lpstr>“ring” - queue element source and consumer</vt:lpstr>
      <vt:lpstr>io_uring “polling” (not yet supported in ivy)</vt:lpstr>
      <vt:lpstr>io_uring submit ring</vt:lpstr>
      <vt:lpstr>io_uring completion ring</vt:lpstr>
      <vt:lpstr>Pre-mapped open file handles and I/O buffers</vt:lpstr>
      <vt:lpstr>io_uring</vt:lpstr>
      <vt:lpstr>No system call needed to harvest completions</vt:lpstr>
      <vt:lpstr>Submitting I/Os – phase one</vt:lpstr>
      <vt:lpstr>Submitting I/Os – phase two</vt:lpstr>
      <vt:lpstr>Timeout sqes</vt:lpstr>
      <vt:lpstr>The main loop inside a subinterval</vt:lpstr>
      <vt:lpstr>Concept of “unsubmitted timeouts”</vt:lpstr>
      <vt:lpstr>user_data gets copied from sqe to cqe</vt:lpstr>
      <vt:lpstr>ivydriver's "cqe_shim"</vt:lpstr>
      <vt:lpstr>cqe_shims enable timeout processing</vt:lpstr>
      <vt:lpstr>insert_timeout_if_necessary()</vt:lpstr>
      <vt:lpstr>2020-02-10 News: “spinloop” now on by default</vt:lpstr>
      <vt:lpstr>Max test host config ivy 4.00.00</vt:lpstr>
      <vt:lpstr>Largest config that ivy 4.00.00 can handle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PCfromHell</cp:lastModifiedBy>
  <cp:revision>703</cp:revision>
  <dcterms:created xsi:type="dcterms:W3CDTF">2015-10-27T23:46:57Z</dcterms:created>
  <dcterms:modified xsi:type="dcterms:W3CDTF">2020-02-11T00:41:36Z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