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handoutMasterIdLst>
    <p:handoutMasterId r:id="rId107"/>
  </p:handoutMasterIdLst>
  <p:sldIdLst>
    <p:sldId id="309" r:id="rId2"/>
    <p:sldId id="310" r:id="rId3"/>
    <p:sldId id="321" r:id="rId4"/>
    <p:sldId id="312" r:id="rId5"/>
    <p:sldId id="324" r:id="rId6"/>
    <p:sldId id="313" r:id="rId7"/>
    <p:sldId id="323" r:id="rId8"/>
    <p:sldId id="315" r:id="rId9"/>
    <p:sldId id="314" r:id="rId10"/>
    <p:sldId id="316" r:id="rId11"/>
    <p:sldId id="331" r:id="rId12"/>
    <p:sldId id="317" r:id="rId13"/>
    <p:sldId id="318" r:id="rId14"/>
    <p:sldId id="319" r:id="rId15"/>
    <p:sldId id="320" r:id="rId16"/>
    <p:sldId id="330" r:id="rId17"/>
    <p:sldId id="334" r:id="rId18"/>
    <p:sldId id="332" r:id="rId19"/>
    <p:sldId id="325" r:id="rId20"/>
    <p:sldId id="327" r:id="rId21"/>
    <p:sldId id="393" r:id="rId22"/>
    <p:sldId id="328" r:id="rId23"/>
    <p:sldId id="391" r:id="rId24"/>
    <p:sldId id="437" r:id="rId25"/>
    <p:sldId id="395" r:id="rId26"/>
    <p:sldId id="397" r:id="rId27"/>
    <p:sldId id="392" r:id="rId28"/>
    <p:sldId id="396" r:id="rId29"/>
    <p:sldId id="326" r:id="rId30"/>
    <p:sldId id="394" r:id="rId31"/>
    <p:sldId id="471" r:id="rId32"/>
    <p:sldId id="329" r:id="rId33"/>
    <p:sldId id="333" r:id="rId34"/>
    <p:sldId id="335" r:id="rId35"/>
    <p:sldId id="336" r:id="rId36"/>
    <p:sldId id="337" r:id="rId37"/>
    <p:sldId id="338" r:id="rId38"/>
    <p:sldId id="339" r:id="rId39"/>
    <p:sldId id="322" r:id="rId40"/>
    <p:sldId id="456" r:id="rId41"/>
    <p:sldId id="457" r:id="rId42"/>
    <p:sldId id="455" r:id="rId43"/>
    <p:sldId id="343" r:id="rId44"/>
    <p:sldId id="345" r:id="rId45"/>
    <p:sldId id="383" r:id="rId46"/>
    <p:sldId id="356" r:id="rId47"/>
    <p:sldId id="362" r:id="rId48"/>
    <p:sldId id="344" r:id="rId49"/>
    <p:sldId id="346" r:id="rId50"/>
    <p:sldId id="350" r:id="rId51"/>
    <p:sldId id="347" r:id="rId52"/>
    <p:sldId id="348" r:id="rId53"/>
    <p:sldId id="373" r:id="rId54"/>
    <p:sldId id="371" r:id="rId55"/>
    <p:sldId id="372" r:id="rId56"/>
    <p:sldId id="464" r:id="rId57"/>
    <p:sldId id="458" r:id="rId58"/>
    <p:sldId id="474" r:id="rId59"/>
    <p:sldId id="475" r:id="rId60"/>
    <p:sldId id="476" r:id="rId61"/>
    <p:sldId id="477" r:id="rId62"/>
    <p:sldId id="478" r:id="rId63"/>
    <p:sldId id="479" r:id="rId64"/>
    <p:sldId id="480" r:id="rId65"/>
    <p:sldId id="473" r:id="rId66"/>
    <p:sldId id="467" r:id="rId67"/>
    <p:sldId id="352" r:id="rId68"/>
    <p:sldId id="361" r:id="rId69"/>
    <p:sldId id="353" r:id="rId70"/>
    <p:sldId id="466" r:id="rId71"/>
    <p:sldId id="472" r:id="rId72"/>
    <p:sldId id="354" r:id="rId73"/>
    <p:sldId id="357" r:id="rId74"/>
    <p:sldId id="417" r:id="rId75"/>
    <p:sldId id="415" r:id="rId76"/>
    <p:sldId id="423" r:id="rId77"/>
    <p:sldId id="418" r:id="rId78"/>
    <p:sldId id="439" r:id="rId79"/>
    <p:sldId id="419" r:id="rId80"/>
    <p:sldId id="420" r:id="rId81"/>
    <p:sldId id="469" r:id="rId82"/>
    <p:sldId id="424" r:id="rId83"/>
    <p:sldId id="425" r:id="rId84"/>
    <p:sldId id="426" r:id="rId85"/>
    <p:sldId id="427" r:id="rId86"/>
    <p:sldId id="428" r:id="rId87"/>
    <p:sldId id="429" r:id="rId88"/>
    <p:sldId id="430" r:id="rId89"/>
    <p:sldId id="431" r:id="rId90"/>
    <p:sldId id="433" r:id="rId91"/>
    <p:sldId id="416" r:id="rId92"/>
    <p:sldId id="436" r:id="rId93"/>
    <p:sldId id="434" r:id="rId94"/>
    <p:sldId id="446" r:id="rId95"/>
    <p:sldId id="468" r:id="rId96"/>
    <p:sldId id="447" r:id="rId97"/>
    <p:sldId id="438" r:id="rId98"/>
    <p:sldId id="441" r:id="rId99"/>
    <p:sldId id="442" r:id="rId100"/>
    <p:sldId id="443" r:id="rId101"/>
    <p:sldId id="444" r:id="rId102"/>
    <p:sldId id="445" r:id="rId103"/>
    <p:sldId id="470" r:id="rId104"/>
    <p:sldId id="306" r:id="rId105"/>
  </p:sldIdLst>
  <p:sldSz cx="9144000" cy="5143500" type="screen16x9"/>
  <p:notesSz cx="6858000" cy="9144000"/>
  <p:custDataLst>
    <p:tags r:id="rId10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p:scale>
          <a:sx n="110" d="100"/>
          <a:sy n="110" d="100"/>
        </p:scale>
        <p:origin x="-318" y="-42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6/19/2016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dirty="0" smtClean="0"/>
              <a:t>June 17, </a:t>
            </a:r>
            <a:r>
              <a:rPr lang="en-US" dirty="0"/>
              <a:t>2016</a:t>
            </a:r>
          </a:p>
          <a:p>
            <a:r>
              <a:rPr lang="en-US" sz="1400" dirty="0" smtClean="0"/>
              <a:t>Allart Ian Vogelesang  </a:t>
            </a:r>
            <a:r>
              <a:rPr lang="en-US" sz="1200" dirty="0" smtClean="0">
                <a:hlinkClick r:id="rId3"/>
              </a:rPr>
              <a:t>ian.vogelesang@hds.com</a:t>
            </a:r>
            <a:r>
              <a:rPr lang="en-US" sz="1200" dirty="0" smtClean="0"/>
              <a:t> +1 408 396 6511</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A constant (a literal of one of the types) is an expression</a:t>
            </a:r>
          </a:p>
          <a:p>
            <a:pPr lvl="1"/>
            <a:r>
              <a:rPr lang="en-US" dirty="0" smtClean="0"/>
              <a:t>e.g</a:t>
            </a:r>
            <a:r>
              <a:rPr lang="en-US" smtClean="0"/>
              <a:t>. </a:t>
            </a:r>
            <a:r>
              <a:rPr lang="en-US" smtClean="0">
                <a:latin typeface="Courier New" pitchFamily="49" charset="0"/>
                <a:cs typeface="Courier New" pitchFamily="49" charset="0"/>
              </a:rPr>
              <a:t>"constant"</a:t>
            </a:r>
            <a:endParaRPr lang="en-US" dirty="0" smtClean="0">
              <a:latin typeface="Courier New" pitchFamily="49" charset="0"/>
              <a:cs typeface="Courier New" pitchFamily="49" charset="0"/>
            </a:endParaRPr>
          </a:p>
          <a:p>
            <a:r>
              <a:rPr lang="en-US" dirty="0" smtClean="0"/>
              <a:t>A variable reference is an expression</a:t>
            </a:r>
          </a:p>
          <a:p>
            <a:pPr lvl="1"/>
            <a:r>
              <a:rPr lang="en-US" dirty="0" smtClean="0"/>
              <a:t>e.g. </a:t>
            </a:r>
            <a:r>
              <a:rPr lang="en-US" dirty="0" smtClean="0">
                <a:latin typeface="Courier New" pitchFamily="49" charset="0"/>
                <a:cs typeface="Courier New" pitchFamily="49" charset="0"/>
              </a:rPr>
              <a:t>x</a:t>
            </a:r>
          </a:p>
          <a:p>
            <a:r>
              <a:rPr lang="en-US" dirty="0" smtClean="0"/>
              <a:t>Expressions may be combined together with operators, which operate the same as in C/C++:</a:t>
            </a:r>
          </a:p>
          <a:p>
            <a:pPr lvl="1"/>
            <a:r>
              <a:rPr lang="en-US" dirty="0" smtClean="0"/>
              <a:t>+, -, *, /, %, &gt;, &lt;, &gt;=, &lt;=, ==, !=, =, |, &amp;, ^, &amp;&amp;, || </a:t>
            </a:r>
          </a:p>
          <a:p>
            <a:r>
              <a:rPr lang="en-US" dirty="0" smtClean="0"/>
              <a:t>Expressions have a type,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double</a:t>
            </a:r>
            <a:r>
              <a:rPr lang="en-US" dirty="0" smtClean="0"/>
              <a:t>, or </a:t>
            </a:r>
            <a:r>
              <a:rPr lang="en-US" dirty="0" smtClean="0">
                <a:latin typeface="Courier New" pitchFamily="49" charset="0"/>
                <a:cs typeface="Courier New" pitchFamily="49" charset="0"/>
              </a:rPr>
              <a:t>string</a:t>
            </a:r>
          </a:p>
        </p:txBody>
      </p:sp>
      <p:sp>
        <p:nvSpPr>
          <p:cNvPr id="3" name="Title 2"/>
          <p:cNvSpPr>
            <a:spLocks noGrp="1"/>
          </p:cNvSpPr>
          <p:nvPr>
            <p:ph type="title"/>
          </p:nvPr>
        </p:nvSpPr>
        <p:spPr/>
        <p:txBody>
          <a:bodyPr/>
          <a:lstStyle/>
          <a:p>
            <a:r>
              <a:rPr lang="en-US" dirty="0" smtClean="0"/>
              <a:t>Expressions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dirty="0" err="1" smtClean="0">
                <a:latin typeface="Courier New" pitchFamily="49" charset="0"/>
                <a:cs typeface="Courier New" pitchFamily="49" charset="0"/>
              </a:rPr>
              <a:t>subsystem_metric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&lt;end&gt;</a:t>
            </a:r>
            <a:br>
              <a:rPr lang="en-US" smtClean="0"/>
            </a:b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24096"/>
          </a:xfrm>
        </p:spPr>
        <p:txBody>
          <a:bodyPr/>
          <a:lstStyle/>
          <a:p>
            <a:r>
              <a:rPr lang="en-US" dirty="0" err="1"/>
              <a:t>i</a:t>
            </a:r>
            <a:r>
              <a:rPr lang="en-US" dirty="0" err="1" smtClean="0"/>
              <a:t>nt</a:t>
            </a:r>
            <a:r>
              <a:rPr lang="en-US" dirty="0" smtClean="0"/>
              <a:t>( &lt;expression&gt; )</a:t>
            </a:r>
            <a:br>
              <a:rPr lang="en-US" dirty="0" smtClean="0"/>
            </a:br>
            <a:r>
              <a:rPr lang="en-US" dirty="0" smtClean="0"/>
              <a:t>double( &lt;expression&gt; )</a:t>
            </a:r>
            <a:br>
              <a:rPr lang="en-US" dirty="0" smtClean="0"/>
            </a:br>
            <a:r>
              <a:rPr lang="en-US" dirty="0" smtClean="0"/>
              <a:t>string( &lt;expression&gt; )</a:t>
            </a:r>
          </a:p>
          <a:p>
            <a:r>
              <a:rPr lang="en-US" dirty="0" smtClean="0"/>
              <a:t>Some times called a "cast".</a:t>
            </a:r>
          </a:p>
          <a:p>
            <a:r>
              <a:rPr lang="en-US" dirty="0" smtClean="0"/>
              <a:t>The expression is evaluated and the result is converted to the target type.</a:t>
            </a:r>
          </a:p>
          <a:p>
            <a:r>
              <a:rPr lang="en-US" dirty="0" smtClean="0"/>
              <a:t>Can result in a run time error</a:t>
            </a:r>
          </a:p>
          <a:p>
            <a:pPr lvl="1"/>
            <a:r>
              <a:rPr lang="en-US" dirty="0" smtClean="0"/>
              <a:t>E.g. evaluating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("cow")</a:t>
            </a:r>
            <a:r>
              <a:rPr lang="en-US" dirty="0" smtClean="0"/>
              <a:t> would cause a run-time error.</a:t>
            </a:r>
            <a:endParaRPr lang="en-US" dirty="0"/>
          </a:p>
        </p:txBody>
      </p:sp>
      <p:sp>
        <p:nvSpPr>
          <p:cNvPr id="3" name="Title 2"/>
          <p:cNvSpPr>
            <a:spLocks noGrp="1"/>
          </p:cNvSpPr>
          <p:nvPr>
            <p:ph type="title"/>
          </p:nvPr>
        </p:nvSpPr>
        <p:spPr/>
        <p:txBody>
          <a:bodyPr/>
          <a:lstStyle/>
          <a:p>
            <a:r>
              <a:rPr lang="en-US" dirty="0" smtClean="0"/>
              <a:t>Converting an expression to a different type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785104"/>
          </a:xfrm>
        </p:spPr>
        <p:txBody>
          <a:bodyPr/>
          <a:lstStyle/>
          <a:p>
            <a:r>
              <a:rPr lang="en-US" dirty="0" smtClean="0"/>
              <a:t>+  	plus – for numbers, adds, for strings, concatenates</a:t>
            </a:r>
            <a:br>
              <a:rPr lang="en-US" dirty="0" smtClean="0"/>
            </a:br>
            <a:r>
              <a:rPr lang="en-US" dirty="0" smtClean="0"/>
              <a:t>- 	minus</a:t>
            </a:r>
            <a:br>
              <a:rPr lang="en-US" dirty="0" smtClean="0"/>
            </a:br>
            <a:r>
              <a:rPr lang="en-US" dirty="0" smtClean="0"/>
              <a:t>*	multiply</a:t>
            </a:r>
            <a:br>
              <a:rPr lang="en-US" dirty="0" smtClean="0"/>
            </a:br>
            <a:r>
              <a:rPr lang="en-US" dirty="0" smtClean="0"/>
              <a:t>/	divide</a:t>
            </a:r>
            <a:br>
              <a:rPr lang="en-US" dirty="0" smtClean="0"/>
            </a:br>
            <a:r>
              <a:rPr lang="en-US" dirty="0" smtClean="0"/>
              <a:t>%	remainder from integer division</a:t>
            </a:r>
          </a:p>
        </p:txBody>
      </p:sp>
      <p:sp>
        <p:nvSpPr>
          <p:cNvPr id="3" name="Title 2"/>
          <p:cNvSpPr>
            <a:spLocks noGrp="1"/>
          </p:cNvSpPr>
          <p:nvPr>
            <p:ph type="title"/>
          </p:nvPr>
        </p:nvSpPr>
        <p:spPr/>
        <p:txBody>
          <a:bodyPr/>
          <a:lstStyle/>
          <a:p>
            <a:r>
              <a:rPr lang="en-US" dirty="0" smtClean="0"/>
              <a:t>Operators - arithmetic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65161"/>
          </a:xfrm>
        </p:spPr>
        <p:txBody>
          <a:bodyPr/>
          <a:lstStyle/>
          <a:p>
            <a:pPr>
              <a:tabLst>
                <a:tab pos="803275" algn="l"/>
                <a:tab pos="4572000" algn="l"/>
                <a:tab pos="5256213" algn="l"/>
              </a:tabLst>
            </a:pPr>
            <a:r>
              <a:rPr lang="en-US" sz="2000" dirty="0" smtClean="0"/>
              <a:t>&gt;	greater than</a:t>
            </a:r>
            <a:br>
              <a:rPr lang="en-US" sz="2000" dirty="0" smtClean="0"/>
            </a:br>
            <a:r>
              <a:rPr lang="en-US" sz="2000" dirty="0" smtClean="0"/>
              <a:t>&lt;	less than</a:t>
            </a:r>
            <a:r>
              <a:rPr lang="en-US" sz="2000" dirty="0"/>
              <a:t/>
            </a:r>
            <a:br>
              <a:rPr lang="en-US" sz="2000" dirty="0"/>
            </a:br>
            <a:r>
              <a:rPr lang="en-US" sz="2000" dirty="0" smtClean="0"/>
              <a:t>&gt;=	greater than or equal to</a:t>
            </a:r>
            <a:r>
              <a:rPr lang="en-US" sz="2000" dirty="0"/>
              <a:t/>
            </a:r>
            <a:br>
              <a:rPr lang="en-US" sz="2000" dirty="0"/>
            </a:br>
            <a:r>
              <a:rPr lang="en-US" sz="2000" dirty="0" smtClean="0"/>
              <a:t>&lt;=	less than or equal to</a:t>
            </a:r>
            <a:br>
              <a:rPr lang="en-US" sz="2000" dirty="0" smtClean="0"/>
            </a:br>
            <a:r>
              <a:rPr lang="en-US" sz="2000" dirty="0" smtClean="0"/>
              <a:t>==	equal to</a:t>
            </a:r>
            <a:r>
              <a:rPr lang="en-US" sz="2000" dirty="0"/>
              <a:t/>
            </a:r>
            <a:br>
              <a:rPr lang="en-US" sz="2000" dirty="0"/>
            </a:br>
            <a:r>
              <a:rPr lang="en-US" sz="2000" dirty="0" smtClean="0"/>
              <a:t>!=	not equal to</a:t>
            </a:r>
          </a:p>
          <a:p>
            <a:r>
              <a:rPr lang="en-US" sz="2000" dirty="0" smtClean="0"/>
              <a:t>There is no true/false type.  Logical operators evaluate to an integer value just like the old C language before there was a </a:t>
            </a:r>
            <a:r>
              <a:rPr lang="en-US" sz="2000" dirty="0" err="1" smtClean="0">
                <a:latin typeface="Courier New" pitchFamily="49" charset="0"/>
                <a:cs typeface="Courier New" pitchFamily="49" charset="0"/>
              </a:rPr>
              <a:t>bool</a:t>
            </a:r>
            <a:r>
              <a:rPr lang="en-US" sz="2000" dirty="0" smtClean="0"/>
              <a:t> type.</a:t>
            </a:r>
          </a:p>
          <a:p>
            <a:pPr lvl="1"/>
            <a:r>
              <a:rPr lang="en-US" sz="1800" dirty="0" smtClean="0"/>
              <a:t>An </a:t>
            </a:r>
            <a:r>
              <a:rPr lang="en-US" sz="1800" dirty="0" err="1" smtClean="0">
                <a:latin typeface="Courier New" pitchFamily="49" charset="0"/>
                <a:cs typeface="Courier New" pitchFamily="49" charset="0"/>
              </a:rPr>
              <a:t>int</a:t>
            </a:r>
            <a:r>
              <a:rPr lang="en-US" sz="1800" dirty="0" smtClean="0"/>
              <a:t> or a </a:t>
            </a:r>
            <a:r>
              <a:rPr lang="en-US" sz="1800" dirty="0" smtClean="0">
                <a:latin typeface="Courier New" pitchFamily="49" charset="0"/>
                <a:cs typeface="Courier New" pitchFamily="49" charset="0"/>
              </a:rPr>
              <a:t>double</a:t>
            </a:r>
            <a:r>
              <a:rPr lang="en-US" sz="1800" dirty="0" smtClean="0"/>
              <a:t> value used as a logical expression </a:t>
            </a:r>
            <a:r>
              <a:rPr lang="en-US" sz="1800" smtClean="0"/>
              <a:t>means "false" </a:t>
            </a:r>
            <a:r>
              <a:rPr lang="en-US" sz="1800" dirty="0" smtClean="0"/>
              <a:t>if the numeric value is zero, and </a:t>
            </a:r>
            <a:r>
              <a:rPr lang="en-US" sz="1800" smtClean="0"/>
              <a:t>means "true" </a:t>
            </a:r>
            <a:r>
              <a:rPr lang="en-US" sz="1800" dirty="0" smtClean="0"/>
              <a:t>for any non-zero value.</a:t>
            </a:r>
          </a:p>
          <a:p>
            <a:pPr lvl="1"/>
            <a:r>
              <a:rPr lang="en-US" sz="1800" dirty="0" smtClean="0"/>
              <a:t>Use of </a:t>
            </a:r>
            <a:r>
              <a:rPr lang="en-US" sz="1800" dirty="0" err="1" smtClean="0">
                <a:latin typeface="Courier New" panose="02070309020205020404" pitchFamily="49" charset="0"/>
                <a:cs typeface="Courier New" panose="02070309020205020404" pitchFamily="49" charset="0"/>
              </a:rPr>
              <a:t>int</a:t>
            </a:r>
            <a:r>
              <a:rPr lang="en-US" sz="1800" dirty="0" smtClean="0"/>
              <a:t> logical values is transparent – it works the way you expect it to.</a:t>
            </a:r>
          </a:p>
        </p:txBody>
      </p:sp>
      <p:sp>
        <p:nvSpPr>
          <p:cNvPr id="3" name="Title 2"/>
          <p:cNvSpPr>
            <a:spLocks noGrp="1"/>
          </p:cNvSpPr>
          <p:nvPr>
            <p:ph type="title"/>
          </p:nvPr>
        </p:nvSpPr>
        <p:spPr/>
        <p:txBody>
          <a:bodyPr/>
          <a:lstStyle/>
          <a:p>
            <a:r>
              <a:rPr lang="en-US" dirty="0" smtClean="0"/>
              <a:t>Logical operators - comparison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The bitwise operators operate on the individual bits in an </a:t>
            </a:r>
            <a:r>
              <a:rPr lang="en-US" dirty="0" err="1" smtClean="0">
                <a:latin typeface="Courier New" pitchFamily="49" charset="0"/>
                <a:cs typeface="Courier New" pitchFamily="49" charset="0"/>
              </a:rPr>
              <a:t>int</a:t>
            </a:r>
            <a:r>
              <a:rPr lang="en-US" dirty="0" smtClean="0"/>
              <a:t> value, exactly like in C/C++.</a:t>
            </a:r>
          </a:p>
          <a:p>
            <a:r>
              <a:rPr lang="en-US" dirty="0" smtClean="0"/>
              <a:t>| 	bitwise or</a:t>
            </a:r>
            <a:br>
              <a:rPr lang="en-US" dirty="0" smtClean="0"/>
            </a:br>
            <a:r>
              <a:rPr lang="en-US" dirty="0" smtClean="0"/>
              <a:t>&amp;	bitwise and</a:t>
            </a:r>
            <a:r>
              <a:rPr lang="en-US" dirty="0"/>
              <a:t/>
            </a:r>
            <a:br>
              <a:rPr lang="en-US" dirty="0"/>
            </a:br>
            <a:r>
              <a:rPr lang="en-US" dirty="0" smtClean="0"/>
              <a:t>^	bitwise exclusive or</a:t>
            </a:r>
          </a:p>
        </p:txBody>
      </p:sp>
      <p:sp>
        <p:nvSpPr>
          <p:cNvPr id="3" name="Title 2"/>
          <p:cNvSpPr>
            <a:spLocks noGrp="1"/>
          </p:cNvSpPr>
          <p:nvPr>
            <p:ph type="title"/>
          </p:nvPr>
        </p:nvSpPr>
        <p:spPr/>
        <p:txBody>
          <a:bodyPr/>
          <a:lstStyle/>
          <a:p>
            <a:r>
              <a:rPr lang="en-US" dirty="0" smtClean="0"/>
              <a:t>Bitwise or, bitwise and, bitwise exclusive 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6490"/>
          </a:xfrm>
        </p:spPr>
        <p:txBody>
          <a:bodyPr/>
          <a:lstStyle/>
          <a:p>
            <a:r>
              <a:rPr lang="en-US" sz="1600" dirty="0" smtClean="0"/>
              <a:t>These operate on logical expressions, which evaluate to an </a:t>
            </a:r>
            <a:r>
              <a:rPr lang="en-US" sz="1600" dirty="0" err="1" smtClean="0">
                <a:latin typeface="Courier New" panose="02070309020205020404" pitchFamily="49" charset="0"/>
                <a:cs typeface="Courier New" panose="02070309020205020404" pitchFamily="49" charset="0"/>
              </a:rPr>
              <a:t>int</a:t>
            </a:r>
            <a:r>
              <a:rPr lang="en-US" sz="1600" dirty="0" smtClean="0"/>
              <a:t> interpreted to </a:t>
            </a:r>
            <a:r>
              <a:rPr lang="en-US" sz="1600" smtClean="0"/>
              <a:t>mean "false" </a:t>
            </a:r>
            <a:r>
              <a:rPr lang="en-US" sz="1600" dirty="0" smtClean="0"/>
              <a:t>if the </a:t>
            </a:r>
            <a:r>
              <a:rPr lang="en-US" sz="1600" dirty="0" err="1" smtClean="0">
                <a:latin typeface="Courier New" panose="02070309020205020404" pitchFamily="49" charset="0"/>
                <a:cs typeface="Courier New" panose="02070309020205020404" pitchFamily="49" charset="0"/>
              </a:rPr>
              <a:t>int</a:t>
            </a:r>
            <a:r>
              <a:rPr lang="en-US" sz="1600" dirty="0" smtClean="0"/>
              <a:t> value is zero</a:t>
            </a:r>
            <a:r>
              <a:rPr lang="en-US" sz="1600" smtClean="0"/>
              <a:t>, "true" </a:t>
            </a:r>
            <a:r>
              <a:rPr lang="en-US" sz="1600" dirty="0" smtClean="0"/>
              <a:t>otherwise.</a:t>
            </a:r>
          </a:p>
          <a:p>
            <a:pPr lvl="1"/>
            <a:r>
              <a:rPr lang="en-US" sz="1400" dirty="0" smtClean="0"/>
              <a:t>Like in C/C++ the second expression after the operator is not evaluated if the result is known from evaluating the first expression before the operator.</a:t>
            </a:r>
          </a:p>
          <a:p>
            <a:r>
              <a:rPr lang="en-US" sz="1600" dirty="0" smtClean="0"/>
              <a:t>||	logical or</a:t>
            </a:r>
          </a:p>
          <a:p>
            <a:pPr lvl="1"/>
            <a:r>
              <a:rPr lang="en-US" sz="1400" dirty="0" smtClean="0"/>
              <a:t>Evaluates the first expression, and if true, returns true.  Otherwise, it evaluates the second expression and returns its true/false value.</a:t>
            </a:r>
          </a:p>
          <a:p>
            <a:r>
              <a:rPr lang="en-US" sz="1600" dirty="0" smtClean="0"/>
              <a:t>&amp;&amp;	logical and</a:t>
            </a:r>
          </a:p>
          <a:p>
            <a:pPr lvl="1"/>
            <a:r>
              <a:rPr lang="en-US" sz="1400" dirty="0" smtClean="0"/>
              <a:t>Evaluates the first expression, and if false, returns false.  Otherwise it evaluates the second expression and returns its true/false value.</a:t>
            </a:r>
          </a:p>
          <a:p>
            <a:r>
              <a:rPr lang="en-US" sz="1600" dirty="0" smtClean="0"/>
              <a:t>!	</a:t>
            </a:r>
            <a:r>
              <a:rPr lang="en-US" sz="1600" dirty="0"/>
              <a:t>n</a:t>
            </a:r>
            <a:r>
              <a:rPr lang="en-US" sz="1600" dirty="0" smtClean="0"/>
              <a:t>ot</a:t>
            </a:r>
          </a:p>
          <a:p>
            <a:pPr lvl="1"/>
            <a:r>
              <a:rPr lang="en-US" sz="1400" dirty="0" smtClean="0"/>
              <a:t>Evaluates a logical expression and returns the opposite.</a:t>
            </a:r>
          </a:p>
        </p:txBody>
      </p:sp>
      <p:sp>
        <p:nvSpPr>
          <p:cNvPr id="3" name="Title 2"/>
          <p:cNvSpPr>
            <a:spLocks noGrp="1"/>
          </p:cNvSpPr>
          <p:nvPr>
            <p:ph type="title"/>
          </p:nvPr>
        </p:nvSpPr>
        <p:spPr/>
        <p:txBody>
          <a:bodyPr/>
          <a:lstStyle/>
          <a:p>
            <a:r>
              <a:rPr lang="en-US" dirty="0" smtClean="0"/>
              <a:t>Logical or, and, not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r>
              <a:rPr lang="en-US" dirty="0" smtClean="0"/>
              <a:t>&lt;identifier&gt; = &lt;expression&gt;</a:t>
            </a:r>
          </a:p>
          <a:p>
            <a:r>
              <a:rPr lang="en-US" dirty="0" smtClean="0"/>
              <a:t>The identifier is looked up in the symbol table at compile time, and if it’s valid, at execution the expression is evaluated and the variable is set to that value.</a:t>
            </a:r>
          </a:p>
          <a:p>
            <a:r>
              <a:rPr lang="en-US" dirty="0" smtClean="0"/>
              <a:t>If the expression is not of the same type as the variable, the value may be coerced / converted, or in some cases a compile time error occurs.</a:t>
            </a:r>
            <a:endParaRPr lang="en-US" dirty="0"/>
          </a:p>
        </p:txBody>
      </p:sp>
      <p:sp>
        <p:nvSpPr>
          <p:cNvPr id="3" name="Title 2"/>
          <p:cNvSpPr>
            <a:spLocks noGrp="1"/>
          </p:cNvSpPr>
          <p:nvPr>
            <p:ph type="title"/>
          </p:nvPr>
        </p:nvSpPr>
        <p:spPr/>
        <p:txBody>
          <a:bodyPr/>
          <a:lstStyle/>
          <a:p>
            <a:r>
              <a:rPr lang="en-US" dirty="0" smtClean="0"/>
              <a:t>Assignment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4131"/>
          </a:xfrm>
        </p:spPr>
        <p:txBody>
          <a:bodyPr/>
          <a:lstStyle/>
          <a:p>
            <a:r>
              <a:rPr lang="en-US" sz="2000" dirty="0" smtClean="0"/>
              <a:t>&lt;identifier&gt; ( &lt;comma separated list of zero or more expressions&gt; ) </a:t>
            </a:r>
          </a:p>
          <a:p>
            <a:pPr lvl="1"/>
            <a:r>
              <a:rPr lang="en-US" sz="1800" dirty="0" smtClean="0"/>
              <a:t>E.g. </a:t>
            </a:r>
            <a:r>
              <a:rPr lang="en-US" sz="1800" dirty="0" smtClean="0">
                <a:latin typeface="Courier New" pitchFamily="49" charset="0"/>
                <a:cs typeface="Courier New" pitchFamily="49" charset="0"/>
              </a:rPr>
              <a:t>sin(.5)</a:t>
            </a:r>
          </a:p>
          <a:p>
            <a:r>
              <a:rPr lang="en-US" sz="2000" dirty="0" smtClean="0"/>
              <a:t>Identifier and parameter list signature are looked up at compile time to and if valid, a function call is built.</a:t>
            </a:r>
          </a:p>
          <a:p>
            <a:r>
              <a:rPr lang="en-US" sz="2000" dirty="0" smtClean="0"/>
              <a:t>At run time, the expressions are evaluated and the resulting parameter values are passed to the function, the function is executed, and the result is returned.</a:t>
            </a:r>
            <a:endParaRPr lang="en-US" sz="2000" dirty="0"/>
          </a:p>
        </p:txBody>
      </p:sp>
      <p:sp>
        <p:nvSpPr>
          <p:cNvPr id="3" name="Title 2"/>
          <p:cNvSpPr>
            <a:spLocks noGrp="1"/>
          </p:cNvSpPr>
          <p:nvPr>
            <p:ph type="title"/>
          </p:nvPr>
        </p:nvSpPr>
        <p:spPr/>
        <p:txBody>
          <a:bodyPr/>
          <a:lstStyle/>
          <a:p>
            <a:r>
              <a:rPr lang="en-US" dirty="0" smtClean="0"/>
              <a:t>Function call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69880"/>
          </a:xfrm>
        </p:spPr>
        <p:txBody>
          <a:bodyPr/>
          <a:lstStyle/>
          <a:p>
            <a:r>
              <a:rPr lang="en-US" dirty="0" smtClean="0"/>
              <a:t>Same as C/C++</a:t>
            </a:r>
          </a:p>
          <a:p>
            <a:pPr lvl="1"/>
            <a:r>
              <a:rPr lang="en-US" dirty="0">
                <a:latin typeface="Courier New" pitchFamily="49" charset="0"/>
                <a:cs typeface="Courier New" pitchFamily="49" charset="0"/>
              </a:rPr>
              <a:t>i</a:t>
            </a:r>
            <a:r>
              <a:rPr lang="en-US" dirty="0" smtClean="0">
                <a:latin typeface="Courier New" pitchFamily="49" charset="0"/>
                <a:cs typeface="Courier New" pitchFamily="49" charset="0"/>
              </a:rPr>
              <a:t>f ( 3*4+5*6 == </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 || ! Person == Nancy = 4)</a:t>
            </a:r>
          </a:p>
          <a:p>
            <a:pPr lvl="1"/>
            <a:r>
              <a:rPr lang="en-US" dirty="0" smtClean="0"/>
              <a:t>Means</a:t>
            </a:r>
          </a:p>
          <a:p>
            <a:pPr lvl="1"/>
            <a:r>
              <a:rPr lang="en-US" dirty="0">
                <a:latin typeface="Courier New" pitchFamily="49" charset="0"/>
                <a:cs typeface="Courier New" pitchFamily="49" charset="0"/>
              </a:rPr>
              <a:t>if </a:t>
            </a:r>
            <a:r>
              <a:rPr lang="en-US" dirty="0" smtClean="0">
                <a:latin typeface="Courier New" pitchFamily="49" charset="0"/>
                <a:cs typeface="Courier New" pitchFamily="49" charset="0"/>
              </a:rPr>
              <a:t>((((3*4)+(5*6))==</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)||(!(Person==(Nancy=4))))</a:t>
            </a:r>
            <a:endParaRPr lang="en-US" dirty="0" smtClean="0"/>
          </a:p>
          <a:p>
            <a:r>
              <a:rPr lang="en-US" dirty="0" smtClean="0"/>
              <a:t>If you are not sure, group with parentheses ().</a:t>
            </a:r>
            <a:endParaRPr lang="en-US" dirty="0"/>
          </a:p>
        </p:txBody>
      </p:sp>
      <p:sp>
        <p:nvSpPr>
          <p:cNvPr id="3" name="Title 2"/>
          <p:cNvSpPr>
            <a:spLocks noGrp="1"/>
          </p:cNvSpPr>
          <p:nvPr>
            <p:ph type="title"/>
          </p:nvPr>
        </p:nvSpPr>
        <p:spPr/>
        <p:txBody>
          <a:bodyPr/>
          <a:lstStyle/>
          <a:p>
            <a:r>
              <a:rPr lang="en-US" dirty="0" smtClean="0"/>
              <a:t>Operator precedence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0467"/>
          </a:xfrm>
        </p:spPr>
        <p:txBody>
          <a:bodyPr/>
          <a:lstStyle/>
          <a:p>
            <a:r>
              <a:rPr lang="en-US" dirty="0" smtClean="0"/>
              <a:t>E.g.</a:t>
            </a:r>
          </a:p>
          <a:p>
            <a:pPr lvl="1"/>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return i+3;</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p>
          <a:p>
            <a:r>
              <a:rPr lang="en-US" dirty="0" smtClean="0"/>
              <a:t>Functions have a type, which is the type of the object they return to the caller.</a:t>
            </a:r>
          </a:p>
          <a:p>
            <a:r>
              <a:rPr lang="en-US" dirty="0" smtClean="0"/>
              <a:t>Functions can </a:t>
            </a:r>
            <a:r>
              <a:rPr lang="en-US" smtClean="0"/>
              <a:t>be "declared" </a:t>
            </a:r>
            <a:r>
              <a:rPr lang="en-US" dirty="0" smtClean="0"/>
              <a:t>without being defined yet:</a:t>
            </a:r>
            <a:br>
              <a:rPr lang="en-US" dirty="0" smtClean="0"/>
            </a:b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smtClean="0"/>
          </a:p>
        </p:txBody>
      </p:sp>
      <p:sp>
        <p:nvSpPr>
          <p:cNvPr id="3" name="Title 2"/>
          <p:cNvSpPr>
            <a:spLocks noGrp="1"/>
          </p:cNvSpPr>
          <p:nvPr>
            <p:ph type="title"/>
          </p:nvPr>
        </p:nvSpPr>
        <p:spPr/>
        <p:txBody>
          <a:bodyPr/>
          <a:lstStyle/>
          <a:p>
            <a:r>
              <a:rPr lang="en-US" dirty="0" smtClean="0"/>
              <a:t>User-defined functions</a:t>
            </a:r>
            <a:endParaRPr lang="en-US" dirty="0"/>
          </a:p>
        </p:txBody>
      </p:sp>
      <p:sp>
        <p:nvSpPr>
          <p:cNvPr id="4" name="Rounded Rectangular Callout 3"/>
          <p:cNvSpPr/>
          <p:nvPr/>
        </p:nvSpPr>
        <p:spPr>
          <a:xfrm>
            <a:off x="4459112" y="2336799"/>
            <a:ext cx="3883378" cy="338667"/>
          </a:xfrm>
          <a:prstGeom prst="wedgeRoundRectCallout">
            <a:avLst>
              <a:gd name="adj1" fmla="val -132874"/>
              <a:gd name="adj2" fmla="val 9167"/>
              <a:gd name="adj3" fmla="val 1666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mj-lt"/>
              </a:rPr>
              <a:t>Semicolon needed, unlike C/C++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It’s OK to have different functions with the same name as long as the sequence of types of the parameters is different so the compiler can tell them apart.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return i+2;}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(string s) { return s </a:t>
            </a:r>
            <a:r>
              <a:rPr lang="en-US" smtClean="0">
                <a:latin typeface="Courier New" pitchFamily="49" charset="0"/>
                <a:cs typeface="Courier New" pitchFamily="49" charset="0"/>
              </a:rPr>
              <a:t>+ "two";}</a:t>
            </a:r>
            <a:endParaRPr lang="en-US" dirty="0" smtClean="0"/>
          </a:p>
        </p:txBody>
      </p:sp>
      <p:sp>
        <p:nvSpPr>
          <p:cNvPr id="3" name="Title 2"/>
          <p:cNvSpPr>
            <a:spLocks noGrp="1"/>
          </p:cNvSpPr>
          <p:nvPr>
            <p:ph type="title"/>
          </p:nvPr>
        </p:nvSpPr>
        <p:spPr/>
        <p:txBody>
          <a:bodyPr/>
          <a:lstStyle/>
          <a:p>
            <a:r>
              <a:rPr lang="en-US" dirty="0" smtClean="0"/>
              <a:t>Function overloading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0208"/>
          </a:xfrm>
        </p:spPr>
        <p:txBody>
          <a:bodyPr/>
          <a:lstStyle/>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outputFolderRoot</a:t>
            </a:r>
            <a:r>
              <a:rPr lang="en-US" sz="1600" dirty="0" smtClean="0">
                <a:latin typeface="Courier New" pitchFamily="49" charset="0"/>
                <a:cs typeface="Courier New" pitchFamily="49" charset="0"/>
              </a:rPr>
              <a:t>();	</a:t>
            </a:r>
            <a:r>
              <a:rPr lang="en-US" sz="1400" dirty="0" smtClean="0"/>
              <a:t>from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OutputFolderRoot</a:t>
            </a:r>
            <a:r>
              <a:rPr lang="en-US" sz="1400" dirty="0" smtClean="0">
                <a:latin typeface="Courier New" panose="02070309020205020404" pitchFamily="49" charset="0"/>
                <a:cs typeface="Courier New" panose="02070309020205020404" pitchFamily="49" charset="0"/>
              </a:rPr>
              <a:t>]</a:t>
            </a:r>
            <a:r>
              <a:rPr lang="en-US" sz="1400" dirty="0" smtClean="0"/>
              <a:t> statement – default "</a:t>
            </a:r>
            <a:r>
              <a:rPr lang="en-US" sz="1400" dirty="0" smtClean="0">
                <a:latin typeface="Courier New" panose="02070309020205020404" pitchFamily="49" charset="0"/>
                <a:cs typeface="Courier New" panose="02070309020205020404" pitchFamily="49" charset="0"/>
              </a:rPr>
              <a:t>.</a:t>
            </a:r>
            <a:r>
              <a:rPr lang="en-US" sz="1400" dirty="0" smtClean="0"/>
              <a:t>"</a:t>
            </a:r>
            <a:endParaRPr lang="en-US" sz="1400" dirty="0" smtClean="0">
              <a:latin typeface="Courier New" pitchFamily="49" charset="0"/>
              <a:cs typeface="Courier New" pitchFamily="49" charset="0"/>
            </a:endParaRP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testName</a:t>
            </a:r>
            <a:r>
              <a:rPr lang="en-US" sz="1600" dirty="0" smtClean="0">
                <a:latin typeface="Courier New" pitchFamily="49" charset="0"/>
                <a:cs typeface="Courier New" pitchFamily="49" charset="0"/>
              </a:rPr>
              <a:t>();	</a:t>
            </a:r>
            <a:r>
              <a:rPr lang="en-US" sz="1400" dirty="0" smtClean="0"/>
              <a:t>root part of </a:t>
            </a:r>
            <a:r>
              <a:rPr lang="en-US" sz="1400" dirty="0" err="1" smtClean="0"/>
              <a:t>ivyscript</a:t>
            </a:r>
            <a:r>
              <a:rPr lang="en-US" sz="1400" dirty="0" smtClean="0"/>
              <a:t> file without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ivyscript</a:t>
            </a:r>
            <a:r>
              <a:rPr lang="en-US" sz="1400" dirty="0" smtClean="0"/>
              <a:t> suffix</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	</a:t>
            </a:r>
            <a:r>
              <a:rPr lang="en-US" sz="1400" dirty="0" smtClean="0"/>
              <a:t>you can </a:t>
            </a:r>
            <a:r>
              <a:rPr lang="en-US" sz="1400" dirty="0" smtClean="0">
                <a:latin typeface="Courier New" pitchFamily="49" charset="0"/>
                <a:cs typeface="Courier New" pitchFamily="49" charset="0"/>
              </a:rPr>
              <a:t>log(</a:t>
            </a:r>
            <a:r>
              <a:rPr lang="en-US" sz="1400" dirty="0" err="1" smtClean="0">
                <a:latin typeface="Courier New" pitchFamily="49" charset="0"/>
                <a:cs typeface="Courier New" pitchFamily="49" charset="0"/>
              </a:rPr>
              <a:t>masterlogfile</a:t>
            </a:r>
            <a:r>
              <a:rPr lang="en-US" sz="1400" dirty="0" smtClean="0">
                <a:latin typeface="Courier New" pitchFamily="49" charset="0"/>
                <a:cs typeface="Courier New" pitchFamily="49" charset="0"/>
              </a:rPr>
              <a:t>(), "message\n");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testFolder</a:t>
            </a:r>
            <a:r>
              <a:rPr lang="en-US" sz="1600" dirty="0" smtClean="0">
                <a:latin typeface="Courier New" pitchFamily="49" charset="0"/>
                <a:cs typeface="Courier New" pitchFamily="49" charset="0"/>
              </a:rPr>
              <a:t>();	</a:t>
            </a:r>
            <a:r>
              <a:rPr lang="en-US" sz="1400" dirty="0" smtClean="0"/>
              <a:t>root folder for output from this run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stepNNNN</a:t>
            </a:r>
            <a:r>
              <a:rPr lang="en-US" sz="1600" dirty="0" smtClean="0">
                <a:latin typeface="Courier New" pitchFamily="49" charset="0"/>
                <a:cs typeface="Courier New" pitchFamily="49" charset="0"/>
              </a:rPr>
              <a:t>();	</a:t>
            </a:r>
            <a:r>
              <a:rPr lang="en-US" sz="1400" dirty="0" smtClean="0"/>
              <a:t>from most recent [Go!], e.g. step0002</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stepName</a:t>
            </a:r>
            <a:r>
              <a:rPr lang="en-US" sz="1600" dirty="0" smtClean="0">
                <a:latin typeface="Courier New" pitchFamily="49" charset="0"/>
                <a:cs typeface="Courier New" pitchFamily="49" charset="0"/>
              </a:rPr>
              <a:t>();	</a:t>
            </a:r>
            <a:r>
              <a:rPr lang="en-US" sz="1400" dirty="0" smtClean="0"/>
              <a:t>from most recent [Go]</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stepFolder</a:t>
            </a:r>
            <a:r>
              <a:rPr lang="en-US" sz="1600" dirty="0" smtClean="0">
                <a:latin typeface="Courier New" pitchFamily="49" charset="0"/>
                <a:cs typeface="Courier New" pitchFamily="49" charset="0"/>
              </a:rPr>
              <a:t>();	</a:t>
            </a:r>
            <a:r>
              <a:rPr lang="en-US" sz="1400" dirty="0" smtClean="0"/>
              <a:t>subfolder for most recent [go] within </a:t>
            </a:r>
            <a:r>
              <a:rPr lang="en-US" sz="1400" dirty="0" err="1" smtClean="0"/>
              <a:t>testFolder</a:t>
            </a:r>
            <a:r>
              <a:rPr lang="en-US" sz="1400" dirty="0" smtClean="0"/>
              <a:t>()</a:t>
            </a:r>
          </a:p>
          <a:p>
            <a:pPr>
              <a:spcAft>
                <a:spcPts val="0"/>
              </a:spcAft>
              <a:tabLst>
                <a:tab pos="4114800" algn="l"/>
              </a:tabLst>
            </a:pP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last_result</a:t>
            </a:r>
            <a:r>
              <a:rPr lang="en-US" sz="1600"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400" dirty="0"/>
              <a:t>for most recent [Go], returns "</a:t>
            </a:r>
            <a:r>
              <a:rPr lang="en-US" sz="1400" dirty="0">
                <a:latin typeface="Courier New" panose="02070309020205020404" pitchFamily="49" charset="0"/>
                <a:cs typeface="Courier New" panose="02070309020205020404" pitchFamily="49" charset="0"/>
              </a:rPr>
              <a:t>success</a:t>
            </a:r>
            <a:r>
              <a:rPr lang="en-US" sz="1400" dirty="0"/>
              <a:t>" or "</a:t>
            </a:r>
            <a:r>
              <a:rPr lang="en-US" sz="1400" dirty="0">
                <a:latin typeface="Courier New" panose="02070309020205020404" pitchFamily="49" charset="0"/>
                <a:cs typeface="Courier New" panose="02070309020205020404" pitchFamily="49" charset="0"/>
              </a:rPr>
              <a:t>failure</a:t>
            </a:r>
            <a:r>
              <a:rPr lang="en-US" sz="1400" dirty="0"/>
              <a:t>"</a:t>
            </a:r>
            <a:endParaRPr lang="en-US" sz="1600" dirty="0"/>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show_rollup_structure</a:t>
            </a:r>
            <a:r>
              <a:rPr lang="en-US" sz="1600" dirty="0" smtClean="0">
                <a:latin typeface="Courier New" pitchFamily="49" charset="0"/>
                <a:cs typeface="Courier New" pitchFamily="49" charset="0"/>
              </a:rPr>
              <a:t>();	</a:t>
            </a:r>
            <a:r>
              <a:rPr lang="en-US" sz="1400" dirty="0" smtClean="0"/>
              <a:t>shows type / instance / workload thread hierarchy.</a:t>
            </a:r>
            <a:endParaRPr lang="en-US" sz="1400" dirty="0"/>
          </a:p>
        </p:txBody>
      </p:sp>
      <p:sp>
        <p:nvSpPr>
          <p:cNvPr id="3" name="Title 2"/>
          <p:cNvSpPr>
            <a:spLocks noGrp="1"/>
          </p:cNvSpPr>
          <p:nvPr>
            <p:ph type="title"/>
          </p:nvPr>
        </p:nvSpPr>
        <p:spPr/>
        <p:txBody>
          <a:bodyPr/>
          <a:lstStyle/>
          <a:p>
            <a:r>
              <a:rPr lang="en-US" dirty="0" smtClean="0"/>
              <a:t>Ivy-specific builtin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3319"/>
          </a:xfrm>
        </p:spPr>
        <p:txBody>
          <a:bodyPr/>
          <a:lstStyle/>
          <a:p>
            <a:r>
              <a:rPr lang="en-US" sz="1600" dirty="0">
                <a:latin typeface="Courier New" panose="02070309020205020404" pitchFamily="49" charset="0"/>
                <a:cs typeface="Courier New" pitchFamily="49" charset="0"/>
              </a:rPr>
              <a:t>d</a:t>
            </a:r>
            <a:r>
              <a:rPr lang="en-US" sz="1600" dirty="0" smtClean="0">
                <a:latin typeface="Courier New" pitchFamily="49" charset="0"/>
                <a:cs typeface="Courier New" pitchFamily="49" charset="0"/>
              </a:rPr>
              <a:t>ouble sin(double), double </a:t>
            </a:r>
            <a:r>
              <a:rPr lang="en-US" sz="1600" dirty="0" err="1" smtClean="0">
                <a:latin typeface="Courier New" pitchFamily="49" charset="0"/>
                <a:cs typeface="Courier New" pitchFamily="49" charset="0"/>
              </a:rPr>
              <a:t>cos</a:t>
            </a:r>
            <a:r>
              <a:rPr lang="en-US" sz="1600" dirty="0" smtClean="0">
                <a:latin typeface="Courier New" pitchFamily="49" charset="0"/>
                <a:cs typeface="Courier New" pitchFamily="49" charset="0"/>
              </a:rPr>
              <a:t>(double), double tan(double)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sinh</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cosh</a:t>
            </a:r>
            <a:r>
              <a:rPr lang="en-US" sz="1600" dirty="0" smtClean="0">
                <a:latin typeface="Courier New" pitchFamily="49" charset="0"/>
                <a:cs typeface="Courier New" pitchFamily="49" charset="0"/>
              </a:rPr>
              <a:t>(double), double </a:t>
            </a:r>
            <a:r>
              <a:rPr lang="en-US" sz="1600" dirty="0" err="1" smtClean="0">
                <a:latin typeface="Courier New" pitchFamily="49" charset="0"/>
                <a:cs typeface="Courier New" pitchFamily="49" charset="0"/>
              </a:rPr>
              <a:t>tanh</a:t>
            </a:r>
            <a:r>
              <a:rPr lang="en-US" sz="1600" dirty="0" smtClean="0">
                <a:latin typeface="Courier New" pitchFamily="49" charset="0"/>
                <a:cs typeface="Courier New" pitchFamily="49" charset="0"/>
              </a:rPr>
              <a:t>(double)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asin</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acos</a:t>
            </a:r>
            <a:r>
              <a:rPr lang="en-US" sz="1600" dirty="0" smtClean="0">
                <a:latin typeface="Courier New" pitchFamily="49" charset="0"/>
                <a:cs typeface="Courier New" pitchFamily="49" charset="0"/>
              </a:rPr>
              <a:t>(double),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atan</a:t>
            </a:r>
            <a:r>
              <a:rPr lang="en-US" sz="1600" dirty="0" smtClean="0">
                <a:latin typeface="Courier New" pitchFamily="49" charset="0"/>
                <a:cs typeface="Courier New" pitchFamily="49" charset="0"/>
              </a:rPr>
              <a:t>(double), double atan2(</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ouble log(double), </a:t>
            </a:r>
            <a:r>
              <a:rPr lang="en-US" sz="1600" dirty="0">
                <a:latin typeface="Courier New" pitchFamily="49" charset="0"/>
                <a:cs typeface="Courier New" pitchFamily="49" charset="0"/>
              </a:rPr>
              <a:t>log10(double)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exp(double), double </a:t>
            </a:r>
            <a:r>
              <a:rPr lang="en-US" sz="1600" dirty="0" err="1" smtClean="0">
                <a:latin typeface="Courier New" pitchFamily="49" charset="0"/>
                <a:cs typeface="Courier New" pitchFamily="49" charset="0"/>
              </a:rPr>
              <a:t>pow</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(double)</a:t>
            </a: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abs(</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smtClean="0">
                <a:cs typeface="Courier New" pitchFamily="49" charset="0"/>
              </a:rPr>
              <a:t>- absolute value</a:t>
            </a:r>
          </a:p>
          <a:p>
            <a:r>
              <a:rPr lang="en-US" sz="1600" dirty="0">
                <a:latin typeface="Courier New" pitchFamily="49" charset="0"/>
                <a:cs typeface="Courier New" pitchFamily="49" charset="0"/>
              </a:rPr>
              <a:t>double pi(), double e</a:t>
            </a:r>
            <a:r>
              <a:rPr lang="en-US" sz="1600" dirty="0" smtClean="0">
                <a:latin typeface="Courier New" pitchFamily="49" charset="0"/>
                <a:cs typeface="Courier New" pitchFamily="49" charset="0"/>
              </a:rPr>
              <a:t>()</a:t>
            </a:r>
            <a:endParaRPr lang="en-US" sz="1600" dirty="0"/>
          </a:p>
        </p:txBody>
      </p:sp>
      <p:sp>
        <p:nvSpPr>
          <p:cNvPr id="3" name="Title 2"/>
          <p:cNvSpPr>
            <a:spLocks noGrp="1"/>
          </p:cNvSpPr>
          <p:nvPr>
            <p:ph type="title"/>
          </p:nvPr>
        </p:nvSpPr>
        <p:spPr>
          <a:xfrm>
            <a:off x="264160" y="53113"/>
            <a:ext cx="7236894" cy="732441"/>
          </a:xfrm>
        </p:spPr>
        <p:txBody>
          <a:bodyPr>
            <a:normAutofit/>
          </a:bodyPr>
          <a:lstStyle/>
          <a:p>
            <a:r>
              <a:rPr lang="en-US" dirty="0" smtClean="0"/>
              <a:t>Math builtin functions – same as C/C++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70044"/>
          </a:xfrm>
        </p:spPr>
        <p:txBody>
          <a:bodyPr/>
          <a:lstStyle/>
          <a:p>
            <a:r>
              <a:rPr lang="en-US" sz="1400" dirty="0" smtClean="0">
                <a:latin typeface="Courier New" pitchFamily="49" charset="0"/>
                <a:cs typeface="Courier New" pitchFamily="49" charset="0"/>
              </a:rPr>
              <a:t>string substring(string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begin_index_from_zero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number_of_chars</a:t>
            </a:r>
            <a:r>
              <a:rPr lang="en-US" sz="14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tabLst>
                <a:tab pos="3657600" algn="l"/>
              </a:tabLst>
            </a:pPr>
            <a:r>
              <a:rPr lang="en-US" sz="1400" dirty="0" smtClean="0">
                <a:latin typeface="Courier New" pitchFamily="49" charset="0"/>
                <a:cs typeface="Courier New" pitchFamily="49" charset="0"/>
              </a:rPr>
              <a:t>string left(string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200" dirty="0">
                <a:cs typeface="Courier New" pitchFamily="49" charset="0"/>
              </a:rPr>
              <a:t>like in BASIC, gives you leftmost / rightmost </a:t>
            </a:r>
            <a:r>
              <a:rPr lang="en-US" sz="1200" dirty="0" smtClean="0">
                <a:cs typeface="Courier New" pitchFamily="49" charset="0"/>
              </a:rPr>
              <a:t>characters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right(string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p>
          <a:p>
            <a:pPr>
              <a:tabLst>
                <a:tab pos="3657600" algn="l"/>
              </a:tabLst>
            </a:pPr>
            <a:r>
              <a:rPr lang="en-US" sz="1400" dirty="0" smtClean="0">
                <a:latin typeface="Courier New" pitchFamily="49" charset="0"/>
                <a:cs typeface="Courier New" pitchFamily="49" charset="0"/>
              </a:rPr>
              <a:t>string trim(string s);	</a:t>
            </a:r>
            <a:r>
              <a:rPr lang="en-US" sz="1200" dirty="0" smtClean="0">
                <a:cs typeface="Courier New" pitchFamily="49" charset="0"/>
              </a:rPr>
              <a:t>removes leading / trailing whitespace</a:t>
            </a:r>
            <a:endParaRPr lang="en-US" sz="1400" dirty="0">
              <a:cs typeface="Courier New" pitchFamily="49" charset="0"/>
            </a:endParaRP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to_lower</a:t>
            </a:r>
            <a:r>
              <a:rPr lang="en-US" sz="1400" dirty="0" smtClean="0">
                <a:latin typeface="Courier New" pitchFamily="49" charset="0"/>
                <a:cs typeface="Courier New" pitchFamily="49" charset="0"/>
              </a:rPr>
              <a:t>(string s);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to_upper</a:t>
            </a:r>
            <a:r>
              <a:rPr lang="en-US" sz="1400" dirty="0" smtClean="0">
                <a:latin typeface="Courier New" pitchFamily="49" charset="0"/>
                <a:cs typeface="Courier New" pitchFamily="49" charset="0"/>
              </a:rPr>
              <a:t>(string s);</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stringCaseInsensitiveEquality</a:t>
            </a:r>
            <a:r>
              <a:rPr lang="en-US" sz="1400" dirty="0" smtClean="0">
                <a:latin typeface="Courier New" pitchFamily="49" charset="0"/>
                <a:cs typeface="Courier New" pitchFamily="49" charset="0"/>
              </a:rPr>
              <a:t>(string s1, string s2);</a:t>
            </a: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(0xFF) </a:t>
            </a:r>
            <a:r>
              <a:rPr lang="en-US" sz="1400" dirty="0" smtClean="0">
                <a:cs typeface="Courier New" pitchFamily="49" charset="0"/>
              </a:rPr>
              <a:t>returns</a:t>
            </a:r>
            <a:r>
              <a:rPr lang="en-US" sz="1400" dirty="0" smtClean="0">
                <a:latin typeface="Courier New" pitchFamily="49" charset="0"/>
                <a:cs typeface="Courier New" pitchFamily="49" charset="0"/>
              </a:rPr>
              <a:t> "00:FF"</a:t>
            </a:r>
          </a:p>
        </p:txBody>
      </p:sp>
      <p:sp>
        <p:nvSpPr>
          <p:cNvPr id="3" name="Title 2"/>
          <p:cNvSpPr>
            <a:spLocks noGrp="1"/>
          </p:cNvSpPr>
          <p:nvPr>
            <p:ph type="title"/>
          </p:nvPr>
        </p:nvSpPr>
        <p:spPr/>
        <p:txBody>
          <a:bodyPr/>
          <a:lstStyle/>
          <a:p>
            <a:r>
              <a:rPr lang="en-US" dirty="0" smtClean="0"/>
              <a:t>String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sz="1400" dirty="0" smtClean="0">
                <a:cs typeface="Courier New" pitchFamily="49" charset="0"/>
              </a:rPr>
              <a:t>ivy uses the default flavour of C++ std::</a:t>
            </a:r>
            <a:r>
              <a:rPr lang="en-US" sz="1400" dirty="0" err="1" smtClean="0">
                <a:cs typeface="Courier New" pitchFamily="49" charset="0"/>
              </a:rPr>
              <a:t>regex</a:t>
            </a:r>
            <a:r>
              <a:rPr lang="en-US" sz="1400" dirty="0" smtClean="0">
                <a:cs typeface="Courier New" pitchFamily="49" charset="0"/>
              </a:rPr>
              <a:t>, which I think uses the </a:t>
            </a:r>
            <a:r>
              <a:rPr lang="en-US" sz="1400" dirty="0" err="1" smtClean="0">
                <a:cs typeface="Courier New" pitchFamily="49" charset="0"/>
              </a:rPr>
              <a:t>ECMAscript</a:t>
            </a:r>
            <a:r>
              <a:rPr lang="en-US" sz="1400" dirty="0" smtClean="0">
                <a:cs typeface="Courier New" pitchFamily="49" charset="0"/>
              </a:rPr>
              <a:t> dialect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regex_match</a:t>
            </a:r>
            <a:r>
              <a:rPr lang="en-US" sz="1400" dirty="0" smtClean="0">
                <a:latin typeface="Courier New" pitchFamily="49" charset="0"/>
                <a:cs typeface="Courier New" pitchFamily="49" charset="0"/>
              </a:rPr>
              <a:t>(std::string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200" dirty="0" smtClean="0">
                <a:cs typeface="Courier New" pitchFamily="49" charset="0"/>
              </a:rPr>
              <a:t>E.g.   </a:t>
            </a:r>
            <a:r>
              <a:rPr lang="en-US" sz="1200" dirty="0" smtClean="0">
                <a:latin typeface="Courier New" pitchFamily="49" charset="0"/>
                <a:cs typeface="Courier New" pitchFamily="49" charset="0"/>
              </a:rPr>
              <a:t>if ( </a:t>
            </a:r>
            <a:r>
              <a:rPr lang="en-US" sz="1200" dirty="0" err="1" smtClean="0">
                <a:latin typeface="Courier New" pitchFamily="49" charset="0"/>
                <a:cs typeface="Courier New" pitchFamily="49" charset="0"/>
              </a:rPr>
              <a:t>regex_match</a:t>
            </a:r>
            <a:r>
              <a:rPr lang="en-US" sz="1200" dirty="0" smtClean="0">
                <a:latin typeface="Courier New" pitchFamily="49" charset="0"/>
                <a:cs typeface="Courier New" pitchFamily="49" charset="0"/>
              </a:rPr>
              <a:t>("horse","(horse)|(cow)") ) then print("animal\n");</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regex_sub_match_count</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p>
          <a:p>
            <a:pPr>
              <a:spcBef>
                <a:spcPts val="600"/>
              </a:spcBef>
            </a:pP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regex_sub_match</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a:t>
            </a:r>
            <a:r>
              <a:rPr lang="en-US" sz="1200" dirty="0" smtClean="0">
                <a:cs typeface="Courier New" pitchFamily="49" charset="0"/>
              </a:rPr>
              <a:t> must be less than </a:t>
            </a:r>
            <a:r>
              <a:rPr lang="en-US" sz="1200" dirty="0" err="1" smtClean="0">
                <a:latin typeface="Courier New" pitchFamily="49" charset="0"/>
                <a:cs typeface="Courier New" pitchFamily="49" charset="0"/>
              </a:rPr>
              <a:t>regex_sub_match_count</a:t>
            </a:r>
            <a:r>
              <a:rPr lang="en-US" sz="1200" dirty="0" smtClean="0">
                <a:latin typeface="Courier New" pitchFamily="49" charset="0"/>
                <a:cs typeface="Courier New" pitchFamily="49" charset="0"/>
              </a:rPr>
              <a:t>(s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regex</a:t>
            </a:r>
            <a:r>
              <a:rPr lang="en-US" sz="1200" dirty="0" smtClean="0">
                <a:latin typeface="Courier New" pitchFamily="49" charset="0"/>
                <a:cs typeface="Courier New" pitchFamily="49" charset="0"/>
              </a:rPr>
              <a:t>)</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matches_digits</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matches_float_number_optional_trailing_percent</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some ivy parameters can be set to these</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matches_identifier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alphabetic, continued with alphanumeric and underscores _</a:t>
            </a:r>
            <a:br>
              <a:rPr lang="en-US" sz="1400" dirty="0" smtClean="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matches_IPv4_dotted_quad(string s);</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err="1" smtClean="0"/>
              <a:t>regex</a:t>
            </a:r>
            <a:r>
              <a:rPr lang="en-US" dirty="0" smtClean="0"/>
              <a:t>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6711"/>
          </a:xfrm>
        </p:spPr>
        <p:txBody>
          <a:bodyPr/>
          <a:lstStyle/>
          <a:p>
            <a:r>
              <a:rPr lang="en-US" sz="1600" dirty="0" smtClean="0">
                <a:latin typeface="Courier New" pitchFamily="49" charset="0"/>
                <a:cs typeface="Courier New" pitchFamily="49" charset="0"/>
              </a:rPr>
              <a:t>string print(string), double print(double),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print(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Prints the specified value to </a:t>
            </a:r>
            <a:r>
              <a:rPr lang="en-US" sz="1600" dirty="0" err="1" smtClean="0"/>
              <a:t>stdout</a:t>
            </a:r>
            <a:r>
              <a:rPr lang="en-US" sz="1600" dirty="0" smtClean="0"/>
              <a:t> and then returns that value.</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fileappend</a:t>
            </a:r>
            <a:r>
              <a:rPr lang="en-US" sz="1600" dirty="0">
                <a:latin typeface="Courier New" pitchFamily="49" charset="0"/>
                <a:cs typeface="Courier New" pitchFamily="49" charset="0"/>
              </a:rPr>
              <a:t>(string filename, string s)</a:t>
            </a:r>
          </a:p>
          <a:p>
            <a:pPr lvl="1"/>
            <a:r>
              <a:rPr lang="en-US" sz="1600" dirty="0" smtClean="0"/>
              <a:t>One way to write </a:t>
            </a:r>
            <a:r>
              <a:rPr lang="en-US" sz="1600" dirty="0"/>
              <a:t>output</a:t>
            </a:r>
            <a:r>
              <a:rPr lang="en-US" sz="1600" dirty="0" smtClean="0"/>
              <a:t>.  Does not append a newline to </a:t>
            </a:r>
            <a:r>
              <a:rPr lang="en-US" sz="1600" dirty="0" smtClean="0">
                <a:latin typeface="Courier New" pitchFamily="49" charset="0"/>
                <a:cs typeface="Courier New" pitchFamily="49" charset="0"/>
              </a:rPr>
              <a:t>s</a:t>
            </a:r>
            <a:r>
              <a:rPr lang="en-US" sz="1600" dirty="0" smtClean="0"/>
              <a:t>.</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log(string </a:t>
            </a:r>
            <a:r>
              <a:rPr lang="en-US" sz="1600" dirty="0">
                <a:latin typeface="Courier New" pitchFamily="49" charset="0"/>
                <a:cs typeface="Courier New" pitchFamily="49" charset="0"/>
              </a:rPr>
              <a:t>filename, string 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t>Writes a timestamp prefix before the string, and adds terminating newline if the last line in </a:t>
            </a:r>
            <a:r>
              <a:rPr lang="en-US" sz="1600" dirty="0">
                <a:latin typeface="Courier New" pitchFamily="49" charset="0"/>
                <a:cs typeface="Courier New" pitchFamily="49" charset="0"/>
              </a:rPr>
              <a:t>s</a:t>
            </a:r>
            <a:r>
              <a:rPr lang="en-US" sz="1600" dirty="0" smtClean="0"/>
              <a:t> doesn't already have one.</a:t>
            </a:r>
          </a:p>
          <a:p>
            <a:pPr lvl="1"/>
            <a:r>
              <a:rPr lang="en-US" sz="1600" dirty="0" smtClean="0"/>
              <a:t>E.g. </a:t>
            </a:r>
            <a:r>
              <a:rPr lang="en-US" sz="1600" dirty="0" smtClean="0">
                <a:latin typeface="Courier New" pitchFamily="49" charset="0"/>
                <a:cs typeface="Courier New" pitchFamily="49" charset="0"/>
              </a:rPr>
              <a:t>log(</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(),"message");</a:t>
            </a:r>
          </a:p>
          <a:p>
            <a:r>
              <a:rPr lang="en-US" sz="1600" dirty="0" err="1" smtClean="0">
                <a:latin typeface="Courier New" pitchFamily="49" charset="0"/>
                <a:cs typeface="Courier New" pitchFamily="49" charset="0"/>
              </a:rPr>
              <a:t>trace_evaluate</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Turns execution tracing on/off.  Zero means off, otherwise on.</a:t>
            </a:r>
            <a:endParaRPr lang="en-US" sz="1600" dirty="0"/>
          </a:p>
        </p:txBody>
      </p:sp>
      <p:sp>
        <p:nvSpPr>
          <p:cNvPr id="3" name="Title 2"/>
          <p:cNvSpPr>
            <a:spLocks noGrp="1"/>
          </p:cNvSpPr>
          <p:nvPr>
            <p:ph type="title"/>
          </p:nvPr>
        </p:nvSpPr>
        <p:spPr/>
        <p:txBody>
          <a:bodyPr/>
          <a:lstStyle/>
          <a:p>
            <a:r>
              <a:rPr lang="en-US" dirty="0" smtClean="0"/>
              <a:t>utility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The ivyscript programming language wrapper</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3341"/>
          </a:xfrm>
        </p:spPr>
        <p:txBody>
          <a:bodyPr/>
          <a:lstStyle/>
          <a:p>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shell_command</a:t>
            </a:r>
            <a:r>
              <a:rPr lang="en-US" sz="1600" dirty="0">
                <a:latin typeface="Courier New" pitchFamily="49" charset="0"/>
                <a:cs typeface="Courier New" pitchFamily="49" charset="0"/>
              </a:rPr>
              <a:t>(string)</a:t>
            </a:r>
          </a:p>
          <a:p>
            <a:pPr lvl="1"/>
            <a:r>
              <a:rPr lang="en-US" sz="1800" dirty="0" smtClean="0"/>
              <a:t>Executes </a:t>
            </a:r>
            <a:r>
              <a:rPr lang="en-US" sz="1800" dirty="0"/>
              <a:t>the shell command </a:t>
            </a:r>
            <a:r>
              <a:rPr lang="en-US" sz="1800" dirty="0" smtClean="0"/>
              <a:t>and </a:t>
            </a:r>
            <a:r>
              <a:rPr lang="en-US" sz="1800" dirty="0"/>
              <a:t>returns its output</a:t>
            </a:r>
            <a:r>
              <a:rPr lang="en-US" sz="1800" dirty="0" smtClean="0"/>
              <a:t>.</a:t>
            </a:r>
          </a:p>
          <a:p>
            <a:pPr lvl="2"/>
            <a:r>
              <a:rPr lang="en-US" sz="1600" dirty="0" smtClean="0">
                <a:solidFill>
                  <a:srgbClr val="FF0000"/>
                </a:solidFill>
              </a:rPr>
              <a:t>Runs as </a:t>
            </a:r>
            <a:r>
              <a:rPr lang="en-US" sz="1600" b="1" dirty="0" smtClean="0">
                <a:solidFill>
                  <a:srgbClr val="FF0000"/>
                </a:solidFill>
                <a:latin typeface="Courier New" pitchFamily="49" charset="0"/>
                <a:cs typeface="Courier New" pitchFamily="49" charset="0"/>
              </a:rPr>
              <a:t>root</a:t>
            </a:r>
            <a:r>
              <a:rPr lang="en-US" sz="1600" dirty="0" smtClean="0">
                <a:solidFill>
                  <a:srgbClr val="FF0000"/>
                </a:solidFill>
              </a:rPr>
              <a:t>.  You have been warned.  </a:t>
            </a:r>
          </a:p>
          <a:p>
            <a:pPr lvl="2"/>
            <a:r>
              <a:rPr lang="en-US" sz="1600" dirty="0" smtClean="0"/>
              <a:t>Ivy runs as </a:t>
            </a:r>
            <a:r>
              <a:rPr lang="en-US" sz="1600" dirty="0" smtClean="0">
                <a:latin typeface="Courier New" pitchFamily="49" charset="0"/>
                <a:cs typeface="Courier New" pitchFamily="49" charset="0"/>
              </a:rPr>
              <a:t>root</a:t>
            </a:r>
            <a:r>
              <a:rPr lang="en-US" sz="1600" dirty="0" smtClean="0"/>
              <a:t> in our lab because ivy uses </a:t>
            </a:r>
            <a:r>
              <a:rPr lang="en-US" sz="1600" dirty="0" err="1" smtClean="0"/>
              <a:t>ssh</a:t>
            </a:r>
            <a:r>
              <a:rPr lang="en-US" sz="1600" dirty="0" smtClean="0"/>
              <a:t> to fire up </a:t>
            </a:r>
            <a:r>
              <a:rPr lang="en-US" sz="1600" dirty="0" err="1" smtClean="0"/>
              <a:t>ivyslave</a:t>
            </a:r>
            <a:r>
              <a:rPr lang="en-US" sz="1600" dirty="0" smtClean="0"/>
              <a:t> and </a:t>
            </a:r>
            <a:r>
              <a:rPr lang="en-US" sz="1600" dirty="0" err="1" smtClean="0"/>
              <a:t>ivy_cmddev</a:t>
            </a:r>
            <a:r>
              <a:rPr lang="en-US" sz="1600" dirty="0" smtClean="0"/>
              <a:t> on test hosts, and "</a:t>
            </a:r>
            <a:r>
              <a:rPr lang="en-US" sz="1600" dirty="0" smtClean="0">
                <a:latin typeface="Courier New" pitchFamily="49" charset="0"/>
                <a:cs typeface="Courier New" pitchFamily="49" charset="0"/>
              </a:rPr>
              <a:t>root</a:t>
            </a:r>
            <a:r>
              <a:rPr lang="en-US" sz="1600" dirty="0" smtClean="0"/>
              <a:t>" has been set up to not require a password to </a:t>
            </a:r>
            <a:r>
              <a:rPr lang="en-US" sz="1600" dirty="0" err="1" smtClean="0"/>
              <a:t>ssh</a:t>
            </a:r>
            <a:r>
              <a:rPr lang="en-US" sz="1600" dirty="0" smtClean="0"/>
              <a:t>.  Ivy may also need to run as </a:t>
            </a:r>
            <a:r>
              <a:rPr lang="en-US" sz="1600" dirty="0" smtClean="0">
                <a:latin typeface="Courier New" pitchFamily="49" charset="0"/>
                <a:cs typeface="Courier New" pitchFamily="49" charset="0"/>
              </a:rPr>
              <a:t>root</a:t>
            </a:r>
            <a:r>
              <a:rPr lang="en-US" sz="1600" dirty="0" smtClean="0"/>
              <a:t> to do I/O to raw LUNs – not sure.</a:t>
            </a:r>
          </a:p>
          <a:p>
            <a:pPr lvl="2"/>
            <a:r>
              <a:rPr lang="en-US" sz="1600" dirty="0" smtClean="0"/>
              <a:t>The only ivy component that definitely requires to run as </a:t>
            </a:r>
            <a:r>
              <a:rPr lang="en-US" sz="1600" dirty="0" smtClean="0">
                <a:latin typeface="Courier New" pitchFamily="49" charset="0"/>
                <a:cs typeface="Courier New" pitchFamily="49" charset="0"/>
              </a:rPr>
              <a:t>root</a:t>
            </a:r>
            <a:r>
              <a:rPr lang="en-US" sz="1600" dirty="0" smtClean="0"/>
              <a:t> is the SCSI Inquiry tool, which has the executable that issues "SCSI Inquiry" marked </a:t>
            </a:r>
            <a:r>
              <a:rPr lang="en-US" sz="1600" dirty="0" err="1" smtClean="0">
                <a:latin typeface="Courier New" pitchFamily="49" charset="0"/>
                <a:cs typeface="Courier New" pitchFamily="49" charset="0"/>
              </a:rPr>
              <a:t>setuid</a:t>
            </a:r>
            <a:r>
              <a:rPr lang="en-US" sz="1600" dirty="0" smtClean="0"/>
              <a:t> as </a:t>
            </a:r>
            <a:r>
              <a:rPr lang="en-US" sz="1600" dirty="0" smtClean="0">
                <a:latin typeface="Courier New" pitchFamily="49" charset="0"/>
                <a:cs typeface="Courier New" pitchFamily="49" charset="0"/>
              </a:rPr>
              <a:t>root</a:t>
            </a:r>
            <a:r>
              <a:rPr lang="en-US" sz="1600" dirty="0" smtClean="0"/>
              <a:t>, and thus works for any user.</a:t>
            </a:r>
          </a:p>
          <a:p>
            <a:pPr lvl="1"/>
            <a:r>
              <a:rPr lang="en-US" sz="1800" dirty="0" smtClean="0"/>
              <a:t>Use </a:t>
            </a:r>
            <a:r>
              <a:rPr lang="en-US" sz="1800" dirty="0" err="1" smtClean="0">
                <a:latin typeface="Courier New" pitchFamily="49" charset="0"/>
                <a:cs typeface="Courier New" pitchFamily="49" charset="0"/>
              </a:rPr>
              <a:t>shell_command</a:t>
            </a:r>
            <a:r>
              <a:rPr lang="en-US" sz="1800" dirty="0" smtClean="0">
                <a:latin typeface="Courier New" pitchFamily="49" charset="0"/>
                <a:cs typeface="Courier New" pitchFamily="49" charset="0"/>
              </a:rPr>
              <a:t>()</a:t>
            </a:r>
            <a:r>
              <a:rPr lang="en-US" sz="1800" dirty="0" smtClean="0"/>
              <a:t> to do almost anything</a:t>
            </a:r>
          </a:p>
          <a:p>
            <a:pPr lvl="2"/>
            <a:r>
              <a:rPr lang="en-US" sz="1600" dirty="0" err="1" smtClean="0">
                <a:latin typeface="Courier New" pitchFamily="49" charset="0"/>
                <a:cs typeface="Courier New" pitchFamily="49" charset="0"/>
              </a:rPr>
              <a:t>grep</a:t>
            </a:r>
            <a:r>
              <a:rPr lang="en-US" sz="1600" dirty="0" smtClean="0"/>
              <a:t> in an ivy output folder to find a csv file name</a:t>
            </a:r>
          </a:p>
          <a:p>
            <a:pPr lvl="2"/>
            <a:r>
              <a:rPr lang="en-US" sz="1600" dirty="0" smtClean="0"/>
              <a:t>Get a time or date stamp</a:t>
            </a:r>
          </a:p>
        </p:txBody>
      </p:sp>
      <p:sp>
        <p:nvSpPr>
          <p:cNvPr id="3" name="Title 2"/>
          <p:cNvSpPr>
            <a:spLocks noGrp="1"/>
          </p:cNvSpPr>
          <p:nvPr>
            <p:ph type="title"/>
          </p:nvPr>
        </p:nvSpPr>
        <p:spPr/>
        <p:txBody>
          <a:bodyPr/>
          <a:lstStyle/>
          <a:p>
            <a:r>
              <a:rPr lang="en-US" dirty="0" err="1" smtClean="0"/>
              <a:t>Builtin</a:t>
            </a:r>
            <a:r>
              <a:rPr lang="en-US" dirty="0" smtClean="0"/>
              <a:t> functions – </a:t>
            </a:r>
            <a:r>
              <a:rPr lang="en-US" dirty="0" err="1" smtClean="0">
                <a:latin typeface="Courier New" pitchFamily="49" charset="0"/>
                <a:cs typeface="Courier New" pitchFamily="49" charset="0"/>
              </a:rPr>
              <a:t>shell_command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627625"/>
          </a:xfrm>
        </p:spPr>
        <p:txBody>
          <a:bodyPr/>
          <a:lstStyle/>
          <a:p>
            <a:pPr lvl="1"/>
            <a:r>
              <a:rPr lang="en-US" sz="1800" dirty="0" smtClean="0"/>
              <a:t>As in</a:t>
            </a:r>
          </a:p>
          <a:p>
            <a:pPr lvl="2"/>
            <a:r>
              <a:rPr lang="en-US" sz="1600" dirty="0">
                <a:latin typeface="Courier New" panose="02070309020205020404" pitchFamily="49" charset="0"/>
                <a:cs typeface="Courier New" pitchFamily="49" charset="0"/>
              </a:rPr>
              <a:t>i</a:t>
            </a:r>
            <a:r>
              <a:rPr lang="en-US" sz="1600" dirty="0" smtClean="0">
                <a:latin typeface="Courier New" pitchFamily="49" charset="0"/>
                <a:cs typeface="Courier New" pitchFamily="49" charset="0"/>
              </a:rPr>
              <a:t>f ( </a:t>
            </a:r>
            <a:r>
              <a:rPr lang="en-US" sz="1600" dirty="0" err="1" smtClean="0">
                <a:latin typeface="Courier New" pitchFamily="49" charset="0"/>
                <a:cs typeface="Courier New" pitchFamily="49" charset="0"/>
              </a:rPr>
              <a:t>last_result</a:t>
            </a:r>
            <a:r>
              <a:rPr lang="en-US" sz="1600" dirty="0" smtClean="0">
                <a:latin typeface="Courier New" pitchFamily="49" charset="0"/>
                <a:cs typeface="Courier New" pitchFamily="49" charset="0"/>
              </a:rPr>
              <a:t>() != "success"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 "timed out without making a valid measurement.\n";</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exit();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Builtin functions – </a:t>
            </a:r>
            <a:r>
              <a:rPr lang="en-US" dirty="0" smtClean="0">
                <a:latin typeface="Courier New" pitchFamily="49" charset="0"/>
                <a:cs typeface="Courier New" pitchFamily="49" charset="0"/>
              </a:rPr>
              <a:t>exit()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22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000274"/>
          </a:xfrm>
        </p:spPr>
        <p:txBody>
          <a:bodyPr/>
          <a:lstStyle/>
          <a:p>
            <a:r>
              <a:rPr lang="en-US" dirty="0" smtClean="0"/>
              <a:t>&lt;expression&gt; ;</a:t>
            </a:r>
          </a:p>
          <a:p>
            <a:r>
              <a:rPr lang="en-US" dirty="0" smtClean="0"/>
              <a:t>Executes the expression and discards the result.</a:t>
            </a:r>
            <a:endParaRPr lang="en-US" dirty="0"/>
          </a:p>
        </p:txBody>
      </p:sp>
      <p:sp>
        <p:nvSpPr>
          <p:cNvPr id="3" name="Title 2"/>
          <p:cNvSpPr>
            <a:spLocks noGrp="1"/>
          </p:cNvSpPr>
          <p:nvPr>
            <p:ph type="title"/>
          </p:nvPr>
        </p:nvSpPr>
        <p:spPr/>
        <p:txBody>
          <a:bodyPr/>
          <a:lstStyle/>
          <a:p>
            <a:r>
              <a:rPr lang="en-US" dirty="0" smtClean="0"/>
              <a:t>Statements: expression statement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4491"/>
          </a:xfrm>
        </p:spPr>
        <p:txBody>
          <a:bodyPr/>
          <a:lstStyle/>
          <a:p>
            <a:r>
              <a:rPr lang="en-US" sz="1800" dirty="0" smtClean="0">
                <a:latin typeface="Courier New" pitchFamily="49" charset="0"/>
                <a:cs typeface="Courier New" pitchFamily="49" charset="0"/>
              </a:rPr>
              <a:t>if ( </a:t>
            </a:r>
            <a:r>
              <a:rPr lang="en-US" sz="1800" dirty="0" smtClean="0">
                <a:cs typeface="Courier New" pitchFamily="49" charset="0"/>
              </a:rPr>
              <a:t>&lt;logical expression&gt;</a:t>
            </a:r>
            <a:r>
              <a:rPr lang="en-US" sz="1800" dirty="0" smtClean="0">
                <a:latin typeface="Courier New" pitchFamily="49" charset="0"/>
                <a:cs typeface="Courier New" pitchFamily="49" charset="0"/>
              </a:rPr>
              <a:t> ) then </a:t>
            </a:r>
            <a:r>
              <a:rPr lang="en-US" sz="1800" dirty="0" smtClean="0">
                <a:cs typeface="Courier New" pitchFamily="49" charset="0"/>
              </a:rPr>
              <a:t>&lt;statement&gt;</a:t>
            </a:r>
          </a:p>
          <a:p>
            <a:r>
              <a:rPr lang="en-US" sz="1800" dirty="0">
                <a:latin typeface="Courier New" pitchFamily="49" charset="0"/>
                <a:cs typeface="Courier New" pitchFamily="49" charset="0"/>
              </a:rPr>
              <a:t>if ( </a:t>
            </a:r>
            <a:r>
              <a:rPr lang="en-US" sz="1800" dirty="0">
                <a:cs typeface="Courier New" pitchFamily="49" charset="0"/>
              </a:rPr>
              <a:t>&lt;logical expression&gt;</a:t>
            </a:r>
            <a:r>
              <a:rPr lang="en-US" sz="1800" dirty="0">
                <a:latin typeface="Courier New" pitchFamily="49" charset="0"/>
                <a:cs typeface="Courier New" pitchFamily="49" charset="0"/>
              </a:rPr>
              <a:t> ) then </a:t>
            </a:r>
            <a:r>
              <a:rPr lang="en-US" sz="1800" dirty="0">
                <a:cs typeface="Courier New" pitchFamily="49" charset="0"/>
              </a:rPr>
              <a:t>&lt;statement</a:t>
            </a:r>
            <a:r>
              <a:rPr lang="en-US" sz="1800" dirty="0" smtClean="0">
                <a:cs typeface="Courier New" pitchFamily="49" charset="0"/>
              </a:rPr>
              <a:t>&gt;</a:t>
            </a:r>
            <a:r>
              <a:rPr lang="en-US" sz="1800" dirty="0" smtClean="0">
                <a:latin typeface="Courier New" pitchFamily="49" charset="0"/>
                <a:cs typeface="Courier New" pitchFamily="49" charset="0"/>
              </a:rPr>
              <a:t> else </a:t>
            </a:r>
            <a:r>
              <a:rPr lang="en-US" sz="1800" dirty="0" smtClean="0">
                <a:cs typeface="Courier New" pitchFamily="49" charset="0"/>
              </a:rPr>
              <a:t>&lt;statement&gt;</a:t>
            </a:r>
            <a:endParaRPr lang="en-US" sz="1800" dirty="0">
              <a:cs typeface="Courier New" pitchFamily="49" charset="0"/>
            </a:endParaRPr>
          </a:p>
          <a:p>
            <a:r>
              <a:rPr lang="en-US" dirty="0" smtClean="0"/>
              <a:t>Note that the keyword "</a:t>
            </a:r>
            <a:r>
              <a:rPr lang="en-US" dirty="0" smtClean="0">
                <a:latin typeface="Courier New" pitchFamily="49" charset="0"/>
                <a:cs typeface="Courier New" pitchFamily="49" charset="0"/>
              </a:rPr>
              <a:t>then</a:t>
            </a:r>
            <a:r>
              <a:rPr lang="en-US" dirty="0" smtClean="0"/>
              <a:t>" is used in ivyscript, unlike C/C</a:t>
            </a:r>
            <a:r>
              <a:rPr lang="en-US" dirty="0" smtClean="0"/>
              <a:t>++.</a:t>
            </a:r>
          </a:p>
          <a:p>
            <a:r>
              <a:rPr lang="en-US" dirty="0" smtClean="0"/>
              <a:t>Note that when "</a:t>
            </a:r>
            <a:r>
              <a:rPr lang="en-US" dirty="0" smtClean="0">
                <a:latin typeface="Courier New" panose="02070309020205020404" pitchFamily="49" charset="0"/>
                <a:cs typeface="Courier New" panose="02070309020205020404" pitchFamily="49" charset="0"/>
              </a:rPr>
              <a:t>else</a:t>
            </a:r>
            <a:r>
              <a:rPr lang="en-US" dirty="0" smtClean="0"/>
              <a:t>" is used, the "</a:t>
            </a:r>
            <a:r>
              <a:rPr lang="en-US" dirty="0" smtClean="0">
                <a:latin typeface="Courier New" panose="02070309020205020404" pitchFamily="49" charset="0"/>
                <a:cs typeface="Courier New" panose="02070309020205020404" pitchFamily="49" charset="0"/>
              </a:rPr>
              <a:t>then</a:t>
            </a:r>
            <a:r>
              <a:rPr lang="en-US" dirty="0" smtClean="0"/>
              <a:t>" statement must end in a semicolon ';' before the "</a:t>
            </a:r>
            <a:r>
              <a:rPr lang="en-US" dirty="0" smtClean="0">
                <a:latin typeface="Courier New" panose="02070309020205020404" pitchFamily="49" charset="0"/>
                <a:cs typeface="Courier New" panose="02070309020205020404" pitchFamily="49" charset="0"/>
              </a:rPr>
              <a:t>else</a:t>
            </a:r>
            <a:r>
              <a:rPr lang="en-US" dirty="0" smtClean="0"/>
              <a:t>" , unlike C/C++.</a:t>
            </a:r>
          </a:p>
        </p:txBody>
      </p:sp>
      <p:sp>
        <p:nvSpPr>
          <p:cNvPr id="3" name="Title 2"/>
          <p:cNvSpPr>
            <a:spLocks noGrp="1"/>
          </p:cNvSpPr>
          <p:nvPr>
            <p:ph type="title"/>
          </p:nvPr>
        </p:nvSpPr>
        <p:spPr/>
        <p:txBody>
          <a:bodyPr/>
          <a:lstStyle/>
          <a:p>
            <a:r>
              <a:rPr lang="en-US" dirty="0" smtClean="0"/>
              <a:t>Statements – if / then / else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700" dirty="0" smtClean="0">
                <a:latin typeface="Courier New" pitchFamily="49" charset="0"/>
                <a:cs typeface="Courier New" pitchFamily="49" charset="0"/>
              </a:rPr>
              <a:t>for ( </a:t>
            </a:r>
            <a:r>
              <a:rPr lang="en-US" sz="1700" dirty="0" smtClean="0">
                <a:cs typeface="Courier New" pitchFamily="49" charset="0"/>
              </a:rPr>
              <a:t>&lt;initializer expression&gt;</a:t>
            </a:r>
            <a:r>
              <a:rPr lang="en-US" sz="1700" dirty="0" smtClean="0">
                <a:latin typeface="Courier New" pitchFamily="49" charset="0"/>
                <a:cs typeface="Courier New" pitchFamily="49" charset="0"/>
              </a:rPr>
              <a:t> ; </a:t>
            </a:r>
            <a:r>
              <a:rPr lang="en-US" sz="1700" dirty="0" smtClean="0">
                <a:cs typeface="Courier New" pitchFamily="49" charset="0"/>
              </a:rPr>
              <a:t>&lt;logical expression&gt;</a:t>
            </a:r>
            <a:r>
              <a:rPr lang="en-US" sz="1700" dirty="0" smtClean="0">
                <a:latin typeface="Courier New" pitchFamily="49" charset="0"/>
                <a:cs typeface="Courier New" pitchFamily="49" charset="0"/>
              </a:rPr>
              <a:t>; </a:t>
            </a:r>
            <a:r>
              <a:rPr lang="en-US" sz="1700" dirty="0" smtClean="0">
                <a:cs typeface="Courier New" pitchFamily="49" charset="0"/>
              </a:rPr>
              <a:t>&lt;epilogue expression&gt;</a:t>
            </a:r>
            <a:r>
              <a:rPr lang="en-US" sz="1700" dirty="0" smtClean="0">
                <a:latin typeface="Courier New" pitchFamily="49" charset="0"/>
                <a:cs typeface="Courier New" pitchFamily="49" charset="0"/>
              </a:rPr>
              <a:t> )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a:t>
            </a:r>
            <a:r>
              <a:rPr lang="en-US" sz="1700" dirty="0" smtClean="0">
                <a:cs typeface="Courier New" pitchFamily="49" charset="0"/>
              </a:rPr>
              <a:t>&lt;loop body statement&gt;</a:t>
            </a:r>
          </a:p>
          <a:p>
            <a:r>
              <a:rPr lang="en-US" sz="2000" dirty="0" smtClean="0"/>
              <a:t>The </a:t>
            </a:r>
            <a:r>
              <a:rPr lang="en-US" sz="2000" dirty="0" err="1" smtClean="0"/>
              <a:t>initializer</a:t>
            </a:r>
            <a:r>
              <a:rPr lang="en-US" sz="2000" dirty="0" smtClean="0"/>
              <a:t> expression is run.</a:t>
            </a:r>
          </a:p>
          <a:p>
            <a:r>
              <a:rPr lang="en-US" sz="2000" dirty="0" smtClean="0"/>
              <a:t>Then the logical expression is evaluated, if false, execution of the statement is complete.</a:t>
            </a:r>
          </a:p>
          <a:p>
            <a:r>
              <a:rPr lang="en-US" sz="2000" dirty="0" smtClean="0"/>
              <a:t>Otherwise, the loop body statement is run, then the epilogue expression is run, then we loop back to where we will evaluate the logical expression.</a:t>
            </a:r>
          </a:p>
        </p:txBody>
      </p:sp>
      <p:sp>
        <p:nvSpPr>
          <p:cNvPr id="3" name="Title 2"/>
          <p:cNvSpPr>
            <a:spLocks noGrp="1"/>
          </p:cNvSpPr>
          <p:nvPr>
            <p:ph type="title"/>
          </p:nvPr>
        </p:nvSpPr>
        <p:spPr/>
        <p:txBody>
          <a:bodyPr/>
          <a:lstStyle/>
          <a:p>
            <a:r>
              <a:rPr lang="en-US" dirty="0" smtClean="0"/>
              <a:t>Statements – traditional C 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9336"/>
          </a:xfrm>
        </p:spPr>
        <p:txBody>
          <a:bodyPr/>
          <a:lstStyle/>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for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=i+1 )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print(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 + string(</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endParaRPr lang="en-US" dirty="0" smtClean="0">
              <a:cs typeface="Courier New" pitchFamily="49" charset="0"/>
            </a:endParaRPr>
          </a:p>
          <a:p>
            <a:r>
              <a:rPr lang="en-US" dirty="0" smtClean="0">
                <a:cs typeface="Courier New" pitchFamily="49" charset="0"/>
              </a:rPr>
              <a:t>Note that it’s not  </a:t>
            </a: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738187" lvl="1" indent="-457200">
              <a:buFont typeface="+mj-lt"/>
              <a:buAutoNum type="arabicPeriod"/>
            </a:pPr>
            <a:r>
              <a:rPr lang="en-US" dirty="0" smtClean="0">
                <a:cs typeface="Courier New" pitchFamily="49" charset="0"/>
              </a:rPr>
              <a:t>The initializer is an expression, not a statement, so can’t declare </a:t>
            </a:r>
            <a:r>
              <a:rPr lang="en-US" dirty="0">
                <a:latin typeface="Courier New" panose="02070309020205020404" pitchFamily="49" charset="0"/>
                <a:cs typeface="Courier New" panose="02070309020205020404" pitchFamily="49" charset="0"/>
              </a:rPr>
              <a:t>i</a:t>
            </a:r>
            <a:r>
              <a:rPr lang="en-US" dirty="0" smtClean="0">
                <a:cs typeface="Courier New" pitchFamily="49" charset="0"/>
              </a:rPr>
              <a:t> to be an </a:t>
            </a:r>
            <a:r>
              <a:rPr lang="en-US" dirty="0" smtClean="0">
                <a:latin typeface="Courier New" panose="02070309020205020404" pitchFamily="49" charset="0"/>
                <a:cs typeface="Courier New" panose="02070309020205020404" pitchFamily="49" charset="0"/>
              </a:rPr>
              <a:t>int</a:t>
            </a:r>
            <a:r>
              <a:rPr lang="en-US" dirty="0" smtClean="0">
                <a:cs typeface="Courier New" pitchFamily="49" charset="0"/>
              </a:rPr>
              <a:t>.</a:t>
            </a:r>
          </a:p>
          <a:p>
            <a:pPr marL="738187" lvl="1" indent="-457200">
              <a:buFont typeface="+mj-lt"/>
              <a:buAutoNum type="arabicPeriod"/>
            </a:pPr>
            <a:r>
              <a:rPr lang="en-US" dirty="0" smtClean="0">
                <a:cs typeface="Courier New" pitchFamily="49" charset="0"/>
              </a:rPr>
              <a:t>There is no C++ increment operator ++.</a:t>
            </a:r>
          </a:p>
          <a:p>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Example of traditional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23604"/>
          </a:xfrm>
        </p:spPr>
        <p:txBody>
          <a:bodyPr/>
          <a:lstStyle/>
          <a:p>
            <a:r>
              <a:rPr lang="en-US" dirty="0" smtClean="0"/>
              <a:t>For &lt;identifier&gt; = { &lt;list of expressions&gt; } statement</a:t>
            </a:r>
          </a:p>
          <a:p>
            <a:r>
              <a:rPr lang="en-US" dirty="0" smtClean="0"/>
              <a:t>E.g.</a:t>
            </a:r>
            <a:r>
              <a:rPr lang="en-US" sz="2000" dirty="0" smtClean="0"/>
              <a:t> </a:t>
            </a:r>
            <a:br>
              <a:rPr lang="en-US" sz="2000" dirty="0" smtClean="0"/>
            </a:br>
            <a:r>
              <a:rPr lang="en-US" sz="2000" dirty="0" smtClean="0"/>
              <a:t/>
            </a:r>
            <a:br>
              <a:rPr lang="en-US" sz="2000" dirty="0" smtClean="0"/>
            </a:br>
            <a:r>
              <a:rPr lang="en-US" sz="2000" dirty="0" smtClean="0">
                <a:latin typeface="Courier New" pitchFamily="49" charset="0"/>
                <a:cs typeface="Courier New" pitchFamily="49" charset="0"/>
              </a:rPr>
              <a:t>for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0, 1, 2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print("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 string(</a:t>
            </a:r>
            <a:r>
              <a:rPr lang="en-US" sz="2000" dirty="0" err="1" smtClean="0">
                <a:latin typeface="Courier New" pitchFamily="49" charset="0"/>
                <a:cs typeface="Courier New" pitchFamily="49" charset="0"/>
              </a:rPr>
              <a:t>i</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"\n");</a:t>
            </a:r>
          </a:p>
        </p:txBody>
      </p:sp>
      <p:sp>
        <p:nvSpPr>
          <p:cNvPr id="3" name="Title 2"/>
          <p:cNvSpPr>
            <a:spLocks noGrp="1"/>
          </p:cNvSpPr>
          <p:nvPr>
            <p:ph type="title"/>
          </p:nvPr>
        </p:nvSpPr>
        <p:spPr/>
        <p:txBody>
          <a:bodyPr/>
          <a:lstStyle/>
          <a:p>
            <a:r>
              <a:rPr lang="en-US" dirty="0" smtClean="0"/>
              <a:t>Statement – list-style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16156"/>
          </a:xfrm>
        </p:spPr>
        <p:txBody>
          <a:bodyPr/>
          <a:lstStyle/>
          <a:p>
            <a:r>
              <a:rPr lang="en-US" dirty="0">
                <a:latin typeface="Courier New" pitchFamily="49" charset="0"/>
                <a:cs typeface="Courier New" pitchFamily="49" charset="0"/>
              </a:rPr>
              <a:t>w</a:t>
            </a:r>
            <a:r>
              <a:rPr lang="en-US" dirty="0" smtClean="0">
                <a:latin typeface="Courier New" pitchFamily="49" charset="0"/>
                <a:cs typeface="Courier New" pitchFamily="49" charset="0"/>
              </a:rPr>
              <a:t>hile</a:t>
            </a:r>
            <a:r>
              <a:rPr lang="en-US" dirty="0" smtClean="0"/>
              <a:t> ( &lt;logical expression&gt; ) &lt;loop body statement&gt;</a:t>
            </a:r>
          </a:p>
          <a:p>
            <a:r>
              <a:rPr lang="en-US" dirty="0" smtClean="0"/>
              <a:t>The logical expression is evaluated, and if false, execution of the statement is complete.</a:t>
            </a:r>
          </a:p>
          <a:p>
            <a:r>
              <a:rPr lang="en-US" dirty="0" smtClean="0"/>
              <a:t>Otherwise, the loop body statement is executed and then we loop back to evaluating the logical expression again.</a:t>
            </a:r>
          </a:p>
          <a:p>
            <a:endParaRPr lang="en-US" dirty="0"/>
          </a:p>
        </p:txBody>
      </p:sp>
      <p:sp>
        <p:nvSpPr>
          <p:cNvPr id="3" name="Title 2"/>
          <p:cNvSpPr>
            <a:spLocks noGrp="1"/>
          </p:cNvSpPr>
          <p:nvPr>
            <p:ph type="title"/>
          </p:nvPr>
        </p:nvSpPr>
        <p:spPr/>
        <p:txBody>
          <a:bodyPr/>
          <a:lstStyle/>
          <a:p>
            <a:r>
              <a:rPr lang="en-US" dirty="0" smtClean="0"/>
              <a:t>Statement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dirty="0" smtClean="0">
                <a:latin typeface="Courier New" pitchFamily="49" charset="0"/>
                <a:cs typeface="Courier New" pitchFamily="49" charset="0"/>
              </a:rPr>
              <a:t>do </a:t>
            </a:r>
            <a:r>
              <a:rPr lang="en-US" dirty="0"/>
              <a:t>&lt;loop body statement&gt;</a:t>
            </a:r>
            <a:r>
              <a:rPr lang="en-US" dirty="0" smtClean="0">
                <a:latin typeface="Courier New" pitchFamily="49" charset="0"/>
                <a:cs typeface="Courier New" pitchFamily="49" charset="0"/>
              </a:rPr>
              <a:t> while</a:t>
            </a:r>
            <a:r>
              <a:rPr lang="en-US" dirty="0" smtClean="0"/>
              <a:t> ( &lt;logical expression&gt; ) ;</a:t>
            </a:r>
          </a:p>
          <a:p>
            <a:r>
              <a:rPr lang="en-US" dirty="0" smtClean="0"/>
              <a:t>The </a:t>
            </a:r>
            <a:r>
              <a:rPr lang="en-US" dirty="0"/>
              <a:t>loop body statement is </a:t>
            </a:r>
            <a:r>
              <a:rPr lang="en-US" dirty="0" smtClean="0"/>
              <a:t>executed, and then the logical expression is evaluated, and if the result </a:t>
            </a:r>
            <a:r>
              <a:rPr lang="en-US" smtClean="0"/>
              <a:t>was "false", </a:t>
            </a:r>
            <a:r>
              <a:rPr lang="en-US" dirty="0" smtClean="0"/>
              <a:t>execution of the statement is complete.</a:t>
            </a:r>
          </a:p>
          <a:p>
            <a:r>
              <a:rPr lang="en-US" dirty="0" smtClean="0"/>
              <a:t>Otherwise, and then we loop back to running the loop body statement again.</a:t>
            </a:r>
          </a:p>
          <a:p>
            <a:endParaRPr lang="en-US" dirty="0"/>
          </a:p>
        </p:txBody>
      </p:sp>
      <p:sp>
        <p:nvSpPr>
          <p:cNvPr id="3" name="Title 2"/>
          <p:cNvSpPr>
            <a:spLocks noGrp="1"/>
          </p:cNvSpPr>
          <p:nvPr>
            <p:ph type="title"/>
          </p:nvPr>
        </p:nvSpPr>
        <p:spPr/>
        <p:txBody>
          <a:bodyPr/>
          <a:lstStyle/>
          <a:p>
            <a:r>
              <a:rPr lang="en-US" dirty="0" smtClean="0"/>
              <a:t>Statement – do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Statements in the programming language end with a semi-colon, like C/C++/java.</a:t>
            </a:r>
          </a:p>
          <a:p>
            <a:r>
              <a:rPr lang="en-US" dirty="0"/>
              <a:t>C style comments are supported</a:t>
            </a:r>
          </a:p>
          <a:p>
            <a:pPr lvl="1"/>
            <a:r>
              <a:rPr lang="en-US" dirty="0"/>
              <a:t>The part from   /*   to   */   is ignored</a:t>
            </a:r>
          </a:p>
          <a:p>
            <a:r>
              <a:rPr lang="en-US" dirty="0"/>
              <a:t>C++ style comments are supported</a:t>
            </a:r>
          </a:p>
          <a:p>
            <a:pPr lvl="1"/>
            <a:r>
              <a:rPr lang="en-US" dirty="0"/>
              <a:t>From   //    to the end of the line is ignored</a:t>
            </a:r>
            <a:r>
              <a:rPr lang="en-US" dirty="0" smtClean="0"/>
              <a:t>.</a:t>
            </a:r>
          </a:p>
          <a:p>
            <a:pPr lvl="1"/>
            <a:endParaRPr lang="en-US" dirty="0" smtClean="0"/>
          </a:p>
          <a:p>
            <a:endParaRPr lang="en-US" dirty="0"/>
          </a:p>
        </p:txBody>
      </p:sp>
      <p:sp>
        <p:nvSpPr>
          <p:cNvPr id="3" name="Title 2"/>
          <p:cNvSpPr>
            <a:spLocks noGrp="1"/>
          </p:cNvSpPr>
          <p:nvPr>
            <p:ph type="title"/>
          </p:nvPr>
        </p:nvSpPr>
        <p:spPr/>
        <p:txBody>
          <a:bodyPr/>
          <a:lstStyle/>
          <a:p>
            <a:r>
              <a:rPr lang="en-US" dirty="0" err="1"/>
              <a:t>i</a:t>
            </a:r>
            <a:r>
              <a:rPr lang="en-US" dirty="0" err="1" smtClean="0"/>
              <a:t>vyscript</a:t>
            </a:r>
            <a:r>
              <a:rPr lang="en-US" dirty="0" smtClean="0"/>
              <a:t> programming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85323"/>
          </a:xfrm>
        </p:spPr>
        <p:txBody>
          <a:bodyPr/>
          <a:lstStyle/>
          <a:p>
            <a:r>
              <a:rPr lang="en-US" dirty="0" smtClean="0"/>
              <a:t>Anywhere you can put a statement, you can put a nested block, which starts </a:t>
            </a:r>
            <a:r>
              <a:rPr lang="en-US" dirty="0"/>
              <a:t> with </a:t>
            </a:r>
            <a:r>
              <a:rPr lang="en-US" dirty="0" smtClean="0"/>
              <a:t>"</a:t>
            </a:r>
            <a:r>
              <a:rPr lang="en-US" dirty="0" smtClean="0">
                <a:latin typeface="Courier New" pitchFamily="49" charset="0"/>
                <a:cs typeface="Courier New" pitchFamily="49" charset="0"/>
              </a:rPr>
              <a:t>{</a:t>
            </a:r>
            <a:r>
              <a:rPr lang="en-US" dirty="0" smtClean="0">
                <a:cs typeface="Courier New" pitchFamily="49" charset="0"/>
              </a:rPr>
              <a:t>"</a:t>
            </a:r>
            <a:r>
              <a:rPr lang="en-US" dirty="0" smtClean="0">
                <a:latin typeface="Courier New" pitchFamily="49" charset="0"/>
                <a:cs typeface="Courier New" pitchFamily="49" charset="0"/>
              </a:rPr>
              <a:t> </a:t>
            </a:r>
            <a:r>
              <a:rPr lang="en-US" dirty="0" smtClean="0"/>
              <a:t>and ends with "</a:t>
            </a:r>
            <a:r>
              <a:rPr lang="en-US" dirty="0" smtClean="0">
                <a:latin typeface="Courier New" pitchFamily="49" charset="0"/>
                <a:cs typeface="Courier New" pitchFamily="49" charset="0"/>
              </a:rPr>
              <a:t>}</a:t>
            </a:r>
            <a:r>
              <a:rPr lang="en-US" dirty="0" smtClean="0">
                <a:cs typeface="Courier New" pitchFamily="49" charset="0"/>
              </a:rPr>
              <a:t>"</a:t>
            </a:r>
            <a:r>
              <a:rPr lang="en-US" dirty="0" smtClean="0"/>
              <a:t>. </a:t>
            </a:r>
          </a:p>
          <a:p>
            <a:r>
              <a:rPr lang="en-US" dirty="0" smtClean="0"/>
              <a:t>Any variable or function declarations made inside a nested block are not "visible" to code outside the nested block.</a:t>
            </a:r>
          </a:p>
          <a:p>
            <a:r>
              <a:rPr lang="en-US" dirty="0" smtClean="0"/>
              <a:t>Nested blocks are typically used in </a:t>
            </a:r>
            <a:r>
              <a:rPr lang="en-US" dirty="0" smtClean="0">
                <a:latin typeface="Courier New" pitchFamily="49" charset="0"/>
                <a:cs typeface="Courier New" pitchFamily="49" charset="0"/>
              </a:rPr>
              <a:t>if/then/else </a:t>
            </a:r>
            <a:r>
              <a:rPr lang="en-US" dirty="0" smtClean="0"/>
              <a:t>statements, looping constructs, etc.</a:t>
            </a:r>
            <a:endParaRPr lang="en-US" dirty="0"/>
          </a:p>
        </p:txBody>
      </p:sp>
      <p:sp>
        <p:nvSpPr>
          <p:cNvPr id="3" name="Title 2"/>
          <p:cNvSpPr>
            <a:spLocks noGrp="1"/>
          </p:cNvSpPr>
          <p:nvPr>
            <p:ph type="title"/>
          </p:nvPr>
        </p:nvSpPr>
        <p:spPr/>
        <p:txBody>
          <a:bodyPr/>
          <a:lstStyle/>
          <a:p>
            <a:r>
              <a:rPr lang="en-US" dirty="0" smtClean="0"/>
              <a:t>Nested blocks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"IOPS=20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blocksize</a:t>
            </a:r>
            <a:r>
              <a:rPr lang="en-US" altLang="zh-CN" sz="1400" dirty="0" smtClean="0">
                <a:latin typeface="Courier New" pitchFamily="49" charset="0"/>
                <a:cs typeface="Courier New" pitchFamily="49" charset="0"/>
              </a:rPr>
              <a:t>=4KiB"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=0.5";</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cs typeface="Courier New" pitchFamily="49" charset="0"/>
              </a:rPr>
              <a:t>"</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r>
              <a:rPr lang="en-US" sz="1400" dirty="0" smtClean="0">
                <a:cs typeface="Courier New" pitchFamily="49" charset="0"/>
              </a:rPr>
              <a:t>"</a:t>
            </a: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r>
              <a:rPr lang="en-US" sz="1600" dirty="0" smtClean="0"/>
              <a:t>"</a:t>
            </a:r>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a:latin typeface="Courier New" pitchFamily="49" charset="0"/>
                <a:cs typeface="Courier New" pitchFamily="49" charset="0"/>
              </a:rPr>
              <a:t>SeqStartFractionOfVolumeCoverage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1223"/>
          </a:xfrm>
        </p:spPr>
        <p:txBody>
          <a:bodyPr/>
          <a:lstStyle/>
          <a:p>
            <a:r>
              <a:rPr lang="en-US" sz="2000" dirty="0" smtClean="0"/>
              <a:t>There are 3 types: </a:t>
            </a:r>
            <a:r>
              <a:rPr lang="en-US" sz="2000" dirty="0" err="1" smtClean="0">
                <a:latin typeface="Courier New" pitchFamily="49" charset="0"/>
                <a:cs typeface="Courier New" pitchFamily="49" charset="0"/>
              </a:rPr>
              <a:t>int</a:t>
            </a:r>
            <a:r>
              <a:rPr lang="en-US" sz="2000" dirty="0" smtClean="0"/>
              <a:t>, </a:t>
            </a:r>
            <a:r>
              <a:rPr lang="en-US" sz="2000" dirty="0" smtClean="0">
                <a:latin typeface="Courier New" pitchFamily="49" charset="0"/>
                <a:cs typeface="Courier New" pitchFamily="49" charset="0"/>
              </a:rPr>
              <a:t>double</a:t>
            </a:r>
            <a:r>
              <a:rPr lang="en-US" sz="2000" dirty="0" smtClean="0"/>
              <a:t>, and </a:t>
            </a:r>
            <a:r>
              <a:rPr lang="en-US" sz="2000" dirty="0" smtClean="0">
                <a:latin typeface="Courier New" pitchFamily="49" charset="0"/>
                <a:cs typeface="Courier New" pitchFamily="49" charset="0"/>
              </a:rPr>
              <a:t>string</a:t>
            </a:r>
            <a:r>
              <a:rPr lang="en-US" sz="2000" dirty="0" smtClean="0"/>
              <a:t>.</a:t>
            </a:r>
          </a:p>
          <a:p>
            <a:r>
              <a:rPr lang="en-US" sz="2000" dirty="0" smtClean="0"/>
              <a:t>Examples of constants, also called literals:</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0       -5    12345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5.      .5    5.5     5E-2    5%  5.5%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"house"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p>
          <a:p>
            <a:pPr lvl="2"/>
            <a:r>
              <a:rPr lang="en-US" dirty="0" smtClean="0">
                <a:cs typeface="Courier New" pitchFamily="49" charset="0"/>
              </a:rPr>
              <a:t>There is also a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(constant)</a:t>
            </a:r>
          </a:p>
          <a:p>
            <a:pPr lvl="3"/>
            <a:r>
              <a:rPr lang="en-US" dirty="0" smtClean="0">
                <a:latin typeface="Courier New" panose="02070309020205020404" pitchFamily="49" charset="0"/>
                <a:cs typeface="Courier New" panose="02070309020205020404" pitchFamily="49" charset="0"/>
              </a:rPr>
              <a:t>0x0</a:t>
            </a:r>
            <a:r>
              <a:rPr lang="en-US" dirty="0" smtClean="0">
                <a:cs typeface="Courier New" pitchFamily="49" charset="0"/>
              </a:rPr>
              <a:t> to </a:t>
            </a:r>
            <a:r>
              <a:rPr lang="en-US" dirty="0" smtClean="0">
                <a:latin typeface="Courier New" panose="02070309020205020404" pitchFamily="49" charset="0"/>
                <a:cs typeface="Courier New" panose="02070309020205020404" pitchFamily="49" charset="0"/>
              </a:rPr>
              <a:t>0x7FFFFFFF</a:t>
            </a:r>
          </a:p>
          <a:p>
            <a:pPr lvl="3"/>
            <a:r>
              <a:rPr lang="en-US" dirty="0" smtClean="0">
                <a:cs typeface="Courier New" pitchFamily="49" charset="0"/>
              </a:rPr>
              <a:t>The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only supports non-negative values</a:t>
            </a:r>
          </a:p>
          <a:p>
            <a:pPr lvl="2"/>
            <a:r>
              <a:rPr lang="en-US" dirty="0" smtClean="0">
                <a:latin typeface="Courier New" panose="02070309020205020404" pitchFamily="49" charset="0"/>
                <a:cs typeface="Courier New" panose="02070309020205020404" pitchFamily="49" charset="0"/>
              </a:rPr>
              <a:t>5%</a:t>
            </a:r>
            <a:r>
              <a:rPr lang="en-US" dirty="0" smtClean="0">
                <a:cs typeface="Courier New" pitchFamily="49" charset="0"/>
              </a:rPr>
              <a:t> means the same thing as </a:t>
            </a:r>
            <a:r>
              <a:rPr lang="en-US" dirty="0" smtClean="0">
                <a:latin typeface="Courier New" panose="02070309020205020404" pitchFamily="49" charset="0"/>
                <a:cs typeface="Courier New" panose="02070309020205020404" pitchFamily="49" charset="0"/>
              </a:rPr>
              <a:t>0.05</a:t>
            </a:r>
            <a:r>
              <a:rPr lang="en-US" dirty="0" smtClean="0">
                <a:cs typeface="Courier New" pitchFamily="49" charset="0"/>
              </a:rPr>
              <a:t>.</a:t>
            </a:r>
          </a:p>
        </p:txBody>
      </p:sp>
      <p:sp>
        <p:nvSpPr>
          <p:cNvPr id="3" name="Title 2"/>
          <p:cNvSpPr>
            <a:spLocks noGrp="1"/>
          </p:cNvSpPr>
          <p:nvPr>
            <p:ph type="title"/>
          </p:nvPr>
        </p:nvSpPr>
        <p:spPr/>
        <p:txBody>
          <a:bodyPr/>
          <a:lstStyle/>
          <a:p>
            <a:r>
              <a:rPr lang="en-US" dirty="0" smtClean="0"/>
              <a:t>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MaxDroopMaxToMinIOPS</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MaxDroopMaxToMinIOPS</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7296"/>
          </a:xfrm>
        </p:spPr>
        <p:txBody>
          <a:bodyPr/>
          <a:lstStyle/>
          <a:p>
            <a:r>
              <a:rPr lang="en-US" dirty="0" smtClean="0"/>
              <a:t>To include a double quote character in a string constant, escape it with a backslash:</a:t>
            </a:r>
          </a:p>
          <a:p>
            <a:pPr lvl="1"/>
            <a:r>
              <a:rPr lang="en-US" sz="1800" smtClean="0">
                <a:latin typeface="Courier New" pitchFamily="49" charset="0"/>
                <a:cs typeface="Courier New" pitchFamily="49" charset="0"/>
              </a:rPr>
              <a:t>"the word \"house\" is double-quoted"</a:t>
            </a:r>
            <a:r>
              <a:rPr lang="en-US" sz="1800" smtClean="0"/>
              <a:t>    </a:t>
            </a:r>
            <a:endParaRPr lang="en-US" sz="1800" dirty="0" smtClean="0"/>
          </a:p>
          <a:p>
            <a:r>
              <a:rPr lang="en-US" dirty="0" smtClean="0"/>
              <a:t>Other escaped characters: </a:t>
            </a:r>
            <a:r>
              <a:rPr lang="en-US" dirty="0" smtClean="0">
                <a:latin typeface="Courier New" pitchFamily="49" charset="0"/>
                <a:cs typeface="Courier New" pitchFamily="49" charset="0"/>
              </a:rPr>
              <a:t>\r, \n, \t</a:t>
            </a:r>
          </a:p>
          <a:p>
            <a:r>
              <a:rPr lang="en-US" dirty="0" smtClean="0"/>
              <a:t>An escaped octal character value has 3 digits, e.g. </a:t>
            </a:r>
            <a:r>
              <a:rPr lang="en-US" dirty="0" smtClean="0">
                <a:latin typeface="Courier New" pitchFamily="49" charset="0"/>
                <a:cs typeface="Courier New" pitchFamily="49" charset="0"/>
              </a:rPr>
              <a:t>\001</a:t>
            </a:r>
          </a:p>
          <a:p>
            <a:r>
              <a:rPr lang="en-US" dirty="0" smtClean="0"/>
              <a:t>An escaped hex character value has one or two digits, </a:t>
            </a:r>
            <a:br>
              <a:rPr lang="en-US" dirty="0" smtClean="0"/>
            </a:br>
            <a:r>
              <a:rPr lang="en-US" dirty="0" smtClean="0"/>
              <a:t>e.g.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xf</a:t>
            </a:r>
            <a:r>
              <a:rPr lang="en-US" dirty="0" smtClean="0">
                <a:latin typeface="Courier New" pitchFamily="49" charset="0"/>
                <a:cs typeface="Courier New" pitchFamily="49" charset="0"/>
              </a:rPr>
              <a:t> </a:t>
            </a:r>
            <a:r>
              <a:rPr lang="en-US" dirty="0" smtClean="0"/>
              <a:t>or </a:t>
            </a:r>
            <a:r>
              <a:rPr lang="en-US" dirty="0" smtClean="0">
                <a:latin typeface="Courier New" pitchFamily="49" charset="0"/>
                <a:cs typeface="Courier New" pitchFamily="49" charset="0"/>
              </a:rPr>
              <a:t>\x0f</a:t>
            </a:r>
          </a:p>
        </p:txBody>
      </p:sp>
      <p:sp>
        <p:nvSpPr>
          <p:cNvPr id="3" name="Title 2"/>
          <p:cNvSpPr>
            <a:spLocks noGrp="1"/>
          </p:cNvSpPr>
          <p:nvPr>
            <p:ph type="title"/>
          </p:nvPr>
        </p:nvSpPr>
        <p:spPr/>
        <p:txBody>
          <a:bodyPr/>
          <a:lstStyle/>
          <a:p>
            <a:r>
              <a:rPr lang="en-US" dirty="0" smtClean="0"/>
              <a:t>More on string literals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=random4K, </a:t>
            </a:r>
            <a:r>
              <a:rPr lang="en-US" sz="1800" dirty="0" err="1" smtClean="0">
                <a:latin typeface="Courier New" panose="02070309020205020404" pitchFamily="49" charset="0"/>
                <a:cs typeface="Courier New" panose="02070309020205020404" pitchFamily="49" charset="0"/>
              </a:rPr>
              <a:t>subinterval_seconds</a:t>
            </a:r>
            <a:r>
              <a:rPr lang="en-US" sz="1800" dirty="0" smtClean="0">
                <a:latin typeface="Courier New" panose="02070309020205020404" pitchFamily="49" charset="0"/>
                <a:cs typeface="Courier New" panose="02070309020205020404" pitchFamily="49" charset="0"/>
              </a:rPr>
              <a:t>=5,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462" y="967575"/>
            <a:ext cx="8584006" cy="1677382"/>
          </a:xfrm>
        </p:spPr>
        <p:txBody>
          <a:bodyPr/>
          <a:lstStyle/>
          <a:p>
            <a:r>
              <a:rPr lang="en-US" smtClean="0"/>
              <a:t>"identifiers" </a:t>
            </a:r>
            <a:r>
              <a:rPr lang="en-US" dirty="0" smtClean="0"/>
              <a:t>are eligible to serve as the name of a variable or function.</a:t>
            </a:r>
          </a:p>
          <a:p>
            <a:r>
              <a:rPr lang="en-US" dirty="0" smtClean="0"/>
              <a:t>An identifier begins with an alphabetic character (a letter), and continues with letters, digits, and underscore _ characters.</a:t>
            </a:r>
          </a:p>
        </p:txBody>
      </p:sp>
      <p:sp>
        <p:nvSpPr>
          <p:cNvPr id="3" name="Title 2"/>
          <p:cNvSpPr>
            <a:spLocks noGrp="1"/>
          </p:cNvSpPr>
          <p:nvPr>
            <p:ph type="title"/>
          </p:nvPr>
        </p:nvSpPr>
        <p:spPr/>
        <p:txBody>
          <a:bodyPr/>
          <a:lstStyle/>
          <a:p>
            <a:r>
              <a:rPr lang="en-US" dirty="0"/>
              <a:t>I</a:t>
            </a:r>
            <a:r>
              <a:rPr lang="en-US" dirty="0" smtClean="0"/>
              <a:t>dentifiers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93209"/>
          </a:xfrm>
        </p:spPr>
        <p:txBody>
          <a:bodyPr/>
          <a:lstStyle/>
          <a:p>
            <a:r>
              <a:rPr lang="en-US" dirty="0" smtClean="0"/>
              <a:t>&lt;type&gt; &lt;list of identifiers with optional = &lt;</a:t>
            </a:r>
            <a:r>
              <a:rPr lang="en-US" dirty="0" err="1" smtClean="0"/>
              <a:t>initializer</a:t>
            </a:r>
            <a:r>
              <a:rPr lang="en-US" dirty="0" smtClean="0"/>
              <a:t> expression&gt;&gt;;</a:t>
            </a:r>
          </a:p>
          <a:p>
            <a:r>
              <a:rPr lang="en-US" dirty="0" smtClean="0"/>
              <a:t>Examples:</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k =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c;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d = 1.5;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name </a:t>
            </a:r>
            <a:r>
              <a:rPr lang="en-US" smtClean="0">
                <a:latin typeface="Courier New" pitchFamily="49" charset="0"/>
                <a:cs typeface="Courier New" pitchFamily="49" charset="0"/>
              </a:rPr>
              <a:t>= </a:t>
            </a:r>
            <a:r>
              <a:rPr lang="en-US" sz="2400" smtClean="0">
                <a:latin typeface="Courier New" pitchFamily="49" charset="0"/>
                <a:cs typeface="Courier New" pitchFamily="49" charset="0"/>
              </a:rPr>
              <a:t>"bert";</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variable declaration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2%</a:t>
            </a:r>
            <a:endParaRPr lang="en-US" sz="1800" dirty="0" smtClean="0">
              <a:latin typeface="Courier New" panose="02070309020205020404" pitchFamily="49" charset="0"/>
              <a:cs typeface="Courier New" panose="02070309020205020404" pitchFamily="49" charset="0"/>
            </a:endParaRP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a:t>
            </a:r>
            <a:r>
              <a:rPr lang="en-US" sz="1800" dirty="0" smtClean="0">
                <a:latin typeface="Courier New" panose="02070309020205020404" pitchFamily="49" charset="0"/>
                <a:cs typeface="Courier New" panose="02070309020205020404" pitchFamily="49" charset="0"/>
              </a:rPr>
              <a:t>95%</a:t>
            </a:r>
            <a:endParaRPr lang="en-US" sz="1800" dirty="0" smtClean="0">
              <a:latin typeface="Courier New" panose="02070309020205020404" pitchFamily="49" charset="0"/>
              <a:cs typeface="Courier New" panose="02070309020205020404" pitchFamily="49" charset="0"/>
            </a:endParaRP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2%  </a:t>
            </a:r>
            <a:r>
              <a:rPr lang="en-US" sz="1600" dirty="0" smtClean="0">
                <a:cs typeface="Courier New" panose="02070309020205020404" pitchFamily="49" charset="0"/>
              </a:rPr>
              <a:t>- </a:t>
            </a:r>
            <a:r>
              <a:rPr lang="en-US" sz="1600" dirty="0" smtClean="0">
                <a:cs typeface="Courier New" panose="02070309020205020404" pitchFamily="49" charset="0"/>
              </a:rPr>
              <a:t>default  </a:t>
            </a:r>
            <a:r>
              <a:rPr lang="en-US" sz="1600" dirty="0" smtClean="0">
                <a:latin typeface="Courier New" panose="02070309020205020404" pitchFamily="49" charset="0"/>
                <a:cs typeface="Courier New" panose="02070309020205020404" pitchFamily="49" charset="0"/>
              </a:rPr>
              <a:t>100%</a:t>
            </a:r>
            <a:endParaRPr lang="en-US" sz="1600" dirty="0" smtClean="0">
              <a:latin typeface="Courier New" panose="02070309020205020404" pitchFamily="49" charset="0"/>
              <a:cs typeface="Courier New" panose="02070309020205020404" pitchFamily="49" charset="0"/>
            </a:endParaRP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6884</Words>
  <Application>Microsoft Office PowerPoint</Application>
  <PresentationFormat>On-screen Show (16:9)</PresentationFormat>
  <Paragraphs>705</Paragraphs>
  <Slides>104</Slides>
  <Notes>6</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hitachi-corporate-powerpoint-template-2015</vt:lpstr>
      <vt:lpstr>Programming ivy - reference</vt:lpstr>
      <vt:lpstr>Two sections in this material</vt:lpstr>
      <vt:lpstr>The ivyscript programming language wrapper</vt:lpstr>
      <vt:lpstr>ivyscript programming language</vt:lpstr>
      <vt:lpstr>Nested blocks</vt:lpstr>
      <vt:lpstr>Types</vt:lpstr>
      <vt:lpstr>More on string literals</vt:lpstr>
      <vt:lpstr>Identifiers</vt:lpstr>
      <vt:lpstr>Statement – variable declaration</vt:lpstr>
      <vt:lpstr>Expressions</vt:lpstr>
      <vt:lpstr>Converting an expression to a different type</vt:lpstr>
      <vt:lpstr>Operators - arithmetic</vt:lpstr>
      <vt:lpstr>Logical operators - comparison</vt:lpstr>
      <vt:lpstr>Bitwise or, bitwise and, bitwise exclusive or</vt:lpstr>
      <vt:lpstr>Logical or, and, not</vt:lpstr>
      <vt:lpstr>Assignment expression</vt:lpstr>
      <vt:lpstr>Function call expression</vt:lpstr>
      <vt:lpstr>Operator precedence</vt:lpstr>
      <vt:lpstr>User-defined functions</vt:lpstr>
      <vt:lpstr>Function overloading</vt:lpstr>
      <vt:lpstr>Ivy-specific builtin functions</vt:lpstr>
      <vt:lpstr>Math builtin functions – same as C/C++</vt:lpstr>
      <vt:lpstr>String builtin functions</vt:lpstr>
      <vt:lpstr>regex builtin functions</vt:lpstr>
      <vt:lpstr>Accessing csv files – row and column</vt:lpstr>
      <vt:lpstr>Csv file builtin functions 1/3</vt:lpstr>
      <vt:lpstr>Csv file builtin functions 2/3 – individual cells</vt:lpstr>
      <vt:lpstr>Csv file builtin functions 3/3 – headers &amp; slices</vt:lpstr>
      <vt:lpstr>utility functions</vt:lpstr>
      <vt:lpstr>Builtin functions – shell_command</vt:lpstr>
      <vt:lpstr>Builtin functions – exit()</vt:lpstr>
      <vt:lpstr>Statements: expression statement </vt:lpstr>
      <vt:lpstr>Statements – if / then / else </vt:lpstr>
      <vt:lpstr>Statements – traditional C style for loop</vt:lpstr>
      <vt:lpstr>Example of traditional for loop</vt:lpstr>
      <vt:lpstr>Statement – list-style for loop</vt:lpstr>
      <vt:lpstr>Statement – while loop</vt:lpstr>
      <vt:lpstr>Statement – do - while loop</vt:lpstr>
      <vt:lpstr>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Statements - [CreateWorkload]</vt:lpstr>
      <vt:lpstr>[CreateWorkload] </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For each test step you get:</vt:lpstr>
      <vt:lpstr>cooldown_by_wp</vt:lpstr>
      <vt:lpstr>The default [Go] statement</vt:lpstr>
      <vt:lpstr>stepname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&lt;end&gt;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302</cp:revision>
  <dcterms:created xsi:type="dcterms:W3CDTF">2015-10-27T23:46:57Z</dcterms:created>
  <dcterms:modified xsi:type="dcterms:W3CDTF">2016-06-19T18:25:39Z</dcterms:modified>
</cp:coreProperties>
</file>