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309" r:id="rId2"/>
    <p:sldId id="310" r:id="rId3"/>
    <p:sldId id="490" r:id="rId4"/>
    <p:sldId id="494" r:id="rId5"/>
    <p:sldId id="456" r:id="rId6"/>
    <p:sldId id="457" r:id="rId7"/>
    <p:sldId id="501" r:id="rId8"/>
    <p:sldId id="455" r:id="rId9"/>
    <p:sldId id="343" r:id="rId10"/>
    <p:sldId id="383" r:id="rId11"/>
    <p:sldId id="356" r:id="rId12"/>
    <p:sldId id="362" r:id="rId13"/>
    <p:sldId id="346" r:id="rId14"/>
    <p:sldId id="350" r:id="rId15"/>
    <p:sldId id="504" r:id="rId16"/>
    <p:sldId id="347" r:id="rId17"/>
    <p:sldId id="496" r:id="rId18"/>
    <p:sldId id="348" r:id="rId19"/>
    <p:sldId id="373" r:id="rId20"/>
    <p:sldId id="371" r:id="rId21"/>
    <p:sldId id="372" r:id="rId22"/>
    <p:sldId id="481" r:id="rId23"/>
    <p:sldId id="482" r:id="rId24"/>
    <p:sldId id="483" r:id="rId25"/>
    <p:sldId id="484" r:id="rId26"/>
    <p:sldId id="495" r:id="rId27"/>
    <p:sldId id="474" r:id="rId28"/>
    <p:sldId id="475" r:id="rId29"/>
    <p:sldId id="476" r:id="rId30"/>
    <p:sldId id="477" r:id="rId31"/>
    <p:sldId id="478" r:id="rId32"/>
    <p:sldId id="479" r:id="rId33"/>
    <p:sldId id="480" r:id="rId34"/>
    <p:sldId id="497" r:id="rId35"/>
    <p:sldId id="498" r:id="rId36"/>
    <p:sldId id="499" r:id="rId37"/>
    <p:sldId id="473" r:id="rId38"/>
    <p:sldId id="505" r:id="rId39"/>
    <p:sldId id="506" r:id="rId40"/>
    <p:sldId id="467" r:id="rId41"/>
    <p:sldId id="352" r:id="rId42"/>
    <p:sldId id="361" r:id="rId43"/>
    <p:sldId id="353" r:id="rId44"/>
    <p:sldId id="466" r:id="rId45"/>
    <p:sldId id="472" r:id="rId46"/>
    <p:sldId id="354" r:id="rId47"/>
    <p:sldId id="357" r:id="rId48"/>
    <p:sldId id="417" r:id="rId49"/>
    <p:sldId id="502" r:id="rId50"/>
    <p:sldId id="503" r:id="rId51"/>
    <p:sldId id="415" r:id="rId52"/>
    <p:sldId id="423" r:id="rId53"/>
    <p:sldId id="418" r:id="rId54"/>
    <p:sldId id="439" r:id="rId55"/>
    <p:sldId id="489" r:id="rId56"/>
    <p:sldId id="487" r:id="rId57"/>
    <p:sldId id="488" r:id="rId58"/>
    <p:sldId id="419" r:id="rId59"/>
    <p:sldId id="420" r:id="rId60"/>
    <p:sldId id="469" r:id="rId61"/>
    <p:sldId id="424" r:id="rId62"/>
    <p:sldId id="425" r:id="rId63"/>
    <p:sldId id="426" r:id="rId64"/>
    <p:sldId id="427" r:id="rId65"/>
    <p:sldId id="428" r:id="rId66"/>
    <p:sldId id="429" r:id="rId67"/>
    <p:sldId id="430" r:id="rId68"/>
    <p:sldId id="431" r:id="rId69"/>
    <p:sldId id="433" r:id="rId70"/>
    <p:sldId id="416" r:id="rId71"/>
    <p:sldId id="436" r:id="rId72"/>
    <p:sldId id="434" r:id="rId73"/>
    <p:sldId id="446" r:id="rId74"/>
    <p:sldId id="468" r:id="rId75"/>
    <p:sldId id="447" r:id="rId76"/>
    <p:sldId id="438" r:id="rId77"/>
    <p:sldId id="441" r:id="rId78"/>
    <p:sldId id="442" r:id="rId79"/>
    <p:sldId id="443" r:id="rId80"/>
    <p:sldId id="470" r:id="rId81"/>
    <p:sldId id="500" r:id="rId82"/>
    <p:sldId id="306" r:id="rId83"/>
  </p:sldIdLst>
  <p:sldSz cx="9144000" cy="5143500" type="screen16x9"/>
  <p:notesSz cx="6858000" cy="9144000"/>
  <p:custDataLst>
    <p:tags r:id="rId8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varScale="1">
        <p:scale>
          <a:sx n="127" d="100"/>
          <a:sy n="127" d="100"/>
        </p:scale>
        <p:origin x="1469" y="82"/>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8/3/2018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84775"/>
          </a:xfrm>
        </p:spPr>
        <p:txBody>
          <a:bodyPr/>
          <a:lstStyle/>
          <a:p>
            <a:r>
              <a:rPr lang="en-US" dirty="0"/>
              <a:t>April 11, 2017</a:t>
            </a:r>
          </a:p>
          <a:p>
            <a:r>
              <a:rPr lang="en-US" sz="1400" dirty="0"/>
              <a:t>Allart Ian Vogelesang  </a:t>
            </a:r>
            <a:r>
              <a:rPr lang="en-US" sz="1200" dirty="0">
                <a:hlinkClick r:id="rId3"/>
              </a:rPr>
              <a:t>ian.vogelesang@hds.com</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ivyslave</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ivyslave</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ivyslave</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LUN_Name</a:t>
            </a:r>
            <a:r>
              <a:rPr lang="en-US" sz="1600" dirty="0">
                <a:latin typeface="Courier New" panose="02070309020205020404" pitchFamily="49" charset="0"/>
                <a:cs typeface="Courier New" panose="02070309020205020404" pitchFamily="49" charset="0"/>
              </a:rPr>
              <a:t>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Hitachi_Product</a:t>
            </a:r>
            <a:r>
              <a:rPr lang="en-US" sz="1600" dirty="0">
                <a:latin typeface="Courier New" panose="02070309020205020404" pitchFamily="49" charset="0"/>
                <a:cs typeface="Courier New" panose="02070309020205020404" pitchFamily="49" charset="0"/>
              </a:rPr>
              <a:t> = HM700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HDS_Product</a:t>
            </a:r>
            <a:r>
              <a:rPr lang="en-US" sz="1600" dirty="0">
                <a:latin typeface="Courier New" panose="02070309020205020404" pitchFamily="49" charset="0"/>
                <a:cs typeface="Courier New" panose="02070309020205020404" pitchFamily="49" charset="0"/>
              </a:rPr>
              <a:t> = "HUS VM"</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 = Internal</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RAID_level</a:t>
            </a:r>
            <a:r>
              <a:rPr lang="en-US" sz="1600" dirty="0">
                <a:latin typeface="Courier New" panose="02070309020205020404" pitchFamily="49" charset="0"/>
                <a:cs typeface="Courier New" panose="02070309020205020404" pitchFamily="49" charset="0"/>
              </a:rPr>
              <a:t> = RAID-1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Parity_Group</a:t>
            </a:r>
            <a:r>
              <a:rPr lang="en-US" sz="1600" dirty="0">
                <a:latin typeface="Courier New" panose="02070309020205020404" pitchFamily="49" charset="0"/>
                <a:cs typeface="Courier New" panose="02070309020205020404" pitchFamily="49" charset="0"/>
              </a:rPr>
              <a:t> = 01-01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Pool_ID</a:t>
            </a:r>
            <a:r>
              <a:rPr lang="en-US" sz="1600" dirty="0">
                <a:latin typeface="Courier New" panose="02070309020205020404" pitchFamily="49" charset="0"/>
                <a:cs typeface="Courier New" panose="02070309020205020404" pitchFamily="49" charset="0"/>
              </a:rPr>
              <a: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Max_LBA</a:t>
            </a:r>
            <a:r>
              <a:rPr lang="en-US" sz="1600" dirty="0">
                <a:latin typeface="Courier New" panose="02070309020205020404" pitchFamily="49" charset="0"/>
                <a:cs typeface="Courier New" panose="02070309020205020404" pitchFamily="49" charset="0"/>
              </a:rPr>
              <a:t> = 2097151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Size_MB</a:t>
            </a:r>
            <a:r>
              <a:rPr lang="en-US" sz="1600" dirty="0">
                <a:latin typeface="Courier New" panose="02070309020205020404" pitchFamily="49" charset="0"/>
                <a:cs typeface="Courier New" panose="02070309020205020404" pitchFamily="49" charset="0"/>
              </a:rPr>
              <a:t> = 1073.741824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Size_GB</a:t>
            </a:r>
            <a:r>
              <a:rPr lang="en-US" sz="1600" dirty="0">
                <a:latin typeface="Courier New" panose="02070309020205020404" pitchFamily="49" charset="0"/>
                <a:cs typeface="Courier New" panose="02070309020205020404" pitchFamily="49" charset="0"/>
              </a:rPr>
              <a:t> = 1.073742</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Size_TB</a:t>
            </a:r>
            <a:r>
              <a:rPr lang="en-US" sz="1600" dirty="0">
                <a:latin typeface="Courier New" panose="02070309020205020404" pitchFamily="49" charset="0"/>
                <a:cs typeface="Courier New" panose="02070309020205020404" pitchFamily="49" charset="0"/>
              </a:rPr>
              <a:t> = 0.001074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684838"/>
          </a:xfrm>
        </p:spPr>
        <p:txBody>
          <a:bodyPr/>
          <a:lstStyle/>
          <a:p>
            <a:r>
              <a:rPr lang="en-US" sz="1800" dirty="0"/>
              <a:t>The LUN </a:t>
            </a:r>
            <a:r>
              <a:rPr lang="en-US" sz="1800" dirty="0" err="1"/>
              <a:t>lister</a:t>
            </a:r>
            <a:r>
              <a:rPr lang="en-US" sz="1800" dirty="0"/>
              <a:t> tool output csv file header line defines the LUN attribute names: </a:t>
            </a:r>
          </a:p>
          <a:p>
            <a:pPr lvl="1"/>
            <a:r>
              <a:rPr lang="en-US" sz="1600" dirty="0"/>
              <a:t>e.g. "</a:t>
            </a:r>
            <a:r>
              <a:rPr lang="en-US" sz="1600" dirty="0">
                <a:latin typeface="Courier New" pitchFamily="49" charset="0"/>
                <a:cs typeface="Courier New" pitchFamily="49" charset="0"/>
              </a:rPr>
              <a:t>HDS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Number, LDEV,...</a:t>
            </a:r>
            <a:r>
              <a:rPr lang="en-US" sz="1600" dirty="0"/>
              <a:t>"</a:t>
            </a:r>
          </a:p>
          <a:p>
            <a:r>
              <a:rPr lang="en-US" sz="1800" dirty="0"/>
              <a:t>Each header line csv column title automatically becomes selectable as a LUN attribute in ivy.</a:t>
            </a:r>
            <a:endParaRPr lang="en-US" sz="1600" dirty="0"/>
          </a:p>
          <a:p>
            <a:r>
              <a:rPr lang="en-US" sz="1800" dirty="0"/>
              <a:t>There are a handful of "custom" attribute value matchers matching specific token types for Hitachi subsystems, shown in the following charts.</a:t>
            </a:r>
          </a:p>
          <a:p>
            <a:pPr lvl="1"/>
            <a:r>
              <a:rPr lang="en-US" sz="1600" i="1" dirty="0"/>
              <a:t>Other vendors are encouraged to write their own.</a:t>
            </a:r>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5221"/>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a:t>
            </a:r>
            <a:r>
              <a:rPr lang="en-US" sz="1400" dirty="0" err="1">
                <a:latin typeface="Courier New" pitchFamily="49" charset="0"/>
                <a:cs typeface="Courier New" pitchFamily="49" charset="0"/>
              </a:rPr>
              <a:t>LDEV_type</a:t>
            </a:r>
            <a:r>
              <a:rPr lang="en-US" sz="1400" dirty="0">
                <a:latin typeface="Courier New" pitchFamily="49" charset="0"/>
                <a:cs typeface="Courier New" pitchFamily="49" charset="0"/>
              </a:rPr>
              <a:t>" : "DP-Vol", "port" : [ "1A", "3A", "5A", "7A" ] }</a:t>
            </a:r>
          </a:p>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1"/>
            <a:r>
              <a:rPr lang="en-US" sz="1400" dirty="0">
                <a:latin typeface="Courier New" pitchFamily="49" charset="0"/>
                <a:cs typeface="Courier New" pitchFamily="49" charset="0"/>
              </a:rPr>
              <a:t>00:00-01:FF</a:t>
            </a:r>
          </a:p>
          <a:p>
            <a:pPr lvl="1"/>
            <a:r>
              <a:rPr lang="en-US" sz="1400" dirty="0">
                <a:latin typeface="Courier New" pitchFamily="49" charset="0"/>
                <a:cs typeface="Courier New" pitchFamily="49" charset="0"/>
              </a:rPr>
              <a:t>horde32-63</a:t>
            </a:r>
          </a:p>
          <a:p>
            <a:pPr lvl="1"/>
            <a:r>
              <a:rPr lang="en-US" sz="1400" dirty="0">
                <a:latin typeface="Courier New" pitchFamily="49" charset="0"/>
                <a:cs typeface="Courier New" pitchFamily="49" charset="0"/>
              </a:rPr>
              <a:t>1-1</a:t>
            </a:r>
          </a:p>
          <a:p>
            <a:pPr lvl="1"/>
            <a:r>
              <a:rPr lang="en-US" sz="1400" dirty="0">
                <a:latin typeface="Courier New" pitchFamily="49" charset="0"/>
                <a:cs typeface="Courier New" pitchFamily="49" charset="0"/>
              </a:rPr>
              <a:t>1A</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LUN attribute </a:t>
            </a:r>
            <a:r>
              <a:rPr lang="en-US" dirty="0">
                <a:latin typeface="Courier New" pitchFamily="49" charset="0"/>
                <a:cs typeface="Courier New" pitchFamily="49" charset="0"/>
              </a:rPr>
              <a:t>[Select]</a:t>
            </a:r>
            <a:r>
              <a:rPr lang="en-US" dirty="0"/>
              <a:t> uses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6689"/>
          </a:xfrm>
        </p:spPr>
        <p:txBody>
          <a:bodyPr/>
          <a:lstStyle/>
          <a:p>
            <a:r>
              <a:rPr lang="en-US" sz="1400" dirty="0"/>
              <a:t>After we have "available test LUNs", (which excludes command devices)</a:t>
            </a:r>
          </a:p>
          <a:p>
            <a:pPr lvl="1"/>
            <a:r>
              <a:rPr lang="en-US" sz="1050" dirty="0"/>
              <a:t>The [hosts] statement looks through the command devices that were part of "all discovered LUNs".</a:t>
            </a:r>
          </a:p>
          <a:p>
            <a:pPr lvl="1"/>
            <a:r>
              <a:rPr lang="en-US" sz="1050" dirty="0"/>
              <a:t>For each unique subsystem serial number represented in "available test LUNs", </a:t>
            </a:r>
          </a:p>
          <a:p>
            <a:pPr lvl="1"/>
            <a:r>
              <a:rPr lang="en-US" sz="1050" dirty="0"/>
              <a:t>for the first command device found that goes to that subsystem, </a:t>
            </a:r>
          </a:p>
          <a:p>
            <a:pPr lvl="1"/>
            <a:r>
              <a:rPr lang="en-US" sz="1050" dirty="0"/>
              <a:t>if the Hitachi proprietary command device connector "</a:t>
            </a:r>
            <a:r>
              <a:rPr lang="en-US" sz="1050" dirty="0" err="1"/>
              <a:t>ivy_cmddev</a:t>
            </a:r>
            <a:r>
              <a:rPr lang="en-US" sz="1050" dirty="0"/>
              <a:t>" (not part of the ivy open source project) is available on the test host with the command device, and the license key and RMLIB are installed,</a:t>
            </a:r>
          </a:p>
          <a:p>
            <a:pPr lvl="1"/>
            <a:r>
              <a:rPr lang="en-US" sz="1050" dirty="0"/>
              <a:t>we fire the ivy command device connector </a:t>
            </a:r>
            <a:r>
              <a:rPr lang="en-US" sz="1050" dirty="0" err="1"/>
              <a:t>ivy_cmddev</a:t>
            </a:r>
            <a:r>
              <a:rPr lang="en-US" sz="1050" dirty="0"/>
              <a:t> up remotely on the test host that has the command device, and retrieve the RMLIB API data on the configuration of the subsystem.</a:t>
            </a:r>
          </a:p>
          <a:p>
            <a:pPr lvl="1"/>
            <a:r>
              <a:rPr lang="en-US" sz="1050" b="1" dirty="0"/>
              <a:t>To disable the use of command devices, use the “-</a:t>
            </a:r>
            <a:r>
              <a:rPr lang="en-US" sz="1050" b="1" dirty="0" err="1"/>
              <a:t>no_cmd</a:t>
            </a:r>
            <a:r>
              <a:rPr lang="en-US" sz="1050" b="1" dirty="0"/>
              <a:t>” command line option when running ivy.</a:t>
            </a:r>
          </a:p>
          <a:p>
            <a:r>
              <a:rPr lang="en-US" sz="14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200" dirty="0"/>
              <a:t>That means that if you have a command device, you can select on </a:t>
            </a:r>
            <a:r>
              <a:rPr lang="en-US" sz="1200" dirty="0" err="1">
                <a:latin typeface="Courier New" panose="02070309020205020404" pitchFamily="49" charset="0"/>
                <a:cs typeface="Courier New" panose="02070309020205020404" pitchFamily="49" charset="0"/>
              </a:rPr>
              <a:t>drive_type</a:t>
            </a:r>
            <a:r>
              <a:rPr lang="en-US" sz="1200" dirty="0"/>
              <a:t> to create a workload.</a:t>
            </a:r>
          </a:p>
          <a:p>
            <a:pPr lvl="1"/>
            <a:r>
              <a:rPr lang="en-US" sz="1200" dirty="0"/>
              <a:t>"</a:t>
            </a:r>
            <a:r>
              <a:rPr lang="en-US" sz="1200" dirty="0" err="1">
                <a:latin typeface="Courier New" pitchFamily="49" charset="0"/>
                <a:cs typeface="Courier New" pitchFamily="49" charset="0"/>
              </a:rPr>
              <a:t>drive_type</a:t>
            </a:r>
            <a:r>
              <a:rPr lang="en-US" sz="1200" dirty="0"/>
              <a:t>" even works for DP-</a:t>
            </a:r>
            <a:r>
              <a:rPr lang="en-US" sz="1200" dirty="0" err="1"/>
              <a:t>Vols</a:t>
            </a:r>
            <a:r>
              <a:rPr lang="en-US" sz="1200" dirty="0"/>
              <a:t>, as ivy follows the config info to find the pool </a:t>
            </a:r>
            <a:r>
              <a:rPr lang="en-US" sz="1200" dirty="0" err="1"/>
              <a:t>vols</a:t>
            </a:r>
            <a:r>
              <a:rPr lang="en-US" sz="1200" dirty="0"/>
              <a:t> and use their drive type.</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random_steady</a:t>
            </a:r>
            <a:r>
              <a:rPr lang="en-US" altLang="zh-CN" sz="1400" dirty="0">
                <a:latin typeface="Courier New" pitchFamily="49" charset="0"/>
                <a:cs typeface="Courier New" pitchFamily="49" charset="0"/>
              </a:rPr>
              <a:t>"</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[parameters] "IOPS = 20, blocksize = 4KiB,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maxtags</a:t>
            </a:r>
            <a:r>
              <a:rPr lang="en-US" altLang="zh-CN" sz="1400" dirty="0">
                <a:latin typeface="Courier New" pitchFamily="49" charset="0"/>
                <a:cs typeface="Courier New" pitchFamily="49" charset="0"/>
              </a:rPr>
              <a:t> = 10, </a:t>
            </a:r>
            <a:r>
              <a:rPr lang="en-US" altLang="zh-CN" sz="1400" dirty="0" err="1">
                <a:latin typeface="Courier New" pitchFamily="49" charset="0"/>
                <a:cs typeface="Courier New" pitchFamily="49" charset="0"/>
              </a:rPr>
              <a:t>fractionRead</a:t>
            </a:r>
            <a:r>
              <a:rPr lang="en-US" altLang="zh-CN" sz="1400" dirty="0">
                <a:latin typeface="Courier New" pitchFamily="49" charset="0"/>
                <a:cs typeface="Courier New" pitchFamily="49" charset="0"/>
              </a:rPr>
              <a:t> = 50%";</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endParaRPr lang="zh-CN" altLang="en-US" sz="1400" dirty="0">
              <a:latin typeface="Courier New" pitchFamily="49" charset="0"/>
              <a:cs typeface="Courier New" pitchFamily="49" charset="0"/>
            </a:endParaRPr>
          </a:p>
          <a:p>
            <a:r>
              <a:rPr lang="en-US" sz="1600" dirty="0"/>
              <a:t>Sets the defaults for the specified I/O sequencer.</a:t>
            </a:r>
          </a:p>
          <a:p>
            <a:r>
              <a:rPr lang="en-US" sz="1600" dirty="0"/>
              <a:t>If you are going to use multiple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CreateWorkload</a:t>
            </a:r>
            <a:r>
              <a:rPr lang="en-US" sz="1600" dirty="0">
                <a:latin typeface="Courier New" pitchFamily="49" charset="0"/>
                <a:cs typeface="Courier New" pitchFamily="49" charset="0"/>
              </a:rPr>
              <a:t>]</a:t>
            </a:r>
            <a:r>
              <a:rPr lang="en-US" sz="1600" dirty="0"/>
              <a:t>s with minor variations, you could use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a:t>
            </a:r>
            <a:r>
              <a:rPr lang="en-US" sz="1600" dirty="0"/>
              <a:t> to set all the things that are in common, and then when you create each workload you only specify what’s unique for that workload.</a:t>
            </a:r>
          </a:p>
          <a:p>
            <a:pPr lvl="1"/>
            <a:r>
              <a:rPr lang="en-US" sz="1400" dirty="0"/>
              <a:t>Handy if you are going to create a series of sequential workloads each starting at a different point in the LUN or having coverage of a different portion of the LUN. Then when reading the program, it's more clear what's going on if the </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CreateWorkload</a:t>
            </a:r>
            <a:r>
              <a:rPr lang="en-US" sz="1400" dirty="0">
                <a:latin typeface="Courier New" pitchFamily="49" charset="0"/>
                <a:cs typeface="Courier New" pitchFamily="49" charset="0"/>
              </a:rPr>
              <a:t>] </a:t>
            </a:r>
            <a:r>
              <a:rPr lang="en-US" sz="1400" dirty="0"/>
              <a:t>only sets what's different each time.</a:t>
            </a:r>
          </a:p>
        </p:txBody>
      </p:sp>
      <p:sp>
        <p:nvSpPr>
          <p:cNvPr id="3" name="Title 2"/>
          <p:cNvSpPr>
            <a:spLocks noGrp="1"/>
          </p:cNvSpPr>
          <p:nvPr>
            <p:ph type="title"/>
          </p:nvPr>
        </p:nvSpPr>
        <p:spPr/>
        <p:txBody>
          <a:bodyPr/>
          <a:lstStyle/>
          <a:p>
            <a:r>
              <a:rPr lang="en-US" dirty="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SetIosequencerTemplate</a:t>
            </a:r>
            <a:r>
              <a:rPr lang="en-US" altLang="zh-CN" dirty="0">
                <a:latin typeface="Courier New" pitchFamily="49" charset="0"/>
                <a:cs typeface="Courier New" pitchFamily="49" charset="0"/>
              </a:rPr>
              <a:t>] </a:t>
            </a:r>
            <a:endParaRPr lang="en-US" dirty="0"/>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mj-lt"/>
              </a:rPr>
              <a:t>or </a:t>
            </a:r>
            <a:r>
              <a:rPr lang="en-US" sz="1600" dirty="0" err="1">
                <a:solidFill>
                  <a:srgbClr val="FF0000"/>
                </a:solidFill>
                <a:latin typeface="Courier New" panose="02070309020205020404" pitchFamily="49" charset="0"/>
                <a:cs typeface="Courier New" panose="02070309020205020404" pitchFamily="49" charset="0"/>
              </a:rPr>
              <a:t>maxTags</a:t>
            </a:r>
            <a:br>
              <a:rPr lang="en-US" sz="1600" dirty="0">
                <a:solidFill>
                  <a:srgbClr val="FF0000"/>
                </a:solidFill>
                <a:latin typeface="+mj-lt"/>
              </a:rPr>
            </a:br>
            <a:r>
              <a:rPr lang="en-US" sz="1600" dirty="0">
                <a:solidFill>
                  <a:srgbClr val="FF0000"/>
                </a:solidFill>
                <a:latin typeface="+mj-lt"/>
              </a:rPr>
              <a:t>or </a:t>
            </a:r>
            <a:r>
              <a:rPr lang="en-US" sz="1600" dirty="0" err="1">
                <a:solidFill>
                  <a:srgbClr val="FF0000"/>
                </a:solidFill>
                <a:latin typeface="Courier New" panose="02070309020205020404" pitchFamily="49" charset="0"/>
                <a:cs typeface="Courier New" panose="02070309020205020404" pitchFamily="49" charset="0"/>
              </a:rPr>
              <a:t>max_tags</a:t>
            </a:r>
            <a:endParaRPr lang="en-US" sz="1600" dirty="0">
              <a:solidFill>
                <a:srgbClr val="FF0000"/>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mj-lt"/>
              </a:rPr>
              <a:t>or </a:t>
            </a:r>
            <a:r>
              <a:rPr lang="en-US" sz="1600" dirty="0" err="1">
                <a:solidFill>
                  <a:srgbClr val="FF0000"/>
                </a:solidFill>
                <a:latin typeface="Courier New" panose="02070309020205020404" pitchFamily="49" charset="0"/>
                <a:cs typeface="Courier New" panose="02070309020205020404" pitchFamily="49" charset="0"/>
              </a:rPr>
              <a:t>fraction_read</a:t>
            </a:r>
            <a:r>
              <a:rPr lang="en-US" sz="1600" dirty="0">
                <a:solidFill>
                  <a:srgbClr val="FF0000"/>
                </a:solidFill>
                <a:latin typeface="+mj-lt"/>
              </a:rPr>
              <a:t> </a:t>
            </a:r>
            <a:br>
              <a:rPr lang="en-US" sz="1600" dirty="0">
                <a:solidFill>
                  <a:srgbClr val="FF0000"/>
                </a:solidFill>
                <a:latin typeface="+mj-lt"/>
              </a:rPr>
            </a:br>
            <a:r>
              <a:rPr lang="en-US" sz="1600" dirty="0">
                <a:solidFill>
                  <a:srgbClr val="FF0000"/>
                </a:solidFill>
                <a:latin typeface="+mj-lt"/>
              </a:rPr>
              <a:t>or </a:t>
            </a:r>
            <a:r>
              <a:rPr lang="en-US" sz="1600" dirty="0" err="1">
                <a:solidFill>
                  <a:srgbClr val="FF0000"/>
                </a:solidFill>
                <a:latin typeface="Courier New" panose="02070309020205020404" pitchFamily="49" charset="0"/>
                <a:cs typeface="Courier New" panose="02070309020205020404" pitchFamily="49" charset="0"/>
              </a:rPr>
              <a:t>FractionRead</a:t>
            </a:r>
            <a:r>
              <a:rPr lang="en-US" sz="1600" dirty="0">
                <a:solidFill>
                  <a:srgbClr val="FF0000"/>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0000"/>
                </a:solidFill>
                <a:latin typeface="+mj-lt"/>
              </a:rPr>
              <a:t>or </a:t>
            </a:r>
            <a:br>
              <a:rPr lang="en-US" sz="1600" dirty="0">
                <a:solidFill>
                  <a:srgbClr val="FF0000"/>
                </a:solidFill>
                <a:latin typeface="+mj-lt"/>
              </a:rPr>
            </a:br>
            <a:r>
              <a:rPr lang="en-US" sz="1400" dirty="0">
                <a:solidFill>
                  <a:srgbClr val="FF0000"/>
                </a:solidFill>
                <a:latin typeface="Courier New" panose="02070309020205020404" pitchFamily="49" charset="0"/>
                <a:cs typeface="Courier New" panose="02070309020205020404" pitchFamily="49" charset="0"/>
              </a:rPr>
              <a:t>[ set </a:t>
            </a:r>
            <a:r>
              <a:rPr lang="en-US" sz="1400" dirty="0" err="1">
                <a:solidFill>
                  <a:srgbClr val="FF0000"/>
                </a:solidFill>
                <a:latin typeface="Courier New" panose="02070309020205020404" pitchFamily="49" charset="0"/>
                <a:cs typeface="Courier New" panose="02070309020205020404" pitchFamily="49" charset="0"/>
              </a:rPr>
              <a:t>iosequencer</a:t>
            </a:r>
            <a:r>
              <a:rPr lang="en-US" sz="1400" dirty="0">
                <a:solidFill>
                  <a:srgbClr val="FF0000"/>
                </a:solidFill>
                <a:latin typeface="Courier New" panose="02070309020205020404" pitchFamily="49" charset="0"/>
                <a:cs typeface="Courier New" panose="02070309020205020404" pitchFamily="49" charset="0"/>
              </a:rPr>
              <a:t> template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VolumeCoverageFractionStart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VolumeCoverageFractionEnd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 </a:t>
            </a:r>
            <a:r>
              <a:rPr lang="en-US" sz="2000" dirty="0">
                <a:cs typeface="Courier New" pitchFamily="49" charset="0"/>
              </a:rPr>
              <a:t>some common </a:t>
            </a:r>
            <a:r>
              <a:rPr lang="en-US" sz="200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Future intent for the ivy engine C++ API</a:t>
            </a:r>
          </a:p>
          <a:p>
            <a:pPr marL="1031875" lvl="2" indent="-457200"/>
            <a:r>
              <a:rPr lang="en-US" sz="1200" dirty="0"/>
              <a:t>to layer a REST API on top</a:t>
            </a:r>
          </a:p>
          <a:p>
            <a:pPr marL="1031875" lvl="2" indent="-457200"/>
            <a:r>
              <a:rPr lang="en-US" sz="1200" dirty="0"/>
              <a:t>to layer a CLI on top, to enable scripting in any language – long term may phase out </a:t>
            </a:r>
            <a:r>
              <a:rPr lang="en-US" sz="1200" dirty="0" err="1"/>
              <a:t>ivyscript</a:t>
            </a:r>
            <a:r>
              <a:rPr lang="en-US" sz="1200" dirty="0"/>
              <a:t>.</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4148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SeqStartFractionOfCoverage</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VolumeCoverageFractionStart</a:t>
            </a:r>
            <a:r>
              <a:rPr lang="en-US" sz="1600" dirty="0"/>
              <a:t> to </a:t>
            </a:r>
            <a:r>
              <a:rPr lang="en-US" sz="1600" dirty="0" err="1">
                <a:latin typeface="Courier New" pitchFamily="49" charset="0"/>
                <a:cs typeface="Courier New" pitchFamily="49" charset="0"/>
              </a:rPr>
              <a:t>VolumeCoverageFractionEnd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iosequencer</a:t>
            </a:r>
            <a:r>
              <a:rPr lang="en-US"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SeqStartFractionOfCoverage</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08625"/>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a:t>
            </a: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VolumeCoverageFractionStart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VolumeCoverageFractionEnd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90077"/>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3051861"/>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CreateWorkload</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[select] "LDEV : 00:00-00:1F"</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iosequencer</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random_steady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[parameters] "</a:t>
            </a:r>
            <a:r>
              <a:rPr lang="en-US" altLang="zh-CN" sz="1400" dirty="0" err="1">
                <a:latin typeface="Courier New" pitchFamily="49" charset="0"/>
                <a:cs typeface="Courier New" pitchFamily="49" charset="0"/>
              </a:rPr>
              <a:t>fractionRead</a:t>
            </a:r>
            <a:r>
              <a:rPr lang="en-US" altLang="zh-CN" sz="14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thread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a:p>
            <a:r>
              <a:rPr lang="en-US" sz="1200" dirty="0"/>
              <a:t>The newly created workload threads will be in "waiting for command" state.</a:t>
            </a:r>
          </a:p>
        </p:txBody>
      </p:sp>
      <p:sp>
        <p:nvSpPr>
          <p:cNvPr id="3" name="Title 2"/>
          <p:cNvSpPr>
            <a:spLocks noGrp="1"/>
          </p:cNvSpPr>
          <p:nvPr>
            <p:ph type="title"/>
          </p:nvPr>
        </p:nvSpPr>
        <p:spPr/>
        <p:txBody>
          <a:bodyPr>
            <a:normAutofit/>
          </a:bodyPr>
          <a:lstStyle/>
          <a:p>
            <a:r>
              <a:rPr lang="en-US" sz="2000" dirty="0"/>
              <a:t>Statements – </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CreateWorkload</a:t>
            </a:r>
            <a:r>
              <a:rPr lang="en-US" sz="2000" dirty="0">
                <a:latin typeface="Courier New" pitchFamily="49" charset="0"/>
                <a:cs typeface="Courier New" pitchFamily="49" charset="0"/>
              </a:rPr>
              <a:t>]</a:t>
            </a:r>
          </a:p>
        </p:txBody>
      </p:sp>
      <p:sp>
        <p:nvSpPr>
          <p:cNvPr id="7" name="Rectangle 6"/>
          <p:cNvSpPr/>
          <p:nvPr/>
        </p:nvSpPr>
        <p:spPr>
          <a:xfrm>
            <a:off x="1841575" y="963663"/>
            <a:ext cx="1555860"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8" name="Rectangle 7"/>
          <p:cNvSpPr/>
          <p:nvPr/>
        </p:nvSpPr>
        <p:spPr>
          <a:xfrm>
            <a:off x="2965967" y="963663"/>
            <a:ext cx="431467"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1" name="Rectangle 10"/>
          <p:cNvSpPr/>
          <p:nvPr/>
        </p:nvSpPr>
        <p:spPr>
          <a:xfrm>
            <a:off x="3056439" y="1630091"/>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9" name="Rectangle 18"/>
          <p:cNvSpPr/>
          <p:nvPr/>
        </p:nvSpPr>
        <p:spPr>
          <a:xfrm>
            <a:off x="3056455" y="2744415"/>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Ivyslave</a:t>
            </a:r>
            <a:r>
              <a:rPr lang="en-US" sz="800" dirty="0">
                <a:solidFill>
                  <a:schemeClr val="tx1"/>
                </a:solidFill>
                <a:latin typeface="+mj-lt"/>
              </a:rPr>
              <a:t> main thread</a:t>
            </a:r>
          </a:p>
        </p:txBody>
      </p:sp>
      <p:cxnSp>
        <p:nvCxnSpPr>
          <p:cNvPr id="28" name="Straight Connector 27"/>
          <p:cNvCxnSpPr>
            <a:stCxn id="9" idx="2"/>
            <a:endCxn id="23" idx="3"/>
          </p:cNvCxnSpPr>
          <p:nvPr/>
        </p:nvCxnSpPr>
        <p:spPr>
          <a:xfrm flipH="1" flipV="1">
            <a:off x="2923106" y="1341959"/>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9" idx="2"/>
          </p:cNvCxnSpPr>
          <p:nvPr/>
        </p:nvCxnSpPr>
        <p:spPr>
          <a:xfrm>
            <a:off x="2870697" y="1408625"/>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9" idx="2"/>
          </p:cNvCxnSpPr>
          <p:nvPr/>
        </p:nvCxnSpPr>
        <p:spPr>
          <a:xfrm flipV="1">
            <a:off x="2818288" y="1415778"/>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430275" y="197531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39" name="Rectangle 38"/>
          <p:cNvSpPr/>
          <p:nvPr/>
        </p:nvSpPr>
        <p:spPr>
          <a:xfrm>
            <a:off x="2377866" y="2041979"/>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40" name="Rectangle 39"/>
          <p:cNvSpPr/>
          <p:nvPr/>
        </p:nvSpPr>
        <p:spPr>
          <a:xfrm>
            <a:off x="2325457" y="2108645"/>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41" name="Straight Connector 40"/>
          <p:cNvCxnSpPr>
            <a:endCxn id="38" idx="3"/>
          </p:cNvCxnSpPr>
          <p:nvPr/>
        </p:nvCxnSpPr>
        <p:spPr>
          <a:xfrm flipH="1" flipV="1">
            <a:off x="2925503" y="2049132"/>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3"/>
          </p:cNvCxnSpPr>
          <p:nvPr/>
        </p:nvCxnSpPr>
        <p:spPr>
          <a:xfrm>
            <a:off x="2873094" y="2115798"/>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820685" y="2122951"/>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0150" y="2397654"/>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45" name="Rectangle 44"/>
          <p:cNvSpPr/>
          <p:nvPr/>
        </p:nvSpPr>
        <p:spPr>
          <a:xfrm>
            <a:off x="2377741" y="2464320"/>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46" name="Rectangle 45"/>
          <p:cNvSpPr/>
          <p:nvPr/>
        </p:nvSpPr>
        <p:spPr>
          <a:xfrm>
            <a:off x="2325332" y="2530986"/>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47" name="Straight Connector 46"/>
          <p:cNvCxnSpPr>
            <a:endCxn id="44" idx="3"/>
          </p:cNvCxnSpPr>
          <p:nvPr/>
        </p:nvCxnSpPr>
        <p:spPr>
          <a:xfrm flipH="1" flipV="1">
            <a:off x="2925378" y="2471473"/>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p:cNvCxnSpPr>
          <p:nvPr/>
        </p:nvCxnSpPr>
        <p:spPr>
          <a:xfrm>
            <a:off x="2872969" y="2538139"/>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820560" y="2545292"/>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432547" y="310482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51" name="Rectangle 50"/>
          <p:cNvSpPr/>
          <p:nvPr/>
        </p:nvSpPr>
        <p:spPr>
          <a:xfrm>
            <a:off x="2380138" y="3171493"/>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52" name="Rectangle 51"/>
          <p:cNvSpPr/>
          <p:nvPr/>
        </p:nvSpPr>
        <p:spPr>
          <a:xfrm>
            <a:off x="2327729" y="3238159"/>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53" name="Straight Connector 52"/>
          <p:cNvCxnSpPr>
            <a:endCxn id="50" idx="3"/>
          </p:cNvCxnSpPr>
          <p:nvPr/>
        </p:nvCxnSpPr>
        <p:spPr>
          <a:xfrm flipH="1" flipV="1">
            <a:off x="2927775" y="3178646"/>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3"/>
          </p:cNvCxnSpPr>
          <p:nvPr/>
        </p:nvCxnSpPr>
        <p:spPr>
          <a:xfrm>
            <a:off x="2875366" y="3245312"/>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822957" y="3252465"/>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841575" y="3117022"/>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23" name="Rectangle 22"/>
          <p:cNvSpPr/>
          <p:nvPr/>
        </p:nvSpPr>
        <p:spPr>
          <a:xfrm>
            <a:off x="2427878" y="126814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2375469" y="1334806"/>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2323060" y="1401472"/>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62" name="Rectangle 61"/>
          <p:cNvSpPr/>
          <p:nvPr/>
        </p:nvSpPr>
        <p:spPr>
          <a:xfrm>
            <a:off x="994377" y="242955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testhost2</a:t>
            </a:r>
          </a:p>
        </p:txBody>
      </p:sp>
      <p:sp>
        <p:nvSpPr>
          <p:cNvPr id="67" name="Rectangle 66"/>
          <p:cNvSpPr/>
          <p:nvPr/>
        </p:nvSpPr>
        <p:spPr>
          <a:xfrm>
            <a:off x="2977792" y="3872452"/>
            <a:ext cx="431467"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69" name="Rectangle 68"/>
          <p:cNvSpPr/>
          <p:nvPr/>
        </p:nvSpPr>
        <p:spPr>
          <a:xfrm>
            <a:off x="3068264" y="453888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439703" y="417692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79" name="Rectangle 78"/>
          <p:cNvSpPr/>
          <p:nvPr/>
        </p:nvSpPr>
        <p:spPr>
          <a:xfrm>
            <a:off x="2387294" y="4243595"/>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80" name="Rectangle 79"/>
          <p:cNvSpPr/>
          <p:nvPr/>
        </p:nvSpPr>
        <p:spPr>
          <a:xfrm>
            <a:off x="2334885" y="4310261"/>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81" name="Rectangle 80"/>
          <p:cNvSpPr/>
          <p:nvPr/>
        </p:nvSpPr>
        <p:spPr>
          <a:xfrm rot="16200000">
            <a:off x="1944031" y="4709051"/>
            <a:ext cx="159715"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chemeClr val="tx1"/>
              </a:solidFill>
              <a:latin typeface="+mj-lt"/>
            </a:endParaRPr>
          </a:p>
        </p:txBody>
      </p:sp>
      <p:cxnSp>
        <p:nvCxnSpPr>
          <p:cNvPr id="82" name="Straight Connector 81"/>
          <p:cNvCxnSpPr>
            <a:stCxn id="68" idx="2"/>
            <a:endCxn id="78" idx="3"/>
          </p:cNvCxnSpPr>
          <p:nvPr/>
        </p:nvCxnSpPr>
        <p:spPr>
          <a:xfrm flipH="1" flipV="1">
            <a:off x="2934931" y="4250748"/>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68" idx="2"/>
          </p:cNvCxnSpPr>
          <p:nvPr/>
        </p:nvCxnSpPr>
        <p:spPr>
          <a:xfrm>
            <a:off x="2882522" y="4317414"/>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68" idx="2"/>
          </p:cNvCxnSpPr>
          <p:nvPr/>
        </p:nvCxnSpPr>
        <p:spPr>
          <a:xfrm flipV="1">
            <a:off x="2830113" y="4324567"/>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94377" y="316114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26" idx="1"/>
            <a:endCxn id="27" idx="2"/>
          </p:cNvCxnSpPr>
          <p:nvPr/>
        </p:nvCxnSpPr>
        <p:spPr>
          <a:xfrm flipH="1">
            <a:off x="2085882" y="1475291"/>
            <a:ext cx="237178" cy="90717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5" idx="1"/>
            <a:endCxn id="27" idx="2"/>
          </p:cNvCxnSpPr>
          <p:nvPr/>
        </p:nvCxnSpPr>
        <p:spPr>
          <a:xfrm flipH="1">
            <a:off x="2085882" y="1408625"/>
            <a:ext cx="289587" cy="97383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3" idx="1"/>
            <a:endCxn id="27" idx="2"/>
          </p:cNvCxnSpPr>
          <p:nvPr/>
        </p:nvCxnSpPr>
        <p:spPr>
          <a:xfrm flipH="1">
            <a:off x="2085882" y="1341959"/>
            <a:ext cx="341996" cy="1040503"/>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38" idx="1"/>
            <a:endCxn id="27" idx="2"/>
          </p:cNvCxnSpPr>
          <p:nvPr/>
        </p:nvCxnSpPr>
        <p:spPr>
          <a:xfrm flipH="1">
            <a:off x="2085882" y="2049132"/>
            <a:ext cx="344393" cy="33333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0" idx="1"/>
            <a:endCxn id="27" idx="2"/>
          </p:cNvCxnSpPr>
          <p:nvPr/>
        </p:nvCxnSpPr>
        <p:spPr>
          <a:xfrm flipH="1">
            <a:off x="2085882" y="2182464"/>
            <a:ext cx="239575" cy="199998"/>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44" idx="1"/>
            <a:endCxn id="27" idx="2"/>
          </p:cNvCxnSpPr>
          <p:nvPr/>
        </p:nvCxnSpPr>
        <p:spPr>
          <a:xfrm flipH="1" flipV="1">
            <a:off x="2085882" y="2382462"/>
            <a:ext cx="344268" cy="890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45" idx="1"/>
            <a:endCxn id="27" idx="2"/>
          </p:cNvCxnSpPr>
          <p:nvPr/>
        </p:nvCxnSpPr>
        <p:spPr>
          <a:xfrm flipH="1" flipV="1">
            <a:off x="2085882" y="2382462"/>
            <a:ext cx="291859" cy="15567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6" idx="1"/>
          </p:cNvCxnSpPr>
          <p:nvPr/>
        </p:nvCxnSpPr>
        <p:spPr>
          <a:xfrm flipH="1" flipV="1">
            <a:off x="2085883" y="2382463"/>
            <a:ext cx="239449" cy="22234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50" idx="1"/>
          </p:cNvCxnSpPr>
          <p:nvPr/>
        </p:nvCxnSpPr>
        <p:spPr>
          <a:xfrm flipH="1" flipV="1">
            <a:off x="2085885" y="2382464"/>
            <a:ext cx="346662" cy="79618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1" idx="1"/>
          </p:cNvCxnSpPr>
          <p:nvPr/>
        </p:nvCxnSpPr>
        <p:spPr>
          <a:xfrm flipH="1" flipV="1">
            <a:off x="2085887" y="2382465"/>
            <a:ext cx="294251" cy="86284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2" idx="1"/>
          </p:cNvCxnSpPr>
          <p:nvPr/>
        </p:nvCxnSpPr>
        <p:spPr>
          <a:xfrm flipH="1" flipV="1">
            <a:off x="2085890" y="2382467"/>
            <a:ext cx="241839" cy="9295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useBgFill="1">
        <p:nvSpPr>
          <p:cNvPr id="85" name="Rounded Rectangular Callout 84"/>
          <p:cNvSpPr/>
          <p:nvPr/>
        </p:nvSpPr>
        <p:spPr>
          <a:xfrm>
            <a:off x="834847" y="4538880"/>
            <a:ext cx="1151308" cy="370001"/>
          </a:xfrm>
          <a:prstGeom prst="wedgeRoundRectCallout">
            <a:avLst>
              <a:gd name="adj1" fmla="val 83474"/>
              <a:gd name="adj2" fmla="val -7598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pattern = random</a:t>
            </a:r>
          </a:p>
          <a:p>
            <a:pPr lvl="2"/>
            <a:r>
              <a:rPr lang="en-US" sz="1600" dirty="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ascii</a:t>
            </a:r>
            <a:endParaRPr lang="en-US" sz="2000" dirty="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Random </a:t>
            </a:r>
            <a:r>
              <a:rPr lang="en-US" sz="1600" dirty="0" err="1">
                <a:cs typeface="Courier New" panose="02070309020205020404" pitchFamily="49" charset="0"/>
              </a:rPr>
              <a:t>ascii</a:t>
            </a:r>
            <a:r>
              <a:rPr lang="en-US" sz="1600" dirty="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Pseudo-English text generated by randomly selecting words from a dictionary.</a:t>
            </a:r>
          </a:p>
          <a:p>
            <a:pPr lvl="2"/>
            <a:r>
              <a:rPr lang="en-US" sz="1600" dirty="0">
                <a:cs typeface="Courier New" panose="02070309020205020404" pitchFamily="49" charset="0"/>
              </a:rPr>
              <a:t>Fixed degree of compressibility.</a:t>
            </a:r>
            <a:endParaRPr lang="en-US" dirty="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.ivyscript pattern </a:t>
            </a:r>
            <a:r>
              <a:rPr lang="en-US" dirty="0"/>
              <a:t>parameter</a:t>
            </a:r>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00986"/>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a:t>
            </a:r>
            <a:r>
              <a:rPr lang="en-US" sz="1200" dirty="0" err="1">
                <a:latin typeface="Courier New" pitchFamily="49" charset="0"/>
                <a:cs typeface="Courier New" pitchFamily="49" charset="0"/>
              </a:rPr>
              <a:t>serial_number</a:t>
            </a:r>
            <a:r>
              <a:rPr lang="en-US" sz="1200" dirty="0">
                <a:latin typeface="Courier New" pitchFamily="49" charset="0"/>
                <a:cs typeface="Courier New" pitchFamily="49" charset="0"/>
              </a:rPr>
              <a:t> : 123456, LDEV : 00:00-01:FF";</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r>
              <a:rPr lang="en-US" sz="1600" dirty="0"/>
              <a:t>(each =&gt;API call)</a:t>
            </a:r>
            <a:endParaRPr lang="en-US" dirty="0"/>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a:latin typeface="Courier New" pitchFamily="49" charset="0"/>
                <a:cs typeface="Courier New" pitchFamily="49" charset="0"/>
              </a:rPr>
              <a:t>pattern=</a:t>
            </a:r>
            <a:r>
              <a:rPr lang="en-US" sz="2200" dirty="0" err="1">
                <a:latin typeface="Courier New" pitchFamily="49" charset="0"/>
                <a:cs typeface="Courier New" pitchFamily="49" charset="0"/>
              </a:rPr>
              <a:t>trailing_zeros,compressibility</a:t>
            </a:r>
            <a:r>
              <a:rPr lang="en-US" sz="2200" dirty="0">
                <a:latin typeface="Courier New" pitchFamily="49" charset="0"/>
                <a:cs typeface="Courier New" pitchFamily="49" charset="0"/>
              </a:rPr>
              <a:t>=50%</a:t>
            </a: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Leading part of block is random binary data </a:t>
            </a:r>
          </a:p>
          <a:p>
            <a:pPr algn="ctr"/>
            <a:r>
              <a:rPr lang="en-US" sz="1600" dirty="0">
                <a:solidFill>
                  <a:schemeClr val="tx1"/>
                </a:solidFill>
                <a:latin typeface="+mj-lt"/>
              </a:rPr>
              <a:t>(incompressible)</a:t>
            </a: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46988"/>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VolumeCoverageFractionStart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VolumeCoverageFractionEnd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DeleteWorkload</a:t>
            </a:r>
            <a:r>
              <a:rPr lang="en-US" altLang="zh-CN" dirty="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554819"/>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defaults to the value 1.0.</a:t>
            </a:r>
          </a:p>
          <a:p>
            <a:r>
              <a:rPr lang="en-US" sz="1800" dirty="0"/>
              <a:t>When you say </a:t>
            </a:r>
            <a:br>
              <a:rPr lang="en-US" sz="1800" dirty="0"/>
            </a:b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=1000";</a:t>
            </a:r>
          </a:p>
          <a:p>
            <a:r>
              <a:rPr lang="en-US" sz="1800" dirty="0">
                <a:cs typeface="Courier New" panose="02070309020205020404" pitchFamily="49" charset="0"/>
              </a:rPr>
              <a:t>The “edit rollup” function first distributes the </a:t>
            </a:r>
            <a:r>
              <a:rPr lang="en-US" sz="1800" dirty="0" err="1">
                <a:cs typeface="Courier New" panose="02070309020205020404" pitchFamily="49" charset="0"/>
              </a:rPr>
              <a:t>total_IOPS</a:t>
            </a:r>
            <a:r>
              <a:rPr lang="en-US" sz="1800" dirty="0">
                <a:cs typeface="Courier New" panose="02070309020205020404" pitchFamily="49" charset="0"/>
              </a:rPr>
              <a:t> evenly over all LUNs behind the selected rollup instances, then within each LUN, it distributes the IOPS over the workloads on that LUN according to the workload’s relative “</a:t>
            </a:r>
            <a:r>
              <a:rPr lang="en-US" sz="1800" dirty="0" err="1">
                <a:latin typeface="Courier New" panose="02070309020205020404" pitchFamily="49" charset="0"/>
                <a:cs typeface="Courier New" panose="02070309020205020404" pitchFamily="49" charset="0"/>
              </a:rPr>
              <a:t>skew_weight</a:t>
            </a:r>
            <a:r>
              <a:rPr lang="en-US" sz="1800" dirty="0">
                <a:cs typeface="Courier New" panose="02070309020205020404" pitchFamily="49" charset="0"/>
              </a:rPr>
              <a:t>” compared to the sum of the weights over the LUN.</a:t>
            </a:r>
          </a:p>
          <a:p>
            <a:r>
              <a:rPr lang="en-US" sz="1800" dirty="0">
                <a:cs typeface="Courier New" panose="02070309020205020404" pitchFamily="49" charset="0"/>
              </a:rPr>
              <a:t>You can use skew values that add to 100%, but the only requirement is that each </a:t>
            </a:r>
            <a:r>
              <a:rPr lang="en-US" sz="1800" dirty="0" err="1">
                <a:latin typeface="Courier New" panose="02070309020205020404" pitchFamily="49" charset="0"/>
                <a:cs typeface="Courier New" panose="02070309020205020404" pitchFamily="49" charset="0"/>
              </a:rPr>
              <a:t>skew_weight</a:t>
            </a:r>
            <a:r>
              <a:rPr lang="en-US" sz="18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is a number greater than zero.</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dirty="0">
                <a:latin typeface="Courier New" panose="02070309020205020404" pitchFamily="49" charset="0"/>
                <a:cs typeface="Courier New" panose="02070309020205020404" pitchFamily="49" charset="0"/>
              </a:rPr>
              <a:t>skew</a:t>
            </a:r>
            <a:r>
              <a:rPr lang="en-US" sz="2000" dirty="0"/>
              <a:t>” or “</a:t>
            </a:r>
            <a:r>
              <a:rPr lang="en-US" sz="200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VolumeCoverageFractionEnd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973591"/>
            <a:ext cx="1991226" cy="494262"/>
          </a:xfrm>
          <a:prstGeom prst="wedgeRoundRectCallout">
            <a:avLst>
              <a:gd name="adj1" fmla="val -54599"/>
              <a:gd name="adj2" fmla="val 1459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ivyslave</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err="1">
                <a:latin typeface="Courier New" pitchFamily="49" charset="0"/>
                <a:cs typeface="Courier New" pitchFamily="49" charset="0"/>
              </a:rPr>
              <a:t>serial_number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Ivyslave</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br>
              <a:rPr lang="en-US" altLang="zh-CN" sz="1600" dirty="0">
                <a:latin typeface="Courier New" pitchFamily="49" charset="0"/>
                <a:cs typeface="Courier New" pitchFamily="49" charset="0"/>
              </a:rPr>
            </a:b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partition of all workload threads.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a:t>
            </a:r>
            <a:r>
              <a:rPr lang="en-US" altLang="zh-CN" sz="1400" b="1" dirty="0" err="1">
                <a:latin typeface="Courier New" pitchFamily="49" charset="0"/>
                <a:cs typeface="Courier New" pitchFamily="49" charset="0"/>
              </a:rPr>
              <a:t>Serial_Number+Port</a:t>
            </a:r>
            <a:r>
              <a:rPr lang="en-US" altLang="zh-CN" sz="1400" b="1" dirty="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a:latin typeface="+mn-ea"/>
                <a:cs typeface="Courier New" pitchFamily="49" charset="0"/>
              </a:rPr>
              <a:t>no spaces are permitted around the + sign)</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err="1">
                <a:latin typeface="Courier New" pitchFamily="49" charset="0"/>
                <a:cs typeface="Courier New" pitchFamily="49" charset="0"/>
              </a:rPr>
              <a:t>Serial_Number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a:t>
            </a:r>
            <a:r>
              <a:rPr lang="en-US" altLang="zh-CN" sz="1050" dirty="0" err="1"/>
              <a:t>lister</a:t>
            </a:r>
            <a:r>
              <a:rPr lang="en-US" altLang="zh-CN" sz="1050" dirty="0"/>
              <a:t> column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serial_number+LDEV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or </a:t>
            </a:r>
            <a:r>
              <a:rPr lang="en-US" sz="1400" dirty="0">
                <a:latin typeface="Courier New" panose="02070309020205020404" pitchFamily="49" charset="0"/>
                <a:cs typeface="Courier New" panose="02070309020205020404" pitchFamily="49" charset="0"/>
              </a:rPr>
              <a:t>"host+scsi_bus_number__</a:t>
            </a:r>
            <a:r>
              <a:rPr lang="en-US" sz="1400" dirty="0" err="1">
                <a:latin typeface="Courier New" panose="02070309020205020404" pitchFamily="49" charset="0"/>
                <a:cs typeface="Courier New" panose="02070309020205020404" pitchFamily="49" charset="0"/>
              </a:rPr>
              <a:t>hba</a:t>
            </a:r>
            <a:r>
              <a:rPr lang="en-US" sz="1400" dirty="0">
                <a:latin typeface="Courier New" panose="02070309020205020404" pitchFamily="49" charset="0"/>
                <a:cs typeface="Courier New" panose="02070309020205020404" pitchFamily="49" charset="0"/>
              </a:rPr>
              <a:t>_"</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DeleteRollup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a Dynamic Feedback Controller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EditRollup</a:t>
            </a: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divided by the number of workload threads comprising a workload instance, before being sent out as </a:t>
            </a:r>
            <a:r>
              <a:rPr lang="en-US" sz="1800" dirty="0">
                <a:latin typeface="Courier New" pitchFamily="49" charset="0"/>
                <a:cs typeface="Courier New" pitchFamily="49" charset="0"/>
              </a:rPr>
              <a:t>IOPS</a:t>
            </a:r>
            <a:r>
              <a:rPr lang="en-US" sz="1800" dirty="0">
                <a:cs typeface="Courier New" pitchFamily="49" charset="0"/>
              </a:rPr>
              <a:t>=.</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 5</a:t>
            </a:r>
            <a:r>
              <a:rPr lang="en-US" sz="1400" dirty="0"/>
              <a:t>  </a:t>
            </a:r>
            <a:r>
              <a:rPr lang="en-US" sz="1200" dirty="0"/>
              <a:t>- this number is divided by </a:t>
            </a:r>
            <a:r>
              <a:rPr lang="en-US" sz="1200" dirty="0" err="1"/>
              <a:t>subinterval_seconds</a:t>
            </a:r>
            <a:r>
              <a:rPr lang="en-US" sz="1200" dirty="0"/>
              <a:t>, and rounded up to get the (minimum) number of </a:t>
            </a:r>
            <a:r>
              <a:rPr lang="en-US" sz="1200" dirty="0" err="1"/>
              <a:t>warmup</a:t>
            </a:r>
            <a:r>
              <a:rPr lang="en-US" sz="1200" dirty="0"/>
              <a:t>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a:t>
            </a:r>
            <a:r>
              <a:rPr lang="en-US" sz="1200" dirty="0" err="1"/>
              <a:t>cooldown</a:t>
            </a:r>
            <a:r>
              <a:rPr lang="en-US" sz="1200" dirty="0"/>
              <a:t> period is extended until write pending is empty.</a:t>
            </a:r>
            <a:endParaRPr lang="en-US" sz="1400" dirty="0"/>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47317"/>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800" b="1" dirty="0">
                <a:cs typeface="Courier New" pitchFamily="49" charset="0"/>
              </a:rPr>
              <a:t>With </a:t>
            </a:r>
            <a:r>
              <a:rPr lang="en-US" sz="1800" b="1" dirty="0" err="1">
                <a:latin typeface="Courier New" pitchFamily="49" charset="0"/>
                <a:cs typeface="Courier New" pitchFamily="49" charset="0"/>
              </a:rPr>
              <a:t>sequential_fill</a:t>
            </a:r>
            <a:r>
              <a:rPr lang="en-US" sz="1800" b="1" dirty="0">
                <a:latin typeface="Courier New" pitchFamily="49" charset="0"/>
                <a:cs typeface="Courier New" pitchFamily="49" charset="0"/>
              </a:rPr>
              <a:t>=on</a:t>
            </a:r>
            <a:r>
              <a:rPr lang="en-US" sz="1800" b="1" dirty="0">
                <a:cs typeface="Courier New" pitchFamily="49" charset="0"/>
              </a:rPr>
              <a:t>, measurements cannot time out (“</a:t>
            </a:r>
            <a:r>
              <a:rPr lang="en-US" sz="1800" b="1" dirty="0">
                <a:latin typeface="Courier New" pitchFamily="49" charset="0"/>
                <a:cs typeface="Courier New" pitchFamily="49" charset="0"/>
              </a:rPr>
              <a:t>timeout” </a:t>
            </a:r>
            <a:r>
              <a:rPr lang="en-US" sz="1800" b="1" dirty="0">
                <a:cs typeface="Courier New" pitchFamily="49" charset="0"/>
              </a:rPr>
              <a:t>parameter) until sequential fill is complete.</a:t>
            </a:r>
            <a:r>
              <a:rPr lang="en-US" sz="1800" dirty="0">
                <a:cs typeface="Courier New" pitchFamily="49" charset="0"/>
              </a:rPr>
              <a:t>  This gives more time to get a valid measurement to the required accuracy.</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a:t>A subfolder of the overall test output folder that contains the csv files with one line for each subinterval in that test step.</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A nested subfolder with raw </a:t>
            </a:r>
            <a:r>
              <a:rPr lang="en-US" sz="1600" dirty="0" err="1"/>
              <a:t>RAID_subsystem</a:t>
            </a:r>
            <a:r>
              <a:rPr lang="en-US" sz="1600" dirty="0"/>
              <a:t> RMLIB API data.</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a:t>Default:  </a:t>
            </a:r>
            <a:r>
              <a:rPr lang="en-US" sz="1800" dirty="0" err="1">
                <a:latin typeface="Courier New" panose="02070309020205020404" pitchFamily="49" charset="0"/>
                <a:cs typeface="Courier New" panose="02070309020205020404" pitchFamily="49" charset="0"/>
              </a:rPr>
              <a:t>cooldown_by_wp</a:t>
            </a:r>
            <a:r>
              <a:rPr lang="en-US" sz="1800" dirty="0">
                <a:latin typeface="Courier New" panose="02070309020205020404" pitchFamily="49" charset="0"/>
                <a:cs typeface="Courier New" panose="02070309020205020404" pitchFamily="49" charset="0"/>
              </a:rPr>
              <a:t> = on</a:t>
            </a:r>
          </a:p>
          <a:p>
            <a:r>
              <a:rPr lang="en-US" sz="1800" dirty="0">
                <a:cs typeface="Courier New" panose="02070309020205020404" pitchFamily="49" charset="0"/>
              </a:rPr>
              <a:t>Set </a:t>
            </a:r>
            <a:r>
              <a:rPr lang="en-US" sz="1800" dirty="0" err="1">
                <a:latin typeface="Courier New" panose="02070309020205020404" pitchFamily="49" charset="0"/>
                <a:cs typeface="Courier New" panose="02070309020205020404" pitchFamily="49" charset="0"/>
              </a:rPr>
              <a:t>cooldown_by_wp</a:t>
            </a:r>
            <a:r>
              <a:rPr lang="en-US" sz="1800" dirty="0">
                <a:latin typeface="Courier New" panose="02070309020205020404" pitchFamily="49" charset="0"/>
                <a:cs typeface="Courier New" panose="02070309020205020404" pitchFamily="49" charset="0"/>
              </a:rPr>
              <a:t> = off</a:t>
            </a:r>
          </a:p>
          <a:p>
            <a:pPr lvl="1"/>
            <a:r>
              <a:rPr lang="en-US" sz="1600" dirty="0">
                <a:cs typeface="Courier New" panose="02070309020205020404" pitchFamily="49" charset="0"/>
              </a:rPr>
              <a:t>When it is valid to carry forward dirty data in cache (Write Pending) from one test step to the next.</a:t>
            </a:r>
          </a:p>
          <a:p>
            <a:pPr lvl="1"/>
            <a:r>
              <a:rPr lang="en-US" sz="1600" dirty="0">
                <a:cs typeface="Courier New" panose="02070309020205020404" pitchFamily="49" charset="0"/>
              </a:rPr>
              <a:t>This can speed up the next test step tremendously if </a:t>
            </a:r>
          </a:p>
          <a:p>
            <a:pPr lvl="2"/>
            <a:r>
              <a:rPr lang="en-US" sz="1400" dirty="0">
                <a:cs typeface="Courier New" panose="02070309020205020404" pitchFamily="49" charset="0"/>
              </a:rPr>
              <a:t>the next step doesn’t stabilize until WP is full, </a:t>
            </a:r>
          </a:p>
          <a:p>
            <a:pPr lvl="2"/>
            <a:r>
              <a:rPr lang="en-US" sz="1400" dirty="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a:t>[go];</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p>
          <a:p>
            <a:pPr lvl="3"/>
            <a:r>
              <a:rPr lang="en-US" sz="1600" dirty="0"/>
              <a:t>Runs at least one </a:t>
            </a:r>
            <a:r>
              <a:rPr lang="en-US" sz="1600" dirty="0" err="1"/>
              <a:t>cooldown</a:t>
            </a:r>
            <a:r>
              <a:rPr lang="en-US" sz="1600" dirty="0"/>
              <a:t> subinterval</a:t>
            </a:r>
          </a:p>
          <a:p>
            <a:pPr lvl="3"/>
            <a:r>
              <a:rPr lang="en-US" sz="1600" dirty="0"/>
              <a:t>If you have a command device and the proprietary command device connector software, continuing more </a:t>
            </a:r>
            <a:r>
              <a:rPr lang="en-US" sz="1600" dirty="0" err="1"/>
              <a:t>cooldown</a:t>
            </a:r>
            <a:r>
              <a:rPr lang="en-US" sz="1600" dirty="0"/>
              <a:t> subintervals until WP is empty.  </a:t>
            </a:r>
            <a:endParaRPr lang="en-US" sz="1800" dirty="0"/>
          </a:p>
          <a:p>
            <a:pPr lvl="1"/>
            <a:r>
              <a:rPr lang="en-US" sz="1800" dirty="0"/>
              <a:t>Useful when you are developing an </a:t>
            </a:r>
            <a:r>
              <a:rPr lang="en-US" sz="1800" dirty="0" err="1"/>
              <a:t>ivyscript</a:t>
            </a:r>
            <a:r>
              <a:rPr lang="en-US" sz="1800" dirty="0"/>
              <a:t> workflow and you just want to see quick sample csv files.</a:t>
            </a:r>
          </a:p>
        </p:txBody>
      </p:sp>
      <p:sp>
        <p:nvSpPr>
          <p:cNvPr id="3" name="Title 2"/>
          <p:cNvSpPr>
            <a:spLocks noGrp="1"/>
          </p:cNvSpPr>
          <p:nvPr>
            <p:ph type="title"/>
          </p:nvPr>
        </p:nvSpPr>
        <p:spPr/>
        <p:txBody>
          <a:bodyPr/>
          <a:lstStyle/>
          <a:p>
            <a:r>
              <a:rPr lang="en-US" dirty="0"/>
              <a:t>The default </a:t>
            </a:r>
            <a:r>
              <a:rPr lang="en-US" dirty="0">
                <a:latin typeface="Courier New" pitchFamily="49" charset="0"/>
                <a:cs typeface="Courier New" pitchFamily="49" charset="0"/>
              </a:rPr>
              <a:t>[Go]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need is </a:t>
            </a:r>
            <a:r>
              <a:rPr lang="en-US" sz="1800" dirty="0" err="1">
                <a:latin typeface="Courier New" pitchFamily="49" charset="0"/>
                <a:cs typeface="Courier New" pitchFamily="49" charset="0"/>
              </a:rPr>
              <a:t>warmup_seconds</a:t>
            </a:r>
            <a:r>
              <a:rPr lang="en-US" sz="1800" dirty="0"/>
              <a:t> and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measure=on</a:t>
            </a:r>
            <a:r>
              <a:rPr lang="en-US" sz="1600" dirty="0"/>
              <a:t>", the "seen enough and stop" feature.</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measure=on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measure=on</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a:t>
            </a:r>
            <a:r>
              <a:rPr lang="en-US" dirty="0"/>
              <a:t> of the </a:t>
            </a:r>
            <a:r>
              <a:rPr lang="en-US" dirty="0" err="1">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t>
            </a:r>
            <a:r>
              <a:rPr lang="en-US"/>
              <a:t>a "</a:t>
            </a:r>
            <a:r>
              <a:rPr lang="en-US">
                <a:latin typeface="Courier New" pitchFamily="49" charset="0"/>
                <a:cs typeface="Courier New" pitchFamily="49" charset="0"/>
              </a:rPr>
              <a:t>source=workload</a:t>
            </a:r>
            <a:r>
              <a:rPr lang="en-US"/>
              <a:t>" </a:t>
            </a:r>
            <a:r>
              <a:rPr lang="en-US" dirty="0"/>
              <a:t>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dirty="0" err="1">
                <a:latin typeface="Courier New" pitchFamily="49" charset="0"/>
                <a:cs typeface="Courier New" pitchFamily="49" charset="0"/>
              </a:rPr>
              <a:t>accessor</a:t>
            </a:r>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For the </a:t>
            </a:r>
            <a:r>
              <a:rPr lang="en-US" sz="1800" dirty="0">
                <a:latin typeface="Courier New" pitchFamily="49" charset="0"/>
                <a:cs typeface="Courier New" pitchFamily="49" charset="0"/>
              </a:rPr>
              <a:t>all=all</a:t>
            </a:r>
            <a:r>
              <a:rPr lang="en-US" sz="1800" dirty="0"/>
              <a:t>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 - </a:t>
            </a:r>
            <a:r>
              <a:rPr lang="en-US" dirty="0"/>
              <a:t>selecting </a:t>
            </a:r>
            <a:r>
              <a:rPr lang="en-US" dirty="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 = </a:t>
            </a:r>
            <a:r>
              <a:rPr lang="en-US" dirty="0" err="1">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measure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dfc</a:t>
            </a:r>
            <a:r>
              <a:rPr lang="en-US" dirty="0">
                <a:latin typeface="Courier New" pitchFamily="49" charset="0"/>
                <a:cs typeface="Courier New" pitchFamily="49" charset="0"/>
              </a:rPr>
              <a:t>=</a:t>
            </a:r>
            <a:r>
              <a:rPr lang="en-US"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OutputFolderRoot</a:t>
            </a:r>
            <a:r>
              <a:rPr lang="en-US" altLang="zh-CN" sz="2000" dirty="0">
                <a:latin typeface="Courier New" pitchFamily="49" charset="0"/>
                <a:cs typeface="Courier New" pitchFamily="49" charset="0"/>
              </a:rPr>
              <a:t>] &lt;string literal&gt;;</a:t>
            </a:r>
          </a:p>
          <a:p>
            <a:pPr lvl="1"/>
            <a:r>
              <a:rPr lang="en-US" altLang="zh-CN" sz="1800" dirty="0"/>
              <a:t>Specifies a root folder which must already exist.</a:t>
            </a:r>
          </a:p>
          <a:p>
            <a:pPr lvl="1"/>
            <a:r>
              <a:rPr lang="en-US" altLang="zh-CN" sz="1800" dirty="0"/>
              <a:t>The default is </a:t>
            </a:r>
            <a:r>
              <a:rPr lang="en-US" altLang="zh-CN" sz="1800" dirty="0">
                <a:latin typeface="Courier New" pitchFamily="49" charset="0"/>
                <a:cs typeface="Courier New" pitchFamily="49" charset="0"/>
              </a:rPr>
              <a:t>"." </a:t>
            </a:r>
            <a:r>
              <a:rPr lang="en-US" altLang="zh-CN" sz="1800" dirty="0"/>
              <a:t>(the current folder).</a:t>
            </a:r>
          </a:p>
          <a:p>
            <a:pPr lvl="1"/>
            <a:r>
              <a:rPr lang="en-US" altLang="zh-CN" sz="1800" dirty="0"/>
              <a:t>Specifies the root folder in which ivy will make a subfolder to record the output from running an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ivyscript</a:t>
            </a:r>
            <a:r>
              <a:rPr lang="en-US" altLang="zh-CN" sz="1800" dirty="0"/>
              <a:t> program.</a:t>
            </a:r>
          </a:p>
          <a:p>
            <a:r>
              <a:rPr lang="en-US" sz="2000" dirty="0"/>
              <a:t>A string literal (string constant) is required, because the output root folder name is captured at compile time.</a:t>
            </a:r>
          </a:p>
          <a:p>
            <a:pPr lvl="1"/>
            <a:r>
              <a:rPr lang="en-US" sz="1800" dirty="0"/>
              <a:t>This way, the output folder structure and log files can be all in place before the </a:t>
            </a:r>
            <a:r>
              <a:rPr lang="en-US" sz="1800" dirty="0" err="1"/>
              <a:t>ivyscript</a:t>
            </a:r>
            <a:r>
              <a:rPr lang="en-US" sz="1800" dirty="0"/>
              <a:t> program starts running.</a:t>
            </a:r>
          </a:p>
          <a:p>
            <a:pPr lvl="1"/>
            <a:r>
              <a:rPr lang="en-US" sz="1800" dirty="0"/>
              <a:t>At most one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OutputFolderRoot</a:t>
            </a:r>
            <a:r>
              <a:rPr lang="en-US" sz="1800" dirty="0">
                <a:latin typeface="Courier New" panose="02070309020205020404" pitchFamily="49" charset="0"/>
                <a:cs typeface="Courier New" panose="02070309020205020404" pitchFamily="49" charset="0"/>
              </a:rPr>
              <a:t>]</a:t>
            </a:r>
            <a:r>
              <a:rPr lang="en-US" sz="1800" dirty="0"/>
              <a:t> statement, anywhere in your program.</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OutputFolderRoot</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8323"/>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200" dirty="0" err="1">
                <a:latin typeface="Courier New" pitchFamily="49" charset="0"/>
                <a:cs typeface="Courier New" pitchFamily="49" charset="0"/>
              </a:rPr>
              <a:t>stepname</a:t>
            </a:r>
            <a:r>
              <a:rPr lang="en-US" sz="1200" dirty="0">
                <a:latin typeface="Courier New" pitchFamily="49" charset="0"/>
                <a:cs typeface="Courier New" pitchFamily="49" charset="0"/>
              </a:rPr>
              <a:t> = </a:t>
            </a:r>
            <a:r>
              <a:rPr lang="en-US" sz="1200" dirty="0" err="1">
                <a:cs typeface="Courier New" pitchFamily="49" charset="0"/>
              </a:rPr>
              <a:t>stepNNNN</a:t>
            </a:r>
            <a:endParaRPr lang="en-US" sz="1200" dirty="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subintervalseconds</a:t>
            </a:r>
            <a:r>
              <a:rPr lang="en-US" sz="1200" dirty="0">
                <a:latin typeface="Courier New" pitchFamily="49" charset="0"/>
                <a:cs typeface="Courier New" pitchFamily="49" charset="0"/>
              </a:rPr>
              <a:t> = 5</a:t>
            </a:r>
          </a:p>
          <a:p>
            <a:pPr lvl="1">
              <a:spcBef>
                <a:spcPts val="0"/>
              </a:spcBef>
              <a:spcAft>
                <a:spcPts val="0"/>
              </a:spcAft>
            </a:pPr>
            <a:r>
              <a:rPr lang="en-US" sz="1200" dirty="0" err="1">
                <a:latin typeface="Courier New" pitchFamily="49" charset="0"/>
                <a:cs typeface="Courier New" pitchFamily="49" charset="0"/>
              </a:rPr>
              <a:t>warmup_count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measure_count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low_IOPS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low_target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high_IOPS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high_target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target_value</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max_ripple,gain_step</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max_monotone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ballpark_seconds</a:t>
            </a: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a:latin typeface="Courier New" pitchFamily="49" charset="0"/>
                <a:cs typeface="Courier New" pitchFamily="49" charset="0"/>
              </a:rPr>
              <a:t>50%,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a:latin typeface="Courier New" pitchFamily="49" charset="0"/>
                <a:cs typeface="Courier New" pitchFamily="49" charset="0"/>
              </a:rPr>
              <a:t>max_wp_change</a:t>
            </a:r>
            <a:r>
              <a:rPr lang="en-US" sz="1200" dirty="0">
                <a:latin typeface="Courier New" pitchFamily="49" charset="0"/>
                <a:cs typeface="Courier New" pitchFamily="49" charset="0"/>
              </a:rPr>
              <a:t> = 3%</a:t>
            </a:r>
          </a:p>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focus_rollup</a:t>
            </a:r>
            <a:r>
              <a:rPr lang="en-US" sz="1200" dirty="0">
                <a:latin typeface="Courier New" pitchFamily="49" charset="0"/>
                <a:cs typeface="Courier New" pitchFamily="49" charset="0"/>
              </a:rPr>
              <a:t> = all</a:t>
            </a:r>
          </a:p>
          <a:p>
            <a:pPr lvl="1">
              <a:spcBef>
                <a:spcPts val="0"/>
              </a:spcBef>
              <a:spcAft>
                <a:spcPts val="0"/>
              </a:spcAft>
            </a:pPr>
            <a:r>
              <a:rPr lang="en-US" sz="1200" dirty="0">
                <a:latin typeface="Courier New" pitchFamily="49" charset="0"/>
                <a:cs typeface="Courier New" pitchFamily="49" charset="0"/>
              </a:rPr>
              <a:t>source = ""</a:t>
            </a:r>
          </a:p>
          <a:p>
            <a:pPr lvl="2">
              <a:spcAft>
                <a:spcPts val="0"/>
              </a:spcAft>
            </a:pPr>
            <a:r>
              <a:rPr lang="en-US" sz="1050" dirty="0">
                <a:latin typeface="Courier New" pitchFamily="49" charset="0"/>
                <a:cs typeface="Courier New" pitchFamily="49" charset="0"/>
              </a:rPr>
              <a:t> </a:t>
            </a:r>
            <a:r>
              <a:rPr lang="en-US" sz="1050" dirty="0">
                <a:cs typeface="Courier New" pitchFamily="49" charset="0"/>
              </a:rPr>
              <a:t>or</a:t>
            </a:r>
            <a:r>
              <a:rPr lang="en-US" sz="1050" dirty="0">
                <a:latin typeface="Courier New" pitchFamily="49" charset="0"/>
                <a:cs typeface="Courier New" pitchFamily="49" charset="0"/>
              </a:rPr>
              <a:t> workload / </a:t>
            </a:r>
            <a:r>
              <a:rPr lang="en-US" sz="1050" dirty="0" err="1">
                <a:latin typeface="Courier New" pitchFamily="49" charset="0"/>
                <a:cs typeface="Courier New" pitchFamily="49" charset="0"/>
              </a:rPr>
              <a:t>RAID_subsystem</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subsystem_element</a:t>
            </a:r>
            <a:r>
              <a:rPr lang="en-US" sz="1200" dirty="0">
                <a:latin typeface="Courier New" pitchFamily="49" charset="0"/>
                <a:cs typeface="Courier New" pitchFamily="49" charset="0"/>
              </a:rPr>
              <a:t> = ""</a:t>
            </a:r>
          </a:p>
          <a:p>
            <a:pPr lvl="1">
              <a:spcBef>
                <a:spcPts val="0"/>
              </a:spcBef>
              <a:spcAft>
                <a:spcPts val="0"/>
              </a:spcAft>
            </a:pP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 = ""</a:t>
            </a:r>
          </a:p>
          <a:p>
            <a:pPr lvl="1">
              <a:spcBef>
                <a:spcPts val="0"/>
              </a:spcBef>
              <a:spcAft>
                <a:spcPts val="0"/>
              </a:spcAft>
            </a:pPr>
            <a:r>
              <a:rPr lang="en-US" sz="1200" dirty="0">
                <a:latin typeface="Courier New" pitchFamily="49" charset="0"/>
                <a:cs typeface="Courier New" pitchFamily="49" charset="0"/>
              </a:rPr>
              <a:t>category = overall</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read,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sequential_write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accumulator_type</a:t>
            </a:r>
            <a:r>
              <a:rPr lang="en-US" sz="1200" dirty="0">
                <a:latin typeface="Courier New" pitchFamily="49" charset="0"/>
                <a:cs typeface="Courier New" pitchFamily="49" charset="0"/>
              </a:rPr>
              <a:t> = ""</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response_time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accessor</a:t>
            </a:r>
            <a:r>
              <a:rPr lang="en-US" sz="1200" dirty="0">
                <a:latin typeface="Courier New" pitchFamily="49" charset="0"/>
                <a:cs typeface="Courier New" pitchFamily="49" charset="0"/>
              </a:rPr>
              <a:t> = ""</a:t>
            </a:r>
          </a:p>
          <a:p>
            <a:pPr lvl="2">
              <a:spcAft>
                <a:spcPts val="0"/>
              </a:spcAft>
            </a:pPr>
            <a:r>
              <a:rPr lang="en-US" sz="1050" dirty="0" err="1">
                <a:latin typeface="Courier New" pitchFamily="49" charset="0"/>
                <a:cs typeface="Courier New" pitchFamily="49" charset="0"/>
              </a:rPr>
              <a:t>avg</a:t>
            </a:r>
            <a:r>
              <a:rPr lang="en-US" sz="1050" dirty="0">
                <a:latin typeface="Courier New" pitchFamily="49" charset="0"/>
                <a:cs typeface="Courier New" pitchFamily="49" charset="0"/>
              </a:rPr>
              <a:t>, count, min, max, sum, variance, </a:t>
            </a:r>
            <a:r>
              <a:rPr lang="en-US" sz="1050" dirty="0" err="1">
                <a:latin typeface="Courier New" pitchFamily="49" charset="0"/>
                <a:cs typeface="Courier New" pitchFamily="49" charset="0"/>
              </a:rPr>
              <a:t>standardDeviation</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parameter summary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133918"/>
          </a:xfrm>
        </p:spPr>
        <p:txBody>
          <a:bodyPr/>
          <a:lstStyle/>
          <a:p>
            <a:r>
              <a:rPr lang="en-US" dirty="0"/>
              <a:t>Ivy "normalizes</a:t>
            </a:r>
            <a:r>
              <a:rPr lang="en-US"/>
              <a:t>" all user-specified </a:t>
            </a:r>
            <a:r>
              <a:rPr lang="en-US" dirty="0"/>
              <a:t>parameter names by converting to lower case and removing underscore _ characters</a:t>
            </a:r>
          </a:p>
          <a:p>
            <a:pPr lvl="1"/>
            <a:r>
              <a:rPr lang="en-US" dirty="0"/>
              <a:t>For example, </a:t>
            </a:r>
            <a:r>
              <a:rPr lang="en-US" dirty="0" err="1">
                <a:latin typeface="Courier New" panose="02070309020205020404" pitchFamily="49" charset="0"/>
                <a:cs typeface="Courier New" panose="02070309020205020404" pitchFamily="49" charset="0"/>
              </a:rPr>
              <a:t>maxTags</a:t>
            </a:r>
            <a:r>
              <a:rPr lang="en-US" dirty="0"/>
              <a:t> may also be written </a:t>
            </a:r>
            <a:r>
              <a:rPr lang="en-US" dirty="0" err="1">
                <a:latin typeface="Courier New" panose="02070309020205020404" pitchFamily="49" charset="0"/>
                <a:cs typeface="Courier New" panose="02070309020205020404" pitchFamily="49" charset="0"/>
              </a:rPr>
              <a:t>max_tags</a:t>
            </a:r>
            <a:r>
              <a:rPr lang="en-US" dirty="0"/>
              <a:t> or </a:t>
            </a:r>
            <a:r>
              <a:rPr lang="en-US" dirty="0">
                <a:latin typeface="Courier New" panose="02070309020205020404" pitchFamily="49" charset="0"/>
                <a:cs typeface="Courier New" panose="02070309020205020404" pitchFamily="49" charset="0"/>
              </a:rPr>
              <a:t>MAXTAGS</a:t>
            </a:r>
            <a:r>
              <a:rPr lang="en-US" dirty="0"/>
              <a:t>.</a:t>
            </a:r>
          </a:p>
          <a:p>
            <a:r>
              <a:rPr lang="en-US" dirty="0"/>
              <a:t>You can also say </a:t>
            </a:r>
            <a:r>
              <a:rPr lang="en-US" dirty="0">
                <a:latin typeface="Courier New" panose="02070309020205020404" pitchFamily="49" charset="0"/>
                <a:cs typeface="Courier New" panose="02070309020205020404" pitchFamily="49" charset="0"/>
              </a:rPr>
              <a:t>[ create workload ]</a:t>
            </a:r>
            <a:r>
              <a:rPr lang="en-US" dirty="0"/>
              <a:t> instead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CreateWorkload</a:t>
            </a:r>
            <a:r>
              <a:rPr lang="en-US" dirty="0">
                <a:latin typeface="Courier New" panose="02070309020205020404" pitchFamily="49" charset="0"/>
                <a:cs typeface="Courier New" panose="02070309020205020404" pitchFamily="49" charset="0"/>
              </a:rPr>
              <a:t>]</a:t>
            </a:r>
            <a:r>
              <a:rPr lang="en-US"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69</TotalTime>
  <Words>7339</Words>
  <Application>Microsoft Office PowerPoint</Application>
  <PresentationFormat>On-screen Show (16:9)</PresentationFormat>
  <Paragraphs>651</Paragraphs>
  <Slides>82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HelveticaNeueLT Std</vt:lpstr>
      <vt:lpstr>SimSun</vt:lpstr>
      <vt:lpstr>Arial</vt:lpstr>
      <vt:lpstr>Courier New</vt:lpstr>
      <vt:lpstr>Wingdings</vt:lpstr>
      <vt:lpstr>hitachi-corporate-powerpoint-template-2015</vt:lpstr>
      <vt:lpstr>Programming the ivy engine</vt:lpstr>
      <vt:lpstr>The ivyscript wrapper and the ivy engine</vt:lpstr>
      <vt:lpstr>ivyscript engine control statements (each =&gt;API call)</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SeqStartFractionOfCoverage </vt:lpstr>
      <vt:lpstr>Sequential – mixing read threads &amp; write threads</vt:lpstr>
      <vt:lpstr>Sequential workloads and maxTags</vt:lpstr>
      <vt:lpstr>Statements – [CreateWorkload]</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MM:SS or HH:MM:SS are OK</vt:lpstr>
      <vt:lpstr>Sequential fill</vt:lpstr>
      <vt:lpstr>For each test step you get:</vt:lpstr>
      <vt:lpstr>cooldown_by_wp</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[Go] parameter summary</vt:lpstr>
      <vt:lpstr>A general note on ivy parameter names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401</cp:revision>
  <dcterms:created xsi:type="dcterms:W3CDTF">2015-10-27T23:46:57Z</dcterms:created>
  <dcterms:modified xsi:type="dcterms:W3CDTF">2018-08-03T19:47:06Z</dcterms:modified>
</cp:coreProperties>
</file>