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handoutMasterIdLst>
    <p:handoutMasterId r:id="rId102"/>
  </p:handoutMasterIdLst>
  <p:sldIdLst>
    <p:sldId id="309" r:id="rId2"/>
    <p:sldId id="310" r:id="rId3"/>
    <p:sldId id="522" r:id="rId4"/>
    <p:sldId id="490" r:id="rId5"/>
    <p:sldId id="494" r:id="rId6"/>
    <p:sldId id="456" r:id="rId7"/>
    <p:sldId id="457" r:id="rId8"/>
    <p:sldId id="501" r:id="rId9"/>
    <p:sldId id="455" r:id="rId10"/>
    <p:sldId id="343" r:id="rId11"/>
    <p:sldId id="383" r:id="rId12"/>
    <p:sldId id="356" r:id="rId13"/>
    <p:sldId id="362" r:id="rId14"/>
    <p:sldId id="523" r:id="rId15"/>
    <p:sldId id="346" r:id="rId16"/>
    <p:sldId id="350" r:id="rId17"/>
    <p:sldId id="504" r:id="rId18"/>
    <p:sldId id="347" r:id="rId19"/>
    <p:sldId id="496" r:id="rId20"/>
    <p:sldId id="348" r:id="rId21"/>
    <p:sldId id="373" r:id="rId22"/>
    <p:sldId id="371" r:id="rId23"/>
    <p:sldId id="372" r:id="rId24"/>
    <p:sldId id="481" r:id="rId25"/>
    <p:sldId id="482" r:id="rId26"/>
    <p:sldId id="483" r:id="rId27"/>
    <p:sldId id="484" r:id="rId28"/>
    <p:sldId id="507" r:id="rId29"/>
    <p:sldId id="474" r:id="rId30"/>
    <p:sldId id="475" r:id="rId31"/>
    <p:sldId id="476" r:id="rId32"/>
    <p:sldId id="477" r:id="rId33"/>
    <p:sldId id="478" r:id="rId34"/>
    <p:sldId id="479" r:id="rId35"/>
    <p:sldId id="480" r:id="rId36"/>
    <p:sldId id="497" r:id="rId37"/>
    <p:sldId id="498" r:id="rId38"/>
    <p:sldId id="499" r:id="rId39"/>
    <p:sldId id="473" r:id="rId40"/>
    <p:sldId id="505" r:id="rId41"/>
    <p:sldId id="506" r:id="rId42"/>
    <p:sldId id="508" r:id="rId43"/>
    <p:sldId id="467" r:id="rId44"/>
    <p:sldId id="352" r:id="rId45"/>
    <p:sldId id="361" r:id="rId46"/>
    <p:sldId id="353" r:id="rId47"/>
    <p:sldId id="466" r:id="rId48"/>
    <p:sldId id="472" r:id="rId49"/>
    <p:sldId id="354" r:id="rId50"/>
    <p:sldId id="357" r:id="rId51"/>
    <p:sldId id="417" r:id="rId52"/>
    <p:sldId id="502" r:id="rId53"/>
    <p:sldId id="503" r:id="rId54"/>
    <p:sldId id="415" r:id="rId55"/>
    <p:sldId id="423" r:id="rId56"/>
    <p:sldId id="418" r:id="rId57"/>
    <p:sldId id="439" r:id="rId58"/>
    <p:sldId id="489" r:id="rId59"/>
    <p:sldId id="487" r:id="rId60"/>
    <p:sldId id="488" r:id="rId61"/>
    <p:sldId id="419" r:id="rId62"/>
    <p:sldId id="420" r:id="rId63"/>
    <p:sldId id="469" r:id="rId64"/>
    <p:sldId id="424" r:id="rId65"/>
    <p:sldId id="425" r:id="rId66"/>
    <p:sldId id="426" r:id="rId67"/>
    <p:sldId id="427" r:id="rId68"/>
    <p:sldId id="428" r:id="rId69"/>
    <p:sldId id="429" r:id="rId70"/>
    <p:sldId id="430" r:id="rId71"/>
    <p:sldId id="431" r:id="rId72"/>
    <p:sldId id="433" r:id="rId73"/>
    <p:sldId id="416" r:id="rId74"/>
    <p:sldId id="436" r:id="rId75"/>
    <p:sldId id="434" r:id="rId76"/>
    <p:sldId id="446" r:id="rId77"/>
    <p:sldId id="468" r:id="rId78"/>
    <p:sldId id="447" r:id="rId79"/>
    <p:sldId id="438" r:id="rId80"/>
    <p:sldId id="441" r:id="rId81"/>
    <p:sldId id="442" r:id="rId82"/>
    <p:sldId id="443" r:id="rId83"/>
    <p:sldId id="470" r:id="rId84"/>
    <p:sldId id="500" r:id="rId85"/>
    <p:sldId id="524" r:id="rId86"/>
    <p:sldId id="509" r:id="rId87"/>
    <p:sldId id="510" r:id="rId88"/>
    <p:sldId id="516" r:id="rId89"/>
    <p:sldId id="265" r:id="rId90"/>
    <p:sldId id="511" r:id="rId91"/>
    <p:sldId id="518" r:id="rId92"/>
    <p:sldId id="519" r:id="rId93"/>
    <p:sldId id="517" r:id="rId94"/>
    <p:sldId id="512" r:id="rId95"/>
    <p:sldId id="513" r:id="rId96"/>
    <p:sldId id="514" r:id="rId97"/>
    <p:sldId id="520" r:id="rId98"/>
    <p:sldId id="521" r:id="rId99"/>
    <p:sldId id="306" r:id="rId100"/>
  </p:sldIdLst>
  <p:sldSz cx="9144000" cy="5143500" type="screen16x9"/>
  <p:notesSz cx="6858000" cy="9144000"/>
  <p:custDataLst>
    <p:tags r:id="rId10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4681" autoAdjust="0"/>
  </p:normalViewPr>
  <p:slideViewPr>
    <p:cSldViewPr snapToGrid="0" snapToObjects="1" showGuides="1">
      <p:cViewPr>
        <p:scale>
          <a:sx n="134" d="100"/>
          <a:sy n="134" d="100"/>
        </p:scale>
        <p:origin x="1824" y="245"/>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4/16/2019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Tree>
    <p:extLst>
      <p:ext uri="{BB962C8B-B14F-4D97-AF65-F5344CB8AC3E}">
        <p14:creationId xmlns:p14="http://schemas.microsoft.com/office/powerpoint/2010/main" val="93328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11098" y="4911221"/>
            <a:ext cx="2193229"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448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2019.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d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hyperlink" Target="https://www.dcode.fr/hamonic-number" TargetMode="Externa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Programming the ivy engine</a:t>
            </a:r>
          </a:p>
        </p:txBody>
      </p:sp>
      <p:sp>
        <p:nvSpPr>
          <p:cNvPr id="3" name="Subtitle 2"/>
          <p:cNvSpPr>
            <a:spLocks noGrp="1"/>
          </p:cNvSpPr>
          <p:nvPr>
            <p:ph type="subTitle" idx="1"/>
          </p:nvPr>
        </p:nvSpPr>
        <p:spPr>
          <a:xfrm>
            <a:off x="4047076" y="3299833"/>
            <a:ext cx="4939975" cy="553998"/>
          </a:xfrm>
        </p:spPr>
        <p:txBody>
          <a:bodyPr/>
          <a:lstStyle/>
          <a:p>
            <a:r>
              <a:rPr lang="en-US" dirty="0"/>
              <a:t>April 16, 2019</a:t>
            </a:r>
          </a:p>
          <a:p>
            <a:r>
              <a:rPr lang="en-US" sz="1200" dirty="0"/>
              <a:t>Allart Ian Vogelesang  </a:t>
            </a:r>
            <a:r>
              <a:rPr lang="en-US" sz="1200" dirty="0">
                <a:hlinkClick r:id="rId3"/>
              </a:rPr>
              <a:t>ian.vogelesang@hitachivantara.com</a:t>
            </a:r>
            <a:endParaRPr lang="en-US" sz="12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a:latin typeface="Courier New" pitchFamily="49" charset="0"/>
                <a:cs typeface="Courier New" pitchFamily="49" charset="0"/>
              </a:rPr>
              <a:t>[Hosts] "sun159, horde[33-64], 192.168.0.0"</a:t>
            </a:r>
            <a:br>
              <a:rPr lang="en-US" sz="2000" dirty="0"/>
            </a:br>
            <a:r>
              <a:rPr lang="en-US" sz="2000" dirty="0"/>
              <a:t>	</a:t>
            </a:r>
            <a:r>
              <a:rPr lang="en-US" sz="2000" dirty="0">
                <a:latin typeface="Courier New" pitchFamily="49" charset="0"/>
                <a:cs typeface="Courier New" pitchFamily="49" charset="0"/>
              </a:rPr>
              <a:t>[Select] "</a:t>
            </a:r>
            <a:r>
              <a:rPr lang="en-US" sz="2000" dirty="0">
                <a:cs typeface="Courier New" pitchFamily="49" charset="0"/>
              </a:rPr>
              <a:t>xxx</a:t>
            </a:r>
            <a:r>
              <a:rPr lang="en-US" sz="2000" dirty="0">
                <a:latin typeface="Courier New" pitchFamily="49" charset="0"/>
                <a:cs typeface="Courier New" pitchFamily="49" charset="0"/>
              </a:rPr>
              <a:t>"</a:t>
            </a:r>
            <a:r>
              <a:rPr lang="en-US" sz="2000" dirty="0"/>
              <a:t>;</a:t>
            </a:r>
          </a:p>
          <a:p>
            <a:r>
              <a:rPr lang="en-US" dirty="0">
                <a:cs typeface="Courier New" panose="02070309020205020404" pitchFamily="49" charset="0"/>
              </a:rPr>
              <a:t>Host name forms</a:t>
            </a:r>
          </a:p>
          <a:p>
            <a:pPr lvl="1">
              <a:tabLst>
                <a:tab pos="2743200" algn="l"/>
              </a:tabLst>
            </a:pPr>
            <a:r>
              <a:rPr lang="en-US" dirty="0">
                <a:latin typeface="Courier New" panose="02070309020205020404" pitchFamily="49" charset="0"/>
                <a:cs typeface="Courier New" panose="02070309020205020404" pitchFamily="49" charset="0"/>
              </a:rPr>
              <a:t>sun159	</a:t>
            </a:r>
            <a:r>
              <a:rPr lang="en-US" dirty="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p>
          <a:p>
            <a:pPr lvl="1"/>
            <a:r>
              <a:rPr lang="en-US" dirty="0">
                <a:latin typeface="Courier New" panose="02070309020205020404" pitchFamily="49" charset="0"/>
                <a:cs typeface="Courier New" panose="02070309020205020404" pitchFamily="49" charset="0"/>
              </a:rPr>
              <a:t>192.168.0.0</a:t>
            </a:r>
            <a:r>
              <a:rPr lang="en-US" dirty="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a:cs typeface="Courier New" pitchFamily="49" charset="0"/>
              </a:rPr>
              <a:t>Specifying host names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command line:</a:t>
            </a:r>
            <a:r>
              <a:rPr lang="en-US" sz="1600" dirty="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891532"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solidFill>
                <a:latin typeface="Courier New" pitchFamily="49" charset="0"/>
                <a:cs typeface="Courier New" pitchFamily="49" charset="0"/>
              </a:rPr>
              <a:t>[hosts] "</a:t>
            </a:r>
            <a:r>
              <a:rPr lang="en-US" sz="1600" dirty="0" err="1">
                <a:solidFill>
                  <a:schemeClr val="tx1"/>
                </a:solidFill>
                <a:latin typeface="Courier New" pitchFamily="49" charset="0"/>
                <a:cs typeface="Courier New" pitchFamily="49" charset="0"/>
              </a:rPr>
              <a:t>testhost</a:t>
            </a:r>
            <a:r>
              <a:rPr lang="en-US" sz="1600" dirty="0">
                <a:solidFill>
                  <a:schemeClr val="tx1"/>
                </a:solidFill>
                <a:latin typeface="Courier New" pitchFamily="49" charset="0"/>
                <a:cs typeface="Courier New" pitchFamily="49" charset="0"/>
              </a:rPr>
              <a: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a:latin typeface="Courier New" pitchFamily="49" charset="0"/>
                <a:cs typeface="Courier New" pitchFamily="49" charset="0"/>
              </a:rPr>
              <a:t>test2.ivyscript</a:t>
            </a: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ivy</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showluns.sh</a:t>
            </a:r>
            <a:br>
              <a:rPr lang="en-US" dirty="0">
                <a:solidFill>
                  <a:schemeClr val="tx1"/>
                </a:solidFill>
                <a:latin typeface="Courier New" pitchFamily="49" charset="0"/>
                <a:cs typeface="Courier New" pitchFamily="49" charset="0"/>
              </a:rPr>
            </a:br>
            <a:r>
              <a:rPr lang="en-US" dirty="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a:p>
            <a:r>
              <a:rPr lang="en-US" sz="1400" dirty="0">
                <a:solidFill>
                  <a:schemeClr val="tx1"/>
                </a:solidFill>
                <a:latin typeface="Courier New" pitchFamily="49" charset="0"/>
                <a:cs typeface="Courier New" pitchFamily="49" charset="0"/>
              </a:rPr>
              <a:t>testhost2,/dev/sdxy,VSP,00:01,1-2</a:t>
            </a:r>
          </a:p>
          <a:p>
            <a:r>
              <a:rPr lang="en-US" sz="1400" dirty="0">
                <a:solidFill>
                  <a:schemeClr val="tx1"/>
                </a:solidFill>
                <a:latin typeface="Courier New" pitchFamily="49" charset="0"/>
                <a:cs typeface="Courier New" pitchFamily="49" charset="0"/>
              </a:rPr>
              <a:t>testhost3,/dev/sdxy,VSP,00:02,1-3</a:t>
            </a:r>
          </a:p>
          <a:p>
            <a:endParaRPr lang="en-US" sz="1400" dirty="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hostname = cb23</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LUN_Name</a:t>
            </a:r>
            <a:r>
              <a:rPr lang="en-US" sz="1600" dirty="0">
                <a:latin typeface="Courier New" panose="02070309020205020404" pitchFamily="49" charset="0"/>
                <a:cs typeface="Courier New" panose="02070309020205020404" pitchFamily="49" charset="0"/>
              </a:rPr>
              <a:t> = /dev/</a:t>
            </a:r>
            <a:r>
              <a:rPr lang="en-US" sz="1600" dirty="0" err="1">
                <a:latin typeface="Courier New" panose="02070309020205020404" pitchFamily="49" charset="0"/>
                <a:cs typeface="Courier New" panose="02070309020205020404" pitchFamily="49" charset="0"/>
              </a:rPr>
              <a:t>sdbu</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Hitachi_Product</a:t>
            </a:r>
            <a:r>
              <a:rPr lang="en-US" sz="1600" dirty="0">
                <a:latin typeface="Courier New" panose="02070309020205020404" pitchFamily="49" charset="0"/>
                <a:cs typeface="Courier New" panose="02070309020205020404" pitchFamily="49" charset="0"/>
              </a:rPr>
              <a:t> = HM700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HDS_Product</a:t>
            </a:r>
            <a:r>
              <a:rPr lang="en-US" sz="1600" dirty="0">
                <a:latin typeface="Courier New" panose="02070309020205020404" pitchFamily="49" charset="0"/>
                <a:cs typeface="Courier New" panose="02070309020205020404" pitchFamily="49" charset="0"/>
              </a:rPr>
              <a:t> = "HUS VM"</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Serial_Number</a:t>
            </a:r>
            <a:r>
              <a:rPr lang="en-US" sz="1600" dirty="0">
                <a:latin typeface="Courier New" panose="02070309020205020404" pitchFamily="49" charset="0"/>
                <a:cs typeface="Courier New" panose="02070309020205020404" pitchFamily="49" charset="0"/>
              </a:rPr>
              <a:t> = 210030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Port =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 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Nickname = ""</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LDEV_type</a:t>
            </a:r>
            <a:r>
              <a:rPr lang="en-US" sz="1600" dirty="0">
                <a:latin typeface="Courier New" panose="02070309020205020404" pitchFamily="49" charset="0"/>
                <a:cs typeface="Courier New" panose="02070309020205020404" pitchFamily="49" charset="0"/>
              </a:rPr>
              <a:t> = Internal</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RAID_level</a:t>
            </a:r>
            <a:r>
              <a:rPr lang="en-US" sz="1600" dirty="0">
                <a:latin typeface="Courier New" panose="02070309020205020404" pitchFamily="49" charset="0"/>
                <a:cs typeface="Courier New" panose="02070309020205020404" pitchFamily="49" charset="0"/>
              </a:rPr>
              <a:t> = RAID-1</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Parity_Group</a:t>
            </a:r>
            <a:r>
              <a:rPr lang="en-US" sz="1600" dirty="0">
                <a:latin typeface="Courier New" panose="02070309020205020404" pitchFamily="49" charset="0"/>
                <a:cs typeface="Courier New" panose="02070309020205020404" pitchFamily="49" charset="0"/>
              </a:rPr>
              <a:t> = 01-01</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Pool_ID</a:t>
            </a:r>
            <a:r>
              <a:rPr lang="en-US" sz="1600" dirty="0">
                <a:latin typeface="Courier New" panose="02070309020205020404" pitchFamily="49" charset="0"/>
                <a:cs typeface="Courier New" panose="02070309020205020404" pitchFamily="49" charset="0"/>
              </a:rPr>
              <a:t>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CLPR = CLPR0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Max_LBA</a:t>
            </a:r>
            <a:r>
              <a:rPr lang="en-US" sz="1600" dirty="0">
                <a:latin typeface="Courier New" panose="02070309020205020404" pitchFamily="49" charset="0"/>
                <a:cs typeface="Courier New" panose="02070309020205020404" pitchFamily="49" charset="0"/>
              </a:rPr>
              <a:t> = 2097151</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Size_MB</a:t>
            </a:r>
            <a:r>
              <a:rPr lang="en-US" sz="1600" dirty="0">
                <a:latin typeface="Courier New" panose="02070309020205020404" pitchFamily="49" charset="0"/>
                <a:cs typeface="Courier New" panose="02070309020205020404" pitchFamily="49" charset="0"/>
              </a:rPr>
              <a:t> = 1073.741824</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Size_MiB</a:t>
            </a:r>
            <a:r>
              <a:rPr lang="en-US" sz="1600" dirty="0">
                <a:latin typeface="Courier New" panose="02070309020205020404" pitchFamily="49" charset="0"/>
                <a:cs typeface="Courier New" panose="02070309020205020404" pitchFamily="49" charset="0"/>
              </a:rPr>
              <a:t> = 1024.000000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Size_GB</a:t>
            </a:r>
            <a:r>
              <a:rPr lang="en-US" sz="1600" dirty="0">
                <a:latin typeface="Courier New" panose="02070309020205020404" pitchFamily="49" charset="0"/>
                <a:cs typeface="Courier New" panose="02070309020205020404" pitchFamily="49" charset="0"/>
              </a:rPr>
              <a:t> = 1.073742</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Size_GiB</a:t>
            </a:r>
            <a:r>
              <a:rPr lang="en-US" sz="1600" dirty="0">
                <a:latin typeface="Courier New" panose="02070309020205020404" pitchFamily="49" charset="0"/>
                <a:cs typeface="Courier New" panose="02070309020205020404" pitchFamily="49" charset="0"/>
              </a:rPr>
              <a:t> = 1.000000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Size_TB</a:t>
            </a:r>
            <a:r>
              <a:rPr lang="en-US" sz="1600" dirty="0">
                <a:latin typeface="Courier New" panose="02070309020205020404" pitchFamily="49" charset="0"/>
                <a:cs typeface="Courier New" panose="02070309020205020404" pitchFamily="49" charset="0"/>
              </a:rPr>
              <a:t> = 0.001074</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Size_TiB</a:t>
            </a:r>
            <a:r>
              <a:rPr lang="en-US" sz="1600" dirty="0">
                <a:latin typeface="Courier New" panose="02070309020205020404" pitchFamily="49" charset="0"/>
                <a:cs typeface="Courier New" panose="02070309020205020404" pitchFamily="49" charset="0"/>
              </a:rPr>
              <a:t> = 0.000977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Vendor = HITACHI</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a:t>Sample attribute values from LUN lister tool</a:t>
            </a:r>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a:t>There are more attributes on newer subsystem types.</a:t>
            </a:r>
            <a:br>
              <a:rPr lang="en-US" sz="1100" dirty="0"/>
            </a:br>
            <a:br>
              <a:rPr lang="en-US" sz="1100" dirty="0"/>
            </a:br>
            <a:r>
              <a:rPr lang="en-US" sz="1100" dirty="0"/>
              <a:t> Get the latest version of the Hitachi LUN discovery tool, open source software, found at </a:t>
            </a:r>
            <a:r>
              <a:rPr lang="en-US" sz="1100" dirty="0">
                <a:hlinkClick r:id="rId2"/>
              </a:rPr>
              <a:t>https://github.com/Hitachi-Data-Systems/LUN_discovery</a:t>
            </a:r>
            <a:r>
              <a:rPr lang="en-US" sz="1100" dirty="0"/>
              <a:t> </a:t>
            </a:r>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6203"/>
          </a:xfrm>
        </p:spPr>
        <p:txBody>
          <a:bodyPr/>
          <a:lstStyle/>
          <a:p>
            <a:r>
              <a:rPr lang="en-US" sz="1800" dirty="0"/>
              <a:t>The LUN discovery (SCSI Inquiry) tool output csv file header line defines the LUN attribute names: </a:t>
            </a:r>
          </a:p>
          <a:p>
            <a:pPr lvl="1"/>
            <a:r>
              <a:rPr lang="en-US" sz="1600" dirty="0"/>
              <a:t>e.g. "</a:t>
            </a:r>
            <a:r>
              <a:rPr lang="en-US" sz="1600" dirty="0">
                <a:latin typeface="Courier New" pitchFamily="49" charset="0"/>
                <a:cs typeface="Courier New" pitchFamily="49" charset="0"/>
              </a:rPr>
              <a:t>HDS </a:t>
            </a:r>
            <a:r>
              <a:rPr lang="en-US" sz="1600" dirty="0" err="1">
                <a:latin typeface="Courier New" pitchFamily="49" charset="0"/>
                <a:cs typeface="Courier New" pitchFamily="49" charset="0"/>
              </a:rPr>
              <a:t>Product,Serial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Number,LDEV</a:t>
            </a:r>
            <a:r>
              <a:rPr lang="en-US" sz="1600" dirty="0">
                <a:latin typeface="Courier New" pitchFamily="49" charset="0"/>
                <a:cs typeface="Courier New" pitchFamily="49" charset="0"/>
              </a:rPr>
              <a:t>,...</a:t>
            </a:r>
            <a:r>
              <a:rPr lang="en-US" sz="1600" dirty="0"/>
              <a:t>"</a:t>
            </a:r>
          </a:p>
          <a:p>
            <a:r>
              <a:rPr lang="en-US" sz="1800" dirty="0"/>
              <a:t>Each header line csv column title automatically becomes selectable as a LUN attribute in ivy.</a:t>
            </a:r>
          </a:p>
          <a:p>
            <a:pPr lvl="1"/>
            <a:r>
              <a:rPr lang="en-US" sz="1400" dirty="0"/>
              <a:t>This is what makes ivy vendor independent.  To support another vendor’s architecture and terminology in ivy, all you need is a SCSI Inquiry tool that makes a csv file with a header line defining the LUN attribute names, and a data line for each LUN showing the attribute values for that LUN.</a:t>
            </a:r>
          </a:p>
          <a:p>
            <a:r>
              <a:rPr lang="en-US" sz="1800" dirty="0"/>
              <a:t>There are a handful of "custom" attribute value matchers matching specific token types for Hitachi subsystems, shown in the following charts.</a:t>
            </a:r>
          </a:p>
          <a:p>
            <a:pPr lvl="1"/>
            <a:r>
              <a:rPr lang="en-US" sz="1400" dirty="0"/>
              <a:t>Other vendors are encouraged to write their own.</a:t>
            </a:r>
            <a:endParaRPr lang="en-US" sz="1600" dirty="0"/>
          </a:p>
        </p:txBody>
      </p:sp>
      <p:sp>
        <p:nvSpPr>
          <p:cNvPr id="3" name="Title 2"/>
          <p:cNvSpPr>
            <a:spLocks noGrp="1"/>
          </p:cNvSpPr>
          <p:nvPr>
            <p:ph type="title"/>
          </p:nvPr>
        </p:nvSpPr>
        <p:spPr/>
        <p:txBody>
          <a:bodyPr/>
          <a:lstStyle/>
          <a:p>
            <a:r>
              <a:rPr lang="en-US" dirty="0"/>
              <a:t>LUN attribute matching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52824"/>
          </a:xfrm>
        </p:spPr>
        <p:txBody>
          <a:bodyPr/>
          <a:lstStyle/>
          <a:p>
            <a:r>
              <a:rPr lang="en-US" sz="1600" dirty="0"/>
              <a:t>JSON format is used to describe attribute names and selected values</a:t>
            </a:r>
          </a:p>
          <a:p>
            <a:pPr lvl="1"/>
            <a:r>
              <a:rPr lang="en-US" sz="1400" dirty="0">
                <a:latin typeface="Courier New" panose="02070309020205020404" pitchFamily="49" charset="0"/>
                <a:cs typeface="Courier New" pitchFamily="49" charset="0"/>
              </a:rPr>
              <a:t>{ "</a:t>
            </a:r>
            <a:r>
              <a:rPr lang="en-US" sz="1400" dirty="0" err="1">
                <a:latin typeface="Courier New" pitchFamily="49" charset="0"/>
                <a:cs typeface="Courier New" pitchFamily="49" charset="0"/>
              </a:rPr>
              <a:t>LDEV_type</a:t>
            </a:r>
            <a:r>
              <a:rPr lang="en-US" sz="1400" dirty="0">
                <a:latin typeface="Courier New" pitchFamily="49" charset="0"/>
                <a:cs typeface="Courier New" pitchFamily="49" charset="0"/>
              </a:rPr>
              <a:t>" : "DP-Vol", "port" : [ "1A", "3A" ] }</a:t>
            </a:r>
          </a:p>
          <a:p>
            <a:r>
              <a:rPr lang="en-US" sz="1600" dirty="0">
                <a:cs typeface="Courier New" pitchFamily="49" charset="0"/>
              </a:rPr>
              <a:t>In ivyscript, to make typing character strings containing double quote marks easy, use “raw strings” surrounded by %%, as in:</a:t>
            </a:r>
          </a:p>
          <a:p>
            <a:pPr marL="280987" lvl="1" indent="0">
              <a:buNone/>
            </a:pPr>
            <a:r>
              <a:rPr lang="en-US" sz="1200" dirty="0">
                <a:latin typeface="Courier New" panose="02070309020205020404" pitchFamily="49" charset="0"/>
                <a:cs typeface="Courier New" panose="02070309020205020404" pitchFamily="49" charset="0"/>
              </a:rPr>
              <a:t>[select] %% { "</a:t>
            </a:r>
            <a:r>
              <a:rPr lang="en-US" sz="1200" dirty="0" err="1">
                <a:latin typeface="Courier New" panose="02070309020205020404" pitchFamily="49" charset="0"/>
                <a:cs typeface="Courier New" pitchFamily="49" charset="0"/>
              </a:rPr>
              <a:t>LDEV_type</a:t>
            </a:r>
            <a:r>
              <a:rPr lang="en-US" sz="1200" dirty="0">
                <a:latin typeface="Courier New" panose="02070309020205020404" pitchFamily="49" charset="0"/>
                <a:cs typeface="Courier New" pitchFamily="49" charset="0"/>
              </a:rPr>
              <a:t>" : "DP-Vol", "port" : [ "1A", "3A" ] } %%</a:t>
            </a:r>
            <a:r>
              <a:rPr lang="en-US" sz="1400" dirty="0">
                <a:cs typeface="Courier New" pitchFamily="49" charset="0"/>
              </a:rPr>
              <a:t> </a:t>
            </a:r>
            <a:br>
              <a:rPr lang="en-US" sz="1400" dirty="0">
                <a:cs typeface="Courier New" pitchFamily="49" charset="0"/>
              </a:rPr>
            </a:br>
            <a:br>
              <a:rPr lang="en-US" sz="1400" dirty="0">
                <a:cs typeface="Courier New" pitchFamily="49" charset="0"/>
              </a:rPr>
            </a:br>
            <a:r>
              <a:rPr lang="en-US" sz="1400" dirty="0">
                <a:cs typeface="Courier New" pitchFamily="49" charset="0"/>
              </a:rPr>
              <a:t>Otherwise, you would need to type:</a:t>
            </a:r>
            <a:br>
              <a:rPr lang="en-US" sz="1400" dirty="0">
                <a:cs typeface="Courier New" pitchFamily="49" charset="0"/>
              </a:rPr>
            </a:br>
            <a:r>
              <a:rPr lang="en-US" sz="1400" dirty="0">
                <a:latin typeface="Courier New" panose="02070309020205020404" pitchFamily="49" charset="0"/>
                <a:cs typeface="Courier New" panose="02070309020205020404" pitchFamily="49" charset="0"/>
              </a:rPr>
              <a:t>[select] "{ \"</a:t>
            </a:r>
            <a:r>
              <a:rPr lang="en-US" sz="1400" dirty="0" err="1">
                <a:latin typeface="Courier New" panose="02070309020205020404" pitchFamily="49" charset="0"/>
                <a:cs typeface="Courier New" panose="02070309020205020404" pitchFamily="49" charset="0"/>
              </a:rPr>
              <a:t>LDEV_type</a:t>
            </a:r>
            <a:r>
              <a:rPr lang="en-US" sz="1400" dirty="0">
                <a:latin typeface="Courier New" panose="02070309020205020404" pitchFamily="49" charset="0"/>
                <a:cs typeface="Courier New" panose="02070309020205020404" pitchFamily="49" charset="0"/>
              </a:rPr>
              <a:t>\" : \"DP-Vol\", \"port\" : [ \"1A\", \"3A\" ] }"</a:t>
            </a:r>
            <a:endParaRPr lang="en-US" sz="1400" dirty="0">
              <a:cs typeface="Courier New" pitchFamily="49" charset="0"/>
            </a:endParaRPr>
          </a:p>
        </p:txBody>
      </p:sp>
      <p:sp>
        <p:nvSpPr>
          <p:cNvPr id="3" name="Title 2"/>
          <p:cNvSpPr>
            <a:spLocks noGrp="1"/>
          </p:cNvSpPr>
          <p:nvPr>
            <p:ph type="title"/>
          </p:nvPr>
        </p:nvSpPr>
        <p:spPr/>
        <p:txBody>
          <a:bodyPr/>
          <a:lstStyle/>
          <a:p>
            <a:r>
              <a:rPr lang="en-US" dirty="0"/>
              <a:t>LUN attribute </a:t>
            </a:r>
            <a:r>
              <a:rPr lang="en-US" dirty="0">
                <a:latin typeface="Courier New" pitchFamily="49" charset="0"/>
                <a:cs typeface="Courier New" pitchFamily="49" charset="0"/>
              </a:rPr>
              <a:t>[Select]</a:t>
            </a:r>
            <a:r>
              <a:rPr lang="en-US" dirty="0"/>
              <a:t> uses JSON syntax</a:t>
            </a:r>
          </a:p>
        </p:txBody>
      </p:sp>
    </p:spTree>
    <p:extLst>
      <p:ext uri="{BB962C8B-B14F-4D97-AF65-F5344CB8AC3E}">
        <p14:creationId xmlns:p14="http://schemas.microsoft.com/office/powerpoint/2010/main" val="35658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91889"/>
          </a:xfrm>
        </p:spPr>
        <p:txBody>
          <a:bodyPr/>
          <a:lstStyle/>
          <a:p>
            <a:r>
              <a:rPr lang="en-US" sz="1600" dirty="0">
                <a:cs typeface="Courier New" pitchFamily="49" charset="0"/>
              </a:rPr>
              <a:t>Strict JSON format is welcome, but to spare some typing and make ivy a little friendlier, some types of things don't have to be in quotes.  (But anything containing commas or spaces does need to be in quotes.)</a:t>
            </a:r>
          </a:p>
          <a:p>
            <a:pPr lvl="1"/>
            <a:r>
              <a:rPr lang="en-US" sz="1400" dirty="0" err="1">
                <a:latin typeface="Courier New" pitchFamily="49" charset="0"/>
                <a:cs typeface="Courier New" pitchFamily="49" charset="0"/>
              </a:rPr>
              <a:t>robert</a:t>
            </a:r>
            <a:endParaRPr lang="en-US" sz="1400" dirty="0">
              <a:latin typeface="Courier New" pitchFamily="49" charset="0"/>
              <a:cs typeface="Courier New" pitchFamily="49" charset="0"/>
            </a:endParaRPr>
          </a:p>
          <a:p>
            <a:pPr lvl="1"/>
            <a:r>
              <a:rPr lang="en-US" sz="1400" dirty="0">
                <a:latin typeface="Courier New" pitchFamily="49" charset="0"/>
                <a:cs typeface="Courier New" pitchFamily="49" charset="0"/>
              </a:rPr>
              <a:t>00:00</a:t>
            </a:r>
          </a:p>
          <a:p>
            <a:pPr lvl="2"/>
            <a:r>
              <a:rPr lang="en-US" sz="1200" dirty="0">
                <a:cs typeface="Courier New" pitchFamily="49" charset="0"/>
              </a:rPr>
              <a:t>A single Hitachi LDEV (logical device)</a:t>
            </a:r>
          </a:p>
          <a:p>
            <a:pPr lvl="1"/>
            <a:r>
              <a:rPr lang="en-US" sz="1400" dirty="0">
                <a:latin typeface="Courier New" pitchFamily="49" charset="0"/>
                <a:cs typeface="Courier New" pitchFamily="49" charset="0"/>
              </a:rPr>
              <a:t>00:00-01:FF</a:t>
            </a:r>
          </a:p>
          <a:p>
            <a:pPr lvl="2"/>
            <a:r>
              <a:rPr lang="en-US" sz="1200" dirty="0">
                <a:cs typeface="Courier New" pitchFamily="49" charset="0"/>
              </a:rPr>
              <a:t>A range of LDEVs</a:t>
            </a:r>
          </a:p>
          <a:p>
            <a:pPr lvl="1"/>
            <a:r>
              <a:rPr lang="en-US" sz="1400" dirty="0">
                <a:latin typeface="Courier New" pitchFamily="49" charset="0"/>
                <a:cs typeface="Courier New" pitchFamily="49" charset="0"/>
              </a:rPr>
              <a:t>1-1</a:t>
            </a:r>
          </a:p>
          <a:p>
            <a:pPr lvl="2"/>
            <a:r>
              <a:rPr lang="en-US" sz="1200" dirty="0">
                <a:cs typeface="Courier New" pitchFamily="49" charset="0"/>
              </a:rPr>
              <a:t>A Hitachi parity group name</a:t>
            </a:r>
          </a:p>
          <a:p>
            <a:pPr lvl="1"/>
            <a:r>
              <a:rPr lang="en-US" sz="1400" dirty="0">
                <a:latin typeface="Courier New" pitchFamily="49" charset="0"/>
                <a:cs typeface="Courier New" pitchFamily="49" charset="0"/>
              </a:rPr>
              <a:t>1A</a:t>
            </a:r>
          </a:p>
          <a:p>
            <a:pPr lvl="2"/>
            <a:r>
              <a:rPr lang="en-US" sz="1200" dirty="0">
                <a:cs typeface="Courier New" pitchFamily="49" charset="0"/>
              </a:rPr>
              <a:t>A Hitachi subsystem port name</a:t>
            </a:r>
          </a:p>
          <a:p>
            <a:pPr lvl="1"/>
            <a:r>
              <a:rPr lang="en-US" sz="1400" dirty="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a:t>ivy supports a “relaxed” JSON syntax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a:t>There is a custom matcher for LDEV which understands </a:t>
            </a:r>
          </a:p>
          <a:p>
            <a:pPr lvl="1"/>
            <a:r>
              <a:rPr lang="en-US" sz="1800" dirty="0">
                <a:latin typeface="Courier New" pitchFamily="49" charset="0"/>
                <a:cs typeface="Courier New" pitchFamily="49" charset="0"/>
              </a:rPr>
              <a:t>"00:1A-00:3F, 01:00, 05:00 – 05:FF"</a:t>
            </a:r>
          </a:p>
          <a:p>
            <a:pPr lvl="1"/>
            <a:r>
              <a:rPr lang="en-US" sz="1800" dirty="0">
                <a:cs typeface="Courier New" pitchFamily="49" charset="0"/>
              </a:rPr>
              <a:t>Commas and / or spaces are used as delimiters between single LDEVs like </a:t>
            </a:r>
            <a:r>
              <a:rPr lang="en-US" sz="1800" dirty="0">
                <a:latin typeface="Courier New" panose="02070309020205020404" pitchFamily="49" charset="0"/>
                <a:cs typeface="Courier New" panose="02070309020205020404" pitchFamily="49" charset="0"/>
              </a:rPr>
              <a:t>00:10</a:t>
            </a:r>
            <a:r>
              <a:rPr lang="en-US" sz="1800" dirty="0">
                <a:cs typeface="Courier New" pitchFamily="49" charset="0"/>
              </a:rPr>
              <a:t>, or consecutive LDEV subranges like </a:t>
            </a:r>
            <a:r>
              <a:rPr lang="en-US" sz="1800" dirty="0">
                <a:latin typeface="Courier New" pitchFamily="49" charset="0"/>
                <a:cs typeface="Courier New" pitchFamily="49" charset="0"/>
              </a:rPr>
              <a:t>00:1A-00:3F</a:t>
            </a:r>
          </a:p>
          <a:p>
            <a:pPr lvl="1"/>
            <a:r>
              <a:rPr lang="en-US" sz="1800" dirty="0">
                <a:cs typeface="Courier New" pitchFamily="49" charset="0"/>
              </a:rPr>
              <a:t>Spaces are optional around the hyphen in a consecutive range.</a:t>
            </a:r>
          </a:p>
          <a:p>
            <a:r>
              <a:rPr lang="en-US" sz="2000" dirty="0"/>
              <a:t>These LDEV specifications don't need to be in quotes.  Note they don’t contain spaces or commas:</a:t>
            </a:r>
            <a:endParaRPr lang="en-US" dirty="0"/>
          </a:p>
          <a:p>
            <a:pPr lvl="1"/>
            <a:r>
              <a:rPr lang="en-US" dirty="0">
                <a:latin typeface="Courier New" pitchFamily="49" charset="0"/>
                <a:cs typeface="Courier New" pitchFamily="49" charset="0"/>
              </a:rPr>
              <a:t>01:FF</a:t>
            </a:r>
            <a:endParaRPr lang="en-US" dirty="0"/>
          </a:p>
          <a:p>
            <a:pPr lvl="1"/>
            <a:r>
              <a:rPr lang="en-US" dirty="0">
                <a:latin typeface="Courier New" pitchFamily="49" charset="0"/>
                <a:cs typeface="Courier New" pitchFamily="49" charset="0"/>
              </a:rPr>
              <a:t>00:1A-00:3F</a:t>
            </a:r>
            <a:endParaRPr lang="en-US"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[Select]</a:t>
            </a:r>
            <a:r>
              <a:rPr lang="en-US" dirty="0"/>
              <a:t> LDEV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a:t>Single PGs like 1-1 don’t need to be in quotes.</a:t>
            </a:r>
          </a:p>
          <a:p>
            <a:pPr lvl="1"/>
            <a:r>
              <a:rPr lang="en-US" sz="1800" dirty="0">
                <a:latin typeface="Courier New" panose="02070309020205020404" pitchFamily="49" charset="0"/>
                <a:cs typeface="Courier New" panose="02070309020205020404" pitchFamily="49" charset="0"/>
              </a:rPr>
              <a:t>[select] </a:t>
            </a:r>
            <a:r>
              <a:rPr lang="en-US" sz="1800" dirty="0"/>
              <a:t>"</a:t>
            </a:r>
            <a:r>
              <a:rPr lang="en-US" sz="1800" dirty="0">
                <a:latin typeface="Courier New" panose="02070309020205020404" pitchFamily="49" charset="0"/>
                <a:cs typeface="Courier New" panose="02070309020205020404" pitchFamily="49" charset="0"/>
              </a:rPr>
              <a:t>PG : [ 1-1, 2-3 ]</a:t>
            </a:r>
            <a:r>
              <a:rPr lang="en-US" sz="1800" dirty="0"/>
              <a:t> "</a:t>
            </a:r>
            <a:endParaRPr lang="en-US" sz="1800" dirty="0">
              <a:latin typeface="Courier New" panose="02070309020205020404" pitchFamily="49" charset="0"/>
              <a:cs typeface="Courier New" panose="02070309020205020404" pitchFamily="49" charset="0"/>
            </a:endParaRPr>
          </a:p>
          <a:p>
            <a:r>
              <a:rPr lang="en-US" sz="2000" dirty="0"/>
              <a:t>There is a custom matcher for "</a:t>
            </a:r>
            <a:r>
              <a:rPr lang="en-US" sz="2000" dirty="0">
                <a:latin typeface="Courier New" pitchFamily="49" charset="0"/>
                <a:cs typeface="Courier New" pitchFamily="49" charset="0"/>
              </a:rPr>
              <a:t>PG</a:t>
            </a:r>
            <a:r>
              <a:rPr lang="en-US" sz="2000" dirty="0"/>
              <a:t>" which understands</a:t>
            </a:r>
          </a:p>
          <a:p>
            <a:pPr lvl="1"/>
            <a:r>
              <a:rPr lang="en-US" sz="1800" dirty="0"/>
              <a:t>"</a:t>
            </a:r>
            <a:r>
              <a:rPr lang="en-US" sz="1800" dirty="0">
                <a:latin typeface="Courier New" pitchFamily="49" charset="0"/>
                <a:cs typeface="Courier New" pitchFamily="49" charset="0"/>
              </a:rPr>
              <a:t>1-*</a:t>
            </a:r>
            <a:r>
              <a:rPr lang="en-US" sz="1800" dirty="0"/>
              <a:t>"	matches PG names starting with 1-</a:t>
            </a:r>
          </a:p>
          <a:p>
            <a:pPr lvl="1"/>
            <a:r>
              <a:rPr lang="en-US" sz="1800" dirty="0"/>
              <a:t>"</a:t>
            </a:r>
            <a:r>
              <a:rPr lang="en-US" sz="1800" dirty="0">
                <a:latin typeface="Courier New" pitchFamily="49" charset="0"/>
                <a:cs typeface="Courier New" pitchFamily="49" charset="0"/>
              </a:rPr>
              <a:t>1-2:4</a:t>
            </a:r>
            <a:r>
              <a:rPr lang="en-US" sz="1800" dirty="0"/>
              <a:t>"	matches 1-2, 1-3, 1-4 (or 01-02, 01-03, 01-04)</a:t>
            </a:r>
          </a:p>
          <a:p>
            <a:pPr lvl="1"/>
            <a:r>
              <a:rPr lang="en-US" sz="1800" dirty="0"/>
              <a:t>"</a:t>
            </a:r>
            <a:r>
              <a:rPr lang="en-US" sz="1800" dirty="0">
                <a:latin typeface="Courier New" pitchFamily="49" charset="0"/>
                <a:cs typeface="Courier New" pitchFamily="49" charset="0"/>
              </a:rPr>
              <a:t>1-2:</a:t>
            </a:r>
            <a:r>
              <a:rPr lang="en-US" sz="1800" dirty="0"/>
              <a:t>"	matches 1-2, 1-3, …</a:t>
            </a:r>
          </a:p>
          <a:p>
            <a:pPr lvl="1"/>
            <a:r>
              <a:rPr lang="en-US" sz="1800" dirty="0"/>
              <a:t>"</a:t>
            </a:r>
            <a:r>
              <a:rPr lang="en-US" sz="1800" dirty="0">
                <a:latin typeface="Courier New" pitchFamily="49" charset="0"/>
                <a:cs typeface="Courier New" pitchFamily="49" charset="0"/>
              </a:rPr>
              <a:t>1-:2</a:t>
            </a:r>
            <a:r>
              <a:rPr lang="en-US" sz="1800" dirty="0"/>
              <a:t>"	matches 1-1, 1-2</a:t>
            </a:r>
          </a:p>
          <a:p>
            <a:pPr lvl="1"/>
            <a:r>
              <a:rPr lang="en-US" sz="1800" dirty="0"/>
              <a:t>These special matching ranges </a:t>
            </a:r>
            <a:r>
              <a:rPr lang="en-US" sz="1800" b="1" i="1" dirty="0"/>
              <a:t>do</a:t>
            </a:r>
            <a:r>
              <a:rPr lang="en-US" sz="1800" dirty="0"/>
              <a:t> need to be in quotes, unlike a single PG constant like </a:t>
            </a:r>
            <a:r>
              <a:rPr lang="en-US" sz="1800" dirty="0">
                <a:latin typeface="Courier New" pitchFamily="49" charset="0"/>
                <a:cs typeface="Courier New" pitchFamily="49" charset="0"/>
              </a:rPr>
              <a:t>1-1</a:t>
            </a:r>
            <a:r>
              <a:rPr lang="en-US" sz="1800" dirty="0"/>
              <a:t>.</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[Select]</a:t>
            </a:r>
            <a:r>
              <a:rPr lang="en-US" dirty="0"/>
              <a:t> PG</a:t>
            </a:r>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4749"/>
          </a:xfrm>
        </p:spPr>
        <p:txBody>
          <a:bodyPr/>
          <a:lstStyle/>
          <a:p>
            <a:r>
              <a:rPr lang="en-US" sz="1600" dirty="0"/>
              <a:t>After we have "available test LUNs", (which excludes command devices)</a:t>
            </a:r>
          </a:p>
          <a:p>
            <a:pPr lvl="1"/>
            <a:r>
              <a:rPr lang="en-US" sz="1100" dirty="0"/>
              <a:t>The [hosts] statement looks through the command devices that were part of "all discovered LUNs".</a:t>
            </a:r>
          </a:p>
          <a:p>
            <a:pPr lvl="1"/>
            <a:r>
              <a:rPr lang="en-US" sz="1100" dirty="0"/>
              <a:t>For each unique subsystem serial number represented in "available test LUNs", </a:t>
            </a:r>
          </a:p>
          <a:p>
            <a:pPr lvl="2"/>
            <a:r>
              <a:rPr lang="en-US" sz="900" dirty="0"/>
              <a:t>For the first command device found that goes to that subsystem on a host where the Hitachi proprietary command device connector "</a:t>
            </a:r>
            <a:r>
              <a:rPr lang="en-US" sz="900" dirty="0" err="1"/>
              <a:t>ivy_cmddev</a:t>
            </a:r>
            <a:r>
              <a:rPr lang="en-US" sz="900" dirty="0"/>
              <a:t>" (not part of the ivy open source project) is available, and where the </a:t>
            </a:r>
            <a:r>
              <a:rPr lang="en-US" sz="900" dirty="0" err="1"/>
              <a:t>ivy_cmddev</a:t>
            </a:r>
            <a:r>
              <a:rPr lang="en-US" sz="900" dirty="0"/>
              <a:t> license key and RMLIB are installed, we fire the ivy command device connector </a:t>
            </a:r>
            <a:r>
              <a:rPr lang="en-US" sz="900" dirty="0" err="1"/>
              <a:t>ivy_cmddev</a:t>
            </a:r>
            <a:r>
              <a:rPr lang="en-US" sz="900" dirty="0"/>
              <a:t> up remotely on the test host that has the command device, and retrieve the RMLIB API data on the configuration of the subsystem.  This is completely transparent to an ivyscript program.</a:t>
            </a:r>
          </a:p>
          <a:p>
            <a:pPr lvl="1"/>
            <a:r>
              <a:rPr lang="en-US" sz="1100" b="1" dirty="0"/>
              <a:t>To disable the use of command devices,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no_cmd</a:t>
            </a:r>
            <a:r>
              <a:rPr lang="en-US" sz="1100" b="1" dirty="0"/>
              <a:t>” command line option when running ivy.  To only collect configuration data from a command device, but not performance data while ivy is running,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no_perf</a:t>
            </a:r>
            <a:r>
              <a:rPr lang="en-US" sz="1100" b="1" dirty="0"/>
              <a:t>” option.</a:t>
            </a:r>
          </a:p>
          <a:p>
            <a:r>
              <a:rPr lang="en-US" sz="1600" dirty="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400" dirty="0"/>
              <a:t>That means that if you have a command device, you can select on </a:t>
            </a:r>
            <a:r>
              <a:rPr lang="en-US" sz="1400" dirty="0" err="1">
                <a:latin typeface="Courier New" panose="02070309020205020404" pitchFamily="49" charset="0"/>
                <a:cs typeface="Courier New" panose="02070309020205020404" pitchFamily="49" charset="0"/>
              </a:rPr>
              <a:t>drive_type</a:t>
            </a:r>
            <a:r>
              <a:rPr lang="en-US" sz="1400" dirty="0"/>
              <a:t> to create a workload.</a:t>
            </a:r>
          </a:p>
          <a:p>
            <a:pPr lvl="1"/>
            <a:r>
              <a:rPr lang="en-US" sz="1400" dirty="0"/>
              <a:t>"</a:t>
            </a:r>
            <a:r>
              <a:rPr lang="en-US" sz="1400" dirty="0" err="1">
                <a:latin typeface="Courier New" pitchFamily="49" charset="0"/>
                <a:cs typeface="Courier New" pitchFamily="49" charset="0"/>
              </a:rPr>
              <a:t>drive_type</a:t>
            </a:r>
            <a:r>
              <a:rPr lang="en-US" sz="1400" dirty="0"/>
              <a:t>" even works for DP-</a:t>
            </a:r>
            <a:r>
              <a:rPr lang="en-US" sz="1400" dirty="0" err="1"/>
              <a:t>Vols</a:t>
            </a:r>
            <a:r>
              <a:rPr lang="en-US" sz="1400" dirty="0"/>
              <a:t>, as ivy follows the config info to find the pool </a:t>
            </a:r>
            <a:r>
              <a:rPr lang="en-US" sz="1400" dirty="0" err="1"/>
              <a:t>vols</a:t>
            </a:r>
            <a:r>
              <a:rPr lang="en-US" sz="1400" dirty="0"/>
              <a:t> and use their drive type.</a:t>
            </a:r>
          </a:p>
        </p:txBody>
      </p:sp>
      <p:sp>
        <p:nvSpPr>
          <p:cNvPr id="3" name="Title 2"/>
          <p:cNvSpPr>
            <a:spLocks noGrp="1"/>
          </p:cNvSpPr>
          <p:nvPr>
            <p:ph type="title"/>
          </p:nvPr>
        </p:nvSpPr>
        <p:spPr/>
        <p:txBody>
          <a:bodyPr>
            <a:normAutofit/>
          </a:bodyPr>
          <a:lstStyle/>
          <a:p>
            <a:r>
              <a:rPr lang="en-US" sz="2000" dirty="0">
                <a:latin typeface="Courier New" pitchFamily="49" charset="0"/>
                <a:cs typeface="Courier New" pitchFamily="49" charset="0"/>
              </a:rPr>
              <a:t>[hosts]</a:t>
            </a:r>
            <a:r>
              <a:rPr lang="en-US" sz="2000" dirty="0"/>
              <a:t> – use of command devices is automatic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a:t>Later we will show you how to perform dynamic feedback control at the granularity of each instance of a rollup</a:t>
            </a:r>
          </a:p>
          <a:p>
            <a:pPr lvl="1"/>
            <a:r>
              <a:rPr lang="en-US" sz="1600" dirty="0"/>
              <a:t>DFC can be performed on real-time subsystem data at the granularity of the rollup instance using "subsystem component filters", which list the names of each port, each </a:t>
            </a:r>
            <a:r>
              <a:rPr lang="en-US" sz="1600" dirty="0" err="1"/>
              <a:t>MP_core</a:t>
            </a:r>
            <a:r>
              <a:rPr lang="en-US" sz="1600" dirty="0"/>
              <a:t>, each PG, etc. that are associated with the workloads and their underlying LUNs that comprise the rollup instance.</a:t>
            </a:r>
          </a:p>
          <a:p>
            <a:r>
              <a:rPr lang="en-US" sz="1800" dirty="0"/>
              <a:t>This is done with a combination of having the configuration data and knowing the fixed relationships in all instances of a subsystem model.</a:t>
            </a:r>
          </a:p>
          <a:p>
            <a:pPr lvl="1"/>
            <a:r>
              <a:rPr lang="en-US" sz="1600" dirty="0"/>
              <a:t>The knowledge of which </a:t>
            </a:r>
            <a:r>
              <a:rPr lang="en-US" sz="1600" dirty="0" err="1"/>
              <a:t>MP_cores</a:t>
            </a:r>
            <a:r>
              <a:rPr lang="en-US" sz="1600" dirty="0"/>
              <a:t> comprise an MPU together with the LDEV MPU assignment allow us to filter </a:t>
            </a:r>
            <a:r>
              <a:rPr lang="en-US" sz="1600" dirty="0" err="1"/>
              <a:t>MP_core</a:t>
            </a:r>
            <a:r>
              <a:rPr lang="en-US" sz="1600" dirty="0"/>
              <a:t> data by rollup instance.</a:t>
            </a:r>
          </a:p>
        </p:txBody>
      </p:sp>
      <p:sp>
        <p:nvSpPr>
          <p:cNvPr id="3" name="Title 2"/>
          <p:cNvSpPr>
            <a:spLocks noGrp="1"/>
          </p:cNvSpPr>
          <p:nvPr>
            <p:ph type="title"/>
          </p:nvPr>
        </p:nvSpPr>
        <p:spPr/>
        <p:txBody>
          <a:bodyPr>
            <a:normAutofit/>
          </a:bodyPr>
          <a:lstStyle/>
          <a:p>
            <a:r>
              <a:rPr lang="en-US" sz="2000" dirty="0"/>
              <a:t>Real time subsystem data filtered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2612"/>
          </a:xfrm>
        </p:spPr>
        <p:txBody>
          <a:bodyPr/>
          <a:lstStyle/>
          <a:p>
            <a:pPr marL="457200" indent="-457200">
              <a:buFont typeface="+mj-lt"/>
              <a:buAutoNum type="arabicPeriod"/>
            </a:pPr>
            <a:r>
              <a:rPr lang="en-US" sz="1800" dirty="0"/>
              <a:t>ivyscript programming language wrapper and library (separate presentation)</a:t>
            </a:r>
          </a:p>
          <a:p>
            <a:pPr lvl="2"/>
            <a:r>
              <a:rPr lang="en-US" sz="1400" dirty="0"/>
              <a:t>Automate workflow, embody expertise in code library</a:t>
            </a:r>
          </a:p>
          <a:p>
            <a:pPr lvl="3"/>
            <a:r>
              <a:rPr lang="en-US" sz="1400" dirty="0"/>
              <a:t>Do something, analyze what happened, decide what to do next</a:t>
            </a:r>
          </a:p>
          <a:p>
            <a:pPr lvl="2"/>
            <a:r>
              <a:rPr lang="en-US" sz="1400" dirty="0"/>
              <a:t>Similar to a subset of C/C++, with some minor differences. </a:t>
            </a:r>
          </a:p>
          <a:p>
            <a:pPr lvl="2"/>
            <a:r>
              <a:rPr lang="en-US" sz="1400" dirty="0"/>
              <a:t>Extensible - parser auto-generated from language grammar. (</a:t>
            </a:r>
            <a:r>
              <a:rPr lang="en-US" sz="1400" dirty="0" err="1"/>
              <a:t>Flex+Bison</a:t>
            </a:r>
            <a:r>
              <a:rPr lang="en-US" sz="1400" dirty="0"/>
              <a:t>)</a:t>
            </a:r>
          </a:p>
          <a:p>
            <a:pPr lvl="2"/>
            <a:r>
              <a:rPr lang="en-US" sz="1400" dirty="0"/>
              <a:t>Each ivyscript ivy engine control statement maps to an underlying ivy engine control API call.</a:t>
            </a:r>
          </a:p>
          <a:p>
            <a:pPr marL="457200" indent="-457200">
              <a:buFont typeface="+mj-lt"/>
              <a:buAutoNum type="arabicPeriod"/>
            </a:pPr>
            <a:r>
              <a:rPr lang="en-US" sz="1800" dirty="0" err="1"/>
              <a:t>ivyscript</a:t>
            </a:r>
            <a:r>
              <a:rPr lang="en-US" sz="1800" dirty="0"/>
              <a:t> ivy engine control statements (this material)</a:t>
            </a:r>
          </a:p>
          <a:p>
            <a:pPr marL="750887" lvl="1" indent="-457200"/>
            <a:r>
              <a:rPr lang="en-US" sz="1400" dirty="0"/>
              <a:t>Each </a:t>
            </a:r>
            <a:r>
              <a:rPr lang="en-US" sz="1400" dirty="0" err="1"/>
              <a:t>ivyscript</a:t>
            </a:r>
            <a:r>
              <a:rPr lang="en-US" sz="1400" dirty="0"/>
              <a:t> engine control statement maps to an underlying ivy engine control C++ API.</a:t>
            </a:r>
          </a:p>
          <a:p>
            <a:pPr marL="1031875" lvl="2" indent="-457200"/>
            <a:r>
              <a:rPr lang="en-US" sz="1200" dirty="0"/>
              <a:t>See "ivy_engine_API.txt" output file to see what calls to the ivy engine API your </a:t>
            </a:r>
            <a:r>
              <a:rPr lang="en-US" sz="1200" dirty="0" err="1"/>
              <a:t>ivyscript</a:t>
            </a:r>
            <a:r>
              <a:rPr lang="en-US" sz="1200" dirty="0"/>
              <a:t> program makes.</a:t>
            </a:r>
          </a:p>
          <a:p>
            <a:pPr marL="750887" lvl="1" indent="-457200"/>
            <a:r>
              <a:rPr lang="en-US" sz="1400" dirty="0"/>
              <a:t>Future intent for the ivy engine C++ API</a:t>
            </a:r>
          </a:p>
          <a:p>
            <a:pPr marL="1031875" lvl="2" indent="-457200"/>
            <a:r>
              <a:rPr lang="en-US" sz="1200" dirty="0"/>
              <a:t>to layer a REST API on top</a:t>
            </a:r>
          </a:p>
          <a:p>
            <a:pPr marL="1031875" lvl="2" indent="-457200"/>
            <a:r>
              <a:rPr lang="en-US" sz="1200" dirty="0"/>
              <a:t>to layer a CLI on top, to enable scripting in any language – long term may phase out </a:t>
            </a:r>
            <a:r>
              <a:rPr lang="en-US" sz="1200" dirty="0" err="1"/>
              <a:t>ivyscript</a:t>
            </a:r>
            <a:r>
              <a:rPr lang="en-US" sz="1200" dirty="0"/>
              <a:t>.</a:t>
            </a:r>
          </a:p>
        </p:txBody>
      </p:sp>
      <p:sp>
        <p:nvSpPr>
          <p:cNvPr id="3" name="Title 2"/>
          <p:cNvSpPr>
            <a:spLocks noGrp="1"/>
          </p:cNvSpPr>
          <p:nvPr>
            <p:ph type="title"/>
          </p:nvPr>
        </p:nvSpPr>
        <p:spPr/>
        <p:txBody>
          <a:bodyPr/>
          <a:lstStyle/>
          <a:p>
            <a:r>
              <a:rPr lang="en-US" dirty="0"/>
              <a:t>The ivyscript wrapper and the ivy engine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random_steady</a:t>
            </a:r>
            <a:r>
              <a:rPr lang="en-US" altLang="zh-CN" sz="1400" dirty="0">
                <a:solidFill>
                  <a:schemeClr val="bg1">
                    <a:lumMod val="65000"/>
                  </a:schemeClr>
                </a:solidFill>
                <a:latin typeface="Courier New" pitchFamily="49" charset="0"/>
                <a:cs typeface="Courier New" pitchFamily="49" charset="0"/>
              </a:rPr>
              <a:t>"</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[parameters] "IOPS = 20, blocksize = 4KiB, </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maxtags</a:t>
            </a:r>
            <a:r>
              <a:rPr lang="en-US" altLang="zh-CN" sz="1400" dirty="0">
                <a:solidFill>
                  <a:schemeClr val="bg1">
                    <a:lumMod val="65000"/>
                  </a:schemeClr>
                </a:solidFill>
                <a:latin typeface="Courier New" pitchFamily="49" charset="0"/>
                <a:cs typeface="Courier New" pitchFamily="49" charset="0"/>
              </a:rPr>
              <a:t> = 10, </a:t>
            </a:r>
            <a:r>
              <a:rPr lang="en-US" altLang="zh-CN" sz="1400" dirty="0" err="1">
                <a:solidFill>
                  <a:schemeClr val="bg1">
                    <a:lumMod val="65000"/>
                  </a:schemeClr>
                </a:solidFill>
                <a:latin typeface="Courier New" pitchFamily="49" charset="0"/>
                <a:cs typeface="Courier New" pitchFamily="49" charset="0"/>
              </a:rPr>
              <a:t>fractionRead</a:t>
            </a:r>
            <a:r>
              <a:rPr lang="en-US" altLang="zh-CN" sz="1400" dirty="0">
                <a:solidFill>
                  <a:schemeClr val="bg1">
                    <a:lumMod val="65000"/>
                  </a:schemeClr>
                </a:solidFill>
                <a:latin typeface="Courier New" pitchFamily="49" charset="0"/>
                <a:cs typeface="Courier New" pitchFamily="49" charset="0"/>
              </a:rPr>
              <a:t> = 50%";</a:t>
            </a: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endParaRPr lang="zh-CN" altLang="en-US" sz="1400" dirty="0">
              <a:solidFill>
                <a:schemeClr val="bg1">
                  <a:lumMod val="65000"/>
                </a:schemeClr>
              </a:solidFill>
              <a:latin typeface="Courier New" pitchFamily="49" charset="0"/>
              <a:cs typeface="Courier New" pitchFamily="49" charset="0"/>
            </a:endParaRPr>
          </a:p>
          <a:p>
            <a:r>
              <a:rPr lang="en-US" sz="1600" dirty="0">
                <a:solidFill>
                  <a:schemeClr val="bg1">
                    <a:lumMod val="65000"/>
                  </a:schemeClr>
                </a:solidFill>
              </a:rPr>
              <a:t>Sets the defaults for the specified I/O sequencer.</a:t>
            </a:r>
          </a:p>
          <a:p>
            <a:r>
              <a:rPr lang="en-US" sz="1600" dirty="0">
                <a:solidFill>
                  <a:schemeClr val="bg1">
                    <a:lumMod val="65000"/>
                  </a:schemeClr>
                </a:solidFill>
              </a:rPr>
              <a:t>If you are going to use multiple </a:t>
            </a:r>
            <a:r>
              <a:rPr lang="en-US" sz="1600" dirty="0">
                <a:solidFill>
                  <a:schemeClr val="bg1">
                    <a:lumMod val="65000"/>
                  </a:schemeClr>
                </a:solidFill>
                <a:latin typeface="Courier New" pitchFamily="49" charset="0"/>
                <a:cs typeface="Courier New" pitchFamily="49" charset="0"/>
              </a:rPr>
              <a:t>[</a:t>
            </a:r>
            <a:r>
              <a:rPr lang="en-US" sz="1600" dirty="0" err="1">
                <a:solidFill>
                  <a:schemeClr val="bg1">
                    <a:lumMod val="65000"/>
                  </a:schemeClr>
                </a:solidFill>
                <a:latin typeface="Courier New" pitchFamily="49" charset="0"/>
                <a:cs typeface="Courier New" pitchFamily="49" charset="0"/>
              </a:rPr>
              <a:t>CreateWorkload</a:t>
            </a:r>
            <a:r>
              <a:rPr lang="en-US" sz="16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s with minor variations, you could use </a:t>
            </a:r>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 to set all the things that are in common, and then when you create each workload you only specify what’s unique for that workload.</a:t>
            </a:r>
          </a:p>
          <a:p>
            <a:pPr lvl="1"/>
            <a:r>
              <a:rPr lang="en-US" sz="1400" dirty="0">
                <a:solidFill>
                  <a:schemeClr val="bg1">
                    <a:lumMod val="65000"/>
                  </a:schemeClr>
                </a:solidFill>
              </a:rPr>
              <a:t>Handy if you are going to create a series of sequential workloads each starting at a different point in the LUN or having coverage of a different portion of the LUN. Then when reading the program, it's more clear what's going on if the </a:t>
            </a:r>
            <a:r>
              <a:rPr lang="en-US" sz="1400" dirty="0">
                <a:solidFill>
                  <a:schemeClr val="bg1">
                    <a:lumMod val="65000"/>
                  </a:schemeClr>
                </a:solidFill>
                <a:latin typeface="Courier New" pitchFamily="49" charset="0"/>
                <a:cs typeface="Courier New" pitchFamily="49" charset="0"/>
              </a:rPr>
              <a:t>[</a:t>
            </a:r>
            <a:r>
              <a:rPr lang="en-US" sz="1400" dirty="0" err="1">
                <a:solidFill>
                  <a:schemeClr val="bg1">
                    <a:lumMod val="65000"/>
                  </a:schemeClr>
                </a:solidFill>
                <a:latin typeface="Courier New" pitchFamily="49" charset="0"/>
                <a:cs typeface="Courier New" pitchFamily="49" charset="0"/>
              </a:rPr>
              <a:t>CreateWorkload</a:t>
            </a:r>
            <a:r>
              <a:rPr lang="en-US" sz="1400" dirty="0">
                <a:solidFill>
                  <a:schemeClr val="bg1">
                    <a:lumMod val="65000"/>
                  </a:schemeClr>
                </a:solidFill>
                <a:latin typeface="Courier New" pitchFamily="49" charset="0"/>
                <a:cs typeface="Courier New" pitchFamily="49" charset="0"/>
              </a:rPr>
              <a:t>] </a:t>
            </a:r>
            <a:r>
              <a:rPr lang="en-US" sz="1400" dirty="0">
                <a:solidFill>
                  <a:schemeClr val="bg1">
                    <a:lumMod val="65000"/>
                  </a:schemeClr>
                </a:solidFill>
              </a:rPr>
              <a:t>only sets what's different each time.</a:t>
            </a:r>
          </a:p>
        </p:txBody>
      </p:sp>
      <p:sp>
        <p:nvSpPr>
          <p:cNvPr id="3" name="Title 2"/>
          <p:cNvSpPr>
            <a:spLocks noGrp="1"/>
          </p:cNvSpPr>
          <p:nvPr>
            <p:ph type="title"/>
          </p:nvPr>
        </p:nvSpPr>
        <p:spPr/>
        <p:txBody>
          <a:bodyPr/>
          <a:lstStyle/>
          <a:p>
            <a:r>
              <a:rPr lang="en-US" dirty="0">
                <a:solidFill>
                  <a:schemeClr val="bg1">
                    <a:lumMod val="65000"/>
                  </a:schemeClr>
                </a:solidFill>
              </a:rPr>
              <a:t>Statements - </a:t>
            </a:r>
            <a:r>
              <a:rPr lang="en-US" altLang="zh-CN" dirty="0">
                <a:solidFill>
                  <a:schemeClr val="bg1">
                    <a:lumMod val="65000"/>
                  </a:schemeClr>
                </a:solidFill>
                <a:latin typeface="Courier New" pitchFamily="49" charset="0"/>
                <a:cs typeface="Courier New" pitchFamily="49" charset="0"/>
              </a:rPr>
              <a:t>[</a:t>
            </a:r>
            <a:r>
              <a:rPr lang="en-US" altLang="zh-CN" dirty="0" err="1">
                <a:solidFill>
                  <a:schemeClr val="bg1">
                    <a:lumMod val="65000"/>
                  </a:schemeClr>
                </a:solidFill>
                <a:latin typeface="Courier New" pitchFamily="49" charset="0"/>
                <a:cs typeface="Courier New" pitchFamily="49" charset="0"/>
              </a:rPr>
              <a:t>SetIosequencerTemplate</a:t>
            </a:r>
            <a:r>
              <a:rPr lang="en-US" altLang="zh-CN" dirty="0">
                <a:solidFill>
                  <a:schemeClr val="bg1">
                    <a:lumMod val="65000"/>
                  </a:schemeClr>
                </a:solidFill>
                <a:latin typeface="Courier New" pitchFamily="49" charset="0"/>
                <a:cs typeface="Courier New" pitchFamily="49" charset="0"/>
              </a:rPr>
              <a:t>] </a:t>
            </a:r>
            <a:endParaRPr lang="en-US" dirty="0">
              <a:solidFill>
                <a:schemeClr val="bg1">
                  <a:lumMod val="65000"/>
                </a:schemeClr>
              </a:solidFill>
            </a:endParaRPr>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maxTags</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max_tags</a:t>
            </a:r>
            <a:endParaRPr lang="en-US" sz="1600"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fraction_read</a:t>
            </a:r>
            <a:r>
              <a:rPr lang="en-US" sz="1600" dirty="0">
                <a:solidFill>
                  <a:schemeClr val="bg1">
                    <a:lumMod val="65000"/>
                  </a:schemeClr>
                </a:solidFill>
                <a:latin typeface="+mj-lt"/>
              </a:rPr>
              <a:t> </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FractionRead</a:t>
            </a:r>
            <a:r>
              <a:rPr lang="en-US" sz="1600" dirty="0">
                <a:solidFill>
                  <a:schemeClr val="bg1">
                    <a:lumMod val="65000"/>
                  </a:schemeClr>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bg1">
                    <a:lumMod val="65000"/>
                  </a:schemeClr>
                </a:solidFill>
                <a:latin typeface="+mj-lt"/>
              </a:rPr>
              <a:t>or </a:t>
            </a:r>
            <a:br>
              <a:rPr lang="en-US" sz="1600" dirty="0">
                <a:solidFill>
                  <a:schemeClr val="bg1">
                    <a:lumMod val="65000"/>
                  </a:schemeClr>
                </a:solidFill>
                <a:latin typeface="+mj-lt"/>
              </a:rPr>
            </a:br>
            <a:r>
              <a:rPr lang="en-US" sz="1400" dirty="0">
                <a:solidFill>
                  <a:schemeClr val="bg1">
                    <a:lumMod val="65000"/>
                  </a:schemeClr>
                </a:solidFill>
                <a:latin typeface="Courier New" panose="02070309020205020404" pitchFamily="49" charset="0"/>
                <a:cs typeface="Courier New" panose="02070309020205020404" pitchFamily="49" charset="0"/>
              </a:rPr>
              <a:t>[ set </a:t>
            </a:r>
            <a:r>
              <a:rPr lang="en-US" sz="1400" dirty="0" err="1">
                <a:solidFill>
                  <a:schemeClr val="bg1">
                    <a:lumMod val="65000"/>
                  </a:schemeClr>
                </a:solidFill>
                <a:latin typeface="Courier New" panose="02070309020205020404" pitchFamily="49" charset="0"/>
                <a:cs typeface="Courier New" panose="02070309020205020404" pitchFamily="49" charset="0"/>
              </a:rPr>
              <a:t>iosequencer</a:t>
            </a:r>
            <a:r>
              <a:rPr lang="en-US" sz="1400" dirty="0">
                <a:solidFill>
                  <a:schemeClr val="bg1">
                    <a:lumMod val="65000"/>
                  </a:schemeClr>
                </a:solidFill>
                <a:latin typeface="Courier New" panose="02070309020205020404" pitchFamily="49" charset="0"/>
                <a:cs typeface="Courier New" panose="02070309020205020404" pitchFamily="49" charset="0"/>
              </a:rPr>
              <a:t> template ]</a:t>
            </a:r>
          </a:p>
        </p:txBody>
      </p:sp>
      <p:sp>
        <p:nvSpPr>
          <p:cNvPr id="6" name="Rectangle: Rounded Corners 5">
            <a:extLst>
              <a:ext uri="{FF2B5EF4-FFF2-40B4-BE49-F238E27FC236}">
                <a16:creationId xmlns:a16="http://schemas.microsoft.com/office/drawing/2014/main" id="{573A1B18-CA95-4FA5-A7A1-00ED9F6CB8C7}"/>
              </a:ext>
            </a:extLst>
          </p:cNvPr>
          <p:cNvSpPr/>
          <p:nvPr/>
        </p:nvSpPr>
        <p:spPr>
          <a:xfrm>
            <a:off x="1747837" y="1231764"/>
            <a:ext cx="4875987" cy="3037211"/>
          </a:xfrm>
          <a:prstGeom prst="round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use of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is deprecated, meaning it’s old thing that still works, but users are requested to avoid using it.</a:t>
            </a:r>
          </a:p>
          <a:p>
            <a:endParaRPr lang="en-US" sz="1600" dirty="0">
              <a:solidFill>
                <a:schemeClr val="tx1"/>
              </a:solidFill>
              <a:latin typeface="+mj-lt"/>
            </a:endParaRPr>
          </a:p>
          <a:p>
            <a:r>
              <a:rPr lang="en-US" sz="1600" dirty="0">
                <a:solidFill>
                  <a:schemeClr val="tx1"/>
                </a:solidFill>
                <a:latin typeface="+mj-lt"/>
              </a:rPr>
              <a:t>Instead, please use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EditRollup</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to set the same parameters across a selection of existing workloads once they have been created.</a:t>
            </a:r>
          </a:p>
          <a:p>
            <a:endParaRPr lang="en-US" sz="1600" dirty="0">
              <a:solidFill>
                <a:schemeClr val="tx1"/>
              </a:solidFill>
              <a:latin typeface="+mj-lt"/>
            </a:endParaRPr>
          </a:p>
          <a:p>
            <a:r>
              <a:rPr lang="en-US" sz="1600" dirty="0">
                <a:solidFill>
                  <a:schemeClr val="tx1"/>
                </a:solidFill>
                <a:latin typeface="+mj-lt"/>
              </a:rPr>
              <a:t>At some point in the future,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may be removed from ivy.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a:latin typeface="Courier New" pitchFamily="49" charset="0"/>
                <a:cs typeface="Courier New" pitchFamily="49" charset="0"/>
              </a:rPr>
              <a:t>RangeStart</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0.0</a:t>
            </a:r>
            <a:r>
              <a:rPr lang="en-US" sz="1400" dirty="0">
                <a:cs typeface="Courier New" pitchFamily="49" charset="0"/>
              </a:rPr>
              <a:t> same as </a:t>
            </a:r>
            <a:r>
              <a:rPr lang="en-US" sz="1400" dirty="0">
                <a:latin typeface="Courier New" pitchFamily="49" charset="0"/>
                <a:cs typeface="Courier New" pitchFamily="49" charset="0"/>
              </a:rPr>
              <a:t>0%</a:t>
            </a:r>
            <a:br>
              <a:rPr lang="en-US" sz="1400" dirty="0">
                <a:cs typeface="Courier New" pitchFamily="49" charset="0"/>
              </a:rPr>
            </a:br>
            <a:r>
              <a:rPr lang="en-US" sz="1400" dirty="0" err="1">
                <a:latin typeface="Courier New" pitchFamily="49" charset="0"/>
                <a:cs typeface="Courier New" pitchFamily="49" charset="0"/>
              </a:rPr>
              <a:t>RangeEnd</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1.0</a:t>
            </a:r>
            <a:r>
              <a:rPr lang="en-US" sz="1400" dirty="0">
                <a:cs typeface="Courier New" pitchFamily="49" charset="0"/>
              </a:rPr>
              <a:t> same as </a:t>
            </a:r>
            <a:r>
              <a:rPr lang="en-US" sz="1400" dirty="0">
                <a:latin typeface="Courier New" pitchFamily="49" charset="0"/>
                <a:cs typeface="Courier New" pitchFamily="49" charset="0"/>
              </a:rPr>
              <a:t>100%</a:t>
            </a:r>
            <a:endParaRPr lang="en-US" sz="1400" dirty="0">
              <a:cs typeface="Courier New" pitchFamily="49" charset="0"/>
            </a:endParaRPr>
          </a:p>
          <a:p>
            <a:pPr lvl="1"/>
            <a:r>
              <a:rPr lang="en-US" sz="1100" dirty="0">
                <a:cs typeface="Courier New" pitchFamily="49" charset="0"/>
              </a:rPr>
              <a:t>Establishes the "coverage zone" within the LUN.  You can layer different workloads in different parts of the same LUN.</a:t>
            </a:r>
          </a:p>
          <a:p>
            <a:r>
              <a:rPr lang="en-US" sz="1600" dirty="0" err="1">
                <a:latin typeface="Courier New" pitchFamily="49" charset="0"/>
                <a:cs typeface="Courier New" pitchFamily="49" charset="0"/>
              </a:rPr>
              <a:t>blocksize</a:t>
            </a:r>
            <a:r>
              <a:rPr lang="en-US" sz="1600" dirty="0"/>
              <a:t> default "</a:t>
            </a:r>
            <a:r>
              <a:rPr lang="en-US" sz="1600" dirty="0">
                <a:latin typeface="Courier New" pitchFamily="49" charset="0"/>
                <a:cs typeface="Courier New" pitchFamily="49" charset="0"/>
              </a:rPr>
              <a:t>4 </a:t>
            </a:r>
            <a:r>
              <a:rPr lang="en-US" sz="1600" dirty="0" err="1">
                <a:latin typeface="Courier New" pitchFamily="49" charset="0"/>
                <a:cs typeface="Courier New" pitchFamily="49" charset="0"/>
              </a:rPr>
              <a:t>KiB</a:t>
            </a:r>
            <a:r>
              <a:rPr lang="en-US" sz="1600" dirty="0"/>
              <a:t>"  same as "</a:t>
            </a:r>
            <a:r>
              <a:rPr lang="en-US" sz="1600" dirty="0">
                <a:latin typeface="Courier New" pitchFamily="49" charset="0"/>
                <a:cs typeface="Courier New" pitchFamily="49" charset="0"/>
              </a:rPr>
              <a:t>4096</a:t>
            </a:r>
            <a:r>
              <a:rPr lang="en-US" sz="1600" dirty="0"/>
              <a:t>" – also supports "</a:t>
            </a:r>
            <a:r>
              <a:rPr lang="en-US" sz="1600" dirty="0" err="1">
                <a:latin typeface="Courier New" pitchFamily="49" charset="0"/>
                <a:cs typeface="Courier New" pitchFamily="49" charset="0"/>
              </a:rPr>
              <a:t>MiB</a:t>
            </a:r>
            <a:r>
              <a:rPr lang="en-US" sz="1600" dirty="0"/>
              <a:t>" units.</a:t>
            </a:r>
          </a:p>
          <a:p>
            <a:r>
              <a:rPr lang="en-US" sz="1600" dirty="0" err="1">
                <a:latin typeface="Courier New" pitchFamily="49" charset="0"/>
                <a:cs typeface="Courier New" pitchFamily="49" charset="0"/>
              </a:rPr>
              <a:t>maxTags</a:t>
            </a:r>
            <a:r>
              <a:rPr lang="en-US" sz="1600" dirty="0"/>
              <a:t> default </a:t>
            </a:r>
            <a:r>
              <a:rPr lang="en-US" sz="1600" dirty="0">
                <a:latin typeface="Courier New" pitchFamily="49" charset="0"/>
                <a:cs typeface="Courier New" pitchFamily="49" charset="0"/>
              </a:rPr>
              <a:t>1</a:t>
            </a:r>
            <a:r>
              <a:rPr lang="en-US" sz="1600" dirty="0"/>
              <a:t>.  </a:t>
            </a:r>
          </a:p>
          <a:p>
            <a:pPr lvl="1"/>
            <a:r>
              <a:rPr lang="en-US" sz="1400" dirty="0"/>
              <a:t>The maximum number of I/Os that this workload on this LUN is allowed to </a:t>
            </a:r>
            <a:r>
              <a:rPr lang="en-US" sz="1400" b="1" i="1" dirty="0"/>
              <a:t>try</a:t>
            </a:r>
            <a:r>
              <a:rPr lang="en-US" sz="1400" dirty="0"/>
              <a:t> to issue at one time.</a:t>
            </a:r>
          </a:p>
          <a:p>
            <a:pPr lvl="1"/>
            <a:r>
              <a:rPr lang="en-US" sz="1400" dirty="0"/>
              <a:t>OS call to start I/Os may block if underlying HBA/device driver is out of tags.  Workloads share LUNs and share the underlying HBA/device driver.</a:t>
            </a:r>
          </a:p>
          <a:p>
            <a:r>
              <a:rPr lang="en-US" sz="1600" dirty="0">
                <a:latin typeface="Courier New" pitchFamily="49" charset="0"/>
                <a:cs typeface="Courier New" pitchFamily="49" charset="0"/>
              </a:rPr>
              <a:t>IOPS</a:t>
            </a:r>
            <a:r>
              <a:rPr lang="en-US" sz="1600" dirty="0"/>
              <a:t> default </a:t>
            </a:r>
            <a:r>
              <a:rPr lang="en-US" sz="1600" dirty="0">
                <a:latin typeface="Courier New" pitchFamily="49" charset="0"/>
                <a:cs typeface="Courier New" pitchFamily="49" charset="0"/>
              </a:rPr>
              <a:t>5</a:t>
            </a:r>
            <a:endParaRPr lang="en-US" sz="1600" dirty="0"/>
          </a:p>
          <a:p>
            <a:pPr lvl="1"/>
            <a:r>
              <a:rPr lang="en-US" sz="1400" dirty="0">
                <a:latin typeface="Courier New" pitchFamily="49" charset="0"/>
                <a:cs typeface="Courier New" pitchFamily="49" charset="0"/>
              </a:rPr>
              <a:t>IOPS</a:t>
            </a:r>
            <a:r>
              <a:rPr lang="en-US" sz="1400" dirty="0"/>
              <a:t> </a:t>
            </a:r>
            <a:r>
              <a:rPr lang="en-US" sz="1400" dirty="0">
                <a:latin typeface="Courier New" pitchFamily="49" charset="0"/>
                <a:cs typeface="Courier New" pitchFamily="49" charset="0"/>
              </a:rPr>
              <a:t>=</a:t>
            </a:r>
            <a:r>
              <a:rPr lang="en-US" sz="1400" dirty="0"/>
              <a:t> "</a:t>
            </a:r>
            <a:r>
              <a:rPr lang="en-US" sz="1400" dirty="0">
                <a:latin typeface="Courier New" pitchFamily="49" charset="0"/>
                <a:cs typeface="Courier New" pitchFamily="49" charset="0"/>
              </a:rPr>
              <a:t>max</a:t>
            </a:r>
            <a:r>
              <a:rPr lang="en-US" sz="1400" dirty="0"/>
              <a:t>" - keep starting I/Os trying to keep queue depth at "</a:t>
            </a:r>
            <a:r>
              <a:rPr lang="en-US" sz="1400" dirty="0" err="1"/>
              <a:t>maxTags</a:t>
            </a:r>
            <a:r>
              <a:rPr lang="en-US" sz="1400" dirty="0"/>
              <a:t>".</a:t>
            </a:r>
          </a:p>
          <a:p>
            <a:r>
              <a:rPr lang="en-US" sz="1600" dirty="0" err="1">
                <a:latin typeface="Courier New" pitchFamily="49" charset="0"/>
                <a:cs typeface="Courier New" pitchFamily="49" charset="0"/>
              </a:rPr>
              <a:t>fractionRead</a:t>
            </a:r>
            <a:r>
              <a:rPr lang="en-US" sz="1600" dirty="0"/>
              <a:t> default </a:t>
            </a:r>
            <a:r>
              <a:rPr lang="en-US" sz="1600" dirty="0">
                <a:latin typeface="Courier New" pitchFamily="49" charset="0"/>
                <a:cs typeface="Courier New" pitchFamily="49" charset="0"/>
              </a:rPr>
              <a:t>1.0</a:t>
            </a:r>
            <a:r>
              <a:rPr lang="en-US" sz="1600" dirty="0"/>
              <a:t> same as </a:t>
            </a:r>
            <a:r>
              <a:rPr lang="en-US" sz="1600" dirty="0">
                <a:latin typeface="Courier New" pitchFamily="49" charset="0"/>
                <a:cs typeface="Courier New" pitchFamily="49" charset="0"/>
              </a:rPr>
              <a:t>100%</a:t>
            </a:r>
            <a:r>
              <a:rPr lang="en-US" sz="1600" dirty="0"/>
              <a:t>.</a:t>
            </a:r>
          </a:p>
        </p:txBody>
      </p:sp>
      <p:sp>
        <p:nvSpPr>
          <p:cNvPr id="3" name="Title 2"/>
          <p:cNvSpPr>
            <a:spLocks noGrp="1"/>
          </p:cNvSpPr>
          <p:nvPr>
            <p:ph type="title"/>
          </p:nvPr>
        </p:nvSpPr>
        <p:spPr/>
        <p:txBody>
          <a:bodyPr>
            <a:normAutofit/>
          </a:bodyPr>
          <a:lstStyle/>
          <a:p>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iosequencer</a:t>
            </a:r>
            <a:r>
              <a:rPr lang="en-US" sz="2000" dirty="0">
                <a:latin typeface="Courier New" pitchFamily="49" charset="0"/>
                <a:cs typeface="Courier New" pitchFamily="49" charset="0"/>
              </a:rPr>
              <a:t>] </a:t>
            </a:r>
            <a:r>
              <a:rPr lang="en-US" sz="2000" dirty="0">
                <a:cs typeface="Courier New" pitchFamily="49" charset="0"/>
              </a:rPr>
              <a:t>some common </a:t>
            </a:r>
            <a:r>
              <a:rPr lang="en-US" sz="2000" dirty="0">
                <a:latin typeface="Courier New" pitchFamily="49" charset="0"/>
                <a:cs typeface="Courier New" pitchFamily="49" charset="0"/>
              </a:rPr>
              <a:t>[parameters]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a:latin typeface="Courier New" pitchFamily="49" charset="0"/>
                <a:cs typeface="Courier New" pitchFamily="49" charset="0"/>
              </a:rPr>
              <a:t>random_steady</a:t>
            </a:r>
            <a:endParaRPr lang="en-US" sz="1600" dirty="0"/>
          </a:p>
          <a:p>
            <a:pPr lvl="1"/>
            <a:r>
              <a:rPr lang="en-US" sz="1400" dirty="0"/>
              <a:t>I/</a:t>
            </a:r>
            <a:r>
              <a:rPr lang="en-US" sz="1400" dirty="0" err="1"/>
              <a:t>Os</a:t>
            </a:r>
            <a:r>
              <a:rPr lang="en-US" sz="1400" dirty="0"/>
              <a:t> are issued to random locations on a steady drumbeat in time.</a:t>
            </a:r>
          </a:p>
          <a:p>
            <a:pPr lvl="1"/>
            <a:r>
              <a:rPr lang="en-US" sz="1400" dirty="0"/>
              <a:t>A "location" means an LBA (Logical Block Address, or sector number) that is aligned on a multiple of the blocksize being generated.</a:t>
            </a:r>
          </a:p>
          <a:p>
            <a:r>
              <a:rPr lang="en-US" sz="1600" dirty="0" err="1">
                <a:latin typeface="Courier New" pitchFamily="49" charset="0"/>
                <a:cs typeface="Courier New" pitchFamily="49" charset="0"/>
              </a:rPr>
              <a:t>random_independent</a:t>
            </a:r>
            <a:endParaRPr lang="en-US" sz="1600" dirty="0"/>
          </a:p>
          <a:p>
            <a:pPr lvl="1"/>
            <a:r>
              <a:rPr lang="en-US" sz="1400" dirty="0"/>
              <a:t> I/Os occur at random times as well as to random locations</a:t>
            </a:r>
          </a:p>
          <a:p>
            <a:pPr lvl="1"/>
            <a:r>
              <a:rPr lang="en-US" sz="1400" dirty="0"/>
              <a:t>Random independent distributions are easier to model mathematically.</a:t>
            </a:r>
          </a:p>
          <a:p>
            <a:pPr lvl="1"/>
            <a:r>
              <a:rPr lang="en-US" sz="1400" dirty="0"/>
              <a:t>The 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appear.</a:t>
            </a:r>
          </a:p>
          <a:p>
            <a:pPr lvl="1"/>
            <a:r>
              <a:rPr lang="en-US" sz="1400" dirty="0"/>
              <a:t>In general, </a:t>
            </a:r>
            <a:r>
              <a:rPr lang="en-US" sz="1400" dirty="0" err="1">
                <a:latin typeface="Courier New" pitchFamily="49" charset="0"/>
                <a:cs typeface="Courier New" pitchFamily="49" charset="0"/>
              </a:rPr>
              <a:t>random_independent</a:t>
            </a:r>
            <a:r>
              <a:rPr lang="en-US" sz="1400" dirty="0"/>
              <a:t> I/O patterns will have a slightly higher service time compared to </a:t>
            </a:r>
            <a:r>
              <a:rPr lang="en-US" sz="1400" dirty="0" err="1">
                <a:latin typeface="Courier New" pitchFamily="49" charset="0"/>
                <a:cs typeface="Courier New" pitchFamily="49" charset="0"/>
              </a:rPr>
              <a:t>random_steady</a:t>
            </a:r>
            <a:r>
              <a:rPr lang="en-US" sz="1400" dirty="0"/>
              <a:t> workloads, because scheduled I/O start times are independent and in general can collide (</a:t>
            </a:r>
            <a:r>
              <a:rPr lang="en-US" sz="1400" dirty="0" err="1"/>
              <a:t>bursty</a:t>
            </a:r>
            <a:r>
              <a:rPr lang="en-US" sz="1400" dirty="0"/>
              <a:t>), 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iosequencer</a:t>
            </a:r>
            <a:r>
              <a:rPr lang="en-US" sz="2000" dirty="0">
                <a:latin typeface="Courier New" pitchFamily="49" charset="0"/>
                <a:cs typeface="Courier New" pitchFamily="49" charset="0"/>
              </a:rPr>
              <a:t>]</a:t>
            </a:r>
            <a:r>
              <a:rPr lang="en-US" sz="2000" dirty="0"/>
              <a:t> random – two types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07572"/>
          </a:xfrm>
        </p:spPr>
        <p:txBody>
          <a:bodyPr/>
          <a:lstStyle/>
          <a:p>
            <a:r>
              <a:rPr lang="en-US" sz="1800" dirty="0"/>
              <a:t>In ivy, a sequential workload must be all reads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 </a:t>
            </a:r>
            <a:r>
              <a:rPr lang="en-US" sz="1800" dirty="0"/>
              <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=100%</a:t>
            </a:r>
            <a:r>
              <a:rPr lang="en-US" sz="1800" dirty="0"/>
              <a:t>) or all writes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=0%</a:t>
            </a:r>
            <a:r>
              <a:rPr lang="en-US" sz="1800" dirty="0"/>
              <a:t>).</a:t>
            </a:r>
          </a:p>
          <a:p>
            <a:r>
              <a:rPr lang="en-US" sz="1800" dirty="0"/>
              <a:t>But, you can use a for loop to create a series of sequential threads starting at different points along the LUN, where each of the threads is either a read thread or a write thread</a:t>
            </a:r>
          </a:p>
          <a:p>
            <a:pPr lvl="1"/>
            <a:r>
              <a:rPr lang="en-US" sz="1600" dirty="0" err="1">
                <a:latin typeface="Courier New" pitchFamily="49" charset="0"/>
                <a:cs typeface="Courier New" pitchFamily="49" charset="0"/>
              </a:rPr>
              <a:t>SeqStartPoint</a:t>
            </a:r>
            <a:r>
              <a:rPr lang="en-US" sz="1600" dirty="0">
                <a:latin typeface="Courier New" pitchFamily="49" charset="0"/>
                <a:cs typeface="Courier New" pitchFamily="49" charset="0"/>
              </a:rPr>
              <a:t> = 0.23</a:t>
            </a:r>
          </a:p>
          <a:p>
            <a:pPr lvl="1"/>
            <a:r>
              <a:rPr lang="en-US" sz="1600" dirty="0"/>
              <a:t>Range is from 0.0 to less than 1.0  - this is relative to the volume coverage zone defined from </a:t>
            </a:r>
            <a:r>
              <a:rPr lang="en-US" sz="1600" dirty="0" err="1">
                <a:latin typeface="Courier New" pitchFamily="49" charset="0"/>
                <a:cs typeface="Courier New" pitchFamily="49" charset="0"/>
              </a:rPr>
              <a:t>RangeStart</a:t>
            </a:r>
            <a:r>
              <a:rPr lang="en-US" sz="1600" dirty="0"/>
              <a:t> to </a:t>
            </a:r>
            <a:r>
              <a:rPr lang="en-US" sz="1600" dirty="0" err="1">
                <a:latin typeface="Courier New" pitchFamily="49" charset="0"/>
                <a:cs typeface="Courier New" pitchFamily="49" charset="0"/>
              </a:rPr>
              <a:t>RangeEnd</a:t>
            </a:r>
            <a:r>
              <a:rPr lang="en-US" sz="1600" dirty="0"/>
              <a:t>.</a:t>
            </a:r>
          </a:p>
          <a:p>
            <a:pPr lvl="1"/>
            <a:r>
              <a:rPr lang="en-US" sz="1600" dirty="0"/>
              <a:t>More commonly use the volume coverage parameters to have sequential threads wrap around in their own areas. </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iosequencer</a:t>
            </a:r>
            <a:r>
              <a:rPr lang="en-US" dirty="0">
                <a:latin typeface="Courier New" pitchFamily="49" charset="0"/>
                <a:cs typeface="Courier New" pitchFamily="49" charset="0"/>
              </a:rPr>
              <a:t>] "sequential"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a:t>Use a loop to create 10 sequential threads where each of the 10 threads operates within its own 1/10</a:t>
            </a:r>
            <a:r>
              <a:rPr lang="en-US" sz="1400" baseline="30000" dirty="0"/>
              <a:t>th</a:t>
            </a:r>
            <a:r>
              <a:rPr lang="en-US" sz="1400" dirty="0"/>
              <a:t> of the LUN – its own “zone”, so that when it gets to the end of its own zone, it should wrap around to the beginning of that zone.  You can layer different workload types in different parts of a LUN.</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 end;</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end = double(zone+1)/double(zones);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RangeStart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RangeEnd</a:t>
            </a:r>
            <a:r>
              <a:rPr lang="fr-FR" sz="1000" dirty="0">
                <a:latin typeface="Courier New" panose="02070309020205020404" pitchFamily="49" charset="0"/>
                <a:cs typeface="Courier New" panose="02070309020205020404" pitchFamily="49" charset="0"/>
              </a:rPr>
              <a:t>=" + string(end)</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Workload placement in part of the LUN</a:t>
            </a:r>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a:t>Use a loop to create 10 sequential threads where each of the threads covers the entire LUN, wrapping around from the end of the entire LUN to the beginning of the LUN, but where each thread starts at a different equally spaced point.</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SeqStartPoint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br>
              <a:rPr lang="en-US" b="0" dirty="0">
                <a:latin typeface="Courier New" pitchFamily="49" charset="0"/>
                <a:cs typeface="Courier New" pitchFamily="49" charset="0"/>
              </a:rPr>
            </a:br>
            <a:r>
              <a:rPr lang="en-US" sz="2000" b="0" dirty="0" err="1">
                <a:latin typeface="Courier New" pitchFamily="49" charset="0"/>
                <a:cs typeface="Courier New" pitchFamily="49" charset="0"/>
              </a:rPr>
              <a:t>SeqStartPoint</a:t>
            </a:r>
            <a:r>
              <a:rPr lang="en-US" b="0" dirty="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2937"/>
          </a:xfrm>
        </p:spPr>
        <p:txBody>
          <a:bodyPr/>
          <a:lstStyle/>
          <a:p>
            <a:r>
              <a:rPr lang="en-US" sz="1400" dirty="0"/>
              <a:t>Use a loop to create a group of sequential workload threads each operating within its own "zone", and where some threads do writes and some do reads.</a:t>
            </a:r>
          </a:p>
          <a:p>
            <a:pPr lvl="1"/>
            <a:r>
              <a:rPr lang="fr-FR" sz="1000" dirty="0">
                <a:latin typeface="Courier New" pitchFamily="49" charset="0"/>
                <a:cs typeface="Courier New" pitchFamily="49" charset="0"/>
              </a:rPr>
              <a:t>[hosts] "sun159" [select] %% { "</a:t>
            </a:r>
            <a:r>
              <a:rPr lang="fr-FR" sz="1000" dirty="0" err="1">
                <a:latin typeface="Courier New" pitchFamily="49" charset="0"/>
                <a:cs typeface="Courier New" pitchFamily="49" charset="0"/>
              </a:rPr>
              <a:t>serial_number</a:t>
            </a:r>
            <a:r>
              <a:rPr lang="fr-FR" sz="1000" dirty="0">
                <a:latin typeface="Courier New" pitchFamily="49" charset="0"/>
                <a:cs typeface="Courier New" pitchFamily="49" charset="0"/>
              </a:rPr>
              <a:t>" : 83011441 }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zones = 12;  </a:t>
            </a: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 double start, end; double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75%;</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for (zone = 0; zone &lt; zones; zone = zone + 1)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start = double(zone)/double(zones); end = double(zone+1)/double(zones);</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double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string p;</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if (  ( double(zone) / double(zones) ) &lt;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100%; p = "</a:t>
            </a:r>
            <a:r>
              <a:rPr lang="fr-FR" sz="1000" dirty="0" err="1">
                <a:latin typeface="Courier New" pitchFamily="49" charset="0"/>
                <a:cs typeface="Courier New" pitchFamily="49" charset="0"/>
              </a:rPr>
              <a:t>read</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else</a:t>
            </a: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0%;   p = "</a:t>
            </a:r>
            <a:r>
              <a:rPr lang="fr-FR" sz="1000" dirty="0" err="1">
                <a:latin typeface="Courier New" pitchFamily="49" charset="0"/>
                <a:cs typeface="Courier New" pitchFamily="49" charset="0"/>
              </a:rPr>
              <a:t>write</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CreateWorkload</a:t>
            </a:r>
            <a:r>
              <a:rPr lang="fr-FR" sz="1000" dirty="0">
                <a:latin typeface="Courier New" pitchFamily="49" charset="0"/>
                <a:cs typeface="Courier New" pitchFamily="49" charset="0"/>
              </a:rPr>
              <a:t>] p + "zone" + string(zone)</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iosequencer</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sequential</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parameters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RangeStart</a:t>
            </a:r>
            <a:r>
              <a:rPr lang="fr-FR" sz="1000" dirty="0">
                <a:latin typeface="Courier New" pitchFamily="49" charset="0"/>
                <a:cs typeface="Courier New" pitchFamily="49" charset="0"/>
              </a:rPr>
              <a:t>=" + string(start)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RangeEnd</a:t>
            </a:r>
            <a:r>
              <a:rPr lang="fr-FR" sz="1000" dirty="0">
                <a:latin typeface="Courier New" pitchFamily="49" charset="0"/>
                <a:cs typeface="Courier New" pitchFamily="49" charset="0"/>
              </a:rPr>
              <a:t>=" + string(end)</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",IOPS=max, </a:t>
            </a:r>
            <a:r>
              <a:rPr lang="fr-FR" sz="1000" dirty="0" err="1">
                <a:latin typeface="Courier New" pitchFamily="49" charset="0"/>
                <a:cs typeface="Courier New" pitchFamily="49" charset="0"/>
              </a:rPr>
              <a:t>blocksize</a:t>
            </a:r>
            <a:r>
              <a:rPr lang="fr-FR" sz="1000" dirty="0">
                <a:latin typeface="Courier New" pitchFamily="49" charset="0"/>
                <a:cs typeface="Courier New" pitchFamily="49" charset="0"/>
              </a:rPr>
              <a:t>=64KiB, </a:t>
            </a:r>
            <a:r>
              <a:rPr lang="fr-FR" sz="1000" dirty="0" err="1">
                <a:latin typeface="Courier New" pitchFamily="49" charset="0"/>
                <a:cs typeface="Courier New" pitchFamily="49" charset="0"/>
              </a:rPr>
              <a:t>maxTags</a:t>
            </a:r>
            <a:r>
              <a:rPr lang="fr-FR" sz="1000" dirty="0">
                <a:latin typeface="Courier New" pitchFamily="49" charset="0"/>
                <a:cs typeface="Courier New" pitchFamily="49" charset="0"/>
              </a:rPr>
              <a:t>=1"</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fractionRead</a:t>
            </a:r>
            <a:r>
              <a:rPr lang="fr-FR" sz="1000" dirty="0">
                <a:latin typeface="Courier New" pitchFamily="49" charset="0"/>
                <a:cs typeface="Courier New" pitchFamily="49" charset="0"/>
              </a:rPr>
              <a:t>=" + string(</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[Go] "</a:t>
            </a:r>
            <a:r>
              <a:rPr lang="fr-FR" sz="1000" dirty="0" err="1">
                <a:latin typeface="Courier New" pitchFamily="49" charset="0"/>
                <a:cs typeface="Courier New" pitchFamily="49" charset="0"/>
              </a:rPr>
              <a:t>stepname</a:t>
            </a:r>
            <a:r>
              <a:rPr lang="fr-FR" sz="1000" dirty="0">
                <a:latin typeface="Courier New" pitchFamily="49" charset="0"/>
                <a:cs typeface="Courier New" pitchFamily="49" charset="0"/>
              </a:rPr>
              <a:t>=</a:t>
            </a:r>
            <a:r>
              <a:rPr lang="fr-FR" sz="1000" dirty="0" err="1">
                <a:latin typeface="Courier New" pitchFamily="49" charset="0"/>
                <a:cs typeface="Courier New" pitchFamily="49" charset="0"/>
              </a:rPr>
              <a:t>read_and_write_zones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measure_seconds</a:t>
            </a:r>
            <a:r>
              <a:rPr lang="fr-FR" sz="1000" dirty="0">
                <a:latin typeface="Courier New" pitchFamily="49" charset="0"/>
                <a:cs typeface="Courier New" pitchFamily="49" charset="0"/>
              </a:rPr>
              <a:t> = 60";</a:t>
            </a:r>
            <a:endParaRPr lang="fr-FR" sz="16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2000" dirty="0"/>
              <a:t>Sequential – mixing read threads &amp; write threads</a:t>
            </a:r>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7570"/>
          </a:xfrm>
        </p:spPr>
        <p:txBody>
          <a:bodyPr/>
          <a:lstStyle/>
          <a:p>
            <a:r>
              <a:rPr lang="en-US" sz="1600" dirty="0"/>
              <a:t>The default </a:t>
            </a:r>
            <a:r>
              <a:rPr lang="en-US" sz="1600" dirty="0" err="1">
                <a:latin typeface="Courier New" panose="02070309020205020404" pitchFamily="49" charset="0"/>
                <a:cs typeface="Courier New" panose="02070309020205020404" pitchFamily="49" charset="0"/>
              </a:rPr>
              <a:t>maxTags</a:t>
            </a:r>
            <a:r>
              <a:rPr lang="en-US" sz="1600" dirty="0"/>
              <a:t> value is 1.</a:t>
            </a:r>
          </a:p>
          <a:p>
            <a:r>
              <a:rPr lang="en-US" sz="1600" dirty="0"/>
              <a:t>ivy </a:t>
            </a:r>
            <a:r>
              <a:rPr lang="en-US" sz="1600" dirty="0" err="1"/>
              <a:t>iosequencers</a:t>
            </a:r>
            <a:r>
              <a:rPr lang="en-US" sz="1600" dirty="0"/>
              <a:t> generate a sequence of I/Os in scheduled start time order.</a:t>
            </a:r>
          </a:p>
          <a:p>
            <a:r>
              <a:rPr lang="en-US" sz="1600" dirty="0"/>
              <a:t>For </a:t>
            </a:r>
            <a:r>
              <a:rPr lang="en-US" sz="1600" dirty="0">
                <a:latin typeface="Courier New" panose="02070309020205020404" pitchFamily="49" charset="0"/>
                <a:cs typeface="Courier New" panose="02070309020205020404" pitchFamily="49" charset="0"/>
              </a:rPr>
              <a:t>IOPS=max</a:t>
            </a:r>
            <a:r>
              <a:rPr lang="en-US" sz="1600" dirty="0"/>
              <a:t>, the scheduled start time for each I/O is zero.</a:t>
            </a:r>
          </a:p>
          <a:p>
            <a:r>
              <a:rPr lang="en-US" sz="1600" dirty="0"/>
              <a:t>For all </a:t>
            </a:r>
            <a:r>
              <a:rPr lang="en-US" sz="1600" dirty="0" err="1"/>
              <a:t>iosequencers</a:t>
            </a:r>
            <a:r>
              <a:rPr lang="en-US" sz="1600" dirty="0"/>
              <a:t>, if you specify, for example, </a:t>
            </a:r>
            <a:r>
              <a:rPr lang="en-US" sz="1600" dirty="0" err="1">
                <a:latin typeface="Courier New" panose="02070309020205020404" pitchFamily="49" charset="0"/>
                <a:cs typeface="Courier New" panose="02070309020205020404" pitchFamily="49" charset="0"/>
              </a:rPr>
              <a:t>maxTags</a:t>
            </a:r>
            <a:r>
              <a:rPr lang="en-US" sz="1600" dirty="0">
                <a:latin typeface="Courier New" panose="02070309020205020404" pitchFamily="49" charset="0"/>
                <a:cs typeface="Courier New" panose="02070309020205020404" pitchFamily="49" charset="0"/>
              </a:rPr>
              <a:t>=4</a:t>
            </a:r>
            <a:r>
              <a:rPr lang="en-US" sz="1600" dirty="0"/>
              <a:t>, this means "keep issuing I/Os when it's their scheduled time, except wait to start the next I/O if there are already 4 I/Os running".</a:t>
            </a:r>
          </a:p>
          <a:p>
            <a:pPr lvl="1"/>
            <a:r>
              <a:rPr lang="en-US" sz="1400" dirty="0"/>
              <a:t>For a sequential workload, </a:t>
            </a:r>
            <a:r>
              <a:rPr lang="en-US" sz="1400" dirty="0">
                <a:latin typeface="Courier New" panose="02070309020205020404" pitchFamily="49" charset="0"/>
                <a:cs typeface="Courier New" panose="02070309020205020404" pitchFamily="49" charset="0"/>
              </a:rPr>
              <a:t>IOPS=max,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=4</a:t>
            </a:r>
            <a:r>
              <a:rPr lang="en-US" sz="1400" dirty="0"/>
              <a:t> means "issue I/</a:t>
            </a:r>
            <a:r>
              <a:rPr lang="en-US" sz="1400" dirty="0" err="1"/>
              <a:t>Os</a:t>
            </a:r>
            <a:r>
              <a:rPr lang="en-US" sz="1400" dirty="0"/>
              <a:t> for 4 consecutive blocks at once, and then when one of these completes, keep issuing more to try to keep 4 running at all times.“</a:t>
            </a:r>
          </a:p>
          <a:p>
            <a:r>
              <a:rPr lang="en-US" sz="1600" dirty="0"/>
              <a:t>Note: The ivy method is was chosen so as not to suffer from the issue with vdbench when specifying “threads = n” for n &gt; 1 with sequential workloads, where each vdbench thread reads block 0, then block 1, reading each block multiple times which is clearly not what customer workloads would be expected to do.</a:t>
            </a:r>
          </a:p>
        </p:txBody>
      </p:sp>
      <p:sp>
        <p:nvSpPr>
          <p:cNvPr id="3" name="Title 2"/>
          <p:cNvSpPr>
            <a:spLocks noGrp="1"/>
          </p:cNvSpPr>
          <p:nvPr>
            <p:ph type="title"/>
          </p:nvPr>
        </p:nvSpPr>
        <p:spPr/>
        <p:txBody>
          <a:bodyPr/>
          <a:lstStyle/>
          <a:p>
            <a:r>
              <a:rPr lang="en-US" dirty="0"/>
              <a:t>Sequential workloads and </a:t>
            </a:r>
            <a:r>
              <a:rPr lang="en-US" b="0" dirty="0" err="1">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9384" y="967574"/>
            <a:ext cx="3968896" cy="2402196"/>
          </a:xfrm>
        </p:spPr>
        <p:txBody>
          <a:bodyPr/>
          <a:lstStyle/>
          <a:p>
            <a:r>
              <a:rPr lang="en-US" altLang="zh-CN" sz="1100" dirty="0">
                <a:latin typeface="Courier New" pitchFamily="49" charset="0"/>
                <a:cs typeface="Courier New" pitchFamily="49" charset="0"/>
              </a:rPr>
              <a:t>[</a:t>
            </a:r>
            <a:r>
              <a:rPr lang="en-US" altLang="zh-CN" sz="1100" dirty="0" err="1">
                <a:latin typeface="Courier New" pitchFamily="49" charset="0"/>
                <a:cs typeface="Courier New" pitchFamily="49" charset="0"/>
              </a:rPr>
              <a:t>CreateWorkload</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[select] %% {"LDEV":"00:00-00:1F"}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iosequencer</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random_steady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[parameters] "</a:t>
            </a:r>
            <a:r>
              <a:rPr lang="en-US" altLang="zh-CN" sz="1100" dirty="0" err="1">
                <a:latin typeface="Courier New" pitchFamily="49" charset="0"/>
                <a:cs typeface="Courier New" pitchFamily="49" charset="0"/>
              </a:rPr>
              <a:t>fractionRead</a:t>
            </a:r>
            <a:r>
              <a:rPr lang="en-US" altLang="zh-CN" sz="11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with the specified workload name.</a:t>
            </a:r>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p:txBody>
      </p:sp>
      <p:sp>
        <p:nvSpPr>
          <p:cNvPr id="3" name="Title 2"/>
          <p:cNvSpPr>
            <a:spLocks noGrp="1"/>
          </p:cNvSpPr>
          <p:nvPr>
            <p:ph type="title"/>
          </p:nvPr>
        </p:nvSpPr>
        <p:spPr/>
        <p:txBody>
          <a:bodyPr>
            <a:normAutofit/>
          </a:bodyPr>
          <a:lstStyle/>
          <a:p>
            <a:r>
              <a:rPr lang="en-US" sz="2000" dirty="0"/>
              <a:t>Statements – </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CreateWorkload</a:t>
            </a:r>
            <a:r>
              <a:rPr lang="en-US" sz="2000" dirty="0">
                <a:latin typeface="Courier New" pitchFamily="49" charset="0"/>
                <a:cs typeface="Courier New" pitchFamily="49" charset="0"/>
              </a:rPr>
              <a:t>]</a:t>
            </a:r>
            <a:endParaRPr lang="en-US" sz="2000" dirty="0"/>
          </a:p>
        </p:txBody>
      </p:sp>
      <p:sp>
        <p:nvSpPr>
          <p:cNvPr id="62" name="Rectangle 61"/>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cxnSpLocks/>
            <a:endCxn id="166"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731219" y="1647764"/>
            <a:ext cx="3373655"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167" name="Rectangle 166"/>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3406971" y="1722325"/>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22" name="Group 221"/>
          <p:cNvGrpSpPr/>
          <p:nvPr/>
        </p:nvGrpSpPr>
        <p:grpSpPr>
          <a:xfrm>
            <a:off x="3406987" y="2177112"/>
            <a:ext cx="1568725" cy="385762"/>
            <a:chOff x="3829050" y="1038224"/>
            <a:chExt cx="1568725" cy="385762"/>
          </a:xfrm>
        </p:grpSpPr>
        <p:grpSp>
          <p:nvGrpSpPr>
            <p:cNvPr id="223" name="Group 222"/>
            <p:cNvGrpSpPr/>
            <p:nvPr/>
          </p:nvGrpSpPr>
          <p:grpSpPr>
            <a:xfrm>
              <a:off x="3930235" y="1084803"/>
              <a:ext cx="1467540" cy="295275"/>
              <a:chOff x="3930235" y="1084803"/>
              <a:chExt cx="1467540" cy="295275"/>
            </a:xfrm>
          </p:grpSpPr>
          <p:sp>
            <p:nvSpPr>
              <p:cNvPr id="225" name="Flowchart: Magnetic Disk 224"/>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26" name="Rectangle 225"/>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7" name="Rectangle 226"/>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8" name="Rectangle 227"/>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29" name="Straight Connector 228"/>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33" name="Straight Connector 232"/>
              <p:cNvCxnSpPr>
                <a:stCxn id="232" idx="3"/>
                <a:endCxn id="225"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Left Brace 223"/>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34" name="Group 233"/>
          <p:cNvGrpSpPr/>
          <p:nvPr/>
        </p:nvGrpSpPr>
        <p:grpSpPr>
          <a:xfrm>
            <a:off x="3407003" y="2631899"/>
            <a:ext cx="1568725" cy="385762"/>
            <a:chOff x="3829050" y="1038224"/>
            <a:chExt cx="1568725" cy="385762"/>
          </a:xfrm>
        </p:grpSpPr>
        <p:grpSp>
          <p:nvGrpSpPr>
            <p:cNvPr id="235" name="Group 234"/>
            <p:cNvGrpSpPr/>
            <p:nvPr/>
          </p:nvGrpSpPr>
          <p:grpSpPr>
            <a:xfrm>
              <a:off x="3930235" y="1084803"/>
              <a:ext cx="1467540" cy="295275"/>
              <a:chOff x="3930235" y="1084803"/>
              <a:chExt cx="1467540" cy="295275"/>
            </a:xfrm>
          </p:grpSpPr>
          <p:sp>
            <p:nvSpPr>
              <p:cNvPr id="237" name="Flowchart: Magnetic Disk 236"/>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8" name="Rectangle 237"/>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9" name="Rectangle 238"/>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0" name="Rectangle 239"/>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41" name="Straight Connector 240"/>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45" name="Straight Connector 244"/>
              <p:cNvCxnSpPr>
                <a:stCxn id="244" idx="3"/>
                <a:endCxn id="237"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6" name="Left Brace 235"/>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46" name="Group 245"/>
          <p:cNvGrpSpPr/>
          <p:nvPr/>
        </p:nvGrpSpPr>
        <p:grpSpPr>
          <a:xfrm>
            <a:off x="3407019" y="3086686"/>
            <a:ext cx="1568725" cy="385762"/>
            <a:chOff x="3829050" y="1038224"/>
            <a:chExt cx="1568725" cy="385762"/>
          </a:xfrm>
        </p:grpSpPr>
        <p:grpSp>
          <p:nvGrpSpPr>
            <p:cNvPr id="247" name="Group 246"/>
            <p:cNvGrpSpPr/>
            <p:nvPr/>
          </p:nvGrpSpPr>
          <p:grpSpPr>
            <a:xfrm>
              <a:off x="3930235" y="1084803"/>
              <a:ext cx="1467540" cy="295275"/>
              <a:chOff x="3930235" y="1084803"/>
              <a:chExt cx="1467540" cy="295275"/>
            </a:xfrm>
          </p:grpSpPr>
          <p:sp>
            <p:nvSpPr>
              <p:cNvPr id="249" name="Flowchart: Magnetic Disk 24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50" name="Rectangle 249"/>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1" name="Rectangle 250"/>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2" name="Rectangle 251"/>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53" name="Straight Connector 252"/>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57" name="Straight Connector 256"/>
              <p:cNvCxnSpPr>
                <a:stCxn id="256" idx="3"/>
                <a:endCxn id="24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Left Brace 247"/>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58" name="Group 257"/>
          <p:cNvGrpSpPr/>
          <p:nvPr/>
        </p:nvGrpSpPr>
        <p:grpSpPr>
          <a:xfrm>
            <a:off x="3407035" y="3748657"/>
            <a:ext cx="1568725" cy="385762"/>
            <a:chOff x="3829050" y="1038224"/>
            <a:chExt cx="1568725" cy="385762"/>
          </a:xfrm>
        </p:grpSpPr>
        <p:grpSp>
          <p:nvGrpSpPr>
            <p:cNvPr id="259" name="Group 258"/>
            <p:cNvGrpSpPr/>
            <p:nvPr/>
          </p:nvGrpSpPr>
          <p:grpSpPr>
            <a:xfrm>
              <a:off x="3930235" y="1084803"/>
              <a:ext cx="1467540" cy="295275"/>
              <a:chOff x="3930235" y="1084803"/>
              <a:chExt cx="1467540" cy="295275"/>
            </a:xfrm>
          </p:grpSpPr>
          <p:sp>
            <p:nvSpPr>
              <p:cNvPr id="261" name="Flowchart: Magnetic Disk 260"/>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62" name="Rectangle 261"/>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3" name="Rectangle 262"/>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4" name="Rectangle 263"/>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65" name="Straight Connector 264"/>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69" name="Straight Connector 268"/>
              <p:cNvCxnSpPr>
                <a:stCxn id="268" idx="3"/>
                <a:endCxn id="261"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0" name="Left Brace 259"/>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a:endCxn id="224" idx="1"/>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cxnSpLocks/>
            <a:stCxn id="171" idx="3"/>
            <a:endCxn id="172"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a:endCxn id="236" idx="1"/>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cxnSpLocks/>
            <a:stCxn id="171" idx="3"/>
            <a:endCxn id="248" idx="1"/>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cxnSpLocks/>
            <a:stCxn id="171" idx="3"/>
            <a:endCxn id="260" idx="1"/>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5" name="Rounded Rectangular Callout 294"/>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97" name="TextBox 96"/>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00" name="Rounded Rectangular Callout 84">
            <a:extLst>
              <a:ext uri="{FF2B5EF4-FFF2-40B4-BE49-F238E27FC236}">
                <a16:creationId xmlns:a16="http://schemas.microsoft.com/office/drawing/2014/main" id="{EAC150EF-69D8-4D5E-AACD-823AE46A5FC9}"/>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513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89234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 { "port" : [ "1A", "2A"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 IOPS=max, </a:t>
            </a:r>
            <a:r>
              <a:rPr lang="en-US" sz="1600" dirty="0" err="1">
                <a:latin typeface="Courier New" panose="02070309020205020404" pitchFamily="49" charset="0"/>
                <a:cs typeface="Courier New" panose="02070309020205020404" pitchFamily="49" charset="0"/>
              </a:rPr>
              <a:t>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is written across the set of workload threads each mapped to a LUN on a test host with the same workload name (e.g. "</a:t>
            </a:r>
            <a:r>
              <a:rPr lang="en-US" sz="1600" dirty="0">
                <a:latin typeface="Courier New" panose="02070309020205020404" pitchFamily="49" charset="0"/>
                <a:cs typeface="Courier New" panose="02070309020205020404" pitchFamily="49" charset="0"/>
              </a:rPr>
              <a:t>owl</a:t>
            </a:r>
            <a:r>
              <a:rPr lang="en-US" sz="1600" dirty="0">
                <a:cs typeface="Courier New" panose="02070309020205020404" pitchFamily="49" charset="0"/>
              </a:rPr>
              <a:t>")</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dirty="0">
                <a:latin typeface="Courier New" panose="02070309020205020404" pitchFamily="49" charset="0"/>
                <a:cs typeface="Courier New" panose="02070309020205020404" pitchFamily="49" charset="0"/>
              </a:rPr>
              <a:t>dedupe</a:t>
            </a:r>
            <a:r>
              <a:rPr lang="en-US" dirty="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6E6FB-0715-408D-B6F8-FCCC52FFA30B}"/>
              </a:ext>
            </a:extLst>
          </p:cNvPr>
          <p:cNvSpPr>
            <a:spLocks noGrp="1"/>
          </p:cNvSpPr>
          <p:nvPr>
            <p:ph idx="1"/>
          </p:nvPr>
        </p:nvSpPr>
        <p:spPr>
          <a:xfrm>
            <a:off x="264160" y="967575"/>
            <a:ext cx="8584006" cy="4042132"/>
          </a:xfrm>
        </p:spPr>
        <p:txBody>
          <a:bodyPr/>
          <a:lstStyle/>
          <a:p>
            <a:r>
              <a:rPr lang="en-US" sz="1600" dirty="0">
                <a:latin typeface="Courier New" panose="02070309020205020404" pitchFamily="49" charset="0"/>
                <a:cs typeface="Courier New" panose="02070309020205020404" pitchFamily="49" charset="0"/>
              </a:rPr>
              <a:t>ivy</a:t>
            </a:r>
            <a:r>
              <a:rPr lang="en-US" sz="1600" dirty="0"/>
              <a:t> [options] </a:t>
            </a:r>
            <a:r>
              <a:rPr lang="en-US" sz="1600" i="1" dirty="0" err="1"/>
              <a:t>ivyscript_filename</a:t>
            </a:r>
            <a:endParaRPr lang="en-US" sz="1600" i="1" dirty="0"/>
          </a:p>
          <a:p>
            <a:pPr lvl="1"/>
            <a:r>
              <a:rPr lang="en-US" sz="1400" dirty="0"/>
              <a:t>Ivyscript filenames must end in </a:t>
            </a:r>
            <a:r>
              <a:rPr lang="en-US" sz="1400" dirty="0">
                <a:latin typeface="Courier New" panose="02070309020205020404" pitchFamily="49" charset="0"/>
                <a:cs typeface="Courier New" panose="02070309020205020404" pitchFamily="49" charset="0"/>
              </a:rPr>
              <a:t>.ivyscript</a:t>
            </a:r>
            <a:r>
              <a:rPr lang="en-US" sz="1400" dirty="0"/>
              <a:t>.</a:t>
            </a:r>
          </a:p>
          <a:p>
            <a:pPr marL="574675" lvl="2" indent="0">
              <a:buNone/>
            </a:pPr>
            <a:r>
              <a:rPr lang="en-US" sz="1200" dirty="0"/>
              <a:t>If you leave off the </a:t>
            </a:r>
            <a:r>
              <a:rPr lang="en-US" sz="1200" dirty="0">
                <a:latin typeface="Courier New" panose="02070309020205020404" pitchFamily="49" charset="0"/>
                <a:cs typeface="Courier New" panose="02070309020205020404" pitchFamily="49" charset="0"/>
              </a:rPr>
              <a:t>.ivyscript</a:t>
            </a:r>
            <a:r>
              <a:rPr lang="en-US" sz="1200" dirty="0"/>
              <a:t> suffix, ivy will add it before looking for the file.</a:t>
            </a:r>
          </a:p>
          <a:p>
            <a:pPr lvl="1"/>
            <a:r>
              <a:rPr lang="en-US" sz="1400" dirty="0"/>
              <a:t>Options:</a:t>
            </a:r>
            <a:r>
              <a:rPr lang="en-US" sz="1200" dirty="0"/>
              <a:t> (case insensitive, ignores underscores, e.g.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noLDEV</a:t>
            </a:r>
            <a:r>
              <a:rPr lang="en-US" sz="1200" dirty="0"/>
              <a:t> same as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no_ldev</a:t>
            </a:r>
            <a:r>
              <a:rPr lang="en-US" sz="1200" dirty="0"/>
              <a:t>.)</a:t>
            </a:r>
            <a:endParaRPr lang="en-US" sz="1400" dirty="0"/>
          </a:p>
          <a:p>
            <a:pPr marL="574675" lvl="2" indent="0">
              <a:buNone/>
            </a:pPr>
            <a:r>
              <a:rPr lang="en-US" sz="1200" dirty="0">
                <a:latin typeface="Courier New" panose="02070309020205020404" pitchFamily="49" charset="0"/>
                <a:cs typeface="Courier New" panose="02070309020205020404" pitchFamily="49" charset="0"/>
              </a:rPr>
              <a:t>-log</a:t>
            </a:r>
            <a:r>
              <a:rPr lang="en-US" sz="1200" dirty="0"/>
              <a:t> – turns on detailed logging – useful when a problem is encountered.</a:t>
            </a:r>
          </a:p>
          <a:p>
            <a:pPr marL="574675" lvl="2"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no_cmd</a:t>
            </a:r>
            <a:r>
              <a:rPr lang="en-US" sz="1200" dirty="0"/>
              <a:t> – stops ivy from automatically connecting to a command device.</a:t>
            </a:r>
          </a:p>
          <a:p>
            <a:pPr marL="574675" lvl="2"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no_ldev</a:t>
            </a:r>
            <a:r>
              <a:rPr lang="en-US" sz="1200" dirty="0"/>
              <a:t> – stops ivy from gathering LDEV data from a command device.</a:t>
            </a:r>
          </a:p>
          <a:p>
            <a:pPr marL="855663" lvl="3" indent="0">
              <a:buNone/>
            </a:pPr>
            <a:r>
              <a:rPr lang="en-US" sz="1200" dirty="0"/>
              <a:t>	(Makes gathers faster, but doesn’t collect LDEV or PG performance data.)</a:t>
            </a:r>
          </a:p>
          <a:p>
            <a:pPr marL="620713" lvl="2"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no_perf</a:t>
            </a:r>
            <a:r>
              <a:rPr lang="en-US" sz="1200" dirty="0"/>
              <a:t> – with a command device, collects configuration data, but does not collect performance data.</a:t>
            </a:r>
          </a:p>
          <a:p>
            <a:pPr marL="574675" lvl="2"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spinloop</a:t>
            </a:r>
            <a:r>
              <a:rPr lang="en-US" sz="1200" dirty="0"/>
              <a:t> – ivy I/O driving </a:t>
            </a:r>
            <a:r>
              <a:rPr lang="en-US" sz="1200" dirty="0" err="1"/>
              <a:t>subthreads</a:t>
            </a:r>
            <a:r>
              <a:rPr lang="en-US" sz="1200" dirty="0"/>
              <a:t> will continuously check for work to do without ever waiting.</a:t>
            </a:r>
          </a:p>
          <a:p>
            <a:pPr marL="574675" lvl="2" indent="0">
              <a:buNone/>
            </a:pPr>
            <a:r>
              <a:rPr lang="en-US" sz="1200" dirty="0"/>
              <a:t>	(Useful at very low I/O rates to keep </a:t>
            </a:r>
            <a:r>
              <a:rPr lang="en-US" sz="1200" dirty="0" err="1"/>
              <a:t>ivydriver</a:t>
            </a:r>
            <a:r>
              <a:rPr lang="en-US" sz="1200" dirty="0"/>
              <a:t> pages resident in test host CPU L1/L2 cache.)</a:t>
            </a:r>
          </a:p>
          <a:p>
            <a:pPr marL="574675" lvl="2"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one_thread_per_core</a:t>
            </a:r>
            <a:r>
              <a:rPr lang="en-US" sz="1200" dirty="0"/>
              <a:t> – Normally </a:t>
            </a:r>
            <a:r>
              <a:rPr lang="en-US" sz="1200" dirty="0" err="1">
                <a:latin typeface="Courier New" panose="02070309020205020404" pitchFamily="49" charset="0"/>
                <a:cs typeface="Courier New" panose="02070309020205020404" pitchFamily="49" charset="0"/>
              </a:rPr>
              <a:t>ivydriver</a:t>
            </a:r>
            <a:r>
              <a:rPr lang="en-US" sz="1200" dirty="0"/>
              <a:t> on each test host starts an I/O driving </a:t>
            </a:r>
            <a:r>
              <a:rPr lang="en-US" sz="1200" dirty="0" err="1"/>
              <a:t>subthread</a:t>
            </a:r>
            <a:r>
              <a:rPr lang="en-US" sz="1200" dirty="0"/>
              <a:t> on all </a:t>
            </a:r>
            <a:r>
              <a:rPr lang="en-US" sz="1200" dirty="0" err="1"/>
              <a:t>hyperthreads</a:t>
            </a:r>
            <a:r>
              <a:rPr lang="en-US" sz="1200" dirty="0"/>
              <a:t> of every Linux CPU </a:t>
            </a:r>
            <a:r>
              <a:rPr lang="en-US" sz="1200" dirty="0" err="1">
                <a:latin typeface="Courier New" panose="02070309020205020404" pitchFamily="49" charset="0"/>
                <a:cs typeface="Courier New" panose="02070309020205020404" pitchFamily="49" charset="0"/>
              </a:rPr>
              <a:t>core_id</a:t>
            </a:r>
            <a:r>
              <a:rPr lang="en-US" sz="1200" dirty="0"/>
              <a:t>, except core 0.  The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one_thread_per_core</a:t>
            </a:r>
            <a:r>
              <a:rPr lang="en-US" sz="1200" dirty="0">
                <a:cs typeface="Courier New" panose="02070309020205020404" pitchFamily="49" charset="0"/>
              </a:rPr>
              <a:t> option only starts an I/O driving </a:t>
            </a:r>
            <a:r>
              <a:rPr lang="en-US" sz="1200" dirty="0" err="1">
                <a:cs typeface="Courier New" panose="02070309020205020404" pitchFamily="49" charset="0"/>
              </a:rPr>
              <a:t>subthread</a:t>
            </a:r>
            <a:r>
              <a:rPr lang="en-US" sz="1200" dirty="0">
                <a:cs typeface="Courier New" panose="02070309020205020404" pitchFamily="49" charset="0"/>
              </a:rPr>
              <a:t> on the first </a:t>
            </a:r>
            <a:r>
              <a:rPr lang="en-US" sz="1200" dirty="0" err="1">
                <a:cs typeface="Courier New" panose="02070309020205020404" pitchFamily="49" charset="0"/>
              </a:rPr>
              <a:t>hyperthread</a:t>
            </a:r>
            <a:r>
              <a:rPr lang="en-US" sz="1200" dirty="0">
                <a:cs typeface="Courier New" panose="02070309020205020404" pitchFamily="49" charset="0"/>
              </a:rPr>
              <a:t> of every </a:t>
            </a:r>
            <a:r>
              <a:rPr lang="en-US" sz="1200" dirty="0" err="1">
                <a:latin typeface="Courier New" panose="02070309020205020404" pitchFamily="49" charset="0"/>
                <a:cs typeface="Courier New" panose="02070309020205020404" pitchFamily="49" charset="0"/>
              </a:rPr>
              <a:t>core_id</a:t>
            </a:r>
            <a:r>
              <a:rPr lang="en-US" sz="1200" dirty="0">
                <a:cs typeface="Courier New" panose="02070309020205020404" pitchFamily="49" charset="0"/>
              </a:rPr>
              <a:t> except core 0.  This option should only be used when measuring service times at very low I/O rates, along with the </a:t>
            </a:r>
            <a:r>
              <a:rPr lang="en-US" sz="1200" dirty="0">
                <a:latin typeface="Courier New" panose="02070309020205020404" pitchFamily="49" charset="0"/>
                <a:cs typeface="Courier New" panose="02070309020205020404" pitchFamily="49" charset="0"/>
              </a:rPr>
              <a:t>–spinlock</a:t>
            </a:r>
            <a:r>
              <a:rPr lang="en-US" sz="1200" dirty="0">
                <a:cs typeface="Courier New" panose="02070309020205020404" pitchFamily="49" charset="0"/>
              </a:rPr>
              <a:t> option.</a:t>
            </a:r>
            <a:endParaRPr lang="en-US" sz="1200" dirty="0"/>
          </a:p>
        </p:txBody>
      </p:sp>
      <p:sp>
        <p:nvSpPr>
          <p:cNvPr id="3" name="Title 2">
            <a:extLst>
              <a:ext uri="{FF2B5EF4-FFF2-40B4-BE49-F238E27FC236}">
                <a16:creationId xmlns:a16="http://schemas.microsoft.com/office/drawing/2014/main" id="{4A1795EF-01AE-4328-B539-654C052A2E1D}"/>
              </a:ext>
            </a:extLst>
          </p:cNvPr>
          <p:cNvSpPr>
            <a:spLocks noGrp="1"/>
          </p:cNvSpPr>
          <p:nvPr>
            <p:ph type="title"/>
          </p:nvPr>
        </p:nvSpPr>
        <p:spPr/>
        <p:txBody>
          <a:bodyPr/>
          <a:lstStyle/>
          <a:p>
            <a:r>
              <a:rPr lang="en-US" dirty="0"/>
              <a:t>Invoking </a:t>
            </a:r>
            <a:r>
              <a:rPr lang="en-US" dirty="0">
                <a:latin typeface="Courier New" panose="02070309020205020404" pitchFamily="49" charset="0"/>
                <a:cs typeface="Courier New" panose="02070309020205020404" pitchFamily="49" charset="0"/>
              </a:rPr>
              <a:t>ivy</a:t>
            </a:r>
            <a:r>
              <a:rPr lang="en-US" dirty="0"/>
              <a:t> on the Linux command line</a:t>
            </a:r>
          </a:p>
        </p:txBody>
      </p:sp>
    </p:spTree>
    <p:extLst>
      <p:ext uri="{BB962C8B-B14F-4D97-AF65-F5344CB8AC3E}">
        <p14:creationId xmlns:p14="http://schemas.microsoft.com/office/powerpoint/2010/main" val="117072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16375"/>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 { "port" : [ "1A", "2A"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The default is </a:t>
            </a:r>
            <a:r>
              <a:rPr lang="en-US" sz="1600" dirty="0">
                <a:latin typeface="Courier New" panose="02070309020205020404" pitchFamily="49" charset="0"/>
                <a:cs typeface="Courier New" panose="02070309020205020404" pitchFamily="49" charset="0"/>
              </a:rPr>
              <a:t>pattern = random</a:t>
            </a:r>
            <a:r>
              <a:rPr lang="en-US" sz="1600" dirty="0">
                <a:cs typeface="Courier New" panose="02070309020205020404" pitchFamily="49" charset="0"/>
              </a:rPr>
              <a:t>.</a:t>
            </a:r>
          </a:p>
          <a:p>
            <a:r>
              <a:rPr lang="en-US" sz="1600" dirty="0">
                <a:cs typeface="Courier New" panose="02070309020205020404" pitchFamily="49" charset="0"/>
              </a:rPr>
              <a:t>Don’t use </a:t>
            </a:r>
            <a:r>
              <a:rPr lang="en-US" sz="1600" dirty="0">
                <a:latin typeface="Courier New" panose="02070309020205020404" pitchFamily="49" charset="0"/>
                <a:cs typeface="Courier New" panose="02070309020205020404" pitchFamily="49" charset="0"/>
              </a:rPr>
              <a:t>pattern = zeros</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pattern = all_0xFF</a:t>
            </a:r>
            <a:r>
              <a:rPr lang="en-US" sz="1600" dirty="0">
                <a:cs typeface="Courier New" panose="02070309020205020404" pitchFamily="49" charset="0"/>
              </a:rPr>
              <a:t> with dedupe &amp; compression.</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34951"/>
          </a:xfrm>
        </p:spPr>
        <p:txBody>
          <a:bodyPr/>
          <a:lstStyle/>
          <a:p>
            <a:r>
              <a:rPr lang="en-US" sz="1600" dirty="0">
                <a:latin typeface="Courier New" panose="02070309020205020404" pitchFamily="49" charset="0"/>
                <a:cs typeface="Courier New" panose="02070309020205020404" pitchFamily="49" charset="0"/>
              </a:rPr>
              <a:t>pattern = random</a:t>
            </a:r>
          </a:p>
          <a:p>
            <a:pPr lvl="2"/>
            <a:r>
              <a:rPr lang="en-US" sz="1200" dirty="0">
                <a:cs typeface="Courier New" panose="02070309020205020404" pitchFamily="49" charset="0"/>
              </a:rPr>
              <a:t>Random binary noise.  Not compressible. This is the ivy default.</a:t>
            </a:r>
          </a:p>
          <a:p>
            <a:r>
              <a:rPr lang="en-US" sz="1600" dirty="0">
                <a:latin typeface="Courier New" panose="02070309020205020404" pitchFamily="49" charset="0"/>
                <a:cs typeface="Courier New" panose="02070309020205020404" pitchFamily="49" charset="0"/>
              </a:rPr>
              <a:t>pattern = </a:t>
            </a:r>
            <a:r>
              <a:rPr lang="en-US" sz="1600" dirty="0" err="1">
                <a:latin typeface="Courier New" panose="02070309020205020404" pitchFamily="49" charset="0"/>
                <a:cs typeface="Courier New" panose="02070309020205020404" pitchFamily="49" charset="0"/>
              </a:rPr>
              <a:t>trailing_zeros</a:t>
            </a:r>
            <a:r>
              <a:rPr lang="en-US" sz="1600" dirty="0">
                <a:latin typeface="Courier New" panose="02070309020205020404" pitchFamily="49" charset="0"/>
                <a:cs typeface="Courier New" panose="02070309020205020404" pitchFamily="49" charset="0"/>
              </a:rPr>
              <a:t>, compressibility = 50%</a:t>
            </a:r>
          </a:p>
          <a:p>
            <a:pPr lvl="2"/>
            <a:r>
              <a:rPr lang="en-US" sz="1200" dirty="0">
                <a:cs typeface="Courier New" panose="02070309020205020404" pitchFamily="49" charset="0"/>
              </a:rPr>
              <a:t>Each block has an incompressible section and a section with repeated zeros.</a:t>
            </a:r>
          </a:p>
          <a:p>
            <a:pPr lvl="2"/>
            <a:r>
              <a:rPr lang="en-US" sz="1200" dirty="0">
                <a:latin typeface="Courier New" panose="02070309020205020404" pitchFamily="49" charset="0"/>
                <a:cs typeface="Courier New" panose="02070309020205020404" pitchFamily="49" charset="0"/>
              </a:rPr>
              <a:t>compressibility</a:t>
            </a:r>
            <a:r>
              <a:rPr lang="en-US" sz="1200" dirty="0">
                <a:cs typeface="Courier New" panose="02070309020205020404" pitchFamily="49" charset="0"/>
              </a:rPr>
              <a:t> specifies the % of the block that is repeating zeros.</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pattern = </a:t>
            </a:r>
            <a:r>
              <a:rPr lang="en-US" sz="1600" dirty="0" err="1">
                <a:latin typeface="Courier New" panose="02070309020205020404" pitchFamily="49" charset="0"/>
                <a:cs typeface="Courier New" panose="02070309020205020404" pitchFamily="49" charset="0"/>
              </a:rPr>
              <a:t>ascii</a:t>
            </a:r>
            <a:endParaRPr lang="en-US" sz="1600" dirty="0">
              <a:latin typeface="Courier New" panose="02070309020205020404" pitchFamily="49" charset="0"/>
              <a:cs typeface="Courier New" panose="02070309020205020404" pitchFamily="49" charset="0"/>
            </a:endParaRPr>
          </a:p>
          <a:p>
            <a:pPr lvl="2"/>
            <a:r>
              <a:rPr lang="en-US" sz="1200" dirty="0">
                <a:cs typeface="Courier New" panose="02070309020205020404" pitchFamily="49" charset="0"/>
              </a:rPr>
              <a:t>Random </a:t>
            </a:r>
            <a:r>
              <a:rPr lang="en-US" sz="1200" dirty="0" err="1">
                <a:cs typeface="Courier New" panose="02070309020205020404" pitchFamily="49" charset="0"/>
              </a:rPr>
              <a:t>ascii</a:t>
            </a:r>
            <a:r>
              <a:rPr lang="en-US" sz="1200" dirty="0">
                <a:cs typeface="Courier New" panose="02070309020205020404" pitchFamily="49" charset="0"/>
              </a:rPr>
              <a:t> characters.   Fixed degree of compressibility</a:t>
            </a:r>
          </a:p>
          <a:p>
            <a:r>
              <a:rPr lang="en-US" sz="1600" dirty="0">
                <a:latin typeface="Courier New" panose="02070309020205020404" pitchFamily="49" charset="0"/>
                <a:cs typeface="Courier New" panose="02070309020205020404" pitchFamily="49" charset="0"/>
              </a:rPr>
              <a:t>pattern = </a:t>
            </a:r>
            <a:r>
              <a:rPr lang="en-US" sz="1600" dirty="0" err="1">
                <a:latin typeface="Courier New" panose="02070309020205020404" pitchFamily="49" charset="0"/>
                <a:cs typeface="Courier New" panose="02070309020205020404" pitchFamily="49" charset="0"/>
              </a:rPr>
              <a:t>gobbledegook</a:t>
            </a:r>
            <a:endParaRPr lang="en-US" sz="1600" dirty="0">
              <a:latin typeface="Courier New" panose="02070309020205020404" pitchFamily="49" charset="0"/>
              <a:cs typeface="Courier New" panose="02070309020205020404" pitchFamily="49" charset="0"/>
            </a:endParaRPr>
          </a:p>
          <a:p>
            <a:pPr lvl="2"/>
            <a:r>
              <a:rPr lang="en-US" sz="1200" dirty="0">
                <a:cs typeface="Courier New" panose="02070309020205020404" pitchFamily="49" charset="0"/>
              </a:rPr>
              <a:t>Pseudo-English text generated by randomly selecting words from a dictionary.</a:t>
            </a:r>
          </a:p>
          <a:p>
            <a:pPr lvl="2"/>
            <a:r>
              <a:rPr lang="en-US" sz="1200" dirty="0">
                <a:cs typeface="Courier New" panose="02070309020205020404" pitchFamily="49" charset="0"/>
              </a:rPr>
              <a:t>Fixed degree of compressibility.</a:t>
            </a:r>
          </a:p>
          <a:p>
            <a:r>
              <a:rPr lang="en-US" sz="1600" dirty="0">
                <a:latin typeface="Courier New" panose="02070309020205020404" pitchFamily="49" charset="0"/>
                <a:cs typeface="Courier New" panose="02070309020205020404" pitchFamily="49" charset="0"/>
              </a:rPr>
              <a:t>pattern = zeros, pattern = all_0xFF</a:t>
            </a:r>
            <a:r>
              <a:rPr lang="en-US" sz="1600" dirty="0">
                <a:cs typeface="Courier New" panose="02070309020205020404" pitchFamily="49" charset="0"/>
              </a:rPr>
              <a:t> – self explanatory</a:t>
            </a: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.ivyscript pattern </a:t>
            </a:r>
            <a:r>
              <a:rPr lang="en-US" dirty="0"/>
              <a:t>parameter</a:t>
            </a:r>
          </a:p>
        </p:txBody>
      </p:sp>
      <p:sp>
        <p:nvSpPr>
          <p:cNvPr id="5" name="Rounded Rectangular Callout 4"/>
          <p:cNvSpPr/>
          <p:nvPr/>
        </p:nvSpPr>
        <p:spPr>
          <a:xfrm>
            <a:off x="5648458" y="32827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59" y="53113"/>
            <a:ext cx="7462213" cy="732441"/>
          </a:xfrm>
        </p:spPr>
        <p:txBody>
          <a:bodyPr>
            <a:normAutofit/>
          </a:bodyPr>
          <a:lstStyle/>
          <a:p>
            <a:r>
              <a:rPr lang="en-US" sz="2200" dirty="0">
                <a:latin typeface="Courier New" pitchFamily="49" charset="0"/>
                <a:cs typeface="Courier New" pitchFamily="49" charset="0"/>
              </a:rPr>
              <a:t>pattern=</a:t>
            </a:r>
            <a:r>
              <a:rPr lang="en-US" sz="2200" dirty="0" err="1">
                <a:latin typeface="Courier New" pitchFamily="49" charset="0"/>
                <a:cs typeface="Courier New" pitchFamily="49" charset="0"/>
              </a:rPr>
              <a:t>trailing_zeros,compressibility</a:t>
            </a:r>
            <a:r>
              <a:rPr lang="en-US" sz="2200" dirty="0">
                <a:latin typeface="Courier New" pitchFamily="49" charset="0"/>
                <a:cs typeface="Courier New" pitchFamily="49" charset="0"/>
              </a:rPr>
              <a:t>=50%</a:t>
            </a:r>
          </a:p>
        </p:txBody>
      </p:sp>
      <p:pic>
        <p:nvPicPr>
          <p:cNvPr id="2050" name="Picture 2"/>
          <p:cNvPicPr>
            <a:picLocks noChangeAspect="1" noChangeArrowheads="1"/>
          </p:cNvPicPr>
          <p:nvPr/>
        </p:nvPicPr>
        <p:blipFill>
          <a:blip r:embed="rId2" cstate="print"/>
          <a:srcRect/>
          <a:stretch>
            <a:fillRect/>
          </a:stretch>
        </p:blipFill>
        <p:spPr bwMode="auto">
          <a:xfrm>
            <a:off x="51942" y="965925"/>
            <a:ext cx="6827536" cy="3898984"/>
          </a:xfrm>
          <a:prstGeom prst="rect">
            <a:avLst/>
          </a:prstGeom>
          <a:noFill/>
          <a:ln w="9525">
            <a:noFill/>
            <a:miter lim="800000"/>
            <a:headEnd/>
            <a:tailEnd/>
          </a:ln>
        </p:spPr>
      </p:pic>
      <p:sp useBgFill="1">
        <p:nvSpPr>
          <p:cNvPr id="4" name="Rounded Rectangular Callout 3"/>
          <p:cNvSpPr/>
          <p:nvPr/>
        </p:nvSpPr>
        <p:spPr>
          <a:xfrm>
            <a:off x="6627864" y="1055549"/>
            <a:ext cx="2019045" cy="1110781"/>
          </a:xfrm>
          <a:prstGeom prst="wedgeRoundRectCallout">
            <a:avLst>
              <a:gd name="adj1" fmla="val -95805"/>
              <a:gd name="adj2" fmla="val 54220"/>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Leading part of block is random binary data </a:t>
            </a:r>
          </a:p>
          <a:p>
            <a:pPr algn="ctr"/>
            <a:r>
              <a:rPr lang="en-US" sz="1600" dirty="0">
                <a:solidFill>
                  <a:schemeClr val="tx1"/>
                </a:solidFill>
                <a:latin typeface="+mj-lt"/>
              </a:rPr>
              <a:t>(incompressible)</a:t>
            </a:r>
          </a:p>
        </p:txBody>
      </p:sp>
      <p:sp>
        <p:nvSpPr>
          <p:cNvPr id="6" name="Right Brace 5"/>
          <p:cNvSpPr/>
          <p:nvPr/>
        </p:nvSpPr>
        <p:spPr>
          <a:xfrm>
            <a:off x="6891746" y="2933444"/>
            <a:ext cx="239341" cy="191305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7" name="Rounded Rectangular Callout 6"/>
          <p:cNvSpPr/>
          <p:nvPr/>
        </p:nvSpPr>
        <p:spPr>
          <a:xfrm>
            <a:off x="7413385" y="2706379"/>
            <a:ext cx="1625265" cy="1362394"/>
          </a:xfrm>
          <a:prstGeom prst="wedgeRoundRectCallout">
            <a:avLst>
              <a:gd name="adj1" fmla="val -64270"/>
              <a:gd name="adj2" fmla="val 35933"/>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compressibility = 50% means 50% trailing binary zeros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pattern=</a:t>
            </a:r>
            <a:r>
              <a:rPr lang="en-US" dirty="0" err="1">
                <a:latin typeface="Courier New" pitchFamily="49" charset="0"/>
                <a:cs typeface="Courier New" pitchFamily="49" charset="0"/>
              </a:rPr>
              <a:t>ascii</a:t>
            </a:r>
            <a:endParaRPr lang="en-US"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pattern=</a:t>
            </a:r>
            <a:r>
              <a:rPr lang="en-US" dirty="0" err="1">
                <a:latin typeface="Courier New" pitchFamily="49" charset="0"/>
                <a:cs typeface="Courier New" pitchFamily="49" charset="0"/>
              </a:rPr>
              <a:t>gobbledegook</a:t>
            </a:r>
            <a:endParaRPr lang="en-US"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0838"/>
          </a:xfrm>
        </p:spPr>
        <p:txBody>
          <a:bodyPr/>
          <a:lstStyle/>
          <a:p>
            <a:r>
              <a:rPr lang="en-US" sz="1800" dirty="0"/>
              <a:t>The </a:t>
            </a:r>
            <a:r>
              <a:rPr lang="en-US" sz="1800" dirty="0" err="1">
                <a:latin typeface="Courier New" panose="02070309020205020404" pitchFamily="49" charset="0"/>
                <a:cs typeface="Courier New" panose="02070309020205020404" pitchFamily="49" charset="0"/>
              </a:rPr>
              <a:t>random_steady</a:t>
            </a:r>
            <a:r>
              <a:rPr lang="en-US" sz="1800" dirty="0"/>
              <a:t> and </a:t>
            </a:r>
            <a:r>
              <a:rPr lang="en-US" sz="1800" dirty="0" err="1">
                <a:latin typeface="Courier New" panose="02070309020205020404" pitchFamily="49" charset="0"/>
                <a:cs typeface="Courier New" panose="02070309020205020404" pitchFamily="49" charset="0"/>
              </a:rPr>
              <a:t>random_independent</a:t>
            </a:r>
            <a:r>
              <a:rPr lang="en-US" sz="1800" dirty="0"/>
              <a:t> </a:t>
            </a:r>
            <a:r>
              <a:rPr lang="en-US" sz="1800" dirty="0" err="1"/>
              <a:t>iosequencer</a:t>
            </a:r>
            <a:r>
              <a:rPr lang="en-US" sz="1800" dirty="0"/>
              <a:t> types </a:t>
            </a:r>
            <a:r>
              <a:rPr lang="en-US" sz="1800"/>
              <a:t>support optional </a:t>
            </a:r>
            <a:r>
              <a:rPr lang="en-US" sz="1800" dirty="0"/>
              <a:t>"hot zone" </a:t>
            </a:r>
            <a:r>
              <a:rPr lang="en-US" sz="1800"/>
              <a:t>parameter settings</a:t>
            </a:r>
            <a:endParaRPr lang="en-US" sz="1800" dirty="0"/>
          </a:p>
          <a:p>
            <a:pPr lvl="1"/>
            <a:r>
              <a:rPr lang="en-US" sz="1600" dirty="0" err="1">
                <a:latin typeface="Courier New" panose="02070309020205020404" pitchFamily="49" charset="0"/>
                <a:cs typeface="Courier New" panose="02070309020205020404" pitchFamily="49" charset="0"/>
              </a:rPr>
              <a:t>hot_zone_size_bytes</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a:t>
            </a:r>
          </a:p>
          <a:p>
            <a:pPr lvl="2"/>
            <a:r>
              <a:rPr lang="en-US" sz="1400" dirty="0"/>
              <a:t>KiB/</a:t>
            </a:r>
            <a:r>
              <a:rPr lang="en-US" sz="1400" dirty="0" err="1"/>
              <a:t>MiB</a:t>
            </a:r>
            <a:r>
              <a:rPr lang="en-US" sz="1400" dirty="0"/>
              <a:t>/</a:t>
            </a:r>
            <a:r>
              <a:rPr lang="en-US" sz="1400" dirty="0" err="1"/>
              <a:t>GiB</a:t>
            </a:r>
            <a:r>
              <a:rPr lang="en-US" sz="1400" dirty="0"/>
              <a:t>/</a:t>
            </a:r>
            <a:r>
              <a:rPr lang="en-US" sz="1400" dirty="0" err="1"/>
              <a:t>TiB</a:t>
            </a:r>
            <a:r>
              <a:rPr lang="en-US" sz="1400" dirty="0"/>
              <a:t> suffixes OK.</a:t>
            </a:r>
          </a:p>
          <a:p>
            <a:r>
              <a:rPr lang="en-US" sz="1800" dirty="0"/>
              <a:t>The random I/O "hot zone" receives a specified fraction of all I/</a:t>
            </a:r>
            <a:r>
              <a:rPr lang="en-US" sz="1800" dirty="0" err="1"/>
              <a:t>Os</a:t>
            </a:r>
            <a:r>
              <a:rPr lang="en-US" sz="1800" dirty="0"/>
              <a:t>.</a:t>
            </a:r>
          </a:p>
          <a:p>
            <a:pPr lvl="1"/>
            <a:r>
              <a:rPr lang="en-US" sz="1600" dirty="0"/>
              <a:t>The hot zone fraction of I/</a:t>
            </a:r>
            <a:r>
              <a:rPr lang="en-US" sz="1600" dirty="0" err="1"/>
              <a:t>Os</a:t>
            </a:r>
            <a:r>
              <a:rPr lang="en-US" sz="1600" dirty="0"/>
              <a:t> is a number from 0.0 to 1.0 or from 0% to 100%.</a:t>
            </a:r>
          </a:p>
          <a:p>
            <a:pPr lvl="1"/>
            <a:r>
              <a:rPr lang="en-US" sz="1600" dirty="0"/>
              <a:t>If neither of </a:t>
            </a:r>
            <a:r>
              <a:rPr lang="en-US" sz="1600" dirty="0" err="1">
                <a:latin typeface="Courier New" panose="02070309020205020404" pitchFamily="49" charset="0"/>
                <a:cs typeface="Courier New" panose="02070309020205020404" pitchFamily="49" charset="0"/>
              </a:rPr>
              <a:t>hot_zone_read_fraction</a:t>
            </a:r>
            <a:r>
              <a:rPr lang="en-US" sz="1600" dirty="0"/>
              <a:t> nor </a:t>
            </a:r>
            <a:r>
              <a:rPr lang="en-US" sz="1600" dirty="0" err="1">
                <a:latin typeface="Courier New" panose="02070309020205020404" pitchFamily="49" charset="0"/>
                <a:cs typeface="Courier New" panose="02070309020205020404" pitchFamily="49" charset="0"/>
              </a:rPr>
              <a:t>hot_zone_write_fraction</a:t>
            </a:r>
            <a:r>
              <a:rPr lang="en-US" sz="1600" dirty="0"/>
              <a:t> are specified, then the value of </a:t>
            </a:r>
            <a:r>
              <a:rPr lang="en-US" sz="1600" dirty="0" err="1">
                <a:latin typeface="Courier New" panose="02070309020205020404" pitchFamily="49" charset="0"/>
                <a:cs typeface="Courier New" panose="02070309020205020404" pitchFamily="49" charset="0"/>
              </a:rPr>
              <a:t>hot_zone_IOPS_fraction</a:t>
            </a:r>
            <a:r>
              <a:rPr lang="en-US" sz="1600" dirty="0"/>
              <a:t> is applied to both reads and writes.</a:t>
            </a:r>
          </a:p>
        </p:txBody>
      </p:sp>
      <p:sp>
        <p:nvSpPr>
          <p:cNvPr id="3" name="Title 2"/>
          <p:cNvSpPr>
            <a:spLocks noGrp="1"/>
          </p:cNvSpPr>
          <p:nvPr>
            <p:ph type="title"/>
          </p:nvPr>
        </p:nvSpPr>
        <p:spPr/>
        <p:txBody>
          <a:bodyPr>
            <a:normAutofit/>
          </a:bodyPr>
          <a:lstStyle/>
          <a:p>
            <a:r>
              <a:rPr lang="en-US" sz="2000" dirty="0"/>
              <a:t>Random workload "hot zone"</a:t>
            </a:r>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92990"/>
          </a:xfrm>
        </p:spPr>
        <p:txBody>
          <a:bodyPr/>
          <a:lstStyle/>
          <a:p>
            <a:r>
              <a:rPr lang="en-US" sz="1800" dirty="0"/>
              <a:t>The purpose of the random workload "hot zone" is to be able to use a single set of concurrent I/O "tags" (i.e. an ivy "workload") to force an otherwise random location distribution to put a certain number of I/</a:t>
            </a:r>
            <a:r>
              <a:rPr lang="en-US" sz="1800" dirty="0" err="1"/>
              <a:t>Os</a:t>
            </a:r>
            <a:r>
              <a:rPr lang="en-US" sz="1800" dirty="0"/>
              <a:t> into the "hot zone".</a:t>
            </a:r>
          </a:p>
          <a:p>
            <a:r>
              <a:rPr lang="en-US" sz="1800" dirty="0"/>
              <a:t>This is an open-loop method of achieving a target subsystem cache hit ratio with a perfectly even random distribution.</a:t>
            </a:r>
          </a:p>
          <a:p>
            <a:r>
              <a:rPr lang="en-US" sz="1800" dirty="0"/>
              <a:t>I/</a:t>
            </a:r>
            <a:r>
              <a:rPr lang="en-US" sz="1800" dirty="0" err="1"/>
              <a:t>Os</a:t>
            </a:r>
            <a:r>
              <a:rPr lang="en-US" sz="1800" dirty="0"/>
              <a:t> are random within the "hot zone" and random within the remaining extent, all of which are within the "LUN coverage" parameter settings.</a:t>
            </a:r>
          </a:p>
        </p:txBody>
      </p:sp>
      <p:sp>
        <p:nvSpPr>
          <p:cNvPr id="3" name="Title 2"/>
          <p:cNvSpPr>
            <a:spLocks noGrp="1"/>
          </p:cNvSpPr>
          <p:nvPr>
            <p:ph type="title"/>
          </p:nvPr>
        </p:nvSpPr>
        <p:spPr/>
        <p:txBody>
          <a:bodyPr>
            <a:normAutofit/>
          </a:bodyPr>
          <a:lstStyle/>
          <a:p>
            <a:r>
              <a:rPr lang="en-US" sz="2000" dirty="0"/>
              <a:t>"hot zone" I/O patterns and queue depth</a:t>
            </a:r>
          </a:p>
        </p:txBody>
      </p:sp>
    </p:spTree>
    <p:extLst>
      <p:ext uri="{BB962C8B-B14F-4D97-AF65-F5344CB8AC3E}">
        <p14:creationId xmlns:p14="http://schemas.microsoft.com/office/powerpoint/2010/main" val="28462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69989"/>
          </a:xfrm>
        </p:spPr>
        <p:txBody>
          <a:bodyPr/>
          <a:lstStyle/>
          <a:p>
            <a:r>
              <a:rPr lang="en-US" sz="1800" dirty="0"/>
              <a:t>The value the user specifies for </a:t>
            </a:r>
            <a:r>
              <a:rPr lang="en-US" sz="1800" dirty="0" err="1">
                <a:latin typeface="Courier New" panose="02070309020205020404" pitchFamily="49" charset="0"/>
                <a:cs typeface="Courier New" panose="02070309020205020404" pitchFamily="49" charset="0"/>
              </a:rPr>
              <a:t>hot_zone_size_bytes</a:t>
            </a:r>
            <a:r>
              <a:rPr lang="en-US" sz="1800" dirty="0"/>
              <a:t> is rounded up to the next higher multiple of the </a:t>
            </a:r>
            <a:r>
              <a:rPr lang="en-US" sz="1800" dirty="0">
                <a:latin typeface="Courier New" panose="02070309020205020404" pitchFamily="49" charset="0"/>
                <a:cs typeface="Courier New" panose="02070309020205020404" pitchFamily="49" charset="0"/>
              </a:rPr>
              <a:t>blocksize</a:t>
            </a:r>
            <a:r>
              <a:rPr lang="en-US" sz="1800" dirty="0"/>
              <a:t> parameter value.</a:t>
            </a:r>
          </a:p>
          <a:p>
            <a:r>
              <a:rPr lang="en-US" sz="1800" dirty="0"/>
              <a:t>The "hot zone" starts at the beginning of the LUN coverage area specified by  </a:t>
            </a:r>
            <a:br>
              <a:rPr lang="en-US" sz="1800" dirty="0"/>
            </a:br>
            <a:r>
              <a:rPr lang="en-US" sz="1800" dirty="0" err="1">
                <a:latin typeface="Courier New" pitchFamily="49" charset="0"/>
                <a:cs typeface="Courier New" pitchFamily="49" charset="0"/>
              </a:rPr>
              <a:t>RangeStart</a:t>
            </a:r>
            <a:r>
              <a:rPr lang="en-US" sz="1800" dirty="0">
                <a:latin typeface="Courier New" pitchFamily="49" charset="0"/>
                <a:cs typeface="Courier New" pitchFamily="49" charset="0"/>
              </a:rPr>
              <a:t> </a:t>
            </a:r>
            <a:r>
              <a:rPr lang="en-US" sz="1800" dirty="0">
                <a:cs typeface="Courier New" pitchFamily="49" charset="0"/>
              </a:rPr>
              <a:t> (default </a:t>
            </a:r>
            <a:r>
              <a:rPr lang="en-US" sz="1800" dirty="0">
                <a:latin typeface="Courier New" pitchFamily="49" charset="0"/>
                <a:cs typeface="Courier New" pitchFamily="49" charset="0"/>
              </a:rPr>
              <a:t>0%</a:t>
            </a:r>
            <a:r>
              <a:rPr lang="en-US" sz="1800" dirty="0">
                <a:cs typeface="Courier New" pitchFamily="49" charset="0"/>
              </a:rPr>
              <a:t>) and </a:t>
            </a:r>
            <a:r>
              <a:rPr lang="en-US" sz="1800" dirty="0" err="1">
                <a:latin typeface="Courier New" pitchFamily="49" charset="0"/>
                <a:cs typeface="Courier New" pitchFamily="49" charset="0"/>
              </a:rPr>
              <a:t>RangeEnd</a:t>
            </a:r>
            <a:r>
              <a:rPr lang="en-US" sz="1800" dirty="0">
                <a:latin typeface="Courier New" pitchFamily="49" charset="0"/>
                <a:cs typeface="Courier New" pitchFamily="49" charset="0"/>
              </a:rPr>
              <a:t> </a:t>
            </a:r>
            <a:r>
              <a:rPr lang="en-US" sz="1800" dirty="0">
                <a:cs typeface="Courier New" pitchFamily="49" charset="0"/>
              </a:rPr>
              <a:t>(default </a:t>
            </a:r>
            <a:r>
              <a:rPr lang="en-US" sz="1800" dirty="0">
                <a:latin typeface="Courier New" pitchFamily="49" charset="0"/>
                <a:cs typeface="Courier New" pitchFamily="49" charset="0"/>
              </a:rPr>
              <a:t>100%</a:t>
            </a:r>
            <a:r>
              <a:rPr lang="en-US" sz="1800" dirty="0">
                <a:cs typeface="Courier New" pitchFamily="49" charset="0"/>
              </a:rPr>
              <a:t>) expressed as a percentage of the way from the beginning to the end of the LUN.</a:t>
            </a:r>
          </a:p>
          <a:p>
            <a:r>
              <a:rPr lang="en-US" sz="1800" dirty="0">
                <a:cs typeface="Courier New" pitchFamily="49" charset="0"/>
              </a:rPr>
              <a:t>The "hot zone" is designed to service hot zone hits as well as non-hot zone misses with the same set of tags, that is, within the same ivy workload. There is no separate reporting of the hot zone as the csv files are by workload.</a:t>
            </a:r>
            <a:endParaRPr lang="en-US" sz="1800" dirty="0"/>
          </a:p>
        </p:txBody>
      </p:sp>
      <p:sp>
        <p:nvSpPr>
          <p:cNvPr id="3" name="Title 2"/>
          <p:cNvSpPr>
            <a:spLocks noGrp="1"/>
          </p:cNvSpPr>
          <p:nvPr>
            <p:ph type="title"/>
          </p:nvPr>
        </p:nvSpPr>
        <p:spPr/>
        <p:txBody>
          <a:bodyPr>
            <a:normAutofit/>
          </a:bodyPr>
          <a:lstStyle/>
          <a:p>
            <a:r>
              <a:rPr lang="en-US" sz="2000" dirty="0"/>
              <a:t>"hot zone" notes</a:t>
            </a:r>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instances of the </a:t>
            </a:r>
            <a:r>
              <a:rPr lang="en-US" altLang="zh-CN" sz="1600" dirty="0" err="1">
                <a:latin typeface="Courier New" panose="02070309020205020404" pitchFamily="49" charset="0"/>
                <a:cs typeface="Courier New" panose="02070309020205020404" pitchFamily="49" charset="0"/>
              </a:rPr>
              <a:t>r_steady</a:t>
            </a:r>
            <a:r>
              <a:rPr lang="en-US" altLang="zh-CN" sz="1600" dirty="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workloads. (All workloads are automatically deleted when ivy ends.)</a:t>
            </a:r>
          </a:p>
          <a:p>
            <a:pPr lvl="1"/>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a:t>Statements - </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DeleteWorkload</a:t>
            </a:r>
            <a:r>
              <a:rPr lang="en-US" altLang="zh-CN" dirty="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3600986"/>
          </a:xfrm>
        </p:spPr>
        <p:txBody>
          <a:bodyPr/>
          <a:lstStyle/>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ivy_output</a:t>
            </a:r>
            <a:r>
              <a:rPr lang="en-US" altLang="zh-CN" sz="1200" dirty="0">
                <a:latin typeface="Courier New" pitchFamily="49" charset="0"/>
                <a:cs typeface="Courier New" pitchFamily="49" charset="0"/>
              </a:rPr>
              <a:t>";</a:t>
            </a:r>
          </a:p>
          <a:p>
            <a:r>
              <a:rPr lang="en-US" sz="1200" dirty="0">
                <a:latin typeface="Courier New" pitchFamily="49" charset="0"/>
                <a:cs typeface="Courier New" pitchFamily="49" charset="0"/>
              </a:rPr>
              <a:t>[Hosts] "sun159, </a:t>
            </a:r>
            <a:r>
              <a:rPr lang="en-US" sz="1200" dirty="0" err="1">
                <a:latin typeface="Courier New" pitchFamily="49" charset="0"/>
                <a:cs typeface="Courier New" pitchFamily="49" charset="0"/>
              </a:rPr>
              <a:t>cb</a:t>
            </a:r>
            <a:r>
              <a:rPr lang="en-US" sz="1200" dirty="0">
                <a:latin typeface="Courier New" pitchFamily="49" charset="0"/>
                <a:cs typeface="Courier New" pitchFamily="49" charset="0"/>
              </a:rPr>
              <a:t>[24-31]" [Select] "</a:t>
            </a:r>
            <a:r>
              <a:rPr lang="en-US" sz="1200" dirty="0" err="1">
                <a:latin typeface="Courier New" pitchFamily="49" charset="0"/>
                <a:cs typeface="Courier New" pitchFamily="49" charset="0"/>
              </a:rPr>
              <a:t>serial_number</a:t>
            </a:r>
            <a:r>
              <a:rPr lang="en-US" sz="1200" dirty="0">
                <a:latin typeface="Courier New" pitchFamily="49" charset="0"/>
                <a:cs typeface="Courier New" pitchFamily="49" charset="0"/>
              </a:rPr>
              <a:t> : 123456, LDEV : 00:00-01:FF";</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"cat" [</a:t>
            </a:r>
            <a:r>
              <a:rPr lang="fr-FR" sz="1200" dirty="0" err="1">
                <a:latin typeface="Courier New" pitchFamily="49" charset="0"/>
                <a:cs typeface="Courier New" pitchFamily="49" charset="0"/>
              </a:rPr>
              <a:t>iosequencer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"IOPS=max, </a:t>
            </a:r>
            <a:r>
              <a:rPr lang="fr-FR" sz="1200" dirty="0" err="1">
                <a:latin typeface="Courier New" pitchFamily="49" charset="0"/>
                <a:cs typeface="Courier New" pitchFamily="49" charset="0"/>
              </a:rPr>
              <a:t>maxTags</a:t>
            </a:r>
            <a:r>
              <a:rPr lang="fr-FR" sz="1200" dirty="0">
                <a:latin typeface="Courier New" pitchFamily="49" charset="0"/>
                <a:cs typeface="Courier New" pitchFamily="49" charset="0"/>
              </a:rPr>
              <a:t>=1";</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"LDEV : 00:04";</a:t>
            </a:r>
            <a:endParaRPr lang="en-US" sz="1200" dirty="0"/>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25%;</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410123+1A, 410123+2A }" [parameters] "</a:t>
            </a:r>
            <a:r>
              <a:rPr lang="en-US" altLang="zh-CN" sz="1200" dirty="0" err="1">
                <a:latin typeface="Courier New" pitchFamily="49" charset="0"/>
                <a:cs typeface="Courier New" pitchFamily="49" charset="0"/>
              </a:rPr>
              <a:t>maxTags</a:t>
            </a:r>
            <a:r>
              <a:rPr lang="en-US" altLang="zh-CN" sz="1200" dirty="0">
                <a:latin typeface="Courier New" pitchFamily="49" charset="0"/>
                <a:cs typeface="Courier New" pitchFamily="49" charset="0"/>
              </a:rPr>
              <a:t>=128";</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a:latin typeface="Courier New" pitchFamily="49" charset="0"/>
                <a:cs typeface="Courier New" pitchFamily="49" charset="0"/>
              </a:rPr>
              <a:t>[Go]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p>
        </p:txBody>
      </p:sp>
      <p:sp>
        <p:nvSpPr>
          <p:cNvPr id="3" name="Title 2"/>
          <p:cNvSpPr>
            <a:spLocks noGrp="1"/>
          </p:cNvSpPr>
          <p:nvPr>
            <p:ph type="title"/>
          </p:nvPr>
        </p:nvSpPr>
        <p:spPr/>
        <p:txBody>
          <a:bodyPr/>
          <a:lstStyle/>
          <a:p>
            <a:r>
              <a:rPr lang="en-US" dirty="0"/>
              <a:t>ivyscript engine control statements </a:t>
            </a:r>
            <a:r>
              <a:rPr lang="en-US" sz="1600" dirty="0"/>
              <a:t>(each =&gt;API call)</a:t>
            </a:r>
            <a:endParaRPr lang="en-US" dirty="0"/>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DD3B5-3CFD-4FBD-9A74-D3E5A82A049E}"/>
              </a:ext>
            </a:extLst>
          </p:cNvPr>
          <p:cNvSpPr>
            <a:spLocks noGrp="1"/>
          </p:cNvSpPr>
          <p:nvPr>
            <p:ph idx="1"/>
          </p:nvPr>
        </p:nvSpPr>
        <p:spPr>
          <a:xfrm>
            <a:off x="264160" y="967575"/>
            <a:ext cx="8584006" cy="3932872"/>
          </a:xfrm>
        </p:spPr>
        <p:txBody>
          <a:bodyPr/>
          <a:lstStyle/>
          <a:p>
            <a:r>
              <a:rPr lang="en-US" sz="1800" dirty="0"/>
              <a:t>The “</a:t>
            </a:r>
            <a:r>
              <a:rPr lang="en-US" sz="1800" dirty="0">
                <a:latin typeface="Courier New" panose="02070309020205020404" pitchFamily="49" charset="0"/>
                <a:cs typeface="Courier New" panose="02070309020205020404" pitchFamily="49" charset="0"/>
              </a:rPr>
              <a:t>skew</a:t>
            </a:r>
            <a:r>
              <a:rPr lang="en-US" sz="1800" dirty="0"/>
              <a:t>” or “</a:t>
            </a:r>
            <a:r>
              <a:rPr lang="en-US" sz="1800" dirty="0" err="1">
                <a:latin typeface="Courier New" panose="02070309020205020404" pitchFamily="49" charset="0"/>
                <a:cs typeface="Courier New" panose="02070309020205020404" pitchFamily="49" charset="0"/>
              </a:rPr>
              <a:t>skew_weight</a:t>
            </a:r>
            <a:r>
              <a:rPr lang="en-US" sz="1800" dirty="0"/>
              <a:t>” (use either name) parameter must be set to a non-zero number, defaulting to -1.0,</a:t>
            </a:r>
          </a:p>
          <a:p>
            <a:r>
              <a:rPr lang="en-US" sz="1800" dirty="0"/>
              <a:t>Skew is used for two distinct purposes:</a:t>
            </a:r>
          </a:p>
          <a:p>
            <a:pPr marL="623887" lvl="1" indent="-342900">
              <a:buFont typeface="+mj-lt"/>
              <a:buAutoNum type="arabicPeriod"/>
            </a:pPr>
            <a:r>
              <a:rPr lang="en-US" sz="1600" dirty="0"/>
              <a:t>With “Edit Rollup”, skew governs the distribution of a fixed </a:t>
            </a:r>
            <a:r>
              <a:rPr lang="en-US" sz="1600" dirty="0" err="1">
                <a:latin typeface="Courier New" panose="02070309020205020404" pitchFamily="49" charset="0"/>
                <a:cs typeface="Courier New" panose="02070309020205020404" pitchFamily="49" charset="0"/>
              </a:rPr>
              <a:t>total_IOPS</a:t>
            </a:r>
            <a:r>
              <a:rPr lang="en-US" sz="1600" dirty="0"/>
              <a:t> value across LUNs and the workloads on those LUNs.</a:t>
            </a:r>
          </a:p>
          <a:p>
            <a:pPr marL="904875" lvl="2" indent="-342900"/>
            <a:r>
              <a:rPr lang="en-US" sz="1400" dirty="0"/>
              <a:t>Works identically whether skew is positive or negative.</a:t>
            </a:r>
          </a:p>
          <a:p>
            <a:pPr marL="904875" lvl="2" indent="-342900"/>
            <a:r>
              <a:rPr lang="en-US" sz="1400" dirty="0" err="1"/>
              <a:t>Total_IOPS</a:t>
            </a:r>
            <a:r>
              <a:rPr lang="en-US" sz="1400" dirty="0"/>
              <a:t> value is first evenly distributed over LUNs, and then within the LUN proportional to each workload’s skew value.</a:t>
            </a:r>
          </a:p>
          <a:p>
            <a:pPr marL="623887" lvl="1" indent="-342900">
              <a:buFont typeface="+mj-lt"/>
              <a:buAutoNum type="arabicPeriod"/>
            </a:pPr>
            <a:r>
              <a:rPr lang="en-US" sz="1600" dirty="0"/>
              <a:t>Where there are multiple IOPS=max workloads on a LUN, a positive skew value for a workload causes the ratio of the IOPS of each positive-skew with IOPS=max workload to be proportional to that workload’s positive skew value. </a:t>
            </a:r>
          </a:p>
          <a:p>
            <a:pPr marL="904875" lvl="2" indent="-342900"/>
            <a:r>
              <a:rPr lang="en-US" sz="1400" dirty="0">
                <a:cs typeface="Courier New" panose="02070309020205020404" pitchFamily="49" charset="0"/>
              </a:rPr>
              <a:t>If an IOPS=max workload has a negative skew, it will run independently without reference to any other IOPS=max workloads.</a:t>
            </a:r>
          </a:p>
        </p:txBody>
      </p:sp>
      <p:sp>
        <p:nvSpPr>
          <p:cNvPr id="3" name="Title 2">
            <a:extLst>
              <a:ext uri="{FF2B5EF4-FFF2-40B4-BE49-F238E27FC236}">
                <a16:creationId xmlns:a16="http://schemas.microsoft.com/office/drawing/2014/main" id="{ACDC4DD3-2F00-4A6D-BA1A-3AF318F51FA4}"/>
              </a:ext>
            </a:extLst>
          </p:cNvPr>
          <p:cNvSpPr>
            <a:spLocks noGrp="1"/>
          </p:cNvSpPr>
          <p:nvPr>
            <p:ph type="title"/>
          </p:nvPr>
        </p:nvSpPr>
        <p:spPr/>
        <p:txBody>
          <a:bodyPr>
            <a:normAutofit/>
          </a:bodyPr>
          <a:lstStyle/>
          <a:p>
            <a:r>
              <a:rPr lang="en-US" sz="2000" dirty="0"/>
              <a:t>Workload parameter – “</a:t>
            </a:r>
            <a:r>
              <a:rPr lang="en-US" sz="2000" dirty="0">
                <a:latin typeface="Courier New" panose="02070309020205020404" pitchFamily="49" charset="0"/>
                <a:cs typeface="Courier New" panose="02070309020205020404" pitchFamily="49" charset="0"/>
              </a:rPr>
              <a:t>skew</a:t>
            </a:r>
            <a:r>
              <a:rPr lang="en-US" sz="2000" dirty="0"/>
              <a:t>” or “</a:t>
            </a:r>
            <a:r>
              <a:rPr lang="en-US" sz="2000" dirty="0" err="1">
                <a:latin typeface="Courier New" panose="02070309020205020404" pitchFamily="49" charset="0"/>
                <a:cs typeface="Courier New" panose="02070309020205020404" pitchFamily="49" charset="0"/>
              </a:rPr>
              <a:t>skew_weight</a:t>
            </a:r>
            <a:r>
              <a:rPr lang="en-US" sz="2000" dirty="0"/>
              <a:t>”</a:t>
            </a:r>
          </a:p>
        </p:txBody>
      </p:sp>
    </p:spTree>
    <p:extLst>
      <p:ext uri="{BB962C8B-B14F-4D97-AF65-F5344CB8AC3E}">
        <p14:creationId xmlns:p14="http://schemas.microsoft.com/office/powerpoint/2010/main" val="195866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3416320"/>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skew = 2 %%;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[edit rollup] "all=all" [parameters] "</a:t>
            </a:r>
            <a:r>
              <a:rPr lang="en-US" sz="1200" dirty="0" err="1">
                <a:latin typeface="Courier New" panose="02070309020205020404" pitchFamily="49" charset="0"/>
                <a:cs typeface="Courier New" panose="02070309020205020404" pitchFamily="49" charset="0"/>
              </a:rPr>
              <a:t>total_IOPS</a:t>
            </a:r>
            <a:r>
              <a:rPr lang="en-US" sz="1200" dirty="0">
                <a:latin typeface="Courier New" panose="02070309020205020404" pitchFamily="49" charset="0"/>
                <a:cs typeface="Courier New" panose="02070309020205020404" pitchFamily="49" charset="0"/>
              </a:rPr>
              <a:t>=1000";</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Edit Rollup &amp; </a:t>
            </a:r>
            <a:r>
              <a:rPr lang="en-US" dirty="0" err="1">
                <a:latin typeface="Courier New" panose="02070309020205020404" pitchFamily="49" charset="0"/>
                <a:cs typeface="Courier New" panose="02070309020205020404" pitchFamily="49" charset="0"/>
              </a:rPr>
              <a:t>total_IOPS</a:t>
            </a:r>
            <a:endParaRPr lang="en-US"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5696953" y="1220721"/>
            <a:ext cx="1991226" cy="494262"/>
          </a:xfrm>
          <a:prstGeom prst="wedgeRoundRectCallout">
            <a:avLst>
              <a:gd name="adj1" fmla="val -42545"/>
              <a:gd name="adj2" fmla="val 9736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not specified, defaults to -1.0</a:t>
            </a:r>
          </a:p>
        </p:txBody>
      </p:sp>
      <p:sp>
        <p:nvSpPr>
          <p:cNvPr id="5" name="Speech Bubble: Rectangle with Corners Rounded 4">
            <a:extLst>
              <a:ext uri="{FF2B5EF4-FFF2-40B4-BE49-F238E27FC236}">
                <a16:creationId xmlns:a16="http://schemas.microsoft.com/office/drawing/2014/main" id="{52250E76-FF93-4DCF-85D5-3124546DC803}"/>
              </a:ext>
            </a:extLst>
          </p:cNvPr>
          <p:cNvSpPr/>
          <p:nvPr/>
        </p:nvSpPr>
        <p:spPr>
          <a:xfrm>
            <a:off x="6157161" y="3428517"/>
            <a:ext cx="1531018" cy="494262"/>
          </a:xfrm>
          <a:prstGeom prst="wedgeRoundRectCallout">
            <a:avLst>
              <a:gd name="adj1" fmla="val -198998"/>
              <a:gd name="adj2" fmla="val -4002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specified </a:t>
            </a:r>
            <a:br>
              <a:rPr lang="en-US" sz="1400" dirty="0">
                <a:solidFill>
                  <a:schemeClr val="tx1"/>
                </a:solidFill>
                <a:latin typeface="+mj-lt"/>
              </a:rPr>
            </a:br>
            <a:r>
              <a:rPr lang="en-US" sz="1400" dirty="0">
                <a:solidFill>
                  <a:schemeClr val="tx1"/>
                </a:solidFill>
                <a:latin typeface="+mj-lt"/>
              </a:rPr>
              <a:t>as 2.0</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992070" y="4389636"/>
            <a:ext cx="7574415" cy="494262"/>
          </a:xfrm>
          <a:prstGeom prst="wedgeRoundRectCallout">
            <a:avLst>
              <a:gd name="adj1" fmla="val 4634"/>
              <a:gd name="adj2" fmla="val -13989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mj-lt"/>
              </a:rPr>
              <a:t>total_IOPS</a:t>
            </a:r>
            <a:r>
              <a:rPr lang="en-US" sz="1400" dirty="0">
                <a:solidFill>
                  <a:schemeClr val="tx1"/>
                </a:solidFill>
                <a:latin typeface="+mj-lt"/>
              </a:rPr>
              <a:t> is first divided by the number of LUNs on all hosts behind the “all=all” rollup, </a:t>
            </a:r>
            <a:br>
              <a:rPr lang="en-US" sz="1400" dirty="0">
                <a:solidFill>
                  <a:schemeClr val="tx1"/>
                </a:solidFill>
                <a:latin typeface="+mj-lt"/>
              </a:rPr>
            </a:br>
            <a:r>
              <a:rPr lang="en-US" sz="1400" dirty="0">
                <a:solidFill>
                  <a:schemeClr val="tx1"/>
                </a:solidFill>
                <a:latin typeface="+mj-lt"/>
              </a:rPr>
              <a:t>then the IOPS per LUN is divided up in the ratio </a:t>
            </a:r>
            <a:r>
              <a:rPr lang="en-US" sz="1400" dirty="0">
                <a:solidFill>
                  <a:schemeClr val="tx1"/>
                </a:solidFill>
              </a:rPr>
              <a:t>to 1 part </a:t>
            </a:r>
            <a:r>
              <a:rPr lang="en-US" sz="1400" dirty="0" err="1">
                <a:solidFill>
                  <a:schemeClr val="tx1"/>
                </a:solidFill>
              </a:rPr>
              <a:t>r_steady</a:t>
            </a:r>
            <a:r>
              <a:rPr lang="en-US" sz="1400" dirty="0">
                <a:solidFill>
                  <a:schemeClr val="tx1"/>
                </a:solidFill>
              </a:rPr>
              <a:t>  to </a:t>
            </a:r>
            <a:r>
              <a:rPr lang="en-US" sz="1400" dirty="0">
                <a:solidFill>
                  <a:schemeClr val="tx1"/>
                </a:solidFill>
                <a:latin typeface="+mj-lt"/>
              </a:rPr>
              <a:t>2 parts </a:t>
            </a:r>
            <a:r>
              <a:rPr lang="en-US" sz="1400" dirty="0" err="1">
                <a:solidFill>
                  <a:schemeClr val="tx1"/>
                </a:solidFill>
                <a:latin typeface="+mj-lt"/>
              </a:rPr>
              <a:t>r_independent</a:t>
            </a:r>
            <a:r>
              <a:rPr lang="en-US" sz="1400" dirty="0">
                <a:solidFill>
                  <a:schemeClr val="tx1"/>
                </a:solidFill>
                <a:latin typeface="+mj-lt"/>
              </a:rPr>
              <a:t>.</a:t>
            </a:r>
          </a:p>
        </p:txBody>
      </p:sp>
    </p:spTree>
    <p:extLst>
      <p:ext uri="{BB962C8B-B14F-4D97-AF65-F5344CB8AC3E}">
        <p14:creationId xmlns:p14="http://schemas.microsoft.com/office/powerpoint/2010/main" val="6193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2862322"/>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IOPS=max, skew = 1,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=8,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IOPS=max, skew = 2,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IOPS=max</a:t>
            </a:r>
            <a:endParaRPr lang="en-US"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4471650" y="1382751"/>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1</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2128143" y="4232097"/>
            <a:ext cx="5498785" cy="689275"/>
          </a:xfrm>
          <a:prstGeom prst="wedgeRoundRectCallout">
            <a:avLst>
              <a:gd name="adj1" fmla="val -75110"/>
              <a:gd name="adj2" fmla="val -126832"/>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One third of the IOPS will come from the workload with skew=1, and two thirds will come from the workload with skew=2</a:t>
            </a:r>
          </a:p>
        </p:txBody>
      </p:sp>
      <p:sp>
        <p:nvSpPr>
          <p:cNvPr id="7" name="Speech Bubble: Rectangle with Corners Rounded 6">
            <a:extLst>
              <a:ext uri="{FF2B5EF4-FFF2-40B4-BE49-F238E27FC236}">
                <a16:creationId xmlns:a16="http://schemas.microsoft.com/office/drawing/2014/main" id="{4B40511E-CE10-4268-AA0A-4D105BCD0181}"/>
              </a:ext>
            </a:extLst>
          </p:cNvPr>
          <p:cNvSpPr/>
          <p:nvPr/>
        </p:nvSpPr>
        <p:spPr>
          <a:xfrm>
            <a:off x="4471650" y="2466929"/>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2</a:t>
            </a:r>
          </a:p>
        </p:txBody>
      </p:sp>
    </p:spTree>
    <p:extLst>
      <p:ext uri="{BB962C8B-B14F-4D97-AF65-F5344CB8AC3E}">
        <p14:creationId xmlns:p14="http://schemas.microsoft.com/office/powerpoint/2010/main" val="85838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31873"/>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err="1">
                <a:latin typeface="Courier New" pitchFamily="49" charset="0"/>
                <a:cs typeface="Courier New" pitchFamily="49" charset="0"/>
              </a:rPr>
              <a:t>Serial_Number+Port</a:t>
            </a:r>
            <a:r>
              <a:rPr lang="en-US" altLang="zh-CN" sz="1600" dirty="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"host"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a:t>A rollup is a grouping of all workload threads by value of a LUN attribute or a combination of LUN attributes.</a:t>
            </a:r>
          </a:p>
          <a:p>
            <a:r>
              <a:rPr lang="en-US" sz="1800" dirty="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rollup which only has one instance "</a:t>
            </a:r>
            <a:r>
              <a:rPr lang="en-US" sz="1800" dirty="0">
                <a:latin typeface="Courier New" pitchFamily="49" charset="0"/>
                <a:cs typeface="Courier New" pitchFamily="49" charset="0"/>
              </a:rPr>
              <a:t>all</a:t>
            </a:r>
            <a:r>
              <a:rPr lang="en-US" sz="1800" dirty="0"/>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a:latin typeface="Courier New" pitchFamily="49" charset="0"/>
                <a:cs typeface="Courier New" pitchFamily="49" charset="0"/>
              </a:rPr>
              <a:t>],[quantity],[</a:t>
            </a:r>
            <a:r>
              <a:rPr lang="en-US" altLang="zh-CN" sz="1800" dirty="0" err="1">
                <a:latin typeface="Courier New" pitchFamily="49" charset="0"/>
                <a:cs typeface="Courier New" pitchFamily="49" charset="0"/>
              </a:rPr>
              <a:t>MaxDroop</a:t>
            </a:r>
            <a:r>
              <a:rPr lang="en-US" altLang="zh-CN" sz="1800" dirty="0">
                <a:latin typeface="Courier New" pitchFamily="49" charset="0"/>
                <a:cs typeface="Courier New" pitchFamily="49" charset="0"/>
              </a:rPr>
              <a:t>]</a:t>
            </a:r>
            <a:r>
              <a:rPr lang="en-US" altLang="zh-CN" sz="1800" dirty="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err="1">
                <a:latin typeface="Courier New" pitchFamily="49" charset="0"/>
                <a:cs typeface="Courier New" pitchFamily="49" charset="0"/>
              </a:rPr>
              <a:t>host+LUN_name+workload</a:t>
            </a:r>
            <a:r>
              <a:rPr lang="en-US" sz="1800" dirty="0"/>
              <a:t>".</a:t>
            </a:r>
          </a:p>
        </p:txBody>
      </p:sp>
      <p:sp>
        <p:nvSpPr>
          <p:cNvPr id="3" name="Title 2"/>
          <p:cNvSpPr>
            <a:spLocks noGrp="1"/>
          </p:cNvSpPr>
          <p:nvPr>
            <p:ph type="title"/>
          </p:nvPr>
        </p:nvSpPr>
        <p:spPr/>
        <p:txBody>
          <a:bodyPr/>
          <a:lstStyle/>
          <a:p>
            <a:r>
              <a:rPr lang="en-US" dirty="0"/>
              <a:t>Statements – </a:t>
            </a:r>
            <a:r>
              <a:rPr lang="en-US" dirty="0">
                <a:latin typeface="Courier New" pitchFamily="49" charset="0"/>
                <a:cs typeface="Courier New" pitchFamily="49" charset="0"/>
              </a:rPr>
              <a:t>[</a:t>
            </a:r>
            <a:r>
              <a:rPr lang="en-US" dirty="0" err="1">
                <a:latin typeface="Courier New" pitchFamily="49" charset="0"/>
                <a:cs typeface="Courier New" pitchFamily="49" charset="0"/>
              </a:rPr>
              <a:t>CreateRollup</a:t>
            </a:r>
            <a:r>
              <a:rPr lang="en-US"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a:t>To get an output csv file with a csv folder by rollup type (e.g. </a:t>
            </a:r>
            <a:r>
              <a:rPr lang="en-US" sz="1600" dirty="0" err="1"/>
              <a:t>Port+CLPR</a:t>
            </a:r>
            <a:r>
              <a:rPr lang="en-US" sz="1600" dirty="0"/>
              <a:t>) and csv files by rollup instance (e.g. </a:t>
            </a:r>
            <a:r>
              <a:rPr lang="en-US" sz="1600" dirty="0" err="1"/>
              <a:t>Port+CLPR</a:t>
            </a:r>
            <a:r>
              <a:rPr lang="en-US" sz="1600" dirty="0"/>
              <a:t>  = 1A+CLPR0)</a:t>
            </a:r>
          </a:p>
          <a:p>
            <a:pPr marL="750887" lvl="1" indent="-457200"/>
            <a:r>
              <a:rPr lang="en-US" sz="1400" dirty="0"/>
              <a:t>This is how you get custom "sliced &amp; diced" data.</a:t>
            </a:r>
          </a:p>
          <a:p>
            <a:pPr marL="457200" indent="-457200">
              <a:buFont typeface="+mj-lt"/>
              <a:buAutoNum type="arabicPeriod"/>
            </a:pPr>
            <a:r>
              <a:rPr lang="en-US" sz="1600" dirty="0"/>
              <a:t>To perform dynamic feedback control (</a:t>
            </a:r>
            <a:r>
              <a:rPr lang="en-US" sz="1600" dirty="0" err="1">
                <a:latin typeface="Courier New" panose="02070309020205020404" pitchFamily="49" charset="0"/>
                <a:cs typeface="Courier New" panose="02070309020205020404" pitchFamily="49" charset="0"/>
              </a:rPr>
              <a:t>dfc</a:t>
            </a:r>
            <a:r>
              <a:rPr lang="en-US" sz="1600" dirty="0">
                <a:latin typeface="Courier New" panose="02070309020205020404" pitchFamily="49" charset="0"/>
                <a:cs typeface="Courier New" panose="02070309020205020404" pitchFamily="49" charset="0"/>
              </a:rPr>
              <a:t>=PID</a:t>
            </a:r>
            <a:r>
              <a:rPr lang="en-US" sz="1600" dirty="0"/>
              <a:t>) at the granularity of the rollup instance.</a:t>
            </a:r>
          </a:p>
          <a:p>
            <a:pPr marL="457200" indent="-457200">
              <a:buFont typeface="+mj-lt"/>
              <a:buAutoNum type="arabicPeriod"/>
            </a:pPr>
            <a:r>
              <a:rPr lang="en-US" sz="1600" dirty="0"/>
              <a:t>To identify a valid measurement period at the granularity of the rollup instance using </a:t>
            </a:r>
            <a:r>
              <a:rPr lang="en-US" sz="1600" dirty="0">
                <a:latin typeface="Courier New" panose="02070309020205020404" pitchFamily="49" charset="0"/>
                <a:cs typeface="Courier New" panose="02070309020205020404" pitchFamily="49" charset="0"/>
              </a:rPr>
              <a:t>measure=on</a:t>
            </a:r>
            <a:r>
              <a:rPr lang="en-US" sz="1600" dirty="0"/>
              <a:t>.</a:t>
            </a:r>
          </a:p>
          <a:p>
            <a:pPr marL="457200" indent="-457200">
              <a:buFont typeface="+mj-lt"/>
              <a:buAutoNum type="arabicPeriod"/>
            </a:pPr>
            <a:r>
              <a:rPr lang="en-US" sz="1600" dirty="0"/>
              <a:t>To validate the test configuration as operating correctly</a:t>
            </a:r>
          </a:p>
          <a:p>
            <a:pPr marL="750887" lvl="1" indent="-457200"/>
            <a:r>
              <a:rPr lang="en-US" sz="1400" dirty="0"/>
              <a:t>E.g. test that the number of ports reporting was what you expected</a:t>
            </a:r>
          </a:p>
          <a:p>
            <a:pPr marL="750887" lvl="1" indent="-457200"/>
            <a:r>
              <a:rPr lang="en-US" sz="14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a:latin typeface="Courier New" pitchFamily="49" charset="0"/>
                <a:cs typeface="Courier New" pitchFamily="49" charset="0"/>
              </a:rPr>
              <a:t>[CreateRollup] "</a:t>
            </a:r>
            <a:r>
              <a:rPr lang="en-US" altLang="zh-CN" sz="1400" b="1" dirty="0" err="1">
                <a:latin typeface="Courier New" pitchFamily="49" charset="0"/>
                <a:cs typeface="Courier New" pitchFamily="49" charset="0"/>
              </a:rPr>
              <a:t>Serial_Number+Port</a:t>
            </a:r>
            <a:r>
              <a:rPr lang="en-US" altLang="zh-CN" sz="1400" b="1" dirty="0">
                <a:latin typeface="Courier New" pitchFamily="49" charset="0"/>
                <a:cs typeface="Courier New" pitchFamily="49" charset="0"/>
              </a:rPr>
              <a:t>" </a:t>
            </a:r>
            <a:r>
              <a:rPr lang="en-US" altLang="zh-CN" sz="1400" dirty="0">
                <a:latin typeface="Courier New" pitchFamily="49" charset="0"/>
                <a:cs typeface="Courier New" pitchFamily="49" charset="0"/>
              </a:rPr>
              <a:t>  (</a:t>
            </a:r>
            <a:r>
              <a:rPr lang="en-US" altLang="zh-CN" sz="1400" dirty="0">
                <a:latin typeface="+mn-ea"/>
                <a:cs typeface="Courier New" pitchFamily="49" charset="0"/>
              </a:rPr>
              <a:t>no spaces are permitted around the + sign)</a:t>
            </a:r>
            <a:endParaRPr lang="en-US" altLang="zh-CN" sz="1400" dirty="0">
              <a:latin typeface="Courier New" pitchFamily="49" charset="0"/>
              <a:cs typeface="Courier New" pitchFamily="49" charset="0"/>
            </a:endParaRPr>
          </a:p>
          <a:p>
            <a:pPr lvl="1">
              <a:spcBef>
                <a:spcPts val="0"/>
              </a:spcBef>
            </a:pPr>
            <a:r>
              <a:rPr lang="en-US" altLang="zh-CN" sz="1050" dirty="0"/>
              <a:t>Both </a:t>
            </a:r>
            <a:r>
              <a:rPr lang="en-US" altLang="zh-CN" sz="1050" dirty="0" err="1">
                <a:latin typeface="Courier New" pitchFamily="49" charset="0"/>
                <a:cs typeface="Courier New" pitchFamily="49" charset="0"/>
              </a:rPr>
              <a:t>Serial_Number</a:t>
            </a:r>
            <a:r>
              <a:rPr lang="en-US" altLang="zh-CN" sz="1050" dirty="0"/>
              <a:t> and </a:t>
            </a:r>
            <a:r>
              <a:rPr lang="en-US" altLang="zh-CN" sz="1050" dirty="0">
                <a:latin typeface="Courier New" pitchFamily="49" charset="0"/>
                <a:cs typeface="Courier New" pitchFamily="49" charset="0"/>
              </a:rPr>
              <a:t>Port</a:t>
            </a:r>
            <a:r>
              <a:rPr lang="en-US" altLang="zh-CN" sz="1050" dirty="0">
                <a:latin typeface="+mn-ea"/>
                <a:cs typeface="Courier New" pitchFamily="49" charset="0"/>
              </a:rPr>
              <a:t> </a:t>
            </a:r>
            <a:r>
              <a:rPr lang="en-US" altLang="zh-CN" sz="1050" dirty="0"/>
              <a:t>must be valid LUN header attributes, or built-in layers on top of those attributes</a:t>
            </a:r>
          </a:p>
          <a:p>
            <a:pPr>
              <a:spcBef>
                <a:spcPts val="0"/>
              </a:spcBef>
            </a:pPr>
            <a:r>
              <a:rPr lang="en-US" altLang="zh-CN" sz="1250" dirty="0"/>
              <a:t>Then for all existing </a:t>
            </a:r>
            <a:r>
              <a:rPr lang="en-US" altLang="zh-CN" sz="1250" dirty="0" err="1"/>
              <a:t>WorkloadIDs</a:t>
            </a:r>
            <a:r>
              <a:rPr lang="en-US" altLang="zh-CN" sz="1250" dirty="0"/>
              <a:t>, we build a data structure that looks like this</a:t>
            </a:r>
          </a:p>
          <a:p>
            <a:pPr lvl="1">
              <a:spcBef>
                <a:spcPts val="0"/>
              </a:spcBef>
            </a:pPr>
            <a:r>
              <a:rPr lang="en-US" altLang="zh-CN" sz="1050" dirty="0">
                <a:latin typeface="Courier New" pitchFamily="49" charset="0"/>
                <a:cs typeface="Courier New" pitchFamily="49" charset="0"/>
              </a:rPr>
              <a:t>"</a:t>
            </a:r>
            <a:r>
              <a:rPr lang="en-US" altLang="zh-CN" sz="1050" dirty="0" err="1">
                <a:latin typeface="Courier New" pitchFamily="49" charset="0"/>
                <a:cs typeface="Courier New" pitchFamily="49" charset="0"/>
              </a:rPr>
              <a:t>Serial_Number+Port</a:t>
            </a:r>
            <a:r>
              <a:rPr lang="en-US" altLang="zh-CN" sz="105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"410123+1A"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a:t>
            </a:r>
          </a:p>
          <a:p>
            <a:pPr lvl="2"/>
            <a:r>
              <a:rPr lang="en-US" altLang="zh-CN" sz="1000" dirty="0">
                <a:latin typeface="Courier New" pitchFamily="49" charset="0"/>
                <a:cs typeface="Courier New" pitchFamily="49" charset="0"/>
              </a:rPr>
              <a:t>"410321+1A"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1"/>
            <a:r>
              <a:rPr lang="en-US" altLang="zh-CN" sz="1050" dirty="0">
                <a:latin typeface="Courier New" pitchFamily="49" charset="0"/>
                <a:cs typeface="Courier New" pitchFamily="49" charset="0"/>
              </a:rPr>
              <a:t>"host"</a:t>
            </a:r>
          </a:p>
          <a:p>
            <a:pPr lvl="2"/>
            <a:r>
              <a:rPr lang="en-US" altLang="zh-CN" sz="1000" dirty="0">
                <a:latin typeface="Courier New" pitchFamily="49" charset="0"/>
                <a:cs typeface="Courier New" pitchFamily="49" charset="0"/>
              </a:rPr>
              <a:t>"sun159"</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"cb28"</a:t>
            </a:r>
          </a:p>
          <a:p>
            <a:pPr lvl="3"/>
            <a:r>
              <a:rPr lang="en-US" altLang="zh-CN" sz="1000" dirty="0">
                <a:latin typeface="Courier New" pitchFamily="49" charset="0"/>
                <a:cs typeface="Courier New" pitchFamily="49" charset="0"/>
              </a:rPr>
              <a:t>"cb28+/dev/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a:t>Every </a:t>
            </a:r>
            <a:r>
              <a:rPr lang="en-US" altLang="zh-CN" sz="1200" dirty="0" err="1"/>
              <a:t>WorkloadID</a:t>
            </a:r>
            <a:r>
              <a:rPr lang="en-US" altLang="zh-CN" sz="1200" dirty="0"/>
              <a:t> appears exactly once in each rollup 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a:t>
            </a:r>
            <a:r>
              <a:rPr lang="en-US" sz="1400">
                <a:solidFill>
                  <a:schemeClr val="tx1"/>
                </a:solidFill>
                <a:latin typeface="+mj-lt"/>
              </a:rPr>
              <a:t>that "landed" </a:t>
            </a:r>
            <a:r>
              <a:rPr lang="en-US" sz="1400" dirty="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a:t>If you would like to see a rollup instance for each unique LDEV across two or more subsystems, make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serial_number+LDEV</a:t>
            </a:r>
            <a:r>
              <a:rPr lang="en-US" sz="1600" dirty="0">
                <a:latin typeface="Courier New" panose="02070309020205020404" pitchFamily="49" charset="0"/>
                <a:cs typeface="Courier New" panose="02070309020205020404" pitchFamily="49" charset="0"/>
              </a:rPr>
              <a:t>"</a:t>
            </a:r>
            <a:r>
              <a:rPr lang="en-US" sz="1600" dirty="0"/>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nocsv</a:t>
            </a:r>
            <a:r>
              <a:rPr lang="en-US" sz="1600" dirty="0">
                <a:latin typeface="Courier New" panose="02070309020205020404" pitchFamily="49" charset="0"/>
                <a:cs typeface="Courier New" panose="02070309020205020404" pitchFamily="49" charset="0"/>
              </a:rPr>
              <a:t>]</a:t>
            </a:r>
            <a:r>
              <a:rPr lang="en-US" sz="1600" dirty="0"/>
              <a:t> – prevents csv files from being created.</a:t>
            </a:r>
          </a:p>
          <a:p>
            <a:r>
              <a:rPr lang="en-US" sz="1600" dirty="0"/>
              <a:t>The </a:t>
            </a:r>
            <a:r>
              <a:rPr lang="en-US" sz="1600" dirty="0">
                <a:latin typeface="Courier New" pitchFamily="49" charset="0"/>
                <a:cs typeface="Courier New" pitchFamily="49" charset="0"/>
              </a:rPr>
              <a:t>[quantity]</a:t>
            </a:r>
            <a:r>
              <a:rPr lang="en-US" sz="1600" dirty="0"/>
              <a:t> &lt;</a:t>
            </a:r>
            <a:r>
              <a:rPr lang="en-US" sz="1600" dirty="0" err="1"/>
              <a:t>int</a:t>
            </a:r>
            <a:r>
              <a:rPr lang="en-US" sz="1600" dirty="0"/>
              <a:t> expression&gt; clause can enforce that the right number of distinct rollup instances are reporting in this rollup.</a:t>
            </a:r>
          </a:p>
          <a:p>
            <a:pPr lvl="1"/>
            <a:r>
              <a:rPr lang="en-US" sz="1400" dirty="0"/>
              <a:t>If not, even if the DFC reports "success" and designates a subinterval subsequence representing a successful measurement, no measurement rollup csv data will be produced – instead error msg.</a:t>
            </a:r>
          </a:p>
          <a:p>
            <a:pPr lvl="1"/>
            <a:r>
              <a:rPr lang="en-US" sz="1400" dirty="0"/>
              <a:t>Make a rollup by </a:t>
            </a:r>
            <a:r>
              <a:rPr lang="en-US" sz="1400" dirty="0">
                <a:latin typeface="Courier New" panose="02070309020205020404" pitchFamily="49" charset="0"/>
                <a:cs typeface="Courier New" panose="02070309020205020404" pitchFamily="49" charset="0"/>
              </a:rPr>
              <a:t>"port"</a:t>
            </a:r>
            <a:r>
              <a:rPr lang="en-US" sz="1400" dirty="0"/>
              <a:t> or </a:t>
            </a:r>
            <a:r>
              <a:rPr lang="en-US" sz="1400" dirty="0">
                <a:latin typeface="Courier New" panose="02070309020205020404" pitchFamily="49" charset="0"/>
                <a:cs typeface="Courier New" panose="02070309020205020404" pitchFamily="49" charset="0"/>
              </a:rPr>
              <a:t>"host+scsi_bus_number__</a:t>
            </a:r>
            <a:r>
              <a:rPr lang="en-US" sz="1400" dirty="0" err="1">
                <a:latin typeface="Courier New" panose="02070309020205020404" pitchFamily="49" charset="0"/>
                <a:cs typeface="Courier New" panose="02070309020205020404" pitchFamily="49" charset="0"/>
              </a:rPr>
              <a:t>hba</a:t>
            </a:r>
            <a:r>
              <a:rPr lang="en-US" sz="1400" dirty="0">
                <a:latin typeface="Courier New" panose="02070309020205020404" pitchFamily="49" charset="0"/>
                <a:cs typeface="Courier New" panose="02070309020205020404" pitchFamily="49" charset="0"/>
              </a:rPr>
              <a:t>_"</a:t>
            </a:r>
            <a:r>
              <a:rPr lang="en-US" sz="1400" dirty="0"/>
              <a:t> and use the </a:t>
            </a:r>
            <a:r>
              <a:rPr lang="en-US" sz="1400" dirty="0">
                <a:latin typeface="Courier New" pitchFamily="49" charset="0"/>
                <a:cs typeface="Courier New" pitchFamily="49" charset="0"/>
              </a:rPr>
              <a:t>[quantity]</a:t>
            </a:r>
            <a:r>
              <a:rPr lang="en-US" sz="1400" dirty="0"/>
              <a:t> rollup to validate you have the number of paths you think you have.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MaxDroop</a:t>
            </a:r>
            <a:r>
              <a:rPr lang="en-US" sz="1600" dirty="0">
                <a:latin typeface="Courier New" pitchFamily="49" charset="0"/>
                <a:cs typeface="Courier New" pitchFamily="49" charset="0"/>
              </a:rPr>
              <a:t>]</a:t>
            </a:r>
            <a:r>
              <a:rPr lang="en-US" sz="1600" dirty="0"/>
              <a:t> &lt;double expression&gt;</a:t>
            </a:r>
          </a:p>
          <a:p>
            <a:pPr lvl="1"/>
            <a:r>
              <a:rPr lang="en-US" sz="1400" dirty="0">
                <a:latin typeface="Courier New" panose="02070309020205020404" pitchFamily="49" charset="0"/>
                <a:cs typeface="Courier New" panose="02070309020205020404" pitchFamily="49" charset="0"/>
              </a:rPr>
              <a:t>"25%"</a:t>
            </a:r>
            <a:r>
              <a:rPr lang="en-US" sz="1400" dirty="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CreateRollup</a:t>
            </a:r>
            <a:r>
              <a:rPr lang="en-US" dirty="0">
                <a:latin typeface="Courier New" pitchFamily="49" charset="0"/>
                <a:cs typeface="Courier New" pitchFamily="49" charset="0"/>
              </a:rPr>
              <a:t>]</a:t>
            </a:r>
            <a:r>
              <a:rPr lang="en-US" sz="2000" dirty="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 </a:t>
            </a:r>
          </a:p>
          <a:p>
            <a:pPr lvl="1"/>
            <a:r>
              <a:rPr lang="en-US" altLang="zh-CN" sz="1600" dirty="0">
                <a:latin typeface="+mn-ea"/>
                <a:cs typeface="Courier New" pitchFamily="49" charset="0"/>
              </a:rPr>
              <a:t>Deletes all rollups except the "all" rollup.</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DeleteRollup</a:t>
            </a:r>
            <a:r>
              <a:rPr lang="en-US"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a:t>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statement operates in between test steps while the workload threads are in "waiting for command" state.</a:t>
            </a:r>
          </a:p>
          <a:p>
            <a:r>
              <a:rPr lang="en-US" sz="1800" dirty="0"/>
              <a:t>It gives you access to the same mechanism used by a Dynamic Feedback Controller to send out real time parameter updates to running workload threads.</a:t>
            </a:r>
          </a:p>
          <a:p>
            <a:r>
              <a:rPr lang="en-US" sz="1800" dirty="0"/>
              <a:t>You specify a set of rollup instances to send to, such as "</a:t>
            </a:r>
            <a:r>
              <a:rPr lang="en-US" sz="1800" dirty="0">
                <a:latin typeface="Courier New" pitchFamily="49" charset="0"/>
                <a:cs typeface="Courier New" pitchFamily="49" charset="0"/>
              </a:rPr>
              <a:t>all=all</a:t>
            </a:r>
            <a:r>
              <a:rPr lang="en-US" sz="1800" dirty="0"/>
              <a:t>", or "</a:t>
            </a:r>
            <a:r>
              <a:rPr lang="en-US" sz="1800" dirty="0">
                <a:latin typeface="Courier New" pitchFamily="49" charset="0"/>
                <a:cs typeface="Courier New" pitchFamily="49" charset="0"/>
              </a:rPr>
              <a:t>Port={1A,3A,5A,7A}</a:t>
            </a:r>
            <a:r>
              <a:rPr lang="en-US" sz="1800" dirty="0"/>
              <a:t>" and you specify the text </a:t>
            </a:r>
            <a:r>
              <a:rPr lang="en-US" sz="1800" dirty="0">
                <a:latin typeface="Courier New" pitchFamily="49" charset="0"/>
                <a:cs typeface="Courier New" pitchFamily="49" charset="0"/>
              </a:rPr>
              <a:t>[parameters]</a:t>
            </a:r>
            <a:r>
              <a:rPr lang="en-US" sz="1800" dirty="0"/>
              <a:t> string to send to the remote </a:t>
            </a:r>
            <a:r>
              <a:rPr lang="en-US" sz="1800" dirty="0" err="1"/>
              <a:t>iosequencer</a:t>
            </a:r>
            <a:r>
              <a:rPr lang="en-US" sz="1800" dirty="0"/>
              <a:t> to parse and apply.</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EditRollup</a:t>
            </a:r>
            <a:r>
              <a:rPr lang="en-US" dirty="0">
                <a:latin typeface="Courier New" pitchFamily="49" charset="0"/>
                <a:cs typeface="Courier New" pitchFamily="49" charset="0"/>
              </a:rPr>
              <a:t>]</a:t>
            </a: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3165"/>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do-loop, to change whatever parameters vary by loop pass.</a:t>
            </a:r>
          </a:p>
          <a:p>
            <a:r>
              <a:rPr lang="en-US" sz="1800" dirty="0">
                <a:cs typeface="Courier New" pitchFamily="49" charset="0"/>
              </a:rPr>
              <a:t>Use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 "all=all"</a:t>
            </a:r>
            <a:r>
              <a:rPr lang="en-US" sz="1800" dirty="0">
                <a:cs typeface="Courier New" pitchFamily="49" charset="0"/>
              </a:rPr>
              <a:t>  to send to all workload threads.</a:t>
            </a:r>
          </a:p>
          <a:p>
            <a:r>
              <a:rPr lang="en-US" sz="1800" dirty="0">
                <a:cs typeface="Courier New" pitchFamily="49" charset="0"/>
              </a:rPr>
              <a:t>There is a special parameter name that is only recognized by [</a:t>
            </a:r>
            <a:r>
              <a:rPr lang="en-US" sz="1800" dirty="0" err="1">
                <a:cs typeface="Courier New" pitchFamily="49" charset="0"/>
              </a:rPr>
              <a:t>EditRollup</a:t>
            </a:r>
            <a:r>
              <a:rPr lang="en-US" sz="1800" dirty="0">
                <a:cs typeface="Courier New" pitchFamily="49" charset="0"/>
              </a:rPr>
              <a:t>] - </a:t>
            </a:r>
            <a:r>
              <a:rPr lang="en-US" sz="1800" dirty="0" err="1">
                <a:latin typeface="Courier New" pitchFamily="49" charset="0"/>
                <a:cs typeface="Courier New" pitchFamily="49" charset="0"/>
              </a:rPr>
              <a:t>total_IOPS</a:t>
            </a:r>
            <a:r>
              <a:rPr lang="en-US" sz="1800" dirty="0">
                <a:cs typeface="Courier New" pitchFamily="49" charset="0"/>
              </a:rPr>
              <a:t> - where the numeric value you specify is first evenly divided amongst all test LUNs, and then within one LUN, proportional to the absolute value of the skew parameter. before being sent out as </a:t>
            </a:r>
            <a:r>
              <a:rPr lang="en-US" sz="1800" dirty="0">
                <a:latin typeface="Courier New" pitchFamily="49" charset="0"/>
                <a:cs typeface="Courier New" pitchFamily="49" charset="0"/>
              </a:rPr>
              <a:t>IOPS</a:t>
            </a:r>
            <a:r>
              <a:rPr lang="en-US" sz="1800" dirty="0">
                <a:cs typeface="Courier New" pitchFamily="49" charset="0"/>
              </a:rPr>
              <a:t>=xxx to each workload.</a:t>
            </a:r>
          </a:p>
          <a:p>
            <a:pPr lvl="1"/>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EditRollup</a:t>
            </a:r>
            <a:r>
              <a:rPr lang="en-US" sz="1600" dirty="0">
                <a:latin typeface="Courier New" pitchFamily="49" charset="0"/>
                <a:cs typeface="Courier New" pitchFamily="49" charset="0"/>
              </a:rPr>
              <a:t>] "all=all" [parameters] "</a:t>
            </a:r>
            <a:r>
              <a:rPr lang="en-US" sz="1600" dirty="0" err="1">
                <a:latin typeface="Courier New" pitchFamily="49" charset="0"/>
                <a:cs typeface="Courier New" pitchFamily="49" charset="0"/>
              </a:rPr>
              <a:t>total_IOPS</a:t>
            </a:r>
            <a:r>
              <a:rPr lang="en-US" sz="1600" dirty="0">
                <a:latin typeface="Courier New" pitchFamily="49" charset="0"/>
                <a:cs typeface="Courier New" pitchFamily="49" charset="0"/>
              </a:rPr>
              <a:t> = 1000000";</a:t>
            </a:r>
          </a:p>
        </p:txBody>
      </p:sp>
      <p:sp>
        <p:nvSpPr>
          <p:cNvPr id="3" name="Title 2"/>
          <p:cNvSpPr>
            <a:spLocks noGrp="1"/>
          </p:cNvSpPr>
          <p:nvPr>
            <p:ph type="title"/>
          </p:nvPr>
        </p:nvSpPr>
        <p:spPr/>
        <p:txBody>
          <a:bodyPr/>
          <a:lstStyle/>
          <a:p>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EditRollup</a:t>
            </a:r>
            <a:r>
              <a:rPr lang="en-US" altLang="zh-CN" dirty="0">
                <a:latin typeface="Courier New" pitchFamily="49" charset="0"/>
                <a:cs typeface="Courier New" pitchFamily="49" charset="0"/>
              </a:rPr>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err="1">
                <a:solidFill>
                  <a:srgbClr val="0070C0"/>
                </a:solidFill>
                <a:latin typeface="Courier New" pitchFamily="49" charset="0"/>
                <a:cs typeface="Courier New" pitchFamily="49" charset="0"/>
              </a:rPr>
              <a:t>testhost</a:t>
            </a:r>
            <a:r>
              <a:rPr lang="en-US" sz="1200" b="1" dirty="0">
                <a:solidFill>
                  <a:srgbClr val="0070C0"/>
                </a:solidFill>
                <a:latin typeface="Courier New" pitchFamily="49" charset="0"/>
                <a:cs typeface="Courier New" pitchFamily="49" charset="0"/>
              </a:rPr>
              <a:t>[1-8]"</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[Select] "</a:t>
            </a:r>
            <a:r>
              <a:rPr lang="en-US" sz="1200" b="1" dirty="0" err="1">
                <a:solidFill>
                  <a:srgbClr val="0070C0"/>
                </a:solidFill>
                <a:latin typeface="Courier New" pitchFamily="49" charset="0"/>
                <a:cs typeface="Courier New" pitchFamily="49" charset="0"/>
              </a:rPr>
              <a:t>serial_number</a:t>
            </a:r>
            <a:r>
              <a:rPr lang="en-US" sz="1200" b="1" dirty="0">
                <a:solidFill>
                  <a:srgbClr val="0070C0"/>
                </a:solidFill>
                <a:latin typeface="Courier New" pitchFamily="49" charset="0"/>
                <a:cs typeface="Courier New" pitchFamily="49" charset="0"/>
              </a:rPr>
              <a:t> : 123456,</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LDEV : 00:00-01:FF";</a:t>
            </a:r>
            <a:endParaRPr lang="en-US" altLang="zh-CN" sz="1200" b="1" dirty="0">
              <a:solidFill>
                <a:srgbClr val="0070C0"/>
              </a:solidFill>
              <a:latin typeface="Courier New" pitchFamily="49" charset="0"/>
              <a:cs typeface="Courier New" pitchFamily="49" charset="0"/>
            </a:endParaRPr>
          </a:p>
          <a:p>
            <a:r>
              <a:rPr lang="en-US" sz="1200" dirty="0"/>
              <a:t>Executing the </a:t>
            </a:r>
            <a:r>
              <a:rPr lang="en-US" sz="1200" dirty="0" err="1"/>
              <a:t>ivyscript</a:t>
            </a:r>
            <a:r>
              <a:rPr lang="en-US" sz="1200" dirty="0"/>
              <a:t> </a:t>
            </a:r>
            <a:r>
              <a:rPr lang="en-US" sz="1200" dirty="0">
                <a:latin typeface="Courier New" pitchFamily="49" charset="0"/>
                <a:cs typeface="Courier New" pitchFamily="49" charset="0"/>
              </a:rPr>
              <a:t>[Hosts]</a:t>
            </a:r>
            <a:r>
              <a:rPr lang="en-US" sz="1200" dirty="0"/>
              <a:t> statement invokes the ivy engine API startup() method to use </a:t>
            </a:r>
            <a:r>
              <a:rPr lang="en-US" sz="1200" dirty="0" err="1"/>
              <a:t>ssh</a:t>
            </a:r>
            <a:r>
              <a:rPr lang="en-US" sz="1200" dirty="0"/>
              <a:t> to fire up the </a:t>
            </a:r>
            <a:r>
              <a:rPr lang="en-US" sz="1200" dirty="0" err="1">
                <a:latin typeface="Courier New" pitchFamily="49" charset="0"/>
                <a:cs typeface="Courier New" pitchFamily="49" charset="0"/>
              </a:rPr>
              <a:t>ivydriver</a:t>
            </a:r>
            <a:r>
              <a:rPr lang="en-US" sz="1200" dirty="0"/>
              <a:t> executable remotely on the test hosts .</a:t>
            </a:r>
          </a:p>
          <a:p>
            <a:r>
              <a:rPr lang="en-US" sz="1200" dirty="0"/>
              <a:t>Each test host runs a SCSI Inquiry tool to report back the decoded attributes of "all discovered LUNs". </a:t>
            </a:r>
          </a:p>
          <a:p>
            <a:pPr lvl="1"/>
            <a:r>
              <a:rPr lang="en-US" sz="1100" dirty="0"/>
              <a:t>The master "all discovered LUNs" LUN attribute list is written as a csv file with a header line for attribute names, and a detail line for each host LUN.  Look here to see what you can select from.</a:t>
            </a:r>
          </a:p>
          <a:p>
            <a:r>
              <a:rPr lang="en-US" sz="1200" dirty="0"/>
              <a:t>The </a:t>
            </a:r>
            <a:r>
              <a:rPr lang="en-US" sz="1200" dirty="0">
                <a:latin typeface="Courier New" pitchFamily="49" charset="0"/>
                <a:cs typeface="Courier New" pitchFamily="49" charset="0"/>
              </a:rPr>
              <a:t>[select]</a:t>
            </a:r>
            <a:r>
              <a:rPr lang="en-US" sz="1200" dirty="0"/>
              <a:t> clause specifies a JSON-format* LUN attribute value filter to select "available test LUNs" from "all discovered LUNs".</a:t>
            </a:r>
          </a:p>
          <a:p>
            <a:pPr lvl="1"/>
            <a:r>
              <a:rPr lang="en-US" sz="1100" dirty="0"/>
              <a:t>Must specify at least "</a:t>
            </a:r>
            <a:r>
              <a:rPr lang="en-US" sz="1100" dirty="0" err="1">
                <a:latin typeface="Courier New" pitchFamily="49" charset="0"/>
                <a:cs typeface="Courier New" pitchFamily="49" charset="0"/>
              </a:rPr>
              <a:t>serial_number</a:t>
            </a:r>
            <a:r>
              <a:rPr lang="en-US" sz="1100" dirty="0"/>
              <a:t>" or "</a:t>
            </a:r>
            <a:r>
              <a:rPr lang="en-US" sz="1100" dirty="0">
                <a:latin typeface="Courier New" pitchFamily="49" charset="0"/>
                <a:cs typeface="Courier New" pitchFamily="49" charset="0"/>
              </a:rPr>
              <a:t>vendor</a:t>
            </a:r>
            <a:r>
              <a:rPr lang="en-US" sz="1100" dirty="0"/>
              <a:t>" for safety reasons.</a:t>
            </a:r>
          </a:p>
          <a:p>
            <a:pPr lvl="1"/>
            <a:r>
              <a:rPr lang="en-US" sz="1000" dirty="0"/>
              <a:t>* ivy relaxes JSON – OK to omit surrounding braces {}, OK to omit double quotes around identifiers, LDEV ranges, parity group names, etc.</a:t>
            </a:r>
            <a:endParaRPr lang="en-US" sz="1100" dirty="0"/>
          </a:p>
        </p:txBody>
      </p:sp>
      <p:sp>
        <p:nvSpPr>
          <p:cNvPr id="3" name="Title 2"/>
          <p:cNvSpPr>
            <a:spLocks noGrp="1"/>
          </p:cNvSpPr>
          <p:nvPr>
            <p:ph type="title"/>
          </p:nvPr>
        </p:nvSpPr>
        <p:spPr>
          <a:xfrm>
            <a:off x="264159" y="53113"/>
            <a:ext cx="7269981" cy="732441"/>
          </a:xfrm>
        </p:spPr>
        <p:txBody>
          <a:bodyPr>
            <a:normAutofit/>
          </a:bodyPr>
          <a:lstStyle/>
          <a:p>
            <a:r>
              <a:rPr lang="en-US" sz="2000" dirty="0"/>
              <a:t>ivy engine startup – specify test host names, select LUNs</a:t>
            </a:r>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rgbClr val="0070C0"/>
                </a:solidFill>
                <a:latin typeface="+mj-lt"/>
              </a:rPr>
              <a:t>ivydriver</a:t>
            </a:r>
            <a:r>
              <a:rPr lang="en-US" sz="800" dirty="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by-host </a:t>
            </a:r>
            <a:r>
              <a:rPr lang="en-US" sz="800" dirty="0" err="1">
                <a:solidFill>
                  <a:srgbClr val="0070C0"/>
                </a:solidFill>
                <a:latin typeface="+mj-lt"/>
              </a:rPr>
              <a:t>subthread</a:t>
            </a:r>
            <a:endParaRPr lang="en-US" sz="800" dirty="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err="1">
                <a:latin typeface="Courier New" panose="02070309020205020404" pitchFamily="49" charset="0"/>
                <a:cs typeface="Courier New" panose="02070309020205020404" pitchFamily="49" charset="0"/>
              </a:rPr>
              <a:t>stepname</a:t>
            </a:r>
            <a:r>
              <a:rPr lang="en-US" sz="1800" dirty="0">
                <a:latin typeface="Courier New" panose="02070309020205020404" pitchFamily="49" charset="0"/>
                <a:cs typeface="Courier New" panose="02070309020205020404" pitchFamily="49" charset="0"/>
              </a:rPr>
              <a:t> = random4K, </a:t>
            </a:r>
            <a:r>
              <a:rPr lang="en-US" sz="1800" b="1" dirty="0" err="1">
                <a:latin typeface="Courier New" panose="02070309020205020404" pitchFamily="49" charset="0"/>
                <a:cs typeface="Courier New" panose="02070309020205020404" pitchFamily="49" charset="0"/>
              </a:rPr>
              <a:t>subinterval_seconds</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5, …"</a:t>
            </a:r>
          </a:p>
          <a:p>
            <a:r>
              <a:rPr lang="en-US" sz="1800" dirty="0"/>
              <a:t>The </a:t>
            </a:r>
            <a:r>
              <a:rPr lang="en-US" sz="1800" dirty="0">
                <a:latin typeface="Courier New" panose="02070309020205020404" pitchFamily="49" charset="0"/>
                <a:cs typeface="Courier New" panose="02070309020205020404" pitchFamily="49" charset="0"/>
              </a:rPr>
              <a:t>[Go]</a:t>
            </a:r>
            <a:r>
              <a:rPr lang="en-US" sz="1800" dirty="0"/>
              <a:t> statement starts the workload threads running a "test step", which is a sequence of "subintervals" each of a duration specified in the </a:t>
            </a:r>
            <a:r>
              <a:rPr lang="en-US" sz="1800" dirty="0" err="1">
                <a:latin typeface="Courier New" pitchFamily="49" charset="0"/>
                <a:cs typeface="Courier New" pitchFamily="49" charset="0"/>
              </a:rPr>
              <a:t>subinterval_seconds</a:t>
            </a:r>
            <a:r>
              <a:rPr lang="en-US" sz="1800" dirty="0"/>
              <a:t>  parameter, defaulting to 5 seconds.</a:t>
            </a:r>
          </a:p>
          <a:p>
            <a:pPr lvl="1"/>
            <a:r>
              <a:rPr lang="en-US" sz="1600" dirty="0"/>
              <a:t>If you have  a case for using ivy to measure a restricted set of things much more frequently, we can talk about putting in support.</a:t>
            </a:r>
          </a:p>
          <a:p>
            <a:pPr lvl="1"/>
            <a:r>
              <a:rPr lang="en-US" sz="1600" dirty="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a:t>Statement – </a:t>
            </a:r>
            <a:r>
              <a:rPr lang="en-US"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1985672"/>
          </a:xfrm>
        </p:spPr>
        <p:txBody>
          <a:bodyPr/>
          <a:lstStyle/>
          <a:p>
            <a:r>
              <a:rPr lang="en-US" sz="1600" dirty="0"/>
              <a:t>There must be at least one </a:t>
            </a:r>
            <a:r>
              <a:rPr lang="en-US" sz="1600" dirty="0" err="1"/>
              <a:t>warmup</a:t>
            </a:r>
            <a:r>
              <a:rPr lang="en-US" sz="1600" dirty="0"/>
              <a:t>, one measurement, and one </a:t>
            </a:r>
            <a:r>
              <a:rPr lang="en-US" sz="1600" dirty="0" err="1"/>
              <a:t>cooldown</a:t>
            </a:r>
            <a:r>
              <a:rPr lang="en-US" sz="1600" dirty="0"/>
              <a:t> subinterval.</a:t>
            </a:r>
          </a:p>
          <a:p>
            <a:pPr>
              <a:spcBef>
                <a:spcPts val="600"/>
              </a:spcBef>
            </a:pPr>
            <a:r>
              <a:rPr lang="en-US" sz="1600" dirty="0"/>
              <a:t>Parameter defaults</a:t>
            </a:r>
          </a:p>
          <a:p>
            <a:pPr lvl="1">
              <a:spcBef>
                <a:spcPts val="0"/>
              </a:spcBef>
            </a:pPr>
            <a:r>
              <a:rPr lang="en-US" sz="1400" dirty="0" err="1">
                <a:latin typeface="Courier New" pitchFamily="49" charset="0"/>
                <a:cs typeface="Courier New" pitchFamily="49" charset="0"/>
              </a:rPr>
              <a:t>warmup_seconds</a:t>
            </a:r>
            <a:r>
              <a:rPr lang="en-US" sz="1400" dirty="0">
                <a:latin typeface="Courier New" pitchFamily="49" charset="0"/>
                <a:cs typeface="Courier New" pitchFamily="49" charset="0"/>
              </a:rPr>
              <a:t> = 5</a:t>
            </a:r>
            <a:r>
              <a:rPr lang="en-US" sz="1400" dirty="0"/>
              <a:t>  </a:t>
            </a:r>
            <a:r>
              <a:rPr lang="en-US" sz="1200" dirty="0"/>
              <a:t>- this number is divided by </a:t>
            </a:r>
            <a:r>
              <a:rPr lang="en-US" sz="1200" dirty="0" err="1"/>
              <a:t>subinterval_seconds</a:t>
            </a:r>
            <a:r>
              <a:rPr lang="en-US" sz="1200" dirty="0"/>
              <a:t>, and rounded up to get the (minimum) number of </a:t>
            </a:r>
            <a:r>
              <a:rPr lang="en-US" sz="1200" dirty="0" err="1"/>
              <a:t>warmup</a:t>
            </a:r>
            <a:r>
              <a:rPr lang="en-US" sz="1200" dirty="0"/>
              <a:t> subintervals.</a:t>
            </a:r>
          </a:p>
          <a:p>
            <a:pPr lvl="1">
              <a:spcBef>
                <a:spcPts val="0"/>
              </a:spcBef>
            </a:pPr>
            <a:r>
              <a:rPr lang="en-US" sz="1400" dirty="0" err="1">
                <a:latin typeface="Courier New" pitchFamily="49" charset="0"/>
                <a:cs typeface="Courier New" pitchFamily="49" charset="0"/>
              </a:rPr>
              <a:t>measure_seconds</a:t>
            </a:r>
            <a:r>
              <a:rPr lang="en-US" sz="1400" dirty="0">
                <a:latin typeface="Courier New" pitchFamily="49" charset="0"/>
                <a:cs typeface="Courier New" pitchFamily="49" charset="0"/>
              </a:rPr>
              <a:t> = 60 </a:t>
            </a:r>
            <a:r>
              <a:rPr lang="en-US" sz="1400" dirty="0"/>
              <a:t>- </a:t>
            </a:r>
            <a:r>
              <a:rPr lang="en-US" sz="1200" dirty="0"/>
              <a:t>also rounded up to the minimum number of measurement subintervals.</a:t>
            </a:r>
          </a:p>
          <a:p>
            <a:pPr lvl="1">
              <a:spcBef>
                <a:spcPts val="0"/>
              </a:spcBef>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r>
              <a:rPr lang="en-US" sz="1400" dirty="0"/>
              <a:t> - </a:t>
            </a:r>
            <a:r>
              <a:rPr lang="en-US" sz="1200" dirty="0"/>
              <a:t>If a command device is available for the subsystem under test, the </a:t>
            </a:r>
            <a:r>
              <a:rPr lang="en-US" sz="1200" dirty="0" err="1"/>
              <a:t>cooldown</a:t>
            </a:r>
            <a:r>
              <a:rPr lang="en-US" sz="1200" dirty="0"/>
              <a:t> period is extended until write pending is empty.</a:t>
            </a:r>
            <a:endParaRPr lang="en-US" sz="1400" dirty="0"/>
          </a:p>
        </p:txBody>
      </p:sp>
      <p:sp>
        <p:nvSpPr>
          <p:cNvPr id="3" name="Title 2"/>
          <p:cNvSpPr>
            <a:spLocks noGrp="1"/>
          </p:cNvSpPr>
          <p:nvPr>
            <p:ph type="title"/>
          </p:nvPr>
        </p:nvSpPr>
        <p:spPr/>
        <p:txBody>
          <a:bodyPr/>
          <a:lstStyle/>
          <a:p>
            <a:r>
              <a:rPr lang="en-US" dirty="0"/>
              <a:t>Test step = </a:t>
            </a:r>
            <a:r>
              <a:rPr lang="en-US" dirty="0" err="1"/>
              <a:t>warmup</a:t>
            </a:r>
            <a:r>
              <a:rPr lang="en-US" dirty="0"/>
              <a:t>, measure, </a:t>
            </a:r>
            <a:r>
              <a:rPr lang="en-US" dirty="0" err="1"/>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00329"/>
          </a:xfrm>
        </p:spPr>
        <p:txBody>
          <a:bodyPr/>
          <a:lstStyle/>
          <a:p>
            <a:r>
              <a:rPr lang="en-US" sz="1800" dirty="0"/>
              <a:t>For </a:t>
            </a:r>
            <a:r>
              <a:rPr lang="en-US" sz="1800" dirty="0" err="1">
                <a:latin typeface="Courier New" panose="02070309020205020404" pitchFamily="49" charset="0"/>
                <a:cs typeface="Courier New" panose="02070309020205020404" pitchFamily="49" charset="0"/>
              </a:rPr>
              <a:t>warmup_seconds</a:t>
            </a:r>
            <a:r>
              <a:rPr lang="en-US" sz="1800" dirty="0"/>
              <a:t>, </a:t>
            </a:r>
            <a:r>
              <a:rPr lang="en-US" sz="1800" dirty="0" err="1">
                <a:latin typeface="Courier New" panose="02070309020205020404" pitchFamily="49" charset="0"/>
                <a:cs typeface="Courier New" panose="02070309020205020404" pitchFamily="49" charset="0"/>
              </a:rPr>
              <a:t>measure_seconds</a:t>
            </a:r>
            <a:r>
              <a:rPr lang="en-US" sz="1800" dirty="0"/>
              <a:t>, and also for a parameter we haven't discussed yet, for </a:t>
            </a:r>
            <a:r>
              <a:rPr lang="en-US" sz="1800" dirty="0" err="1">
                <a:latin typeface="Courier New" panose="02070309020205020404" pitchFamily="49" charset="0"/>
                <a:cs typeface="Courier New" panose="02070309020205020404" pitchFamily="49" charset="0"/>
              </a:rPr>
              <a:t>timeout_seconds</a:t>
            </a:r>
            <a:r>
              <a:rPr lang="en-US" sz="1800" dirty="0"/>
              <a:t>, it's OK to specify a value as a character string in double quotes like "10:00" meaning 10 minutes, or "10:00:00" meaning 10 hours.</a:t>
            </a:r>
          </a:p>
        </p:txBody>
      </p:sp>
      <p:sp>
        <p:nvSpPr>
          <p:cNvPr id="3" name="Title 2"/>
          <p:cNvSpPr>
            <a:spLocks noGrp="1"/>
          </p:cNvSpPr>
          <p:nvPr>
            <p:ph type="title"/>
          </p:nvPr>
        </p:nvSpPr>
        <p:spPr/>
        <p:txBody>
          <a:bodyPr/>
          <a:lstStyle/>
          <a:p>
            <a:r>
              <a:rPr lang="en-US" dirty="0"/>
              <a:t>MM:SS or HH:MM:SS are OK</a:t>
            </a:r>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54710"/>
          </a:xfrm>
        </p:spPr>
        <p:txBody>
          <a:bodyPr/>
          <a:lstStyle/>
          <a:p>
            <a:r>
              <a:rPr lang="en-US" sz="1800" dirty="0"/>
              <a:t>To ensure that a test step runs at least until all sequential write threads have wrapped around and have written to all possible blocks:</a:t>
            </a:r>
          </a:p>
          <a:p>
            <a:pPr>
              <a:buNone/>
            </a:pPr>
            <a:r>
              <a:rPr lang="en-US" sz="1800" dirty="0">
                <a:latin typeface="Courier New" pitchFamily="49" charset="0"/>
                <a:cs typeface="Courier New" pitchFamily="49" charset="0"/>
              </a:rPr>
              <a:t>	[Go!] "</a:t>
            </a:r>
            <a:r>
              <a:rPr lang="en-US" sz="1800" dirty="0"/>
              <a:t>   …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 = on  </a:t>
            </a:r>
            <a:r>
              <a:rPr lang="en-US" sz="1800" dirty="0"/>
              <a:t> …   </a:t>
            </a:r>
            <a:r>
              <a:rPr lang="en-US" sz="1800" dirty="0">
                <a:latin typeface="Courier New" pitchFamily="49" charset="0"/>
                <a:cs typeface="Courier New" pitchFamily="49" charset="0"/>
              </a:rPr>
              <a:t>";</a:t>
            </a:r>
          </a:p>
          <a:p>
            <a:r>
              <a:rPr lang="en-US" sz="1800" dirty="0">
                <a:cs typeface="Courier New" pitchFamily="49" charset="0"/>
              </a:rPr>
              <a:t>At the point where a successful measurement (of either fixed or variable duration) would have been declared, with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=on</a:t>
            </a:r>
            <a:r>
              <a:rPr lang="en-US" sz="1800" dirty="0">
                <a:cs typeface="Courier New" pitchFamily="49" charset="0"/>
              </a:rPr>
              <a:t> the measurement period is automatically extended from then until sequential fill is complete.</a:t>
            </a:r>
          </a:p>
          <a:p>
            <a:r>
              <a:rPr lang="en-US" sz="14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p:txBody>
      </p:sp>
      <p:sp>
        <p:nvSpPr>
          <p:cNvPr id="3" name="Title 2"/>
          <p:cNvSpPr>
            <a:spLocks noGrp="1"/>
          </p:cNvSpPr>
          <p:nvPr>
            <p:ph type="title"/>
          </p:nvPr>
        </p:nvSpPr>
        <p:spPr/>
        <p:txBody>
          <a:bodyPr/>
          <a:lstStyle/>
          <a:p>
            <a:r>
              <a:rPr lang="en-US" dirty="0"/>
              <a:t>Sequential fill</a:t>
            </a:r>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90699"/>
          </a:xfrm>
        </p:spPr>
        <p:txBody>
          <a:bodyPr/>
          <a:lstStyle/>
          <a:p>
            <a:r>
              <a:rPr lang="en-US" sz="1800" dirty="0"/>
              <a:t>A subfolder of the overall test output folder that contains the csv files with one line for each subinterval in that test step.</a:t>
            </a:r>
          </a:p>
          <a:p>
            <a:pPr lvl="1"/>
            <a:r>
              <a:rPr lang="en-US" sz="1600" dirty="0"/>
              <a:t>Nested subfolders for each workload data rollup</a:t>
            </a:r>
          </a:p>
          <a:p>
            <a:pPr lvl="2"/>
            <a:r>
              <a:rPr lang="en-US" sz="1400" dirty="0"/>
              <a:t>Containing a csv file for each rollup instance, with one line per subinterval.</a:t>
            </a:r>
          </a:p>
          <a:p>
            <a:pPr lvl="1"/>
            <a:r>
              <a:rPr lang="en-US" sz="1600" dirty="0"/>
              <a:t>A nested subfolder with raw </a:t>
            </a:r>
            <a:r>
              <a:rPr lang="en-US" sz="1600" dirty="0" err="1"/>
              <a:t>RAID_subsystem</a:t>
            </a:r>
            <a:r>
              <a:rPr lang="en-US" sz="1600" dirty="0"/>
              <a:t> RMLIB API data.</a:t>
            </a:r>
          </a:p>
          <a:p>
            <a:pPr lvl="2"/>
            <a:r>
              <a:rPr lang="en-US" sz="1400" dirty="0"/>
              <a:t>Collected time-synchronized "just before" the end of each subinterval.</a:t>
            </a:r>
          </a:p>
          <a:p>
            <a:r>
              <a:rPr lang="en-US" sz="1800" dirty="0"/>
              <a:t>A single line in the overall test results "summary.csv" files.</a:t>
            </a:r>
          </a:p>
          <a:p>
            <a:pPr lvl="1"/>
            <a:r>
              <a:rPr lang="en-US" sz="1600" dirty="0"/>
              <a:t>In ivy terminology, this is called a "measurement" line, which represents the rollup from the first to last measurement subintervals.</a:t>
            </a:r>
          </a:p>
          <a:p>
            <a:pPr lvl="2"/>
            <a:r>
              <a:rPr lang="en-US" sz="1400" dirty="0"/>
              <a:t>Unless "</a:t>
            </a:r>
            <a:r>
              <a:rPr lang="en-US" sz="1400" dirty="0">
                <a:latin typeface="Courier New" pitchFamily="49" charset="0"/>
                <a:cs typeface="Courier New" pitchFamily="49" charset="0"/>
              </a:rPr>
              <a:t>measure=on</a:t>
            </a:r>
            <a:r>
              <a:rPr lang="en-US" sz="1400" dirty="0"/>
              <a:t>" with specified accuracy timed out – then you get an error message line</a:t>
            </a:r>
          </a:p>
        </p:txBody>
      </p:sp>
      <p:sp>
        <p:nvSpPr>
          <p:cNvPr id="3" name="Title 2"/>
          <p:cNvSpPr>
            <a:spLocks noGrp="1"/>
          </p:cNvSpPr>
          <p:nvPr>
            <p:ph type="title"/>
          </p:nvPr>
        </p:nvSpPr>
        <p:spPr/>
        <p:txBody>
          <a:bodyPr/>
          <a:lstStyle/>
          <a:p>
            <a:r>
              <a:rPr lang="en-US" dirty="0"/>
              <a:t>For each test step you get: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71446"/>
          </a:xfrm>
        </p:spPr>
        <p:txBody>
          <a:bodyPr/>
          <a:lstStyle/>
          <a:p>
            <a:r>
              <a:rPr lang="en-US" sz="1800" dirty="0"/>
              <a:t>Default:  </a:t>
            </a:r>
            <a:r>
              <a:rPr lang="en-US" sz="1800" dirty="0" err="1">
                <a:latin typeface="Courier New" panose="02070309020205020404" pitchFamily="49" charset="0"/>
                <a:cs typeface="Courier New" panose="02070309020205020404" pitchFamily="49" charset="0"/>
              </a:rPr>
              <a:t>cooldown_by_wp</a:t>
            </a:r>
            <a:r>
              <a:rPr lang="en-US" sz="1800" dirty="0">
                <a:latin typeface="Courier New" panose="02070309020205020404" pitchFamily="49" charset="0"/>
                <a:cs typeface="Courier New" panose="02070309020205020404" pitchFamily="49" charset="0"/>
              </a:rPr>
              <a:t> = on</a:t>
            </a:r>
          </a:p>
          <a:p>
            <a:r>
              <a:rPr lang="en-US" sz="1800" dirty="0">
                <a:cs typeface="Courier New" panose="02070309020205020404" pitchFamily="49" charset="0"/>
              </a:rPr>
              <a:t>Set </a:t>
            </a:r>
            <a:r>
              <a:rPr lang="en-US" sz="1800" dirty="0" err="1">
                <a:latin typeface="Courier New" panose="02070309020205020404" pitchFamily="49" charset="0"/>
                <a:cs typeface="Courier New" panose="02070309020205020404" pitchFamily="49" charset="0"/>
              </a:rPr>
              <a:t>cooldown_by_wp</a:t>
            </a:r>
            <a:r>
              <a:rPr lang="en-US" sz="1800" dirty="0">
                <a:latin typeface="Courier New" panose="02070309020205020404" pitchFamily="49" charset="0"/>
                <a:cs typeface="Courier New" panose="02070309020205020404" pitchFamily="49" charset="0"/>
              </a:rPr>
              <a:t> = off</a:t>
            </a:r>
          </a:p>
          <a:p>
            <a:pPr lvl="1"/>
            <a:r>
              <a:rPr lang="en-US" sz="1600" dirty="0">
                <a:cs typeface="Courier New" panose="02070309020205020404" pitchFamily="49" charset="0"/>
              </a:rPr>
              <a:t>When it is valid to carry forward dirty data in cache (Write Pending) from one test step to the next.</a:t>
            </a:r>
          </a:p>
          <a:p>
            <a:pPr lvl="1"/>
            <a:r>
              <a:rPr lang="en-US" sz="1600" dirty="0">
                <a:cs typeface="Courier New" panose="02070309020205020404" pitchFamily="49" charset="0"/>
              </a:rPr>
              <a:t>This can speed up the next test step tremendously if </a:t>
            </a:r>
          </a:p>
          <a:p>
            <a:pPr lvl="2"/>
            <a:r>
              <a:rPr lang="en-US" sz="1400" dirty="0">
                <a:cs typeface="Courier New" panose="02070309020205020404" pitchFamily="49" charset="0"/>
              </a:rPr>
              <a:t>the next step doesn’t stabilize until WP is full, </a:t>
            </a:r>
          </a:p>
          <a:p>
            <a:pPr lvl="2"/>
            <a:r>
              <a:rPr lang="en-US" sz="1400" dirty="0">
                <a:cs typeface="Courier New" panose="02070309020205020404" pitchFamily="49" charset="0"/>
              </a:rPr>
              <a:t>AND if both steps place the SAME things into WP.</a:t>
            </a:r>
          </a:p>
        </p:txBody>
      </p:sp>
      <p:sp>
        <p:nvSpPr>
          <p:cNvPr id="3" name="Title 2"/>
          <p:cNvSpPr>
            <a:spLocks noGrp="1"/>
          </p:cNvSpPr>
          <p:nvPr>
            <p:ph type="title"/>
          </p:nvPr>
        </p:nvSpPr>
        <p:spPr/>
        <p:txBody>
          <a:bodyPr>
            <a:normAutofit/>
          </a:bodyPr>
          <a:lstStyle/>
          <a:p>
            <a:r>
              <a:rPr lang="en-US" sz="2000" dirty="0" err="1">
                <a:latin typeface="Courier New" panose="02070309020205020404" pitchFamily="49" charset="0"/>
                <a:cs typeface="Courier New" panose="02070309020205020404" pitchFamily="49" charset="0"/>
              </a:rPr>
              <a:t>cooldown_by_wp</a:t>
            </a:r>
            <a:endParaRPr lang="en-US" sz="200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11676"/>
          </a:xfrm>
        </p:spPr>
        <p:txBody>
          <a:bodyPr/>
          <a:lstStyle/>
          <a:p>
            <a:r>
              <a:rPr lang="en-US" sz="2000" dirty="0"/>
              <a:t>[go];</a:t>
            </a:r>
          </a:p>
          <a:p>
            <a:pPr lvl="2"/>
            <a:r>
              <a:rPr lang="en-US" sz="1600" dirty="0"/>
              <a:t>Default </a:t>
            </a:r>
            <a:r>
              <a:rPr lang="en-US" sz="1600" dirty="0" err="1">
                <a:latin typeface="Courier New" panose="02070309020205020404" pitchFamily="49" charset="0"/>
                <a:cs typeface="Courier New" panose="02070309020205020404" pitchFamily="49" charset="0"/>
              </a:rPr>
              <a:t>warmup_seconds</a:t>
            </a:r>
            <a:r>
              <a:rPr lang="en-US" sz="1600" dirty="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p>
          <a:p>
            <a:pPr lvl="3"/>
            <a:r>
              <a:rPr lang="en-US" sz="1600" dirty="0"/>
              <a:t>Runs at least one </a:t>
            </a:r>
            <a:r>
              <a:rPr lang="en-US" sz="1600" dirty="0" err="1"/>
              <a:t>cooldown</a:t>
            </a:r>
            <a:r>
              <a:rPr lang="en-US" sz="1600" dirty="0"/>
              <a:t> subinterval</a:t>
            </a:r>
          </a:p>
          <a:p>
            <a:pPr lvl="3"/>
            <a:r>
              <a:rPr lang="en-US" sz="1600" dirty="0"/>
              <a:t>If you have a command device and the proprietary command device connector software, continuing more </a:t>
            </a:r>
            <a:r>
              <a:rPr lang="en-US" sz="1600" dirty="0" err="1"/>
              <a:t>cooldown</a:t>
            </a:r>
            <a:r>
              <a:rPr lang="en-US" sz="1600" dirty="0"/>
              <a:t> subintervals until WP is empty.  </a:t>
            </a:r>
            <a:endParaRPr lang="en-US" sz="1800" dirty="0"/>
          </a:p>
          <a:p>
            <a:pPr lvl="1"/>
            <a:r>
              <a:rPr lang="en-US" sz="1800" dirty="0"/>
              <a:t>Useful when you are developing an </a:t>
            </a:r>
            <a:r>
              <a:rPr lang="en-US" sz="1800" dirty="0" err="1"/>
              <a:t>ivyscript</a:t>
            </a:r>
            <a:r>
              <a:rPr lang="en-US" sz="1800" dirty="0"/>
              <a:t> workflow and you just want to see quick sample csv files.</a:t>
            </a:r>
          </a:p>
        </p:txBody>
      </p:sp>
      <p:sp>
        <p:nvSpPr>
          <p:cNvPr id="3" name="Title 2"/>
          <p:cNvSpPr>
            <a:spLocks noGrp="1"/>
          </p:cNvSpPr>
          <p:nvPr>
            <p:ph type="title"/>
          </p:nvPr>
        </p:nvSpPr>
        <p:spPr/>
        <p:txBody>
          <a:bodyPr/>
          <a:lstStyle/>
          <a:p>
            <a:r>
              <a:rPr lang="en-US" dirty="0"/>
              <a:t>The default </a:t>
            </a:r>
            <a:r>
              <a:rPr lang="en-US" dirty="0">
                <a:latin typeface="Courier New" pitchFamily="49" charset="0"/>
                <a:cs typeface="Courier New" pitchFamily="49" charset="0"/>
              </a:rPr>
              <a:t>[Go] </a:t>
            </a:r>
            <a:r>
              <a:rPr lang="en-US" dirty="0"/>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a:t>On the [Go] statement to start a test step, you can optionally specify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stepname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which defaults to "step" followed by a four digit step number starting with 0000, so the default name for the first step is </a:t>
            </a:r>
            <a:r>
              <a:rPr lang="en-US" sz="1600" dirty="0">
                <a:latin typeface="Courier New" panose="02070309020205020404" pitchFamily="49" charset="0"/>
                <a:cs typeface="Courier New" panose="02070309020205020404" pitchFamily="49" charset="0"/>
              </a:rPr>
              <a:t>step0000</a:t>
            </a:r>
            <a:r>
              <a:rPr lang="en-US" sz="1600" dirty="0">
                <a:cs typeface="Courier New" panose="02070309020205020404" pitchFamily="49" charset="0"/>
              </a:rPr>
              <a:t>. </a:t>
            </a:r>
          </a:p>
          <a:p>
            <a:r>
              <a:rPr lang="en-US" sz="1600" dirty="0">
                <a:cs typeface="Courier New" panose="02070309020205020404" pitchFamily="49" charset="0"/>
              </a:rPr>
              <a:t>Giving a test step a meaningful name is useful when looking at overall measurement summary csv files, where you get one csv line for each test step.  </a:t>
            </a:r>
          </a:p>
          <a:p>
            <a:r>
              <a:rPr lang="en-US" sz="1600" dirty="0">
                <a:cs typeface="Courier New" panose="02070309020205020404" pitchFamily="49" charset="0"/>
              </a:rPr>
              <a:t>Those labels are handy when making Excel charts, as you can use the </a:t>
            </a:r>
            <a:r>
              <a:rPr lang="en-US" sz="1600" dirty="0" err="1">
                <a:cs typeface="Courier New" panose="02070309020205020404" pitchFamily="49" charset="0"/>
              </a:rPr>
              <a:t>stepname</a:t>
            </a:r>
            <a:r>
              <a:rPr lang="en-US" sz="1600" dirty="0">
                <a:cs typeface="Courier New" panose="02070309020205020404" pitchFamily="49" charset="0"/>
              </a:rPr>
              <a:t> column as the series name on a chart.</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stepname</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sz="2000" dirty="0"/>
              <a:t>The ivy engine was designed to offer the user access to its mechanisms for flexibility.</a:t>
            </a:r>
          </a:p>
          <a:p>
            <a:r>
              <a:rPr lang="en-US" sz="2000" dirty="0"/>
              <a:t>To make things easier for the user that only needs to measure on things like "overall service time", some shorthand settings were added.</a:t>
            </a:r>
          </a:p>
          <a:p>
            <a:r>
              <a:rPr lang="en-US" sz="2000" dirty="0"/>
              <a:t>Using the shorthand, you don't need to know about the ivy internal mechanisms.</a:t>
            </a:r>
          </a:p>
          <a:p>
            <a:r>
              <a:rPr lang="en-US" sz="2000" dirty="0"/>
              <a:t>The next two charts show you the shorthand settings, but the remainder of this presentation discusses the detailed settings that the shorthand settings stand for.</a:t>
            </a: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measure</a:t>
            </a:r>
            <a:r>
              <a:rPr lang="en-US" dirty="0"/>
              <a:t> shorthand</a:t>
            </a:r>
          </a:p>
        </p:txBody>
      </p:sp>
    </p:spTree>
    <p:extLst>
      <p:ext uri="{BB962C8B-B14F-4D97-AF65-F5344CB8AC3E}">
        <p14:creationId xmlns:p14="http://schemas.microsoft.com/office/powerpoint/2010/main" val="14570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MB_per_second</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accessor=sum</a:t>
            </a:r>
          </a:p>
          <a:p>
            <a:r>
              <a:rPr lang="en-US" sz="1800" dirty="0">
                <a:latin typeface="Courier New" panose="02070309020205020404" pitchFamily="49" charset="0"/>
                <a:cs typeface="Courier New" panose="02070309020205020404" pitchFamily="49" charset="0"/>
              </a:rPr>
              <a:t>measure = IOPS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accessor=count</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measure</a:t>
            </a:r>
            <a:r>
              <a:rPr lang="en-US" dirty="0"/>
              <a:t> shorthand</a:t>
            </a:r>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a:t>When ivy is invoked on the command line like</a:t>
            </a:r>
          </a:p>
          <a:p>
            <a:pPr lvl="1"/>
            <a:r>
              <a:rPr lang="en-US" altLang="zh-CN" sz="1600" dirty="0">
                <a:latin typeface="Courier New" pitchFamily="49" charset="0"/>
                <a:cs typeface="Courier New" pitchFamily="49" charset="0"/>
              </a:rPr>
              <a:t>ivy some/path/</a:t>
            </a:r>
            <a:r>
              <a:rPr lang="en-US" altLang="zh-CN" sz="1600" b="1" dirty="0" err="1">
                <a:latin typeface="Courier New" pitchFamily="49" charset="0"/>
                <a:cs typeface="Courier New" pitchFamily="49" charset="0"/>
              </a:rPr>
              <a:t>henri</a:t>
            </a:r>
            <a:r>
              <a:rPr lang="en-US" altLang="zh-CN" sz="1600" dirty="0" err="1">
                <a:latin typeface="Courier New" pitchFamily="49" charset="0"/>
                <a:cs typeface="Courier New" pitchFamily="49" charset="0"/>
              </a:rPr>
              <a:t>.ivyscript</a:t>
            </a:r>
            <a:endParaRPr lang="en-US" altLang="zh-CN" sz="1600" dirty="0"/>
          </a:p>
          <a:p>
            <a:r>
              <a:rPr lang="en-US" altLang="zh-CN" sz="2000" dirty="0"/>
              <a:t>The part of the ivyscript filename discarding the path and the .ivyscript suffix, is called the "</a:t>
            </a:r>
            <a:r>
              <a:rPr lang="en-US" altLang="zh-CN" sz="2000" b="1" dirty="0"/>
              <a:t>test name</a:t>
            </a:r>
            <a:r>
              <a:rPr lang="en-US" altLang="zh-CN" sz="2000" dirty="0"/>
              <a:t>".</a:t>
            </a:r>
          </a:p>
          <a:p>
            <a:pPr lvl="1"/>
            <a:r>
              <a:rPr lang="en-US" altLang="zh-CN" sz="1800" dirty="0"/>
              <a:t>This must be composed entirely of letters a-</a:t>
            </a:r>
            <a:r>
              <a:rPr lang="en-US" altLang="zh-CN" sz="1800" dirty="0" err="1"/>
              <a:t>zA</a:t>
            </a:r>
            <a:r>
              <a:rPr lang="en-US" altLang="zh-CN" sz="1800" dirty="0"/>
              <a:t>-Z, Japanese hiragana / katakana / kanji, digits 0-9, hyphens -, and underscores _.</a:t>
            </a:r>
          </a:p>
          <a:p>
            <a:pPr lvl="2"/>
            <a:r>
              <a:rPr lang="en-US" altLang="zh-CN" sz="1600" dirty="0"/>
              <a:t>Note: test names (output filenames) using Japanese characters in Linux are encoded in UTF-8 which may not display properly on Windows systems.</a:t>
            </a:r>
          </a:p>
          <a:p>
            <a:r>
              <a:rPr lang="en-US" altLang="zh-CN" sz="1800" dirty="0"/>
              <a:t>The test name is used as the subfolder name off of the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a:t>
            </a:r>
            <a:r>
              <a:rPr lang="en-US" altLang="zh-CN" sz="1800" dirty="0"/>
              <a:t> folder, and is used as part of the filenames of ivy output csv files.</a:t>
            </a:r>
          </a:p>
        </p:txBody>
      </p:sp>
      <p:sp>
        <p:nvSpPr>
          <p:cNvPr id="3" name="Title 2"/>
          <p:cNvSpPr>
            <a:spLocks noGrp="1"/>
          </p:cNvSpPr>
          <p:nvPr>
            <p:ph type="title"/>
          </p:nvPr>
        </p:nvSpPr>
        <p:spPr/>
        <p:txBody>
          <a:bodyPr/>
          <a:lstStyle/>
          <a:p>
            <a:r>
              <a:rPr lang="en-US" dirty="0"/>
              <a:t>ivy engine startup - the "test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831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MP_core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busy_percent</a:t>
            </a:r>
            <a:endParaRPr lang="en-US" sz="16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=PG,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busy_percent</a:t>
            </a:r>
            <a:r>
              <a:rPr lang="en-US" sz="16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=CLPR,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WP_percent</a:t>
            </a:r>
            <a:endParaRPr lang="en-US" sz="16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measure</a:t>
            </a:r>
            <a:r>
              <a:rPr lang="en-US" dirty="0"/>
              <a:t> shorthand – with command device</a:t>
            </a:r>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a:t>If you want to run a fixed workload for a fixed number of subintervals, all you need is </a:t>
            </a:r>
            <a:r>
              <a:rPr lang="en-US" sz="1800" dirty="0" err="1">
                <a:latin typeface="Courier New" pitchFamily="49" charset="0"/>
                <a:cs typeface="Courier New" pitchFamily="49" charset="0"/>
              </a:rPr>
              <a:t>warmup_seconds</a:t>
            </a:r>
            <a:r>
              <a:rPr lang="en-US" sz="1800" dirty="0"/>
              <a:t> and </a:t>
            </a:r>
            <a:r>
              <a:rPr lang="en-US" sz="1800" dirty="0" err="1">
                <a:latin typeface="Courier New" pitchFamily="49" charset="0"/>
                <a:cs typeface="Courier New" pitchFamily="49" charset="0"/>
              </a:rPr>
              <a:t>measure_seconds</a:t>
            </a:r>
            <a:r>
              <a:rPr lang="en-US" sz="1800" dirty="0"/>
              <a:t>.</a:t>
            </a:r>
            <a:endParaRPr lang="en-US" sz="1400" dirty="0"/>
          </a:p>
          <a:p>
            <a:r>
              <a:rPr lang="en-US" sz="1800" dirty="0"/>
              <a:t>Otherwise, we need to specify the "focus metric".</a:t>
            </a:r>
          </a:p>
          <a:p>
            <a:pPr marL="623887" lvl="1" indent="-342900">
              <a:buFont typeface="+mj-lt"/>
              <a:buAutoNum type="arabicPeriod"/>
            </a:pPr>
            <a:r>
              <a:rPr lang="en-US" sz="1600" dirty="0"/>
              <a:t>The focus metric is what we are making a valid measurement of using  </a:t>
            </a:r>
            <a:r>
              <a:rPr lang="en-US" sz="1600" dirty="0">
                <a:latin typeface="Courier New" pitchFamily="49" charset="0"/>
                <a:cs typeface="Courier New" pitchFamily="49" charset="0"/>
              </a:rPr>
              <a:t>measure</a:t>
            </a:r>
            <a:r>
              <a:rPr lang="en-US" sz="1600" dirty="0"/>
              <a:t> and </a:t>
            </a:r>
            <a:r>
              <a:rPr lang="en-US" sz="1600" dirty="0" err="1">
                <a:latin typeface="Courier New" panose="02070309020205020404" pitchFamily="49" charset="0"/>
                <a:cs typeface="Courier New" panose="02070309020205020404" pitchFamily="49" charset="0"/>
              </a:rPr>
              <a:t>accuracy_plus_minus</a:t>
            </a:r>
            <a:r>
              <a:rPr lang="en-US" sz="1600" dirty="0"/>
              <a:t>.</a:t>
            </a:r>
          </a:p>
          <a:p>
            <a:pPr marL="904875" lvl="2" indent="-342900"/>
            <a:r>
              <a:rPr lang="en-US" sz="1400" dirty="0"/>
              <a:t>Measure the focus metric to a required plus/minus accuracy with a specified % confidence level.</a:t>
            </a:r>
          </a:p>
          <a:p>
            <a:pPr marL="623887" lvl="1" indent="-342900">
              <a:buFont typeface="+mj-lt"/>
              <a:buAutoNum type="arabicPeriod"/>
            </a:pPr>
            <a:r>
              <a:rPr lang="en-US" sz="1600" dirty="0"/>
              <a:t>When dynamically adjusting </a:t>
            </a:r>
            <a:r>
              <a:rPr lang="en-US" sz="1600" dirty="0" err="1">
                <a:latin typeface="Courier New" pitchFamily="49" charset="0"/>
                <a:cs typeface="Courier New" pitchFamily="49" charset="0"/>
              </a:rPr>
              <a:t>total_IOPS</a:t>
            </a:r>
            <a:r>
              <a:rPr lang="en-US" sz="1600" dirty="0">
                <a:cs typeface="Courier New" pitchFamily="49" charset="0"/>
              </a:rPr>
              <a:t> using the PID loop dynamic feedback controller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[Go]</a:t>
            </a:r>
            <a:r>
              <a:rPr lang="en-US" dirty="0"/>
              <a:t>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a:t>When </a:t>
            </a:r>
            <a:r>
              <a:rPr lang="en-US" sz="1800" dirty="0">
                <a:latin typeface="Courier New" pitchFamily="49" charset="0"/>
                <a:cs typeface="Courier New" pitchFamily="49" charset="0"/>
              </a:rPr>
              <a:t>measure </a:t>
            </a:r>
            <a:r>
              <a:rPr lang="en-US" sz="1800" dirty="0"/>
              <a:t>and/or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r>
              <a:rPr lang="en-US" sz="1800" dirty="0"/>
              <a:t> are used, measurement or PID loop DFC is performed at the granularity of each instance of the </a:t>
            </a:r>
            <a:r>
              <a:rPr lang="en-US" sz="1800" dirty="0" err="1">
                <a:latin typeface="Courier New" pitchFamily="49" charset="0"/>
                <a:cs typeface="Courier New" pitchFamily="49" charset="0"/>
              </a:rPr>
              <a:t>focus_rollup</a:t>
            </a:r>
            <a:r>
              <a:rPr lang="en-US" sz="1800" dirty="0">
                <a:cs typeface="Courier New" pitchFamily="49" charset="0"/>
              </a:rPr>
              <a:t>.</a:t>
            </a:r>
          </a:p>
          <a:p>
            <a:r>
              <a:rPr lang="en-US" sz="1800" dirty="0"/>
              <a:t>For the default,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 all</a:t>
            </a:r>
            <a:r>
              <a:rPr lang="en-US" sz="1800" dirty="0">
                <a:cs typeface="Courier New" pitchFamily="49" charset="0"/>
              </a:rPr>
              <a:t>, the measurement or DFC is at the overall level.</a:t>
            </a:r>
          </a:p>
          <a:p>
            <a:r>
              <a:rPr lang="en-US" sz="1800" dirty="0">
                <a:cs typeface="Courier New" pitchFamily="49" charset="0"/>
              </a:rPr>
              <a:t>When a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a:t>
            </a:r>
            <a:r>
              <a:rPr lang="en-US" sz="1800" dirty="0">
                <a:cs typeface="Courier New" pitchFamily="49" charset="0"/>
              </a:rPr>
              <a:t>is used that has multiple rollup instances,</a:t>
            </a:r>
          </a:p>
          <a:p>
            <a:pPr lvl="1"/>
            <a:r>
              <a:rPr lang="en-US" sz="1600" dirty="0">
                <a:cs typeface="Courier New" pitchFamily="49" charset="0"/>
              </a:rPr>
              <a:t>With </a:t>
            </a:r>
            <a:r>
              <a:rPr lang="en-US" sz="1600" dirty="0">
                <a:latin typeface="Courier New" pitchFamily="49" charset="0"/>
                <a:cs typeface="Courier New" pitchFamily="49" charset="0"/>
              </a:rPr>
              <a:t>measure</a:t>
            </a:r>
            <a:r>
              <a:rPr lang="en-US" sz="1600" dirty="0">
                <a:cs typeface="Courier New" pitchFamily="49" charset="0"/>
              </a:rPr>
              <a:t>, a successful measurement identifies a subsequence of subintervals where for every rollup instance within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 the measurement is valid for that rollup instance.</a:t>
            </a:r>
            <a:endParaRPr lang="en-US" sz="1400" dirty="0">
              <a:cs typeface="Courier New" pitchFamily="49" charset="0"/>
            </a:endParaRPr>
          </a:p>
          <a:p>
            <a:pPr lvl="1"/>
            <a:r>
              <a:rPr lang="en-US" sz="1600" dirty="0">
                <a:cs typeface="Courier New" pitchFamily="49" charset="0"/>
              </a:rPr>
              <a:t>When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is used, dynamic feedback control is performed independently for each rollup instance 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a:t>
            </a:r>
          </a:p>
        </p:txBody>
      </p:sp>
      <p:sp>
        <p:nvSpPr>
          <p:cNvPr id="3" name="Title 2"/>
          <p:cNvSpPr>
            <a:spLocks noGrp="1"/>
          </p:cNvSpPr>
          <p:nvPr>
            <p:ph type="title"/>
          </p:nvPr>
        </p:nvSpPr>
        <p:spPr/>
        <p:txBody>
          <a:bodyPr/>
          <a:lstStyle/>
          <a:p>
            <a:r>
              <a:rPr lang="en-US" dirty="0"/>
              <a:t>Granularity of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a:latin typeface="Courier New" pitchFamily="49" charset="0"/>
                <a:cs typeface="Courier New" pitchFamily="49" charset="0"/>
              </a:rPr>
              <a:t>source = workload</a:t>
            </a:r>
          </a:p>
          <a:p>
            <a:pPr lvl="1"/>
            <a:r>
              <a:rPr lang="en-US" sz="1600" dirty="0"/>
              <a:t>Specifies that we are selecting a focus metric from data collected by ivy workload threads on test hosts.</a:t>
            </a:r>
          </a:p>
          <a:p>
            <a:pPr lvl="1"/>
            <a:r>
              <a:rPr lang="en-US" sz="1600" dirty="0"/>
              <a:t>We always have rollup data from test host workload threads (</a:t>
            </a:r>
            <a:r>
              <a:rPr lang="en-US" sz="1600" i="1" dirty="0"/>
              <a:t>more next page</a:t>
            </a:r>
            <a:r>
              <a:rPr lang="en-US" sz="1600" dirty="0"/>
              <a:t>)</a:t>
            </a:r>
          </a:p>
          <a:p>
            <a:r>
              <a:rPr lang="en-US" sz="1800" dirty="0">
                <a:latin typeface="Courier New" pitchFamily="49" charset="0"/>
                <a:cs typeface="Courier New" pitchFamily="49" charset="0"/>
              </a:rPr>
              <a:t>source = </a:t>
            </a:r>
            <a:r>
              <a:rPr lang="en-US" sz="1800" dirty="0" err="1">
                <a:latin typeface="Courier New" pitchFamily="49" charset="0"/>
                <a:cs typeface="Courier New" pitchFamily="49" charset="0"/>
              </a:rPr>
              <a:t>RAID_subsystem</a:t>
            </a:r>
            <a:endParaRPr lang="en-US" sz="1800" dirty="0">
              <a:latin typeface="Courier New" pitchFamily="49" charset="0"/>
              <a:cs typeface="Courier New" pitchFamily="49" charset="0"/>
            </a:endParaRPr>
          </a:p>
          <a:p>
            <a:pPr lvl="1"/>
            <a:r>
              <a:rPr lang="en-US" sz="1600" dirty="0"/>
              <a:t>Requires the proprietary command device connector that is not part of the ivy open source project.</a:t>
            </a:r>
          </a:p>
          <a:p>
            <a:pPr lvl="1"/>
            <a:r>
              <a:rPr lang="en-US" sz="1600" dirty="0"/>
              <a:t>Specifies that we are selecting the focus metric from real time performance data collected from a command device.</a:t>
            </a:r>
          </a:p>
          <a:p>
            <a:pPr lvl="1"/>
            <a:r>
              <a:rPr lang="en-US" sz="1600" dirty="0"/>
              <a:t>There's a small list of subsystem metrics specified in an ivy source code table that are filtered and rolled up from the raw bulk RMLIB data by rollup instance, and from which you select the focus metric. (</a:t>
            </a:r>
            <a:r>
              <a:rPr lang="en-US" sz="1600" i="1" dirty="0"/>
              <a:t>more even later after we explain </a:t>
            </a:r>
            <a:r>
              <a:rPr lang="en-US" sz="1600" i="1" dirty="0">
                <a:latin typeface="Courier New" pitchFamily="49" charset="0"/>
                <a:cs typeface="Courier New" pitchFamily="49" charset="0"/>
              </a:rPr>
              <a:t>source=workload</a:t>
            </a:r>
            <a:r>
              <a:rPr lang="en-US" sz="1600" dirty="0"/>
              <a:t>)</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a:t>
            </a:r>
            <a:r>
              <a:rPr lang="en-US" dirty="0"/>
              <a:t> of the </a:t>
            </a:r>
            <a:r>
              <a:rPr lang="en-US" dirty="0" err="1">
                <a:latin typeface="Courier New" pitchFamily="49" charset="0"/>
                <a:cs typeface="Courier New" pitchFamily="49" charset="0"/>
              </a:rPr>
              <a:t>focus_metric</a:t>
            </a:r>
            <a:r>
              <a:rPr lang="en-US" dirty="0">
                <a:latin typeface="Courier New" pitchFamily="49" charset="0"/>
                <a:cs typeface="Courier New" pitchFamily="49" charset="0"/>
              </a:rPr>
              <a:t> </a:t>
            </a:r>
            <a:r>
              <a:rPr lang="en-US" sz="2000" dirty="0">
                <a:latin typeface="+mn-lt"/>
                <a:cs typeface="Courier New" pitchFamily="49" charset="0"/>
              </a:rPr>
              <a:t>(without shorthand)</a:t>
            </a:r>
            <a:endParaRPr lang="en-US" dirty="0">
              <a:latin typeface="+mn-lt"/>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a:latin typeface="Courier New" pitchFamily="49" charset="0"/>
                <a:cs typeface="Courier New" pitchFamily="49" charset="0"/>
              </a:rPr>
              <a:t>accumulator_type</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bytes_transferred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service_time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response_time</a:t>
            </a:r>
            <a:r>
              <a:rPr lang="en-US" sz="1600" dirty="0">
                <a:latin typeface="Courier New" pitchFamily="49" charset="0"/>
                <a:cs typeface="Courier New" pitchFamily="49" charset="0"/>
              </a:rPr>
              <a:t> </a:t>
            </a:r>
          </a:p>
          <a:p>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count, min, max, sum, variance, </a:t>
            </a:r>
            <a:r>
              <a:rPr lang="en-US" sz="1600" dirty="0" err="1">
                <a:latin typeface="Courier New" pitchFamily="49" charset="0"/>
                <a:cs typeface="Courier New" pitchFamily="49" charset="0"/>
              </a:rPr>
              <a:t>standardDeviation</a:t>
            </a:r>
            <a:r>
              <a:rPr lang="en-US" sz="1600" dirty="0">
                <a:latin typeface="Courier New" pitchFamily="49" charset="0"/>
                <a:cs typeface="Courier New" pitchFamily="49" charset="0"/>
              </a:rPr>
              <a:t> </a:t>
            </a:r>
          </a:p>
          <a:p>
            <a:r>
              <a:rPr lang="en-US" sz="1800" dirty="0"/>
              <a:t>It will be easier to explain first  </a:t>
            </a:r>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a:t>
            </a:r>
            <a:r>
              <a:rPr lang="en-US" sz="1800" dirty="0"/>
              <a:t>then </a:t>
            </a:r>
            <a:r>
              <a:rPr lang="en-US" sz="1800" dirty="0">
                <a:latin typeface="Courier New" pitchFamily="49" charset="0"/>
                <a:cs typeface="Courier New" pitchFamily="49" charset="0"/>
              </a:rPr>
              <a:t>category</a:t>
            </a:r>
            <a:r>
              <a:rPr lang="en-US" sz="1800" dirty="0"/>
              <a:t>,  then </a:t>
            </a:r>
            <a:r>
              <a:rPr lang="en-US" sz="1800" dirty="0" err="1">
                <a:latin typeface="Courier New" pitchFamily="49" charset="0"/>
                <a:cs typeface="Courier New" pitchFamily="49" charset="0"/>
              </a:rPr>
              <a:t>accumulator_type</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Selecting </a:t>
            </a:r>
            <a:r>
              <a:rPr lang="en-US"/>
              <a:t>a "</a:t>
            </a:r>
            <a:r>
              <a:rPr lang="en-US">
                <a:latin typeface="Courier New" pitchFamily="49" charset="0"/>
                <a:cs typeface="Courier New" pitchFamily="49" charset="0"/>
              </a:rPr>
              <a:t>source=workload</a:t>
            </a:r>
            <a:r>
              <a:rPr lang="en-US"/>
              <a:t>" </a:t>
            </a:r>
            <a:r>
              <a:rPr lang="en-US" dirty="0"/>
              <a:t>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to compute summary values. </a:t>
            </a:r>
          </a:p>
          <a:p>
            <a:r>
              <a:rPr lang="en-US" sz="1600" dirty="0"/>
              <a:t>Every time that an I/O completes, ivy posts the service time into one accumulator, the bytes transferred into another accumulator, and if we are not running IOPS=max, it posts the response time into another accumulator.</a:t>
            </a:r>
          </a:p>
          <a:p>
            <a:r>
              <a:rPr lang="en-US" sz="1600" dirty="0"/>
              <a:t>The selectable values for "</a:t>
            </a:r>
            <a:r>
              <a:rPr lang="en-US" sz="1600" dirty="0" err="1">
                <a:latin typeface="Courier New" pitchFamily="49" charset="0"/>
                <a:cs typeface="Courier New" pitchFamily="49" charset="0"/>
              </a:rPr>
              <a:t>accessor</a:t>
            </a:r>
            <a:r>
              <a:rPr lang="en-US" sz="1600" dirty="0"/>
              <a:t>" are the names of the methods that you can use to retrieve something from an accumulator</a:t>
            </a:r>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a:t>
            </a:r>
            <a:r>
              <a:rPr lang="en-US" sz="1400" dirty="0">
                <a:cs typeface="Courier New" pitchFamily="49" charset="0"/>
              </a:rPr>
              <a:t>gives you the average of the numbers that were pushed in the accumulator</a:t>
            </a:r>
          </a:p>
          <a:p>
            <a:pPr lvl="1"/>
            <a:r>
              <a:rPr lang="en-US" sz="1400" dirty="0">
                <a:latin typeface="Courier New" pitchFamily="49" charset="0"/>
                <a:cs typeface="Courier New" pitchFamily="49" charset="0"/>
              </a:rPr>
              <a:t>count </a:t>
            </a:r>
            <a:r>
              <a:rPr lang="en-US" sz="1400" dirty="0">
                <a:cs typeface="Courier New" pitchFamily="49" charset="0"/>
              </a:rPr>
              <a:t>gives you how many numbers were pushed in.</a:t>
            </a:r>
          </a:p>
          <a:p>
            <a:pPr lvl="1"/>
            <a:r>
              <a:rPr lang="en-US" sz="1400" dirty="0">
                <a:cs typeface="Courier New" pitchFamily="49" charset="0"/>
              </a:rPr>
              <a:t>Et cetera</a:t>
            </a: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Accumulators and "</a:t>
            </a:r>
            <a:r>
              <a:rPr lang="en-US" dirty="0">
                <a:latin typeface="Courier New" pitchFamily="49" charset="0"/>
                <a:cs typeface="Courier New" pitchFamily="49" charset="0"/>
              </a:rPr>
              <a:t>accessor</a:t>
            </a:r>
            <a:r>
              <a:rPr lang="en-US" dirty="0"/>
              <a:t>"</a:t>
            </a:r>
            <a:r>
              <a:rPr lang="en-US" sz="1800" dirty="0">
                <a:latin typeface="Courier New" pitchFamily="49" charset="0"/>
                <a:cs typeface="Courier New" pitchFamily="49" charset="0"/>
              </a:rPr>
              <a:t> </a:t>
            </a:r>
            <a:r>
              <a:rPr lang="en-US" sz="1800" dirty="0">
                <a:cs typeface="Courier New" pitchFamily="49" charset="0"/>
              </a:rPr>
              <a:t>(without shorthand)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a:t>read vs. write</a:t>
            </a:r>
          </a:p>
          <a:p>
            <a:pPr>
              <a:spcBef>
                <a:spcPts val="600"/>
              </a:spcBef>
            </a:pPr>
            <a:r>
              <a:rPr lang="en-US" sz="1400" dirty="0" err="1"/>
              <a:t>blocksize</a:t>
            </a:r>
            <a:endParaRPr lang="en-US" sz="1400" dirty="0"/>
          </a:p>
          <a:p>
            <a:pPr>
              <a:spcBef>
                <a:spcPts val="600"/>
              </a:spcBef>
            </a:pPr>
            <a:r>
              <a:rPr lang="en-US" sz="1400" dirty="0"/>
              <a:t>LBA</a:t>
            </a:r>
          </a:p>
          <a:p>
            <a:pPr lvl="1"/>
            <a:r>
              <a:rPr lang="en-US" sz="1200" dirty="0"/>
              <a:t>Logical Block Address = sector number from 0 within LUN</a:t>
            </a:r>
          </a:p>
          <a:p>
            <a:pPr>
              <a:spcBef>
                <a:spcPts val="600"/>
              </a:spcBef>
            </a:pPr>
            <a:r>
              <a:rPr lang="en-US" sz="1400" dirty="0" err="1"/>
              <a:t>service_time</a:t>
            </a:r>
            <a:r>
              <a:rPr lang="en-US" sz="1400" dirty="0"/>
              <a:t> (in seconds)</a:t>
            </a:r>
          </a:p>
          <a:p>
            <a:pPr lvl="1"/>
            <a:r>
              <a:rPr lang="en-US" sz="1200" dirty="0"/>
              <a:t>The duration from when ivy launched an I/O until ivy received the notification that the I/O was complete.</a:t>
            </a:r>
          </a:p>
          <a:p>
            <a:pPr>
              <a:spcBef>
                <a:spcPts val="600"/>
              </a:spcBef>
            </a:pPr>
            <a:r>
              <a:rPr lang="en-US" sz="1400" dirty="0" err="1"/>
              <a:t>response_time</a:t>
            </a:r>
            <a:r>
              <a:rPr lang="en-US" sz="1400" b="1" dirty="0"/>
              <a:t>* </a:t>
            </a:r>
            <a:r>
              <a:rPr lang="en-US" sz="1400" dirty="0"/>
              <a:t>(in seconds)  (analogue to application-level response time)</a:t>
            </a:r>
          </a:p>
          <a:p>
            <a:pPr lvl="1"/>
            <a:r>
              <a:rPr lang="en-US" sz="1200" dirty="0"/>
              <a:t>The duration from the scheduled start time of an I/O until the time the I/O is complete.</a:t>
            </a:r>
          </a:p>
          <a:p>
            <a:pPr lvl="1"/>
            <a:r>
              <a:rPr lang="en-US" sz="1200" dirty="0"/>
              <a:t>An I/O may not be started at the scheduled time if there are no idle asynchronous I/O "slots" (~tags) available.</a:t>
            </a:r>
          </a:p>
          <a:p>
            <a:pPr lvl="1"/>
            <a:r>
              <a:rPr lang="en-US" sz="1200" b="1" dirty="0"/>
              <a:t>*only I/Os with a non-zero scheduled start time will have a </a:t>
            </a:r>
            <a:r>
              <a:rPr lang="en-US" sz="1200" b="1" dirty="0" err="1"/>
              <a:t>response_time</a:t>
            </a:r>
            <a:r>
              <a:rPr lang="en-US" sz="1200" b="1" dirty="0"/>
              <a:t> attribute.</a:t>
            </a:r>
          </a:p>
          <a:p>
            <a:pPr lvl="1"/>
            <a:r>
              <a:rPr lang="en-US" sz="1200" dirty="0"/>
              <a:t>When running </a:t>
            </a:r>
            <a:r>
              <a:rPr lang="en-US" sz="1200" dirty="0" err="1"/>
              <a:t>iops</a:t>
            </a:r>
            <a:r>
              <a:rPr lang="en-US" sz="1200" dirty="0"/>
              <a:t>=max, all I/Os have a scheduled start time of zero, meaning you don't get </a:t>
            </a:r>
            <a:r>
              <a:rPr lang="en-US" sz="1200" dirty="0" err="1"/>
              <a:t>response_time</a:t>
            </a:r>
            <a:endParaRPr lang="en-US" sz="1200" dirty="0"/>
          </a:p>
        </p:txBody>
      </p:sp>
      <p:sp>
        <p:nvSpPr>
          <p:cNvPr id="3" name="Title 2"/>
          <p:cNvSpPr>
            <a:spLocks noGrp="1"/>
          </p:cNvSpPr>
          <p:nvPr>
            <p:ph type="title"/>
          </p:nvPr>
        </p:nvSpPr>
        <p:spPr/>
        <p:txBody>
          <a:bodyPr/>
          <a:lstStyle/>
          <a:p>
            <a:r>
              <a:rPr lang="en-US" dirty="0"/>
              <a:t>Attributes of individual I/Os:</a:t>
            </a:r>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rPr>
              <a:t>Ivy uses the Linux nanosecond resolution clock for all timing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Based on the attributes of each I/O, an accumulator category is selected.</a:t>
            </a:r>
          </a:p>
          <a:p>
            <a:pPr lvl="1"/>
            <a:r>
              <a:rPr lang="en-US" sz="1400" dirty="0"/>
              <a:t>Then the I/O is posted into the selected category "bucket" (into two or three accumulators in that bucket – more in a moment.)</a:t>
            </a:r>
          </a:p>
          <a:p>
            <a:r>
              <a:rPr lang="en-US" sz="1600" dirty="0"/>
              <a:t>Currently, the breakdown for the array of categories for which there are accumulators are</a:t>
            </a:r>
          </a:p>
          <a:p>
            <a:pPr lvl="1"/>
            <a:r>
              <a:rPr lang="en-US" sz="1400" dirty="0"/>
              <a:t>read vs. write</a:t>
            </a:r>
          </a:p>
          <a:p>
            <a:pPr lvl="1"/>
            <a:r>
              <a:rPr lang="en-US" sz="1400" dirty="0"/>
              <a:t>random vs. sequential (</a:t>
            </a:r>
            <a:r>
              <a:rPr lang="en-US" sz="1200" dirty="0"/>
              <a:t>The I/O sequencer tells you if it's a random or sequential sequencer.)</a:t>
            </a:r>
          </a:p>
          <a:p>
            <a:pPr lvl="1"/>
            <a:r>
              <a:rPr lang="en-US" sz="1400" dirty="0"/>
              <a:t>For each of those 4 there is a further breakdown as a histogram by service time and by response time</a:t>
            </a:r>
          </a:p>
          <a:p>
            <a:pPr lvl="2"/>
            <a:r>
              <a:rPr lang="en-US" sz="1200" dirty="0"/>
              <a:t>You see the histograms in the csv files.</a:t>
            </a:r>
          </a:p>
          <a:p>
            <a:pPr lvl="2"/>
            <a:r>
              <a:rPr lang="en-US" sz="1200" dirty="0"/>
              <a:t>Ivy doesn't currently expose the histogram in the PID loop, but if there is interest it can be added.</a:t>
            </a:r>
          </a:p>
        </p:txBody>
      </p:sp>
      <p:sp>
        <p:nvSpPr>
          <p:cNvPr id="3" name="Title 2"/>
          <p:cNvSpPr>
            <a:spLocks noGrp="1"/>
          </p:cNvSpPr>
          <p:nvPr>
            <p:ph type="title"/>
          </p:nvPr>
        </p:nvSpPr>
        <p:spPr/>
        <p:txBody>
          <a:bodyPr/>
          <a:lstStyle/>
          <a:p>
            <a:r>
              <a:rPr lang="en-US" dirty="0"/>
              <a:t>How ivy posts results of each I/O</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The rollup mechanism operates on a view of the categories as an array, and is blind to the significance of each position in the array.</a:t>
            </a:r>
          </a:p>
          <a:p>
            <a:pPr lvl="1"/>
            <a:r>
              <a:rPr lang="en-US" sz="1400" dirty="0"/>
              <a:t>It is easy to define a different mapping from the attributes of an individual I/O to the category bucket the I/O will be recorded in.</a:t>
            </a:r>
          </a:p>
          <a:p>
            <a:r>
              <a:rPr lang="en-US" sz="1600" dirty="0"/>
              <a:t>Future:</a:t>
            </a:r>
          </a:p>
          <a:p>
            <a:pPr lvl="1"/>
            <a:r>
              <a:rPr lang="en-US" sz="1400" dirty="0"/>
              <a:t>We could just as easily define a histogram of a 100 buckets by LBA range - we could break out the data by each 1% of the LBA range across the volume.</a:t>
            </a:r>
          </a:p>
          <a:p>
            <a:pPr lvl="2"/>
            <a:r>
              <a:rPr lang="en-US" sz="1200" dirty="0"/>
              <a:t>If we had an I/O sequencer that was playing back a customer I/O trace, we could show if workload characteristics were different in different areas of the LUN.</a:t>
            </a:r>
          </a:p>
          <a:p>
            <a:pPr lvl="2"/>
            <a:r>
              <a:rPr lang="en-US" sz="1200" dirty="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a:t>Other category breakdowns could be defined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04980"/>
          </a:xfrm>
        </p:spPr>
        <p:txBody>
          <a:bodyPr/>
          <a:lstStyle/>
          <a:p>
            <a:r>
              <a:rPr lang="en-US" sz="1800" dirty="0"/>
              <a:t>For the </a:t>
            </a:r>
            <a:r>
              <a:rPr lang="en-US" sz="1800" dirty="0">
                <a:latin typeface="Courier New" pitchFamily="49" charset="0"/>
                <a:cs typeface="Courier New" pitchFamily="49" charset="0"/>
              </a:rPr>
              <a:t>all=all</a:t>
            </a:r>
            <a:r>
              <a:rPr lang="en-US" sz="1800" dirty="0"/>
              <a:t> rollup instance, you still have all the category breakdowns.</a:t>
            </a:r>
          </a:p>
          <a:p>
            <a:r>
              <a:rPr lang="en-US" sz="1800" dirty="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overall</a:t>
            </a:r>
            <a:r>
              <a:rPr lang="en-US" sz="1600" dirty="0"/>
              <a:t> – sum over all categories in the bucket array</a:t>
            </a:r>
          </a:p>
          <a:p>
            <a:pPr lvl="1"/>
            <a:r>
              <a:rPr lang="en-US" sz="1600" dirty="0">
                <a:latin typeface="Courier New" pitchFamily="49" charset="0"/>
                <a:cs typeface="Courier New" pitchFamily="49" charset="0"/>
              </a:rPr>
              <a:t>read,</a:t>
            </a:r>
            <a:r>
              <a:rPr lang="en-US" sz="1600" dirty="0"/>
              <a:t> </a:t>
            </a:r>
            <a:r>
              <a:rPr lang="en-US" sz="1600" dirty="0">
                <a:latin typeface="Courier New" pitchFamily="49" charset="0"/>
                <a:cs typeface="Courier New" pitchFamily="49" charset="0"/>
              </a:rPr>
              <a:t>write</a:t>
            </a:r>
          </a:p>
          <a:p>
            <a:pPr lvl="1"/>
            <a:r>
              <a:rPr lang="en-US" sz="1600" dirty="0">
                <a:latin typeface="Courier New" pitchFamily="49" charset="0"/>
                <a:cs typeface="Courier New" pitchFamily="49" charset="0"/>
              </a:rPr>
              <a:t>random, sequential</a:t>
            </a:r>
          </a:p>
          <a:p>
            <a:pPr lvl="1"/>
            <a:r>
              <a:rPr lang="en-US" sz="1600" dirty="0" err="1">
                <a:latin typeface="Courier New" pitchFamily="49" charset="0"/>
                <a:cs typeface="Courier New" pitchFamily="49" charset="0"/>
              </a:rPr>
              <a:t>random_read</a:t>
            </a:r>
            <a:r>
              <a:rPr lang="en-US" sz="1600" dirty="0"/>
              <a:t>, </a:t>
            </a:r>
            <a:r>
              <a:rPr lang="en-US" sz="1600" dirty="0" err="1">
                <a:latin typeface="Courier New" pitchFamily="49" charset="0"/>
                <a:cs typeface="Courier New" pitchFamily="49" charset="0"/>
              </a:rPr>
              <a:t>random_write</a:t>
            </a:r>
            <a:r>
              <a:rPr lang="en-US" sz="1600" dirty="0"/>
              <a:t>, </a:t>
            </a:r>
            <a:r>
              <a:rPr lang="en-US" sz="1600" dirty="0" err="1">
                <a:latin typeface="Courier New" pitchFamily="49" charset="0"/>
                <a:cs typeface="Courier New" pitchFamily="49" charset="0"/>
              </a:rPr>
              <a:t>sequential_read</a:t>
            </a:r>
            <a:r>
              <a:rPr lang="en-US" sz="1600" dirty="0"/>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a:t>You can see these virtual category rollups in column groups in ivy csv files.</a:t>
            </a:r>
          </a:p>
        </p:txBody>
      </p:sp>
      <p:sp>
        <p:nvSpPr>
          <p:cNvPr id="3" name="Title 2"/>
          <p:cNvSpPr>
            <a:spLocks noGrp="1"/>
          </p:cNvSpPr>
          <p:nvPr>
            <p:ph type="title"/>
          </p:nvPr>
        </p:nvSpPr>
        <p:spPr/>
        <p:txBody>
          <a:bodyPr/>
          <a:lstStyle/>
          <a:p>
            <a:r>
              <a:rPr lang="en-US" dirty="0"/>
              <a:t>During rollups, the categories are preserved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a:t>The test name is also used as part of the prefix of ivy output filenames.</a:t>
            </a:r>
          </a:p>
          <a:p>
            <a:pPr lvl="1"/>
            <a:r>
              <a:rPr lang="en-US" altLang="zh-CN" dirty="0"/>
              <a:t>Fully qualified csv files names incorporate test name, and other fields so you can combine together in one folder any files from multiple ivy runs without name collisions as long as the test names are different.</a:t>
            </a:r>
          </a:p>
          <a:p>
            <a:pPr lvl="1"/>
            <a:r>
              <a:rPr lang="en-US" altLang="zh-CN" dirty="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test name</a:t>
            </a:r>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step number</a:t>
            </a:r>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a:t>step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a:latin typeface="Courier New" pitchFamily="49" charset="0"/>
                <a:cs typeface="Courier New" pitchFamily="49" charset="0"/>
              </a:rPr>
              <a:t>overall</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read, write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random, sequential</a:t>
            </a:r>
            <a:br>
              <a:rPr lang="en-US" sz="18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1800" dirty="0"/>
              <a:t>These are actually the virtual categories, representing the rollup over the underlying service time / response time bucket arrays (histograms).</a:t>
            </a:r>
          </a:p>
          <a:p>
            <a:pPr lvl="1"/>
            <a:r>
              <a:rPr lang="en-US" sz="1600" dirty="0"/>
              <a:t>If there is a need, we could provide access to the more fine-grained underlying category bucket array, or we could define other virtual categories as aggregations of the buckets.</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source=workload</a:t>
            </a:r>
            <a:r>
              <a:rPr lang="en-US" dirty="0"/>
              <a:t> available </a:t>
            </a:r>
            <a:r>
              <a:rPr lang="en-US" dirty="0">
                <a:latin typeface="Courier New" pitchFamily="49" charset="0"/>
                <a:cs typeface="Courier New" pitchFamily="49" charset="0"/>
              </a:rPr>
              <a:t>category</a:t>
            </a:r>
            <a:r>
              <a:rPr lang="en-US" dirty="0"/>
              <a:t> values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a:t>Category buckets have 3 accumulators </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bytes_transferred</a:t>
            </a:r>
            <a:endParaRPr lang="en-US" sz="1400" dirty="0">
              <a:latin typeface="Courier New" pitchFamily="49" charset="0"/>
              <a:cs typeface="Courier New" pitchFamily="49" charset="0"/>
            </a:endParaRPr>
          </a:p>
          <a:p>
            <a:pPr lvl="2"/>
            <a:r>
              <a:rPr lang="en-US" sz="1100" dirty="0"/>
              <a:t>For every I/O, the </a:t>
            </a:r>
            <a:r>
              <a:rPr lang="en-US" sz="1100" dirty="0" err="1"/>
              <a:t>blocksize</a:t>
            </a:r>
            <a:r>
              <a:rPr lang="en-US" sz="1100" dirty="0"/>
              <a:t> is posted to </a:t>
            </a:r>
            <a:r>
              <a:rPr lang="en-US" sz="1100" dirty="0" err="1">
                <a:latin typeface="Courier New" pitchFamily="49" charset="0"/>
                <a:cs typeface="Courier New" pitchFamily="49" charset="0"/>
              </a:rPr>
              <a:t>bytes_transferred</a:t>
            </a:r>
            <a:r>
              <a:rPr lang="en-US" sz="1100" dirty="0"/>
              <a:t>.</a:t>
            </a:r>
          </a:p>
          <a:p>
            <a:pPr lvl="2"/>
            <a:r>
              <a:rPr lang="en-US" sz="1100" dirty="0"/>
              <a:t>Use </a:t>
            </a:r>
            <a:r>
              <a:rPr lang="en-US" sz="1100" dirty="0">
                <a:latin typeface="Courier New" pitchFamily="49" charset="0"/>
                <a:cs typeface="Courier New" pitchFamily="49" charset="0"/>
              </a:rPr>
              <a:t>sum</a:t>
            </a:r>
            <a:r>
              <a:rPr lang="en-US" sz="1100" dirty="0"/>
              <a:t> attribute and divide by elapsed seconds to get bytes per second.  Use </a:t>
            </a:r>
            <a:r>
              <a:rPr lang="en-US" sz="1100" dirty="0">
                <a:latin typeface="Courier New" pitchFamily="49" charset="0"/>
                <a:cs typeface="Courier New" pitchFamily="49" charset="0"/>
              </a:rPr>
              <a:t>count</a:t>
            </a:r>
            <a:r>
              <a:rPr lang="en-US" sz="1100" dirty="0"/>
              <a:t> instead and get IOPS.</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service_time</a:t>
            </a:r>
            <a:r>
              <a:rPr lang="en-US" sz="1100" dirty="0">
                <a:latin typeface="Courier New" pitchFamily="49" charset="0"/>
                <a:cs typeface="Courier New" pitchFamily="49" charset="0"/>
              </a:rPr>
              <a:t> </a:t>
            </a:r>
            <a:r>
              <a:rPr lang="en-US" sz="1100" dirty="0">
                <a:cs typeface="Courier New" pitchFamily="49" charset="0"/>
              </a:rPr>
              <a:t>and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response_time</a:t>
            </a:r>
            <a:r>
              <a:rPr lang="en-US" sz="1100" dirty="0">
                <a:latin typeface="Courier New" pitchFamily="49" charset="0"/>
                <a:cs typeface="Courier New" pitchFamily="49" charset="0"/>
              </a:rPr>
              <a:t> </a:t>
            </a:r>
            <a:r>
              <a:rPr lang="en-US" sz="1100" dirty="0">
                <a:cs typeface="Courier New" pitchFamily="49" charset="0"/>
              </a:rPr>
              <a:t>values for I/Os are posted in units of </a:t>
            </a:r>
            <a:r>
              <a:rPr lang="en-US" sz="1100" dirty="0"/>
              <a:t>seconds, with nanosecond resolution.</a:t>
            </a:r>
          </a:p>
          <a:p>
            <a:pPr lvl="2"/>
            <a:r>
              <a:rPr lang="en-US" sz="1100" dirty="0"/>
              <a:t>Use "</a:t>
            </a:r>
            <a:r>
              <a:rPr lang="en-US" sz="1100" dirty="0" err="1"/>
              <a:t>avg</a:t>
            </a:r>
            <a:r>
              <a:rPr lang="en-US" sz="1100" dirty="0"/>
              <a:t>" and multiply by 1000 to get average service time in </a:t>
            </a:r>
            <a:r>
              <a:rPr lang="en-US" sz="1100" dirty="0" err="1"/>
              <a:t>ms.</a:t>
            </a:r>
            <a:endParaRPr lang="en-US" sz="1100" dirty="0"/>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response_time</a:t>
            </a:r>
            <a:r>
              <a:rPr lang="en-US" sz="1400" dirty="0"/>
              <a:t> (~ application response time)</a:t>
            </a:r>
          </a:p>
          <a:p>
            <a:pPr lvl="2"/>
            <a:r>
              <a:rPr lang="en-US" sz="1100" dirty="0"/>
              <a:t>Only posted for those I/Os that have a non-zero "scheduled time".</a:t>
            </a:r>
          </a:p>
          <a:p>
            <a:pPr lvl="2"/>
            <a:r>
              <a:rPr lang="en-US" sz="1100" dirty="0"/>
              <a:t>Duration from scheduled time to I/O completion time.</a:t>
            </a:r>
          </a:p>
          <a:p>
            <a:pPr lvl="2"/>
            <a:r>
              <a:rPr lang="en-US" sz="1100" dirty="0"/>
              <a:t>The I/O sequencer computes the scheduled time, and when that time is reached, the I/O is started if there is an idle Asynchronous I/O "slot" (~tag) available.  If not, it waits.</a:t>
            </a:r>
          </a:p>
          <a:p>
            <a:pPr lvl="2"/>
            <a:r>
              <a:rPr lang="en-US" sz="1100" dirty="0"/>
              <a:t>For IOPS=max, I/Os have a scheduled time of 0 (zero), so then you don't get any </a:t>
            </a:r>
            <a:r>
              <a:rPr lang="en-US" sz="1100" dirty="0" err="1">
                <a:latin typeface="Courier New" pitchFamily="49" charset="0"/>
                <a:cs typeface="Courier New" pitchFamily="49" charset="0"/>
              </a:rPr>
              <a:t>response_time</a:t>
            </a:r>
            <a:r>
              <a:rPr lang="en-US" sz="1100" dirty="0"/>
              <a:t> events.</a:t>
            </a:r>
            <a:endParaRPr lang="en-US" sz="12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source=workload - </a:t>
            </a:r>
            <a:r>
              <a:rPr lang="en-US" dirty="0"/>
              <a:t>selecting </a:t>
            </a:r>
            <a:r>
              <a:rPr lang="en-US" dirty="0">
                <a:latin typeface="Courier New" pitchFamily="49" charset="0"/>
                <a:cs typeface="Courier New" pitchFamily="49" charset="0"/>
              </a:rPr>
              <a:t>accumulator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a:latin typeface="Courier New" pitchFamily="49" charset="0"/>
                <a:cs typeface="Courier New" pitchFamily="49" charset="0"/>
              </a:rPr>
              <a:t>accumulator_type</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bytes_transferred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service_time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response_time</a:t>
            </a:r>
            <a:r>
              <a:rPr lang="en-US" sz="1800" dirty="0">
                <a:latin typeface="Courier New" pitchFamily="49" charset="0"/>
                <a:cs typeface="Courier New" pitchFamily="49" charset="0"/>
              </a:rPr>
              <a:t> </a:t>
            </a:r>
          </a:p>
          <a:p>
            <a:r>
              <a:rPr lang="en-US" sz="2000" dirty="0" err="1">
                <a:latin typeface="Courier New" pitchFamily="49" charset="0"/>
                <a:cs typeface="Courier New" pitchFamily="49" charset="0"/>
              </a:rPr>
              <a:t>accessor</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avg</a:t>
            </a:r>
            <a:r>
              <a:rPr lang="en-US" sz="1800" dirty="0">
                <a:latin typeface="Courier New" pitchFamily="49" charset="0"/>
                <a:cs typeface="Courier New" pitchFamily="49" charset="0"/>
              </a:rPr>
              <a:t>, count, min, max, sum, variance, </a:t>
            </a:r>
            <a:r>
              <a:rPr lang="en-US" sz="1800" dirty="0" err="1">
                <a:latin typeface="Courier New" pitchFamily="49" charset="0"/>
                <a:cs typeface="Courier New" pitchFamily="49" charset="0"/>
              </a:rPr>
              <a:t>standardDeviation</a:t>
            </a:r>
            <a:r>
              <a:rPr lang="en-US" sz="1800" dirty="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dirty="0">
                <a:latin typeface="Courier New" pitchFamily="49" charset="0"/>
                <a:cs typeface="Courier New" pitchFamily="49" charset="0"/>
              </a:rPr>
              <a:t>source=workload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a:t>You cannot select the focus metric from this raw, bulk subsystem performance data.</a:t>
            </a:r>
          </a:p>
          <a:p>
            <a:r>
              <a:rPr lang="en-US" sz="1400" dirty="0"/>
              <a:t>A small subset of metrics are extracted from the bulk subsystem data, and filtered and summarized by rollup instance</a:t>
            </a:r>
          </a:p>
          <a:p>
            <a:pPr marL="623887" lvl="1" indent="-342900">
              <a:buFont typeface="+mj-lt"/>
              <a:buAutoNum type="arabicPeriod"/>
            </a:pPr>
            <a:r>
              <a:rPr lang="en-US" sz="1200" dirty="0"/>
              <a:t>To serve as candidates for selection as the focus metric</a:t>
            </a:r>
          </a:p>
          <a:p>
            <a:pPr marL="623887" lvl="1" indent="-342900">
              <a:buFont typeface="+mj-lt"/>
              <a:buAutoNum type="arabicPeriod"/>
            </a:pPr>
            <a:r>
              <a:rPr lang="en-US" sz="1200" dirty="0"/>
              <a:t>To be printed as columns in rollup instance csv files side-by-side with the columns of host-workload data.</a:t>
            </a:r>
          </a:p>
          <a:p>
            <a:pPr marL="330200" indent="-342900"/>
            <a:r>
              <a:rPr lang="en-US" sz="1400" dirty="0"/>
              <a:t>This is controlled by a table in “</a:t>
            </a:r>
            <a:r>
              <a:rPr lang="en-US" sz="1400" dirty="0" err="1">
                <a:latin typeface="Courier New" panose="02070309020205020404" pitchFamily="49" charset="0"/>
                <a:cs typeface="Courier New" panose="02070309020205020404" pitchFamily="49" charset="0"/>
              </a:rPr>
              <a:t>ivy_engine.h</a:t>
            </a:r>
            <a:r>
              <a:rPr lang="en-US" sz="1400" dirty="0"/>
              <a:t>” in ivy source code, which has two levels that you pick from</a:t>
            </a:r>
          </a:p>
          <a:p>
            <a:pPr marL="623887" lvl="1" indent="-342900"/>
            <a:r>
              <a:rPr lang="en-US" sz="1200" dirty="0" err="1">
                <a:latin typeface="Courier New" pitchFamily="49" charset="0"/>
                <a:cs typeface="Courier New" pitchFamily="49" charset="0"/>
              </a:rPr>
              <a:t>subsystem_element</a:t>
            </a:r>
            <a:r>
              <a:rPr lang="en-US" sz="1200" dirty="0"/>
              <a:t>, and within that, </a:t>
            </a: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a:t>
            </a:r>
          </a:p>
          <a:p>
            <a:pPr marL="330200" indent="-342900"/>
            <a:r>
              <a:rPr lang="en-US" sz="1400" dirty="0"/>
              <a:t>For each metric in the table, you can optionally set a flag to have the value inserted a column side by side with the normal workload data for each rollup instance.</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 = </a:t>
            </a:r>
            <a:r>
              <a:rPr lang="en-US" dirty="0" err="1">
                <a:latin typeface="Courier New" pitchFamily="49" charset="0"/>
                <a:cs typeface="Courier New" pitchFamily="49" charset="0"/>
              </a:rPr>
              <a:t>RAID_subsystem</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a:latin typeface="Courier New" pitchFamily="49" charset="0"/>
                <a:cs typeface="Courier New" pitchFamily="49" charset="0"/>
              </a:rPr>
              <a:t>MP_core</a:t>
            </a:r>
            <a:endParaRPr lang="en-US" sz="1400" dirty="0">
              <a:latin typeface="Courier New" pitchFamily="49" charset="0"/>
              <a:cs typeface="Courier New" pitchFamily="49" charset="0"/>
            </a:endParaRP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CLPR</a:t>
            </a:r>
          </a:p>
          <a:p>
            <a:pPr lvl="1">
              <a:spcBef>
                <a:spcPts val="0"/>
              </a:spcBef>
              <a:spcAft>
                <a:spcPts val="600"/>
              </a:spcAft>
            </a:pPr>
            <a:r>
              <a:rPr lang="en-US" sz="1200" dirty="0" err="1">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PG</a:t>
            </a: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random_read_busy_percent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random_write_busy_percent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write_service_time_ms</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random_read_blocksize_KiB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random_write_blocksize_KiB</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sequential_write_blocksize_KiB</a:t>
            </a:r>
            <a:r>
              <a:rPr lang="en-US" sz="1100" dirty="0">
                <a:latin typeface="Courier New" pitchFamily="49" charset="0"/>
                <a:cs typeface="Courier New" pitchFamily="49" charset="0"/>
              </a:rPr>
              <a:t>, </a:t>
            </a: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Subsystem metrics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a:t>The way this works is via a "config filter" that is prepared in advance before a subinterval sequence starts.</a:t>
            </a:r>
          </a:p>
          <a:p>
            <a:r>
              <a:rPr lang="en-US" sz="1600" dirty="0"/>
              <a:t>For each thing you get data for, such as PG, or LDEV, or MPU, etc., the config filter has the set of instances of PG or LDEV or MPU names that were either</a:t>
            </a:r>
          </a:p>
          <a:p>
            <a:pPr lvl="1"/>
            <a:r>
              <a:rPr lang="en-US" sz="1400" dirty="0"/>
              <a:t>directly observed as a SCSI Inquiry attribute of the LUNs underlying the workloads in the rollup instance, or</a:t>
            </a:r>
          </a:p>
          <a:p>
            <a:pPr lvl="1"/>
            <a:r>
              <a:rPr lang="en-US" sz="1400" dirty="0"/>
              <a:t>observed as an attribute of an underlying LDEV obtained via the RMLIB API, or</a:t>
            </a:r>
          </a:p>
          <a:p>
            <a:pPr lvl="1"/>
            <a:r>
              <a:rPr lang="en-US" sz="1400" dirty="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a:t>Subsystem data by rollup instance – csv columns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We know how many drives underlie the each workload rollup</a:t>
            </a:r>
            <a:endParaRPr lang="en-US" sz="1200" dirty="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 OS / device driver are breaking up your large block application-level I/O into smaller pieces</a:t>
            </a:r>
            <a:endParaRPr lang="en-US" sz="1200" dirty="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the amount of that delay in </a:t>
            </a:r>
            <a:r>
              <a:rPr lang="en-US" sz="1200" dirty="0" err="1">
                <a:solidFill>
                  <a:schemeClr val="tx1"/>
                </a:solidFill>
                <a:latin typeface="+mj-lt"/>
              </a:rPr>
              <a:t>ms.</a:t>
            </a:r>
            <a:endParaRPr lang="en-US" sz="1200" dirty="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Matching subsystem vs. application data validates that both host-workload rollups and subsystem data rollups are working correctly</a:t>
            </a:r>
            <a:endParaRPr lang="en-US" sz="1200" dirty="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there is delay between when the application issues the I/O and when the device driver issues the I/O.</a:t>
            </a:r>
            <a:endParaRPr lang="en-US" sz="1200" dirty="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a:t>The “subsystem” columns are automatically generated according to the focus metric  RMLIB API candidate table.</a:t>
            </a:r>
          </a:p>
          <a:p>
            <a:pPr>
              <a:spcBef>
                <a:spcPts val="600"/>
              </a:spcBef>
              <a:spcAft>
                <a:spcPts val="0"/>
              </a:spcAft>
            </a:pPr>
            <a:r>
              <a:rPr lang="en-US" sz="1400" dirty="0"/>
              <a:t>As raw data comes in for each </a:t>
            </a:r>
            <a:r>
              <a:rPr lang="en-US" sz="1400" dirty="0" err="1"/>
              <a:t>MP_core</a:t>
            </a:r>
            <a:r>
              <a:rPr lang="en-US" sz="1400" dirty="0"/>
              <a:t>, CLPR, PG, LDEV, etc., ivy filters the data to aggregate for each rollup only the data for the </a:t>
            </a:r>
            <a:r>
              <a:rPr lang="en-US" sz="1400" dirty="0" err="1"/>
              <a:t>MP_cores</a:t>
            </a:r>
            <a:r>
              <a:rPr lang="en-US" sz="1400" dirty="0"/>
              <a:t>, etc. that map to LDEVs/LUNs underlying workloads in that rollup.  </a:t>
            </a:r>
          </a:p>
          <a:p>
            <a:pPr>
              <a:spcBef>
                <a:spcPts val="600"/>
              </a:spcBef>
              <a:spcAft>
                <a:spcPts val="0"/>
              </a:spcAft>
            </a:pPr>
            <a:r>
              <a:rPr lang="en-US" sz="1400" dirty="0"/>
              <a:t>Make a rollup by MPU, and each MPU rollup instance will show data for 4 </a:t>
            </a:r>
            <a:r>
              <a:rPr lang="en-US" sz="1400" dirty="0" err="1"/>
              <a:t>MP_cores</a:t>
            </a:r>
            <a:r>
              <a:rPr lang="en-US" sz="1400" dirty="0"/>
              <a:t>.</a:t>
            </a:r>
          </a:p>
        </p:txBody>
      </p:sp>
      <p:sp>
        <p:nvSpPr>
          <p:cNvPr id="3" name="Title 2"/>
          <p:cNvSpPr>
            <a:spLocks noGrp="1"/>
          </p:cNvSpPr>
          <p:nvPr>
            <p:ph type="title"/>
          </p:nvPr>
        </p:nvSpPr>
        <p:spPr/>
        <p:txBody>
          <a:bodyPr/>
          <a:lstStyle/>
          <a:p>
            <a:r>
              <a:rPr lang="en-US" dirty="0"/>
              <a:t>RMLIB API candidates flagged to display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a:t>Information comes from RMLIB API configuration data, filtered / aggregated for each rollup instance.</a:t>
            </a:r>
          </a:p>
          <a:p>
            <a:r>
              <a:rPr lang="en-US" sz="1400" dirty="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a:t>Examples of data for each rollup – drive / PG type</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a:t>We will look at </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a:latin typeface="Courier New" pitchFamily="49" charset="0"/>
                <a:cs typeface="Courier New" pitchFamily="49" charset="0"/>
              </a:rPr>
              <a:t>measure=on</a:t>
            </a:r>
            <a:r>
              <a:rPr lang="en-US" sz="1600" dirty="0"/>
              <a:t> option and its </a:t>
            </a:r>
            <a:r>
              <a:rPr lang="en-US" sz="1600" dirty="0" err="1"/>
              <a:t>subparameters</a:t>
            </a:r>
            <a:endParaRPr lang="en-US" sz="1600" dirty="0"/>
          </a:p>
          <a:p>
            <a:pPr lvl="2"/>
            <a:r>
              <a:rPr lang="en-US" sz="1400" dirty="0"/>
              <a:t>Specifying </a:t>
            </a:r>
            <a:r>
              <a:rPr lang="en-US" sz="1400" dirty="0">
                <a:latin typeface="Courier New" pitchFamily="49" charset="0"/>
                <a:cs typeface="Courier New" pitchFamily="49" charset="0"/>
              </a:rPr>
              <a:t>measure=on</a:t>
            </a:r>
            <a:r>
              <a:rPr lang="en-US" sz="1400" dirty="0"/>
              <a:t> on a Go statement means "watch the focus metric and when you have seen enough to make a measurement of the specified accuracy, stop.  Timeout if it takes too long."</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t> option and its </a:t>
            </a:r>
            <a:r>
              <a:rPr lang="en-US" sz="1600" dirty="0" err="1"/>
              <a:t>subparameters</a:t>
            </a:r>
            <a:endParaRPr lang="en-US" sz="1600" dirty="0"/>
          </a:p>
          <a:p>
            <a:pPr lvl="2"/>
            <a:r>
              <a:rPr lang="en-US" sz="1400" dirty="0"/>
              <a:t>If you don't specify a </a:t>
            </a:r>
            <a:r>
              <a:rPr lang="en-US" sz="1400" dirty="0" err="1">
                <a:latin typeface="Courier New" pitchFamily="49" charset="0"/>
                <a:cs typeface="Courier New" pitchFamily="49" charset="0"/>
              </a:rPr>
              <a:t>dfc</a:t>
            </a:r>
            <a:r>
              <a:rPr lang="en-US" sz="1400" dirty="0"/>
              <a:t>, the workload settings remain constant through the test.</a:t>
            </a:r>
          </a:p>
          <a:p>
            <a:pPr lvl="2"/>
            <a:r>
              <a:rPr lang="en-US" sz="1400" dirty="0"/>
              <a:t>If you specify a </a:t>
            </a:r>
            <a:r>
              <a:rPr lang="en-US" sz="1400" dirty="0" err="1">
                <a:latin typeface="Courier New" pitchFamily="49" charset="0"/>
                <a:cs typeface="Courier New" pitchFamily="49" charset="0"/>
              </a:rPr>
              <a:t>dfc</a:t>
            </a:r>
            <a:r>
              <a:rPr lang="en-US" sz="1400" dirty="0"/>
              <a:t> (dynamic feedback controller), it gets called at the end of every subinterval once all the rollups are done.</a:t>
            </a:r>
          </a:p>
          <a:p>
            <a:pPr lvl="2"/>
            <a:r>
              <a:rPr lang="en-US" sz="1400" dirty="0"/>
              <a:t>The DFC looks at what has happened so far, looking at all workload data and all subsystem data, and then may use the ivy engine real time edit rollup mechanism to send out parameter updates to rollup instances (to the workload threads belonging to the rollup instance).</a:t>
            </a:r>
          </a:p>
        </p:txBody>
      </p:sp>
      <p:sp>
        <p:nvSpPr>
          <p:cNvPr id="3" name="Title 2"/>
          <p:cNvSpPr>
            <a:spLocks noGrp="1"/>
          </p:cNvSpPr>
          <p:nvPr>
            <p:ph type="title"/>
          </p:nvPr>
        </p:nvSpPr>
        <p:spPr/>
        <p:txBody>
          <a:bodyPr>
            <a:normAutofit/>
          </a:bodyPr>
          <a:lstStyle/>
          <a:p>
            <a:r>
              <a:rPr lang="en-US" sz="2000" dirty="0"/>
              <a:t>Now that we know how to specify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a:t>Later we'll also see things like "step name" and "step number".</a:t>
            </a:r>
          </a:p>
          <a:p>
            <a:pPr lvl="1"/>
            <a:r>
              <a:rPr lang="en-US" altLang="zh-CN"/>
              <a:t>Ivyscript has some handy builtin functions to retrieve things like this to build csv file names and then load a csv file into an object to retrieve rows, columns, and cells including identifying columns by column header title.</a:t>
            </a:r>
          </a:p>
          <a:p>
            <a:pPr lvl="1"/>
            <a:r>
              <a:rPr lang="en-US" altLang="zh-CN"/>
              <a:t>This is how you retrieve the result of a previous test step to see what happened and decide what to do next. </a:t>
            </a:r>
          </a:p>
          <a:p>
            <a:pPr lvl="1"/>
            <a:r>
              <a:rPr lang="en-US" altLang="zh-CN"/>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Any numeric value with an optional trailing % sign maybe specified.</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95%</a:t>
            </a: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a:p>
            <a:pPr lvl="2"/>
            <a:r>
              <a:rPr lang="en-US" sz="1400" dirty="0">
                <a:hlinkClick r:id="rId3"/>
              </a:rPr>
              <a:t>http://en.wikipedia.org/wiki/Student%27s_t-distribution</a:t>
            </a:r>
            <a:r>
              <a:rPr lang="en-US" sz="1400" dirty="0"/>
              <a:t> </a:t>
            </a:r>
          </a:p>
        </p:txBody>
      </p:sp>
      <p:sp>
        <p:nvSpPr>
          <p:cNvPr id="4" name="Title 3"/>
          <p:cNvSpPr>
            <a:spLocks noGrp="1"/>
          </p:cNvSpPr>
          <p:nvPr>
            <p:ph type="title"/>
          </p:nvPr>
        </p:nvSpPr>
        <p:spPr/>
        <p:txBody>
          <a:bodyPr>
            <a:normAutofit/>
          </a:bodyPr>
          <a:lstStyle/>
          <a:p>
            <a:r>
              <a:rPr lang="en-US" dirty="0">
                <a:latin typeface="Courier New" pitchFamily="49" charset="0"/>
                <a:cs typeface="Courier New" pitchFamily="49" charset="0"/>
              </a:rPr>
              <a:t>measure = on</a:t>
            </a: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a:latin typeface="Courier New" panose="02070309020205020404" pitchFamily="49" charset="0"/>
                <a:cs typeface="Courier New" panose="02070309020205020404" pitchFamily="49" charset="0"/>
              </a:rPr>
              <a:t>max_wp</a:t>
            </a:r>
            <a:r>
              <a:rPr lang="en-US" sz="1600" dirty="0">
                <a:latin typeface="Courier New" panose="02070309020205020404" pitchFamily="49" charset="0"/>
                <a:cs typeface="Courier New" panose="02070309020205020404" pitchFamily="49" charset="0"/>
              </a:rPr>
              <a:t> = 2%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100%</a:t>
            </a:r>
          </a:p>
          <a:p>
            <a:pPr lvl="1"/>
            <a:r>
              <a:rPr lang="en-US" sz="1400" dirty="0"/>
              <a:t>A subinterval sequence will be rejected if WP is above the limit at any point in the sequence.</a:t>
            </a:r>
          </a:p>
          <a:p>
            <a:pPr lvl="1"/>
            <a:r>
              <a:rPr lang="en-US" sz="1400" dirty="0"/>
              <a:t>Set this to "1%' or so for read tests to ensure WP is empty during the test.</a:t>
            </a:r>
          </a:p>
          <a:p>
            <a:r>
              <a:rPr lang="en-US" sz="1600" dirty="0" err="1">
                <a:latin typeface="Courier New" panose="02070309020205020404" pitchFamily="49" charset="0"/>
                <a:cs typeface="Courier New" panose="02070309020205020404" pitchFamily="49" charset="0"/>
              </a:rPr>
              <a:t>min_wp</a:t>
            </a:r>
            <a:r>
              <a:rPr lang="en-US" sz="1600" dirty="0">
                <a:latin typeface="Courier New" panose="02070309020205020404" pitchFamily="49" charset="0"/>
                <a:cs typeface="Courier New" panose="02070309020205020404" pitchFamily="49" charset="0"/>
              </a:rPr>
              <a:t> = 67%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0%</a:t>
            </a:r>
          </a:p>
          <a:p>
            <a:pPr lvl="1"/>
            <a:r>
              <a:rPr lang="en-US" sz="1400" dirty="0"/>
              <a:t>A subinterval sequence will be rejected if WP is below the limit at any point in the sequence.</a:t>
            </a:r>
          </a:p>
          <a:p>
            <a:pPr lvl="1"/>
            <a:r>
              <a:rPr lang="en-US" sz="1400" dirty="0"/>
              <a:t>Use this for write tests to ensure WP is full during the test.</a:t>
            </a:r>
          </a:p>
          <a:p>
            <a:r>
              <a:rPr lang="en-US" sz="1600" dirty="0" err="1">
                <a:latin typeface="Courier New" panose="02070309020205020404" pitchFamily="49" charset="0"/>
                <a:cs typeface="Courier New" panose="02070309020205020404" pitchFamily="49" charset="0"/>
              </a:rPr>
              <a:t>max_wp_change</a:t>
            </a:r>
            <a:r>
              <a:rPr lang="en-US" sz="1600" dirty="0">
                <a:latin typeface="Courier New" panose="02070309020205020404" pitchFamily="49" charset="0"/>
                <a:cs typeface="Courier New" panose="02070309020205020404" pitchFamily="49" charset="0"/>
              </a:rPr>
              <a:t> = 3%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3%</a:t>
            </a:r>
          </a:p>
          <a:p>
            <a:pPr lvl="1"/>
            <a:r>
              <a:rPr lang="en-US" sz="1400" dirty="0"/>
              <a:t>A subinterval sequence will be rejected if WP varies up and down by more than the specified (absolute) amount at any point in the sequence.  </a:t>
            </a:r>
            <a:r>
              <a:rPr lang="en-US" sz="1400" dirty="0" err="1">
                <a:latin typeface="Courier New" panose="02070309020205020404" pitchFamily="49" charset="0"/>
                <a:cs typeface="Courier New" panose="02070309020205020404" pitchFamily="49" charset="0"/>
              </a:rPr>
              <a:t>max_wp_range</a:t>
            </a:r>
            <a:r>
              <a:rPr lang="en-US" sz="1400" dirty="0">
                <a:latin typeface="Courier New" panose="02070309020205020404" pitchFamily="49" charset="0"/>
                <a:cs typeface="Courier New" panose="02070309020205020404" pitchFamily="49" charset="0"/>
              </a:rPr>
              <a:t>="3%" </a:t>
            </a:r>
            <a:r>
              <a:rPr lang="en-US" sz="1400" dirty="0"/>
              <a:t>matches from 0% to 3% Write Pending, as well as from 67% to 70% Write Pending.  (not a percent OF the WP value)</a:t>
            </a:r>
          </a:p>
          <a:p>
            <a:pPr lvl="1"/>
            <a:r>
              <a:rPr lang="en-US" sz="1400" dirty="0"/>
              <a:t>Use this in general all the time so you reject periods with major movement in Write Pending.</a:t>
            </a:r>
          </a:p>
        </p:txBody>
      </p:sp>
      <p:sp>
        <p:nvSpPr>
          <p:cNvPr id="3" name="Title 2"/>
          <p:cNvSpPr>
            <a:spLocks noGrp="1"/>
          </p:cNvSpPr>
          <p:nvPr>
            <p:ph type="title"/>
          </p:nvPr>
        </p:nvSpPr>
        <p:spPr>
          <a:xfrm>
            <a:off x="264159" y="53113"/>
            <a:ext cx="7334209" cy="732441"/>
          </a:xfrm>
        </p:spPr>
        <p:txBody>
          <a:bodyPr>
            <a:normAutofit/>
          </a:bodyPr>
          <a:lstStyle/>
          <a:p>
            <a:r>
              <a:rPr lang="en-US" dirty="0">
                <a:latin typeface="Courier New" pitchFamily="49" charset="0"/>
                <a:cs typeface="Courier New" pitchFamily="49" charset="0"/>
              </a:rPr>
              <a:t>measure </a:t>
            </a:r>
            <a:r>
              <a:rPr lang="en-US" sz="2000" dirty="0"/>
              <a:t>Write 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a:t>See separate presentation "ivy adaptive PID".</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dfc</a:t>
            </a:r>
            <a:r>
              <a:rPr lang="en-US" dirty="0">
                <a:latin typeface="Courier New" pitchFamily="49" charset="0"/>
                <a:cs typeface="Courier New" pitchFamily="49" charset="0"/>
              </a:rPr>
              <a:t>=</a:t>
            </a:r>
            <a:r>
              <a:rPr lang="en-US" dirty="0" err="1">
                <a:latin typeface="Courier New" pitchFamily="49" charset="0"/>
                <a:cs typeface="Courier New" pitchFamily="49" charset="0"/>
              </a:rPr>
              <a:t>pid</a:t>
            </a:r>
            <a:r>
              <a:rPr lang="en-US" dirty="0"/>
              <a:t>   dynamically adjusts total IOPS</a:t>
            </a:r>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8323"/>
          </a:xfrm>
        </p:spPr>
        <p:txBody>
          <a:bodyPr numCol="2"/>
          <a:lstStyle/>
          <a:p>
            <a:pPr>
              <a:spcBef>
                <a:spcPts val="0"/>
              </a:spcBef>
              <a:spcAft>
                <a:spcPts val="0"/>
              </a:spcAft>
            </a:pPr>
            <a:r>
              <a:rPr lang="en-US" sz="1800" dirty="0">
                <a:cs typeface="Courier New" pitchFamily="49" charset="0"/>
              </a:rPr>
              <a:t>Overall</a:t>
            </a:r>
          </a:p>
          <a:p>
            <a:pPr lvl="1">
              <a:spcBef>
                <a:spcPts val="0"/>
              </a:spcBef>
              <a:spcAft>
                <a:spcPts val="0"/>
              </a:spcAft>
            </a:pPr>
            <a:r>
              <a:rPr lang="en-US" sz="1200" dirty="0" err="1">
                <a:latin typeface="Courier New" pitchFamily="49" charset="0"/>
                <a:cs typeface="Courier New" pitchFamily="49" charset="0"/>
              </a:rPr>
              <a:t>stepname</a:t>
            </a:r>
            <a:r>
              <a:rPr lang="en-US" sz="1200" dirty="0">
                <a:latin typeface="Courier New" pitchFamily="49" charset="0"/>
                <a:cs typeface="Courier New" pitchFamily="49" charset="0"/>
              </a:rPr>
              <a:t> = </a:t>
            </a:r>
            <a:r>
              <a:rPr lang="en-US" sz="1200" dirty="0" err="1">
                <a:cs typeface="Courier New" pitchFamily="49" charset="0"/>
              </a:rPr>
              <a:t>stepNNNN</a:t>
            </a:r>
            <a:endParaRPr lang="en-US" sz="1200" dirty="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subintervalseconds</a:t>
            </a:r>
            <a:r>
              <a:rPr lang="en-US" sz="1200" dirty="0">
                <a:latin typeface="Courier New" pitchFamily="49" charset="0"/>
                <a:cs typeface="Courier New" pitchFamily="49" charset="0"/>
              </a:rPr>
              <a:t> = 5</a:t>
            </a:r>
          </a:p>
          <a:p>
            <a:pPr lvl="1">
              <a:spcBef>
                <a:spcPts val="0"/>
              </a:spcBef>
              <a:spcAft>
                <a:spcPts val="0"/>
              </a:spcAft>
            </a:pPr>
            <a:r>
              <a:rPr lang="en-US" sz="1200" dirty="0" err="1">
                <a:latin typeface="Courier New" pitchFamily="49" charset="0"/>
                <a:cs typeface="Courier New" pitchFamily="49" charset="0"/>
              </a:rPr>
              <a:t>warmup_count</a:t>
            </a:r>
            <a:r>
              <a:rPr lang="en-US" sz="1200" dirty="0">
                <a:latin typeface="Courier New" pitchFamily="49" charset="0"/>
                <a:cs typeface="Courier New" pitchFamily="49" charset="0"/>
              </a:rPr>
              <a:t> = 1</a:t>
            </a:r>
          </a:p>
          <a:p>
            <a:pPr lvl="1">
              <a:spcBef>
                <a:spcPts val="0"/>
              </a:spcBef>
              <a:spcAft>
                <a:spcPts val="0"/>
              </a:spcAft>
            </a:pPr>
            <a:r>
              <a:rPr lang="en-US" sz="1200" dirty="0" err="1">
                <a:latin typeface="Courier New" pitchFamily="49" charset="0"/>
                <a:cs typeface="Courier New" pitchFamily="49" charset="0"/>
              </a:rPr>
              <a:t>measure_count</a:t>
            </a:r>
            <a:r>
              <a:rPr lang="en-US" sz="1200" dirty="0">
                <a:latin typeface="Courier New" pitchFamily="49" charset="0"/>
                <a:cs typeface="Courier New" pitchFamily="49" charset="0"/>
              </a:rPr>
              <a:t> = 1</a:t>
            </a:r>
          </a:p>
          <a:p>
            <a:pPr lvl="1">
              <a:spcBef>
                <a:spcPts val="0"/>
              </a:spcBef>
              <a:spcAft>
                <a:spcPts val="0"/>
              </a:spcAft>
            </a:pPr>
            <a:r>
              <a:rPr lang="en-US" sz="1200" dirty="0" err="1">
                <a:latin typeface="Courier New" pitchFamily="49" charset="0"/>
                <a:cs typeface="Courier New" pitchFamily="49" charset="0"/>
              </a:rPr>
              <a:t>cooldown_by_wp</a:t>
            </a:r>
            <a:r>
              <a:rPr lang="en-US" sz="1200" dirty="0">
                <a:latin typeface="Courier New" pitchFamily="49" charset="0"/>
                <a:cs typeface="Courier New" pitchFamily="49" charset="0"/>
              </a:rPr>
              <a:t> = on</a:t>
            </a:r>
            <a:br>
              <a:rPr lang="en-US" sz="1200" dirty="0">
                <a:latin typeface="Courier New" pitchFamily="49" charset="0"/>
                <a:cs typeface="Courier New" pitchFamily="49" charset="0"/>
              </a:rPr>
            </a:b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low_IOPS</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low_target</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high_IOPS</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high_target</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target_value</a:t>
            </a:r>
            <a:endParaRPr lang="en-US" sz="12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max_ripple,gain_step</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max_monotone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ballpark_seconds</a:t>
            </a: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200" dirty="0" err="1">
                <a:latin typeface="Courier New" pitchFamily="49" charset="0"/>
                <a:cs typeface="Courier New" pitchFamily="49" charset="0"/>
              </a:rPr>
              <a:t>accuracy_plus_minus</a:t>
            </a:r>
            <a:r>
              <a:rPr lang="en-US" sz="1200" dirty="0">
                <a:latin typeface="Courier New" pitchFamily="49" charset="0"/>
                <a:cs typeface="Courier New" pitchFamily="49" charset="0"/>
              </a:rPr>
              <a:t> = 2%</a:t>
            </a:r>
          </a:p>
          <a:p>
            <a:pPr lvl="1">
              <a:spcBef>
                <a:spcPts val="0"/>
              </a:spcBef>
              <a:spcAft>
                <a:spcPts val="0"/>
              </a:spcAft>
            </a:pPr>
            <a:r>
              <a:rPr lang="en-US" sz="1200" dirty="0">
                <a:latin typeface="Courier New" pitchFamily="49" charset="0"/>
                <a:cs typeface="Courier New" pitchFamily="49" charset="0"/>
              </a:rPr>
              <a:t>confidence = 95%</a:t>
            </a:r>
          </a:p>
          <a:p>
            <a:pPr lvl="2">
              <a:spcAft>
                <a:spcPts val="0"/>
              </a:spcAft>
            </a:pPr>
            <a:r>
              <a:rPr lang="en-US" sz="1050" dirty="0">
                <a:latin typeface="Courier New" pitchFamily="49" charset="0"/>
                <a:cs typeface="Courier New" pitchFamily="49" charset="0"/>
              </a:rPr>
              <a:t>50%, 60%, 70%, 80%, 90%, 95%, 98%, 99%, 99.5%, 99.8%, </a:t>
            </a:r>
            <a:r>
              <a:rPr lang="en-US" sz="1050" dirty="0">
                <a:cs typeface="Courier New" pitchFamily="49" charset="0"/>
              </a:rPr>
              <a:t>or</a:t>
            </a:r>
            <a:r>
              <a:rPr lang="en-US" sz="1050" dirty="0">
                <a:latin typeface="Courier New" pitchFamily="49" charset="0"/>
                <a:cs typeface="Courier New" pitchFamily="49" charset="0"/>
              </a:rPr>
              <a:t> 99.9%</a:t>
            </a:r>
            <a:endParaRPr lang="en-US" sz="10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max_wp</a:t>
            </a:r>
            <a:r>
              <a:rPr lang="en-US" sz="1200" dirty="0">
                <a:latin typeface="Courier New" pitchFamily="49" charset="0"/>
                <a:cs typeface="Courier New" pitchFamily="49" charset="0"/>
              </a:rPr>
              <a:t> = 100%</a:t>
            </a:r>
          </a:p>
          <a:p>
            <a:pPr lvl="1">
              <a:spcBef>
                <a:spcPts val="0"/>
              </a:spcBef>
              <a:spcAft>
                <a:spcPts val="0"/>
              </a:spcAft>
            </a:pPr>
            <a:r>
              <a:rPr lang="en-US" sz="1200" dirty="0" err="1">
                <a:latin typeface="Courier New" pitchFamily="49" charset="0"/>
                <a:cs typeface="Courier New" pitchFamily="49" charset="0"/>
              </a:rPr>
              <a:t>min_wp</a:t>
            </a:r>
            <a:r>
              <a:rPr lang="en-US" sz="1200" dirty="0">
                <a:latin typeface="Courier New" pitchFamily="49" charset="0"/>
                <a:cs typeface="Courier New" pitchFamily="49" charset="0"/>
              </a:rPr>
              <a:t> = 0%</a:t>
            </a:r>
          </a:p>
          <a:p>
            <a:pPr lvl="1">
              <a:spcBef>
                <a:spcPts val="0"/>
              </a:spcBef>
              <a:spcAft>
                <a:spcPts val="0"/>
              </a:spcAft>
            </a:pPr>
            <a:r>
              <a:rPr lang="en-US" sz="1200" dirty="0" err="1">
                <a:latin typeface="Courier New" pitchFamily="49" charset="0"/>
                <a:cs typeface="Courier New" pitchFamily="49" charset="0"/>
              </a:rPr>
              <a:t>max_wp_change</a:t>
            </a:r>
            <a:r>
              <a:rPr lang="en-US" sz="1200" dirty="0">
                <a:latin typeface="Courier New" pitchFamily="49" charset="0"/>
                <a:cs typeface="Courier New" pitchFamily="49" charset="0"/>
              </a:rPr>
              <a:t> = 3%</a:t>
            </a:r>
          </a:p>
          <a:p>
            <a:pPr>
              <a:spcBef>
                <a:spcPts val="0"/>
              </a:spcBef>
              <a:spcAft>
                <a:spcPts val="0"/>
              </a:spcAft>
            </a:pPr>
            <a:r>
              <a:rPr lang="en-US" sz="1800" dirty="0">
                <a:cs typeface="Courier New" pitchFamily="49" charset="0"/>
              </a:rPr>
              <a:t>Focus metric</a:t>
            </a:r>
            <a:endParaRPr lang="en-US" sz="18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focus_rollup</a:t>
            </a:r>
            <a:r>
              <a:rPr lang="en-US" sz="1200" dirty="0">
                <a:latin typeface="Courier New" pitchFamily="49" charset="0"/>
                <a:cs typeface="Courier New" pitchFamily="49" charset="0"/>
              </a:rPr>
              <a:t> = all</a:t>
            </a:r>
          </a:p>
          <a:p>
            <a:pPr lvl="1">
              <a:spcBef>
                <a:spcPts val="0"/>
              </a:spcBef>
              <a:spcAft>
                <a:spcPts val="0"/>
              </a:spcAft>
            </a:pPr>
            <a:r>
              <a:rPr lang="en-US" sz="1200" dirty="0">
                <a:latin typeface="Courier New" pitchFamily="49" charset="0"/>
                <a:cs typeface="Courier New" pitchFamily="49" charset="0"/>
              </a:rPr>
              <a:t>source = ""</a:t>
            </a:r>
          </a:p>
          <a:p>
            <a:pPr lvl="2">
              <a:spcAft>
                <a:spcPts val="0"/>
              </a:spcAft>
            </a:pPr>
            <a:r>
              <a:rPr lang="en-US" sz="1050" dirty="0">
                <a:latin typeface="Courier New" pitchFamily="49" charset="0"/>
                <a:cs typeface="Courier New" pitchFamily="49" charset="0"/>
              </a:rPr>
              <a:t> </a:t>
            </a:r>
            <a:r>
              <a:rPr lang="en-US" sz="1050" dirty="0">
                <a:cs typeface="Courier New" pitchFamily="49" charset="0"/>
              </a:rPr>
              <a:t>or</a:t>
            </a:r>
            <a:r>
              <a:rPr lang="en-US" sz="1050" dirty="0">
                <a:latin typeface="Courier New" pitchFamily="49" charset="0"/>
                <a:cs typeface="Courier New" pitchFamily="49" charset="0"/>
              </a:rPr>
              <a:t> workload / </a:t>
            </a:r>
            <a:r>
              <a:rPr lang="en-US" sz="1050" dirty="0" err="1">
                <a:latin typeface="Courier New" pitchFamily="49" charset="0"/>
                <a:cs typeface="Courier New" pitchFamily="49" charset="0"/>
              </a:rPr>
              <a:t>RAID_subsystem</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subsystem_element</a:t>
            </a:r>
            <a:r>
              <a:rPr lang="en-US" sz="1200" dirty="0">
                <a:latin typeface="Courier New" pitchFamily="49" charset="0"/>
                <a:cs typeface="Courier New" pitchFamily="49" charset="0"/>
              </a:rPr>
              <a:t> = ""</a:t>
            </a:r>
          </a:p>
          <a:p>
            <a:pPr lvl="1">
              <a:spcBef>
                <a:spcPts val="0"/>
              </a:spcBef>
              <a:spcAft>
                <a:spcPts val="0"/>
              </a:spcAft>
            </a:pP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 = ""</a:t>
            </a:r>
          </a:p>
          <a:p>
            <a:pPr lvl="1">
              <a:spcBef>
                <a:spcPts val="0"/>
              </a:spcBef>
              <a:spcAft>
                <a:spcPts val="0"/>
              </a:spcAft>
            </a:pPr>
            <a:r>
              <a:rPr lang="en-US" sz="1200" dirty="0">
                <a:latin typeface="Courier New" pitchFamily="49" charset="0"/>
                <a:cs typeface="Courier New" pitchFamily="49" charset="0"/>
              </a:rPr>
              <a:t>category = overall</a:t>
            </a:r>
          </a:p>
          <a:p>
            <a:pPr lvl="2">
              <a:spcAft>
                <a:spcPts val="0"/>
              </a:spcAft>
            </a:pPr>
            <a:r>
              <a:rPr lang="en-US" sz="1050" dirty="0">
                <a:cs typeface="Courier New" pitchFamily="49" charset="0"/>
              </a:rPr>
              <a:t>or</a:t>
            </a:r>
            <a:r>
              <a:rPr lang="en-US" sz="1050" dirty="0">
                <a:latin typeface="Courier New" pitchFamily="49" charset="0"/>
                <a:cs typeface="Courier New" pitchFamily="49" charset="0"/>
              </a:rPr>
              <a:t> read, write, random, sequential, </a:t>
            </a:r>
            <a:r>
              <a:rPr lang="en-US" sz="1050" dirty="0" err="1">
                <a:latin typeface="Courier New" pitchFamily="49" charset="0"/>
                <a:cs typeface="Courier New" pitchFamily="49" charset="0"/>
              </a:rPr>
              <a:t>random_read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random_write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sequential_write</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accumulator_type</a:t>
            </a:r>
            <a:r>
              <a:rPr lang="en-US" sz="1200" dirty="0">
                <a:latin typeface="Courier New" pitchFamily="49" charset="0"/>
                <a:cs typeface="Courier New" pitchFamily="49" charset="0"/>
              </a:rPr>
              <a:t> = ""</a:t>
            </a:r>
          </a:p>
          <a:p>
            <a:pPr lvl="2">
              <a:spcAft>
                <a:spcPts val="0"/>
              </a:spcAft>
            </a:pPr>
            <a:r>
              <a:rPr lang="en-US" sz="1050" dirty="0">
                <a:cs typeface="Courier New" pitchFamily="49" charset="0"/>
              </a:rPr>
              <a:t>or</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bytes_transferred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service_time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response_time</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accessor</a:t>
            </a:r>
            <a:r>
              <a:rPr lang="en-US" sz="1200" dirty="0">
                <a:latin typeface="Courier New" pitchFamily="49" charset="0"/>
                <a:cs typeface="Courier New" pitchFamily="49" charset="0"/>
              </a:rPr>
              <a:t> = ""</a:t>
            </a:r>
          </a:p>
          <a:p>
            <a:pPr lvl="2">
              <a:spcAft>
                <a:spcPts val="0"/>
              </a:spcAft>
            </a:pPr>
            <a:r>
              <a:rPr lang="en-US" sz="1050" dirty="0" err="1">
                <a:latin typeface="Courier New" pitchFamily="49" charset="0"/>
                <a:cs typeface="Courier New" pitchFamily="49" charset="0"/>
              </a:rPr>
              <a:t>avg</a:t>
            </a:r>
            <a:r>
              <a:rPr lang="en-US" sz="1050" dirty="0">
                <a:latin typeface="Courier New" pitchFamily="49" charset="0"/>
                <a:cs typeface="Courier New" pitchFamily="49" charset="0"/>
              </a:rPr>
              <a:t>, count, min, max, sum, variance, </a:t>
            </a:r>
            <a:r>
              <a:rPr lang="en-US" sz="1050" dirty="0" err="1">
                <a:latin typeface="Courier New" pitchFamily="49" charset="0"/>
                <a:cs typeface="Courier New" pitchFamily="49" charset="0"/>
              </a:rPr>
              <a:t>standardDeviation</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[Go]</a:t>
            </a:r>
            <a:r>
              <a:rPr lang="en-US" dirty="0"/>
              <a:t> parameter summary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36968"/>
          </a:xfrm>
        </p:spPr>
        <p:txBody>
          <a:bodyPr/>
          <a:lstStyle/>
          <a:p>
            <a:r>
              <a:rPr lang="en-US" sz="2000" dirty="0"/>
              <a:t>Ivy "normalizes" all user-specified parameter names by converting to lower case and removing underscore _ characters</a:t>
            </a:r>
          </a:p>
          <a:p>
            <a:pPr lvl="1"/>
            <a:r>
              <a:rPr lang="en-US" sz="1800" dirty="0"/>
              <a:t>For example, </a:t>
            </a:r>
            <a:r>
              <a:rPr lang="en-US" sz="1800" dirty="0" err="1">
                <a:latin typeface="Courier New" panose="02070309020205020404" pitchFamily="49" charset="0"/>
                <a:cs typeface="Courier New" panose="02070309020205020404" pitchFamily="49" charset="0"/>
              </a:rPr>
              <a:t>maxTags</a:t>
            </a:r>
            <a:r>
              <a:rPr lang="en-US" sz="1800" dirty="0"/>
              <a:t> may also be written </a:t>
            </a:r>
            <a:r>
              <a:rPr lang="en-US" sz="1800" dirty="0" err="1">
                <a:latin typeface="Courier New" panose="02070309020205020404" pitchFamily="49" charset="0"/>
                <a:cs typeface="Courier New" panose="02070309020205020404" pitchFamily="49" charset="0"/>
              </a:rPr>
              <a:t>max_tags</a:t>
            </a:r>
            <a:r>
              <a:rPr lang="en-US" sz="1800" dirty="0"/>
              <a:t> or </a:t>
            </a:r>
            <a:r>
              <a:rPr lang="en-US" sz="1800" dirty="0">
                <a:latin typeface="Courier New" panose="02070309020205020404" pitchFamily="49" charset="0"/>
                <a:cs typeface="Courier New" panose="02070309020205020404" pitchFamily="49" charset="0"/>
              </a:rPr>
              <a:t>MAXTAGS</a:t>
            </a:r>
            <a:r>
              <a:rPr lang="en-US" sz="1800" dirty="0"/>
              <a:t>.</a:t>
            </a:r>
          </a:p>
          <a:p>
            <a:r>
              <a:rPr lang="en-US" sz="2000" dirty="0"/>
              <a:t>You can also say </a:t>
            </a:r>
            <a:r>
              <a:rPr lang="en-US" sz="2000" dirty="0">
                <a:latin typeface="Courier New" panose="02070309020205020404" pitchFamily="49" charset="0"/>
                <a:cs typeface="Courier New" panose="02070309020205020404" pitchFamily="49" charset="0"/>
              </a:rPr>
              <a:t>[ create workload ]</a:t>
            </a:r>
            <a:r>
              <a:rPr lang="en-US" sz="2000" dirty="0"/>
              <a:t> instead of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CreateWorkload</a:t>
            </a:r>
            <a:r>
              <a:rPr lang="en-US" sz="2000" dirty="0">
                <a:latin typeface="Courier New" panose="02070309020205020404" pitchFamily="49" charset="0"/>
                <a:cs typeface="Courier New" panose="02070309020205020404" pitchFamily="49" charset="0"/>
              </a:rPr>
              <a:t>]</a:t>
            </a:r>
            <a:r>
              <a:rPr lang="en-US" sz="2000" dirty="0"/>
              <a:t>.</a:t>
            </a:r>
          </a:p>
        </p:txBody>
      </p:sp>
      <p:sp>
        <p:nvSpPr>
          <p:cNvPr id="3" name="Title 2"/>
          <p:cNvSpPr>
            <a:spLocks noGrp="1"/>
          </p:cNvSpPr>
          <p:nvPr>
            <p:ph type="title"/>
          </p:nvPr>
        </p:nvSpPr>
        <p:spPr/>
        <p:txBody>
          <a:bodyPr/>
          <a:lstStyle/>
          <a:p>
            <a:r>
              <a:rPr lang="en-US" dirty="0"/>
              <a:t>A general note on ivy parameter names</a:t>
            </a:r>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AF3CD5-773B-4E4A-9215-7C9D57059B1E}"/>
              </a:ext>
            </a:extLst>
          </p:cNvPr>
          <p:cNvSpPr>
            <a:spLocks noGrp="1"/>
          </p:cNvSpPr>
          <p:nvPr>
            <p:ph type="ctrTitle"/>
          </p:nvPr>
        </p:nvSpPr>
        <p:spPr/>
        <p:txBody>
          <a:bodyPr/>
          <a:lstStyle/>
          <a:p>
            <a:r>
              <a:rPr lang="en-US" sz="2800" dirty="0"/>
              <a:t>The </a:t>
            </a:r>
            <a:r>
              <a:rPr lang="en-US" sz="2800" dirty="0" err="1"/>
              <a:t>remainer</a:t>
            </a:r>
            <a:r>
              <a:rPr lang="en-US" sz="2800" dirty="0"/>
              <a:t> of this presentation is a draft section describing </a:t>
            </a:r>
            <a:r>
              <a:rPr lang="en-US" sz="2800" dirty="0">
                <a:latin typeface="Courier New" panose="02070309020205020404" pitchFamily="49" charset="0"/>
                <a:cs typeface="Courier New" panose="02070309020205020404" pitchFamily="49" charset="0"/>
              </a:rPr>
              <a:t>dedupe=</a:t>
            </a:r>
            <a:r>
              <a:rPr lang="en-US" sz="2800" dirty="0" err="1">
                <a:latin typeface="Courier New" panose="02070309020205020404" pitchFamily="49" charset="0"/>
                <a:cs typeface="Courier New" panose="02070309020205020404" pitchFamily="49" charset="0"/>
              </a:rPr>
              <a:t>target_spread</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625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2AA89-33C2-43C9-B270-18FE67088AAD}"/>
              </a:ext>
            </a:extLst>
          </p:cNvPr>
          <p:cNvSpPr>
            <a:spLocks noGrp="1"/>
          </p:cNvSpPr>
          <p:nvPr>
            <p:ph idx="1"/>
          </p:nvPr>
        </p:nvSpPr>
        <p:spPr>
          <a:xfrm>
            <a:off x="264160" y="967575"/>
            <a:ext cx="8584006" cy="4047262"/>
          </a:xfrm>
        </p:spPr>
        <p:txBody>
          <a:bodyPr/>
          <a:lstStyle/>
          <a:p>
            <a:pPr lvl="0"/>
            <a:r>
              <a:rPr lang="en-US" dirty="0"/>
              <a:t>After a prefill with block size (transfer size) 256 KiB, the dedupe ratio as measured or estimated by either i) turning on ADR in the DKC or ii) alternatively, using the Data Reduction Estimator (DRE) tool “hidr_estimator”, did not attain the target dedupe ratio. </a:t>
            </a:r>
          </a:p>
          <a:p>
            <a:pPr lvl="0"/>
            <a:r>
              <a:rPr lang="en-US" dirty="0"/>
              <a:t>Pattern generation was at the block/transfer size and not at the deduplication unit (i.e., two distinct concepts – a) unit of dedupe, b) transfer size.  In IVY 2.0.x the dedupe unit size is the same as the transfer size. i.e., the blocksize. For example, the pattern duplication was at the 256 KiB boundaries for the 256 KiB sequential prefill and at 8 KiB boundaries for random writes of 8 KiB blocks.</a:t>
            </a:r>
          </a:p>
        </p:txBody>
      </p:sp>
      <p:sp>
        <p:nvSpPr>
          <p:cNvPr id="3" name="Title 2">
            <a:extLst>
              <a:ext uri="{FF2B5EF4-FFF2-40B4-BE49-F238E27FC236}">
                <a16:creationId xmlns:a16="http://schemas.microsoft.com/office/drawing/2014/main" id="{63BCF6C2-E9FC-47B3-92B5-A4EB0B1C8C11}"/>
              </a:ext>
            </a:extLst>
          </p:cNvPr>
          <p:cNvSpPr>
            <a:spLocks noGrp="1"/>
          </p:cNvSpPr>
          <p:nvPr>
            <p:ph type="title"/>
          </p:nvPr>
        </p:nvSpPr>
        <p:spPr/>
        <p:txBody>
          <a:bodyPr/>
          <a:lstStyle/>
          <a:p>
            <a:r>
              <a:rPr lang="en-US" dirty="0"/>
              <a:t>Problems &amp; Issues with the original dedupe method (IVY 2.0.X and before)</a:t>
            </a:r>
          </a:p>
        </p:txBody>
      </p:sp>
    </p:spTree>
    <p:extLst>
      <p:ext uri="{BB962C8B-B14F-4D97-AF65-F5344CB8AC3E}">
        <p14:creationId xmlns:p14="http://schemas.microsoft.com/office/powerpoint/2010/main" val="235511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C88C7C1-5669-45ED-AC1F-B3DB3B1730CA}"/>
                  </a:ext>
                </a:extLst>
              </p:cNvPr>
              <p:cNvSpPr>
                <a:spLocks noGrp="1"/>
              </p:cNvSpPr>
              <p:nvPr>
                <p:ph idx="1"/>
              </p:nvPr>
            </p:nvSpPr>
            <p:spPr>
              <a:xfrm>
                <a:off x="264160" y="967575"/>
                <a:ext cx="8584006" cy="3665875"/>
              </a:xfrm>
            </p:spPr>
            <p:txBody>
              <a:bodyPr/>
              <a:lstStyle/>
              <a:p>
                <a:r>
                  <a:rPr lang="en-US" sz="1800" dirty="0"/>
                  <a:t>Higher measured ADR (Adaptive Data Reduction) post-processing time due to degraded dedupe ratio (see next).</a:t>
                </a:r>
              </a:p>
              <a:p>
                <a:r>
                  <a:rPr lang="en-US" sz="1800" dirty="0"/>
                  <a:t>Rapid degradation of dedupe ratio after repeated execution of random write workload, this is due to the fact that IVY 2.0.x (old method) was always using new unique random data (i.e., without reused or flipped data patterns). </a:t>
                </a:r>
              </a:p>
              <a:p>
                <a:pPr lvl="1"/>
                <a:r>
                  <a:rPr lang="en-US" sz="1800" dirty="0"/>
                  <a:t>On probabilistic analysis, The asymptotic </a:t>
                </a:r>
                <a:r>
                  <a:rPr lang="en-US" sz="1800" i="1" dirty="0"/>
                  <a:t>dedupe ratio (target dedupe ratio = R) </a:t>
                </a:r>
                <a:r>
                  <a:rPr lang="en-US" sz="1800" dirty="0"/>
                  <a:t>at equilibrium is given by the formula </a:t>
                </a:r>
                <a:r>
                  <a:rPr lang="en-US" sz="1800" i="1" dirty="0"/>
                  <a:t>(R / HarmonicNumber (R)).</a:t>
                </a:r>
              </a:p>
              <a:p>
                <a:pPr marL="574675" lvl="2">
                  <a:lnSpc>
                    <a:spcPct val="107000"/>
                  </a:lnSpc>
                </a:pPr>
                <a:r>
                  <a:rPr lang="en-US" dirty="0"/>
                  <a:t>Asymptotic </a:t>
                </a:r>
                <a14:m>
                  <m:oMath xmlns:m="http://schemas.openxmlformats.org/officeDocument/2006/math">
                    <m:r>
                      <a:rPr lang="en-US" b="0" i="1" smtClean="0">
                        <a:latin typeface="Cambria Math" panose="02040503050406030204" pitchFamily="18" charset="0"/>
                      </a:rPr>
                      <m:t>𝐷𝑒𝑑𝑢𝑝𝑒</m:t>
                    </m:r>
                    <m:r>
                      <a:rPr lang="en-US" b="0" i="1" smtClean="0">
                        <a:latin typeface="Cambria Math" panose="02040503050406030204" pitchFamily="18" charset="0"/>
                      </a:rPr>
                      <m:t>_</m:t>
                    </m:r>
                    <m:r>
                      <a:rPr lang="en-US" b="0" i="1" smtClean="0">
                        <a:latin typeface="Cambria Math" panose="02040503050406030204" pitchFamily="18" charset="0"/>
                      </a:rPr>
                      <m:t>𝑟𝑎𝑡𝑖𝑜</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r>
                      <a:rPr lang="en-US" b="0" i="1" smtClean="0">
                        <a:latin typeface="Cambria Math" panose="02040503050406030204" pitchFamily="18" charset="0"/>
                      </a:rPr>
                      <m:t>)</m:t>
                    </m:r>
                  </m:oMath>
                </a14:m>
                <a:endParaRPr lang="en-US" dirty="0"/>
              </a:p>
              <a:p>
                <a:pPr marL="574675" lvl="2">
                  <a:lnSpc>
                    <a:spcPct val="107000"/>
                  </a:lnSpc>
                </a:pPr>
                <a:r>
                  <a:rPr lang="en-US" dirty="0"/>
                  <a:t>The approximation for this is </a:t>
                </a:r>
                <a:r>
                  <a:rPr lang="en-US" b="1" dirty="0"/>
                  <a:t> </a:t>
                </a:r>
                <a:r>
                  <a:rPr lang="en-US" dirty="0"/>
                  <a:t>~ </a:t>
                </a:r>
                <a14:m>
                  <m:oMath xmlns:m="http://schemas.openxmlformats.org/officeDocument/2006/math">
                    <m:r>
                      <a:rPr lang="en-US" i="1" dirty="0">
                        <a:latin typeface="Cambria Math" panose="02040503050406030204" pitchFamily="18" charset="0"/>
                      </a:rPr>
                      <m:t>𝑅</m:t>
                    </m:r>
                    <m:r>
                      <a:rPr lang="en-US" i="1" dirty="0">
                        <a:latin typeface="Cambria Math" panose="02040503050406030204" pitchFamily="18" charset="0"/>
                      </a:rPr>
                      <m:t>/</m:t>
                    </m:r>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𝑒</m:t>
                            </m:r>
                          </m:sub>
                        </m:sSub>
                      </m:fName>
                      <m:e>
                        <m:r>
                          <a:rPr lang="en-US" i="1" dirty="0">
                            <a:latin typeface="Cambria Math" panose="02040503050406030204" pitchFamily="18" charset="0"/>
                          </a:rPr>
                          <m:t>(2</m:t>
                        </m:r>
                        <m:r>
                          <a:rPr lang="en-US" i="1" dirty="0">
                            <a:latin typeface="Cambria Math" panose="02040503050406030204" pitchFamily="18" charset="0"/>
                          </a:rPr>
                          <m:t>𝑅</m:t>
                        </m:r>
                        <m:r>
                          <a:rPr lang="en-US" i="1" dirty="0">
                            <a:latin typeface="Cambria Math" panose="02040503050406030204" pitchFamily="18" charset="0"/>
                          </a:rPr>
                          <m:t>+1</m:t>
                        </m:r>
                      </m:e>
                    </m:func>
                    <m:r>
                      <a:rPr lang="en-US" i="1" dirty="0">
                        <a:latin typeface="Cambria Math" panose="02040503050406030204" pitchFamily="18" charset="0"/>
                      </a:rPr>
                      <m:t>)</m:t>
                    </m:r>
                  </m:oMath>
                </a14:m>
                <a:endParaRPr lang="en-US" dirty="0"/>
              </a:p>
              <a:p>
                <a:pPr marL="574675" lvl="2">
                  <a:lnSpc>
                    <a:spcPct val="107000"/>
                  </a:lnSpc>
                </a:pPr>
                <a:r>
                  <a:rPr lang="en-US" dirty="0"/>
                  <a:t>This agrees with the simulation results from matlab (next slide).</a:t>
                </a:r>
              </a:p>
            </p:txBody>
          </p:sp>
        </mc:Choice>
        <mc:Fallback xmlns="">
          <p:sp>
            <p:nvSpPr>
              <p:cNvPr id="2" name="Content Placeholder 1">
                <a:extLst>
                  <a:ext uri="{FF2B5EF4-FFF2-40B4-BE49-F238E27FC236}">
                    <a16:creationId xmlns:a16="http://schemas.microsoft.com/office/drawing/2014/main" id="{9C88C7C1-5669-45ED-AC1F-B3DB3B1730CA}"/>
                  </a:ext>
                </a:extLst>
              </p:cNvPr>
              <p:cNvSpPr>
                <a:spLocks noGrp="1" noRot="1" noChangeAspect="1" noMove="1" noResize="1" noEditPoints="1" noAdjustHandles="1" noChangeArrowheads="1" noChangeShapeType="1" noTextEdit="1"/>
              </p:cNvSpPr>
              <p:nvPr>
                <p:ph idx="1"/>
              </p:nvPr>
            </p:nvSpPr>
            <p:spPr>
              <a:xfrm>
                <a:off x="264160" y="967575"/>
                <a:ext cx="8584006" cy="3665875"/>
              </a:xfrm>
              <a:blipFill>
                <a:blip r:embed="rId2"/>
                <a:stretch>
                  <a:fillRect l="-426" t="-998" r="-142" b="-183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AD3597F-7E3F-4966-84AC-5C785A4D5F7D}"/>
              </a:ext>
            </a:extLst>
          </p:cNvPr>
          <p:cNvSpPr>
            <a:spLocks noGrp="1"/>
          </p:cNvSpPr>
          <p:nvPr>
            <p:ph type="title"/>
          </p:nvPr>
        </p:nvSpPr>
        <p:spPr/>
        <p:txBody>
          <a:bodyPr/>
          <a:lstStyle/>
          <a:p>
            <a:r>
              <a:rPr lang="en-US" dirty="0"/>
              <a:t>Problems &amp; Issues with the old dedupe method (continued)</a:t>
            </a:r>
          </a:p>
        </p:txBody>
      </p:sp>
    </p:spTree>
    <p:extLst>
      <p:ext uri="{BB962C8B-B14F-4D97-AF65-F5344CB8AC3E}">
        <p14:creationId xmlns:p14="http://schemas.microsoft.com/office/powerpoint/2010/main" val="311322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B50A03-5138-42DA-8810-C89AB3737FE2}"/>
              </a:ext>
            </a:extLst>
          </p:cNvPr>
          <p:cNvSpPr>
            <a:spLocks noGrp="1"/>
          </p:cNvSpPr>
          <p:nvPr>
            <p:ph idx="1"/>
          </p:nvPr>
        </p:nvSpPr>
        <p:spPr>
          <a:xfrm>
            <a:off x="264160" y="967575"/>
            <a:ext cx="8584006" cy="4278094"/>
          </a:xfrm>
        </p:spPr>
        <p:txBody>
          <a:bodyPr/>
          <a:lstStyle/>
          <a:p>
            <a:r>
              <a:rPr lang="en-US" sz="2000" dirty="0"/>
              <a:t>Using this online harmonic number calculator: </a:t>
            </a:r>
            <a:r>
              <a:rPr lang="en-US" sz="2000" u="sng" dirty="0">
                <a:hlinkClick r:id="rId2"/>
              </a:rPr>
              <a:t>https://www.dcode.fr/hamonic-number</a:t>
            </a:r>
            <a:endParaRPr lang="en-US" sz="2000" dirty="0"/>
          </a:p>
          <a:p>
            <a:r>
              <a:rPr lang="en-US" sz="2000" dirty="0"/>
              <a:t>For deduplication ratios of </a:t>
            </a:r>
            <a:r>
              <a:rPr lang="en-US" sz="2000" b="1" dirty="0"/>
              <a:t>[2,3,4,5,10,20]</a:t>
            </a:r>
            <a:r>
              <a:rPr lang="en-US" sz="2000" dirty="0"/>
              <a:t> the </a:t>
            </a:r>
            <a:r>
              <a:rPr lang="en-US" sz="2000" b="1" dirty="0"/>
              <a:t>predicted ratios are[1.3333, 1.6363, 1.9200, 2.1897, 3.414, 5.5591] </a:t>
            </a:r>
            <a:r>
              <a:rPr lang="en-US" sz="2000" dirty="0"/>
              <a:t>which agrees well with the Matlab simulation results:</a:t>
            </a:r>
          </a:p>
          <a:p>
            <a:r>
              <a:rPr lang="en-US" sz="2000" dirty="0"/>
              <a:t>Matlab simulation results: For deduplication ratios of [2,3,4,5,10,20] the final array had ratios of [1.3331, 1.6379, 1.9202, 2.1897, 3.4105, 5.5588].</a:t>
            </a:r>
          </a:p>
          <a:p>
            <a:endParaRPr lang="en-US" dirty="0"/>
          </a:p>
          <a:p>
            <a:endParaRPr lang="en-US" dirty="0"/>
          </a:p>
        </p:txBody>
      </p:sp>
      <p:sp>
        <p:nvSpPr>
          <p:cNvPr id="3" name="Title 2">
            <a:extLst>
              <a:ext uri="{FF2B5EF4-FFF2-40B4-BE49-F238E27FC236}">
                <a16:creationId xmlns:a16="http://schemas.microsoft.com/office/drawing/2014/main" id="{033C0516-526A-45A5-A38D-3932CEC1BC0C}"/>
              </a:ext>
            </a:extLst>
          </p:cNvPr>
          <p:cNvSpPr>
            <a:spLocks noGrp="1"/>
          </p:cNvSpPr>
          <p:nvPr>
            <p:ph type="title"/>
          </p:nvPr>
        </p:nvSpPr>
        <p:spPr/>
        <p:txBody>
          <a:bodyPr/>
          <a:lstStyle/>
          <a:p>
            <a:r>
              <a:rPr lang="en-US" dirty="0"/>
              <a:t>Problems &amp; Issues with the old dedupe method (continued)</a:t>
            </a:r>
          </a:p>
        </p:txBody>
      </p:sp>
    </p:spTree>
    <p:extLst>
      <p:ext uri="{BB962C8B-B14F-4D97-AF65-F5344CB8AC3E}">
        <p14:creationId xmlns:p14="http://schemas.microsoft.com/office/powerpoint/2010/main" val="3673893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2E44D5-251A-4A91-8BBF-CFE4D3F80198}"/>
              </a:ext>
            </a:extLst>
          </p:cNvPr>
          <p:cNvSpPr>
            <a:spLocks noGrp="1"/>
          </p:cNvSpPr>
          <p:nvPr>
            <p:ph idx="1"/>
          </p:nvPr>
        </p:nvSpPr>
        <p:spPr>
          <a:xfrm>
            <a:off x="264160" y="967575"/>
            <a:ext cx="8584006" cy="1077218"/>
          </a:xfrm>
        </p:spPr>
        <p:txBody>
          <a:bodyPr/>
          <a:lstStyle/>
          <a:p>
            <a:pPr>
              <a:spcBef>
                <a:spcPts val="600"/>
              </a:spcBef>
            </a:pPr>
            <a:r>
              <a:rPr lang="en-US" sz="1800" dirty="0"/>
              <a:t>Current implementation sees large difference between specified dedupe ratio and actual system ratio, as well as lower post processing rate</a:t>
            </a:r>
            <a:endParaRPr lang="en-US" sz="1600" dirty="0"/>
          </a:p>
          <a:p>
            <a:pPr>
              <a:spcBef>
                <a:spcPts val="600"/>
              </a:spcBef>
            </a:pPr>
            <a:r>
              <a:rPr lang="en-US" sz="1800" dirty="0"/>
              <a:t>Develop new data pattern specification to address different ratio and p.p. rate</a:t>
            </a:r>
          </a:p>
        </p:txBody>
      </p:sp>
      <p:sp>
        <p:nvSpPr>
          <p:cNvPr id="3" name="Title 2">
            <a:extLst>
              <a:ext uri="{FF2B5EF4-FFF2-40B4-BE49-F238E27FC236}">
                <a16:creationId xmlns:a16="http://schemas.microsoft.com/office/drawing/2014/main" id="{580F997C-8382-4CD4-8F38-701489513162}"/>
              </a:ext>
            </a:extLst>
          </p:cNvPr>
          <p:cNvSpPr>
            <a:spLocks noGrp="1"/>
          </p:cNvSpPr>
          <p:nvPr>
            <p:ph type="title"/>
          </p:nvPr>
        </p:nvSpPr>
        <p:spPr/>
        <p:txBody>
          <a:bodyPr/>
          <a:lstStyle/>
          <a:p>
            <a:r>
              <a:rPr lang="en-US" dirty="0"/>
              <a:t>Deduplication Enhancement</a:t>
            </a:r>
          </a:p>
        </p:txBody>
      </p:sp>
      <p:pic>
        <p:nvPicPr>
          <p:cNvPr id="17" name="Picture 16">
            <a:extLst>
              <a:ext uri="{FF2B5EF4-FFF2-40B4-BE49-F238E27FC236}">
                <a16:creationId xmlns:a16="http://schemas.microsoft.com/office/drawing/2014/main" id="{96BAB361-C40F-47A6-A4D5-E11E8130D058}"/>
              </a:ext>
            </a:extLst>
          </p:cNvPr>
          <p:cNvPicPr>
            <a:picLocks noChangeAspect="1"/>
          </p:cNvPicPr>
          <p:nvPr/>
        </p:nvPicPr>
        <p:blipFill>
          <a:blip r:embed="rId2"/>
          <a:stretch>
            <a:fillRect/>
          </a:stretch>
        </p:blipFill>
        <p:spPr>
          <a:xfrm>
            <a:off x="4049733" y="2123375"/>
            <a:ext cx="4798433" cy="2131132"/>
          </a:xfrm>
          <a:prstGeom prst="rect">
            <a:avLst/>
          </a:prstGeom>
        </p:spPr>
      </p:pic>
      <p:pic>
        <p:nvPicPr>
          <p:cNvPr id="19" name="Picture 18">
            <a:extLst>
              <a:ext uri="{FF2B5EF4-FFF2-40B4-BE49-F238E27FC236}">
                <a16:creationId xmlns:a16="http://schemas.microsoft.com/office/drawing/2014/main" id="{44078295-62B0-4E92-B7E1-A4637062A9EE}"/>
              </a:ext>
            </a:extLst>
          </p:cNvPr>
          <p:cNvPicPr>
            <a:picLocks noChangeAspect="1"/>
          </p:cNvPicPr>
          <p:nvPr/>
        </p:nvPicPr>
        <p:blipFill>
          <a:blip r:embed="rId3"/>
          <a:stretch>
            <a:fillRect/>
          </a:stretch>
        </p:blipFill>
        <p:spPr>
          <a:xfrm>
            <a:off x="443761" y="2123375"/>
            <a:ext cx="3801247" cy="2259518"/>
          </a:xfrm>
          <a:prstGeom prst="rect">
            <a:avLst/>
          </a:prstGeom>
        </p:spPr>
      </p:pic>
      <p:sp>
        <p:nvSpPr>
          <p:cNvPr id="20" name="TextBox 19">
            <a:extLst>
              <a:ext uri="{FF2B5EF4-FFF2-40B4-BE49-F238E27FC236}">
                <a16:creationId xmlns:a16="http://schemas.microsoft.com/office/drawing/2014/main" id="{246812D0-0165-403A-A051-D51AA752114A}"/>
              </a:ext>
            </a:extLst>
          </p:cNvPr>
          <p:cNvSpPr txBox="1"/>
          <p:nvPr/>
        </p:nvSpPr>
        <p:spPr>
          <a:xfrm>
            <a:off x="264161" y="4431268"/>
            <a:ext cx="3980848" cy="523220"/>
          </a:xfrm>
          <a:prstGeom prst="rect">
            <a:avLst/>
          </a:prstGeom>
          <a:noFill/>
        </p:spPr>
        <p:txBody>
          <a:bodyPr wrap="square" rtlCol="0">
            <a:spAutoFit/>
          </a:bodyPr>
          <a:lstStyle/>
          <a:p>
            <a:r>
              <a:rPr lang="en-US" sz="1400" dirty="0"/>
              <a:t>Current implementation has ratio deteriorate with more random writes</a:t>
            </a:r>
          </a:p>
        </p:txBody>
      </p:sp>
      <p:sp>
        <p:nvSpPr>
          <p:cNvPr id="21" name="TextBox 20">
            <a:extLst>
              <a:ext uri="{FF2B5EF4-FFF2-40B4-BE49-F238E27FC236}">
                <a16:creationId xmlns:a16="http://schemas.microsoft.com/office/drawing/2014/main" id="{41B40E01-6271-4416-B3E2-A7897033306D}"/>
              </a:ext>
            </a:extLst>
          </p:cNvPr>
          <p:cNvSpPr txBox="1"/>
          <p:nvPr/>
        </p:nvSpPr>
        <p:spPr>
          <a:xfrm>
            <a:off x="4381342" y="4431268"/>
            <a:ext cx="3980848" cy="307777"/>
          </a:xfrm>
          <a:prstGeom prst="rect">
            <a:avLst/>
          </a:prstGeom>
          <a:noFill/>
        </p:spPr>
        <p:txBody>
          <a:bodyPr wrap="square" rtlCol="0">
            <a:spAutoFit/>
          </a:bodyPr>
          <a:lstStyle/>
          <a:p>
            <a:r>
              <a:rPr lang="en-US" sz="1400" dirty="0"/>
              <a:t>Deduplication Implementation enhancement </a:t>
            </a:r>
          </a:p>
        </p:txBody>
      </p:sp>
    </p:spTree>
    <p:extLst>
      <p:ext uri="{BB962C8B-B14F-4D97-AF65-F5344CB8AC3E}">
        <p14:creationId xmlns:p14="http://schemas.microsoft.com/office/powerpoint/2010/main" val="390233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731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 &lt;string literal&gt;;</a:t>
            </a:r>
          </a:p>
          <a:p>
            <a:pPr lvl="1"/>
            <a:r>
              <a:rPr lang="en-US" altLang="zh-CN" sz="1600" dirty="0"/>
              <a:t>Specifies a root folder which must already exist.</a:t>
            </a:r>
          </a:p>
          <a:p>
            <a:pPr lvl="1"/>
            <a:r>
              <a:rPr lang="en-US" altLang="zh-CN" sz="1600" dirty="0"/>
              <a:t>The default is </a:t>
            </a:r>
            <a:r>
              <a:rPr lang="en-US" altLang="zh-CN" sz="1600" dirty="0">
                <a:latin typeface="Courier New" pitchFamily="49" charset="0"/>
                <a:cs typeface="Courier New" pitchFamily="49" charset="0"/>
              </a:rPr>
              <a:t>"." </a:t>
            </a:r>
            <a:r>
              <a:rPr lang="en-US" altLang="zh-CN" sz="1600" dirty="0"/>
              <a:t>(the current folder).</a:t>
            </a:r>
          </a:p>
          <a:p>
            <a:pPr lvl="1"/>
            <a:r>
              <a:rPr lang="en-US" altLang="zh-CN" sz="1600" dirty="0"/>
              <a:t>Specifies the root folder in which ivy will make a subfolder to record the output from running an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ivyscript</a:t>
            </a:r>
            <a:r>
              <a:rPr lang="en-US" altLang="zh-CN" sz="1600" dirty="0"/>
              <a:t> program.</a:t>
            </a:r>
          </a:p>
          <a:p>
            <a:r>
              <a:rPr lang="en-US" sz="1800" dirty="0"/>
              <a:t>A string literal (string constant) is required, because the output root folder name is captured at compile time.</a:t>
            </a:r>
          </a:p>
          <a:p>
            <a:pPr lvl="1"/>
            <a:r>
              <a:rPr lang="en-US" sz="1600" dirty="0"/>
              <a:t>This way, the output folder structure and log files can be all in place before the </a:t>
            </a:r>
            <a:r>
              <a:rPr lang="en-US" sz="1600" dirty="0" err="1"/>
              <a:t>ivyscript</a:t>
            </a:r>
            <a:r>
              <a:rPr lang="en-US" sz="1600" dirty="0"/>
              <a:t> program starts running.</a:t>
            </a:r>
          </a:p>
          <a:p>
            <a:pPr lvl="1"/>
            <a:r>
              <a:rPr lang="en-US" sz="1600" dirty="0"/>
              <a:t>At most one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OutputFolderRoot</a:t>
            </a:r>
            <a:r>
              <a:rPr lang="en-US" sz="1600" dirty="0">
                <a:latin typeface="Courier New" panose="02070309020205020404" pitchFamily="49" charset="0"/>
                <a:cs typeface="Courier New" panose="02070309020205020404" pitchFamily="49" charset="0"/>
              </a:rPr>
              <a:t>]</a:t>
            </a:r>
            <a:r>
              <a:rPr lang="en-US" sz="1600" dirty="0"/>
              <a:t> statement, anywhere in your program.</a:t>
            </a:r>
          </a:p>
        </p:txBody>
      </p:sp>
      <p:sp>
        <p:nvSpPr>
          <p:cNvPr id="3" name="Title 2"/>
          <p:cNvSpPr>
            <a:spLocks noGrp="1"/>
          </p:cNvSpPr>
          <p:nvPr>
            <p:ph type="title"/>
          </p:nvPr>
        </p:nvSpPr>
        <p:spPr/>
        <p:txBody>
          <a:bodyPr/>
          <a:lstStyle/>
          <a:p>
            <a:r>
              <a:rPr lang="en-US" dirty="0"/>
              <a:t>Statements – </a:t>
            </a:r>
            <a:r>
              <a:rPr lang="en-US" dirty="0">
                <a:latin typeface="Courier New" pitchFamily="49" charset="0"/>
                <a:cs typeface="Courier New" pitchFamily="49" charset="0"/>
              </a:rPr>
              <a:t>[</a:t>
            </a:r>
            <a:r>
              <a:rPr lang="en-US" dirty="0" err="1">
                <a:latin typeface="Courier New" pitchFamily="49" charset="0"/>
                <a:cs typeface="Courier New" pitchFamily="49" charset="0"/>
              </a:rPr>
              <a:t>OutputFolderRoot</a:t>
            </a:r>
            <a:r>
              <a:rPr lang="en-US"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734CF-3432-4484-8D98-F9E6E679047B}"/>
              </a:ext>
            </a:extLst>
          </p:cNvPr>
          <p:cNvSpPr>
            <a:spLocks noGrp="1"/>
          </p:cNvSpPr>
          <p:nvPr>
            <p:ph idx="1"/>
          </p:nvPr>
        </p:nvSpPr>
        <p:spPr>
          <a:xfrm>
            <a:off x="264160" y="967575"/>
            <a:ext cx="8584006" cy="3724096"/>
          </a:xfrm>
        </p:spPr>
        <p:txBody>
          <a:bodyPr/>
          <a:lstStyle/>
          <a:p>
            <a:pPr lvl="0"/>
            <a:r>
              <a:rPr lang="en-US" dirty="0"/>
              <a:t>Pattern Generation changed to achieve the target dedupe ratio with a mix of unique patterns and patterns with higher number of duplicates (target + spread) following a predefined distribution.</a:t>
            </a:r>
          </a:p>
          <a:p>
            <a:r>
              <a:rPr lang="en-US" dirty="0"/>
              <a:t>For example:  Generated pattern sequence for target dedupe ratio of 2.0  </a:t>
            </a:r>
          </a:p>
          <a:p>
            <a:r>
              <a:rPr lang="en-US" dirty="0"/>
              <a:t>P1, P2, P3, P4, </a:t>
            </a:r>
            <a:r>
              <a:rPr lang="en-US" b="1" i="1" dirty="0"/>
              <a:t>P11, P11, P11, P11, P11, P11, P11</a:t>
            </a:r>
            <a:r>
              <a:rPr lang="en-US" b="1" dirty="0"/>
              <a:t>,</a:t>
            </a:r>
            <a:r>
              <a:rPr lang="en-US" dirty="0"/>
              <a:t> P12</a:t>
            </a:r>
          </a:p>
          <a:p>
            <a:r>
              <a:rPr lang="en-US" dirty="0"/>
              <a:t>Dedupe ratio = (total # of blocks = 12) / (unique blocks = 6) = 2.0</a:t>
            </a:r>
          </a:p>
          <a:p>
            <a:endParaRPr lang="en-US" dirty="0"/>
          </a:p>
        </p:txBody>
      </p:sp>
      <p:sp>
        <p:nvSpPr>
          <p:cNvPr id="3" name="Title 2">
            <a:extLst>
              <a:ext uri="{FF2B5EF4-FFF2-40B4-BE49-F238E27FC236}">
                <a16:creationId xmlns:a16="http://schemas.microsoft.com/office/drawing/2014/main" id="{DDF14D74-B77E-4D00-95D1-180F1B5D2DB4}"/>
              </a:ext>
            </a:extLst>
          </p:cNvPr>
          <p:cNvSpPr>
            <a:spLocks noGrp="1"/>
          </p:cNvSpPr>
          <p:nvPr>
            <p:ph type="title"/>
          </p:nvPr>
        </p:nvSpPr>
        <p:spPr/>
        <p:txBody>
          <a:bodyPr/>
          <a:lstStyle/>
          <a:p>
            <a:r>
              <a:rPr lang="en-US" dirty="0"/>
              <a:t>New method (IVY 3.00.00) changes</a:t>
            </a:r>
          </a:p>
        </p:txBody>
      </p:sp>
    </p:spTree>
    <p:extLst>
      <p:ext uri="{BB962C8B-B14F-4D97-AF65-F5344CB8AC3E}">
        <p14:creationId xmlns:p14="http://schemas.microsoft.com/office/powerpoint/2010/main" val="27874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D2C73A-D06E-4AD1-9948-F3D03969425B}"/>
              </a:ext>
            </a:extLst>
          </p:cNvPr>
          <p:cNvSpPr>
            <a:spLocks noGrp="1"/>
          </p:cNvSpPr>
          <p:nvPr>
            <p:ph idx="1"/>
          </p:nvPr>
        </p:nvSpPr>
        <p:spPr>
          <a:xfrm>
            <a:off x="264160" y="967575"/>
            <a:ext cx="8584006" cy="4642296"/>
          </a:xfrm>
        </p:spPr>
        <p:txBody>
          <a:bodyPr/>
          <a:lstStyle/>
          <a:p>
            <a:r>
              <a:rPr lang="en-US" dirty="0"/>
              <a:t>The new dedupe pattern generation is controlled by the object instance of class DedupePatternRegulator (dedupe_regulator).</a:t>
            </a:r>
          </a:p>
          <a:p>
            <a:r>
              <a:rPr lang="en-US" dirty="0"/>
              <a:t>Each Workload object contains an associated instance dedupe_regulator.</a:t>
            </a:r>
          </a:p>
          <a:p>
            <a:r>
              <a:rPr lang="en-US" dirty="0"/>
              <a:t>DedupPatternRegulator maintains the pattern state machine</a:t>
            </a:r>
          </a:p>
          <a:p>
            <a:pPr lvl="1"/>
            <a:r>
              <a:rPr lang="en-US" dirty="0"/>
              <a:t>uint32_t state; // count of the copies same pattern</a:t>
            </a:r>
          </a:p>
          <a:p>
            <a:pPr lvl="1"/>
            <a:r>
              <a:rPr lang="en-US" dirty="0"/>
              <a:t>uint32_t pos;   // position of the distribution [0..100] </a:t>
            </a:r>
          </a:p>
          <a:p>
            <a:pPr marL="280987" lvl="1" indent="0">
              <a:buNone/>
            </a:pPr>
            <a:r>
              <a:rPr lang="en-US" dirty="0"/>
              <a:t> </a:t>
            </a:r>
          </a:p>
          <a:p>
            <a:pPr marL="280987" lvl="1" indent="0">
              <a:buNone/>
            </a:pPr>
            <a:endParaRPr lang="en-US" dirty="0"/>
          </a:p>
          <a:p>
            <a:endParaRPr lang="en-US" dirty="0"/>
          </a:p>
        </p:txBody>
      </p:sp>
      <p:sp>
        <p:nvSpPr>
          <p:cNvPr id="3" name="Title 2">
            <a:extLst>
              <a:ext uri="{FF2B5EF4-FFF2-40B4-BE49-F238E27FC236}">
                <a16:creationId xmlns:a16="http://schemas.microsoft.com/office/drawing/2014/main" id="{8BAE754B-7F69-4106-BD8C-0F0854DD3329}"/>
              </a:ext>
            </a:extLst>
          </p:cNvPr>
          <p:cNvSpPr>
            <a:spLocks noGrp="1"/>
          </p:cNvSpPr>
          <p:nvPr>
            <p:ph type="title"/>
          </p:nvPr>
        </p:nvSpPr>
        <p:spPr/>
        <p:txBody>
          <a:bodyPr>
            <a:normAutofit fontScale="90000"/>
          </a:bodyPr>
          <a:lstStyle/>
          <a:p>
            <a:r>
              <a:rPr lang="en-US" dirty="0"/>
              <a:t>DedupePatternRegulator to generate pattern sequence based on a distribution of unique and many duplicates</a:t>
            </a:r>
          </a:p>
        </p:txBody>
      </p:sp>
    </p:spTree>
    <p:extLst>
      <p:ext uri="{BB962C8B-B14F-4D97-AF65-F5344CB8AC3E}">
        <p14:creationId xmlns:p14="http://schemas.microsoft.com/office/powerpoint/2010/main" val="1104592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48F28B-E5BA-41D0-BA6F-6D5245B29B51}"/>
              </a:ext>
            </a:extLst>
          </p:cNvPr>
          <p:cNvSpPr>
            <a:spLocks noGrp="1"/>
          </p:cNvSpPr>
          <p:nvPr>
            <p:ph idx="1"/>
          </p:nvPr>
        </p:nvSpPr>
        <p:spPr>
          <a:xfrm>
            <a:off x="264160" y="967575"/>
            <a:ext cx="8584006" cy="4145750"/>
          </a:xfrm>
        </p:spPr>
        <p:txBody>
          <a:bodyPr/>
          <a:lstStyle/>
          <a:p>
            <a:pPr marL="280987" lvl="1" indent="0">
              <a:buNone/>
            </a:pPr>
            <a:r>
              <a:rPr lang="en-US" sz="1800" dirty="0"/>
              <a:t>inline ivy_float DedupePatternRegulator::dedupe_distribution()   {</a:t>
            </a:r>
          </a:p>
          <a:p>
            <a:pPr marL="280987" lvl="1" indent="0">
              <a:buNone/>
            </a:pPr>
            <a:r>
              <a:rPr lang="en-US" sz="1800" dirty="0"/>
              <a:t>         if (pos &lt; high_percentage)</a:t>
            </a:r>
          </a:p>
          <a:p>
            <a:pPr marL="280987" lvl="1" indent="0">
              <a:buNone/>
            </a:pPr>
            <a:r>
              <a:rPr lang="en-US" sz="1800" dirty="0"/>
              <a:t>            state = target + spread;</a:t>
            </a:r>
          </a:p>
          <a:p>
            <a:pPr marL="280987" lvl="1" indent="0">
              <a:buNone/>
            </a:pPr>
            <a:r>
              <a:rPr lang="en-US" sz="1800" dirty="0"/>
              <a:t>        else if (pos &lt; (high_percentage + unique_percentage))</a:t>
            </a:r>
          </a:p>
          <a:p>
            <a:pPr marL="280987" lvl="1" indent="0">
              <a:buNone/>
            </a:pPr>
            <a:r>
              <a:rPr lang="en-US" sz="1800" dirty="0"/>
              <a:t>            state = 1;</a:t>
            </a:r>
          </a:p>
          <a:p>
            <a:pPr marL="280987" lvl="1" indent="0">
              <a:buNone/>
            </a:pPr>
            <a:r>
              <a:rPr lang="en-US" sz="1800" dirty="0"/>
              <a:t>        else</a:t>
            </a:r>
          </a:p>
          <a:p>
            <a:pPr marL="280987" lvl="1" indent="0">
              <a:buNone/>
            </a:pPr>
            <a:r>
              <a:rPr lang="en-US" sz="1800" dirty="0"/>
              <a:t>            state = target;</a:t>
            </a:r>
          </a:p>
          <a:p>
            <a:pPr marL="280987" lvl="1" indent="0">
              <a:buNone/>
            </a:pPr>
            <a:r>
              <a:rPr lang="en-US" sz="1800" dirty="0"/>
              <a:t>	pos = (pos + 1) % 100;</a:t>
            </a:r>
          </a:p>
          <a:p>
            <a:pPr marL="280987" lvl="1" indent="0">
              <a:buNone/>
            </a:pPr>
            <a:r>
              <a:rPr lang="en-US" sz="1800" dirty="0"/>
              <a:t>	return (ivy_float) state;  </a:t>
            </a:r>
          </a:p>
          <a:p>
            <a:pPr marL="280987" lvl="1" indent="0">
              <a:buNone/>
            </a:pPr>
            <a:r>
              <a:rPr lang="en-US" sz="1800" dirty="0"/>
              <a:t>}</a:t>
            </a:r>
          </a:p>
        </p:txBody>
      </p:sp>
      <p:sp>
        <p:nvSpPr>
          <p:cNvPr id="3" name="Title 2">
            <a:extLst>
              <a:ext uri="{FF2B5EF4-FFF2-40B4-BE49-F238E27FC236}">
                <a16:creationId xmlns:a16="http://schemas.microsoft.com/office/drawing/2014/main" id="{79F04168-1E3E-4C91-9504-703C8372987F}"/>
              </a:ext>
            </a:extLst>
          </p:cNvPr>
          <p:cNvSpPr>
            <a:spLocks noGrp="1"/>
          </p:cNvSpPr>
          <p:nvPr>
            <p:ph type="title"/>
          </p:nvPr>
        </p:nvSpPr>
        <p:spPr/>
        <p:txBody>
          <a:bodyPr/>
          <a:lstStyle/>
          <a:p>
            <a:r>
              <a:rPr lang="en-US" dirty="0"/>
              <a:t>DedupePatternRegulator::dedupe_distribution</a:t>
            </a:r>
          </a:p>
        </p:txBody>
      </p:sp>
    </p:spTree>
    <p:extLst>
      <p:ext uri="{BB962C8B-B14F-4D97-AF65-F5344CB8AC3E}">
        <p14:creationId xmlns:p14="http://schemas.microsoft.com/office/powerpoint/2010/main" val="413781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9CD1C-5AF9-4DAB-983E-768444D7B134}"/>
              </a:ext>
            </a:extLst>
          </p:cNvPr>
          <p:cNvSpPr>
            <a:spLocks noGrp="1"/>
          </p:cNvSpPr>
          <p:nvPr>
            <p:ph idx="1"/>
          </p:nvPr>
        </p:nvSpPr>
        <p:spPr>
          <a:xfrm>
            <a:off x="264160" y="967575"/>
            <a:ext cx="8584006" cy="5309146"/>
          </a:xfrm>
        </p:spPr>
        <p:txBody>
          <a:bodyPr/>
          <a:lstStyle/>
          <a:p>
            <a:r>
              <a:rPr lang="en-US" dirty="0"/>
              <a:t>Hitachi DKC ADR deduplicates at the fixed 8 KiB block size. i.e., at a conceptual “dedupe unit”. </a:t>
            </a:r>
          </a:p>
          <a:p>
            <a:r>
              <a:rPr lang="en-US" dirty="0"/>
              <a:t>Pattern generation is at the dedupe unit level.</a:t>
            </a:r>
          </a:p>
          <a:p>
            <a:r>
              <a:rPr lang="en-US" dirty="0"/>
              <a:t>The pattern sequence generated is based on the distribution (mix of unique blocks and duplicate blocks repeating in a sequence) corresponding to a target dedupe ratio and at the dedupe_unit_size. The pattern sequence is the same for Sequential or Random writes.</a:t>
            </a:r>
          </a:p>
          <a:p>
            <a:r>
              <a:rPr lang="en-US" dirty="0"/>
              <a:t>For larger block sizes, the larger block will be filled with blocks of dedupe_unit_size with the distribution based pattern sequence.</a:t>
            </a:r>
          </a:p>
          <a:p>
            <a:endParaRPr lang="en-US" dirty="0"/>
          </a:p>
          <a:p>
            <a:endParaRPr lang="en-US" dirty="0"/>
          </a:p>
        </p:txBody>
      </p:sp>
      <p:sp>
        <p:nvSpPr>
          <p:cNvPr id="3" name="Title 2">
            <a:extLst>
              <a:ext uri="{FF2B5EF4-FFF2-40B4-BE49-F238E27FC236}">
                <a16:creationId xmlns:a16="http://schemas.microsoft.com/office/drawing/2014/main" id="{60B70F1C-62BB-41A4-8176-AE1DD9372EFB}"/>
              </a:ext>
            </a:extLst>
          </p:cNvPr>
          <p:cNvSpPr>
            <a:spLocks noGrp="1"/>
          </p:cNvSpPr>
          <p:nvPr>
            <p:ph type="title"/>
          </p:nvPr>
        </p:nvSpPr>
        <p:spPr/>
        <p:txBody>
          <a:bodyPr/>
          <a:lstStyle/>
          <a:p>
            <a:r>
              <a:rPr lang="en-US" dirty="0"/>
              <a:t>Pattern generation at the “dedupe unit” size</a:t>
            </a:r>
          </a:p>
        </p:txBody>
      </p:sp>
      <p:sp>
        <p:nvSpPr>
          <p:cNvPr id="4" name="TextBox 3">
            <a:extLst>
              <a:ext uri="{FF2B5EF4-FFF2-40B4-BE49-F238E27FC236}">
                <a16:creationId xmlns:a16="http://schemas.microsoft.com/office/drawing/2014/main" id="{1E068522-91BA-4FFF-9C35-FE8419EC1AF3}"/>
              </a:ext>
            </a:extLst>
          </p:cNvPr>
          <p:cNvSpPr txBox="1"/>
          <p:nvPr/>
        </p:nvSpPr>
        <p:spPr>
          <a:xfrm>
            <a:off x="1311691" y="1671145"/>
            <a:ext cx="1658532" cy="40359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29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B98FA8-9F6E-4B0E-90CB-153247594CB0}"/>
              </a:ext>
            </a:extLst>
          </p:cNvPr>
          <p:cNvSpPr>
            <a:spLocks noGrp="1"/>
          </p:cNvSpPr>
          <p:nvPr>
            <p:ph idx="1"/>
          </p:nvPr>
        </p:nvSpPr>
        <p:spPr>
          <a:xfrm>
            <a:off x="264160" y="967575"/>
            <a:ext cx="8584006" cy="4857740"/>
          </a:xfrm>
        </p:spPr>
        <p:txBody>
          <a:bodyPr/>
          <a:lstStyle/>
          <a:p>
            <a:pPr lvl="1"/>
            <a:r>
              <a:rPr lang="en-US" dirty="0"/>
              <a:t>For example, for blocksize = 256 KiB, 32 dedupe unit size blocks are generated and filled – the 32 dedupe unit sized blocks will follow the pattern sequence.</a:t>
            </a:r>
          </a:p>
          <a:p>
            <a:pPr lvl="0"/>
            <a:r>
              <a:rPr lang="en-US" dirty="0"/>
              <a:t>Pattern generation is to be consistent at each LUN and for any reasonably sized (&gt;= 1 GiB) sample set of contiguous blocks.</a:t>
            </a:r>
          </a:p>
          <a:p>
            <a:pPr lvl="0"/>
            <a:r>
              <a:rPr lang="en-US" dirty="0"/>
              <a:t>Unique starting seed for each LUN based off of a universal fixed seed i.e., no deduplication across LUNs (unlike serpentine sequence). </a:t>
            </a:r>
          </a:p>
          <a:p>
            <a:pPr lvl="0"/>
            <a:r>
              <a:rPr lang="en-US" dirty="0"/>
              <a:t>Probabilistic Pattern reuse for Random writes.</a:t>
            </a:r>
          </a:p>
          <a:p>
            <a:pPr marL="0" lvl="0" indent="0">
              <a:buNone/>
            </a:pPr>
            <a:endParaRPr lang="en-US" dirty="0"/>
          </a:p>
          <a:p>
            <a:endParaRPr lang="en-US" dirty="0"/>
          </a:p>
        </p:txBody>
      </p:sp>
      <p:sp>
        <p:nvSpPr>
          <p:cNvPr id="3" name="Title 2">
            <a:extLst>
              <a:ext uri="{FF2B5EF4-FFF2-40B4-BE49-F238E27FC236}">
                <a16:creationId xmlns:a16="http://schemas.microsoft.com/office/drawing/2014/main" id="{B680652B-F5AE-48FB-BB41-E5DA736A4BA6}"/>
              </a:ext>
            </a:extLst>
          </p:cNvPr>
          <p:cNvSpPr>
            <a:spLocks noGrp="1"/>
          </p:cNvSpPr>
          <p:nvPr>
            <p:ph type="title"/>
          </p:nvPr>
        </p:nvSpPr>
        <p:spPr/>
        <p:txBody>
          <a:bodyPr/>
          <a:lstStyle/>
          <a:p>
            <a:r>
              <a:rPr lang="en-US" dirty="0"/>
              <a:t>New method (IVY 3.00.00) changes (continued)</a:t>
            </a:r>
          </a:p>
        </p:txBody>
      </p:sp>
    </p:spTree>
    <p:extLst>
      <p:ext uri="{BB962C8B-B14F-4D97-AF65-F5344CB8AC3E}">
        <p14:creationId xmlns:p14="http://schemas.microsoft.com/office/powerpoint/2010/main" val="97580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CC0F5-0068-4C3E-A93F-F7F6530F463E}"/>
              </a:ext>
            </a:extLst>
          </p:cNvPr>
          <p:cNvSpPr>
            <a:spLocks noGrp="1"/>
          </p:cNvSpPr>
          <p:nvPr>
            <p:ph idx="1"/>
          </p:nvPr>
        </p:nvSpPr>
        <p:spPr>
          <a:xfrm>
            <a:off x="264160" y="967575"/>
            <a:ext cx="8584006" cy="2923877"/>
          </a:xfrm>
        </p:spPr>
        <p:txBody>
          <a:bodyPr/>
          <a:lstStyle/>
          <a:p>
            <a:pPr lvl="0"/>
            <a:r>
              <a:rPr lang="en-US" dirty="0"/>
              <a:t>Each block of data starts with the block_seed and the Eyeo data generator repeatedly runs xorshitft64 to generate a pseudo-random noise as data.</a:t>
            </a:r>
          </a:p>
          <a:p>
            <a:pPr lvl="0"/>
            <a:r>
              <a:rPr lang="en-US" dirty="0"/>
              <a:t>block_seed = pattern_seed ^ pattern_number.</a:t>
            </a:r>
          </a:p>
          <a:p>
            <a:pPr lvl="0"/>
            <a:r>
              <a:rPr lang="en-US" dirty="0"/>
              <a:t>pattern_seed and pattern_number is changed based on a serpentine sequence (old method) or using a distribution (new method) when a new pattern is generated.</a:t>
            </a:r>
          </a:p>
        </p:txBody>
      </p:sp>
      <p:sp>
        <p:nvSpPr>
          <p:cNvPr id="3" name="Title 2">
            <a:extLst>
              <a:ext uri="{FF2B5EF4-FFF2-40B4-BE49-F238E27FC236}">
                <a16:creationId xmlns:a16="http://schemas.microsoft.com/office/drawing/2014/main" id="{0448F53F-386E-4E17-B6C5-E8210D842120}"/>
              </a:ext>
            </a:extLst>
          </p:cNvPr>
          <p:cNvSpPr>
            <a:spLocks noGrp="1"/>
          </p:cNvSpPr>
          <p:nvPr>
            <p:ph type="title"/>
          </p:nvPr>
        </p:nvSpPr>
        <p:spPr/>
        <p:txBody>
          <a:bodyPr/>
          <a:lstStyle/>
          <a:p>
            <a:r>
              <a:rPr lang="en-US" dirty="0"/>
              <a:t>Pattern sequence generation algorithm</a:t>
            </a:r>
          </a:p>
        </p:txBody>
      </p:sp>
    </p:spTree>
    <p:extLst>
      <p:ext uri="{BB962C8B-B14F-4D97-AF65-F5344CB8AC3E}">
        <p14:creationId xmlns:p14="http://schemas.microsoft.com/office/powerpoint/2010/main" val="99430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4A741-972F-430A-9C43-408E2DD7A166}"/>
              </a:ext>
            </a:extLst>
          </p:cNvPr>
          <p:cNvSpPr>
            <a:spLocks noGrp="1"/>
          </p:cNvSpPr>
          <p:nvPr>
            <p:ph idx="1"/>
          </p:nvPr>
        </p:nvSpPr>
        <p:spPr>
          <a:xfrm>
            <a:off x="264160" y="967575"/>
            <a:ext cx="8584006" cy="3975447"/>
          </a:xfrm>
        </p:spPr>
        <p:txBody>
          <a:bodyPr/>
          <a:lstStyle/>
          <a:p>
            <a:pPr lvl="1"/>
            <a:r>
              <a:rPr lang="en-US" dirty="0"/>
              <a:t>Use of universal starter seed</a:t>
            </a:r>
          </a:p>
          <a:p>
            <a:pPr lvl="2"/>
            <a:r>
              <a:rPr lang="en-US" dirty="0"/>
              <a:t>#define universal_seed 1234567 in include/ivydefines.h</a:t>
            </a:r>
          </a:p>
          <a:p>
            <a:pPr lvl="1"/>
            <a:r>
              <a:rPr lang="en-US" dirty="0"/>
              <a:t>Using a generated pod of seeds with the universal seed as a starting seed using the distribution for the target dedupe ratio.</a:t>
            </a:r>
          </a:p>
          <a:p>
            <a:pPr lvl="1"/>
            <a:r>
              <a:rPr lang="en-US" dirty="0"/>
              <a:t>Reuse patterns by readjusting starting pattern_seed and pattern_number.</a:t>
            </a:r>
          </a:p>
          <a:p>
            <a:pPr lvl="1"/>
            <a:r>
              <a:rPr lang="en-US" dirty="0"/>
              <a:t>Pattern seeds are reused with probabilities based on the target dedupe ratio and expected dedupe ratio steady state after multiple random write workloads.</a:t>
            </a:r>
          </a:p>
          <a:p>
            <a:endParaRPr lang="en-US" dirty="0"/>
          </a:p>
        </p:txBody>
      </p:sp>
      <p:sp>
        <p:nvSpPr>
          <p:cNvPr id="3" name="Title 2">
            <a:extLst>
              <a:ext uri="{FF2B5EF4-FFF2-40B4-BE49-F238E27FC236}">
                <a16:creationId xmlns:a16="http://schemas.microsoft.com/office/drawing/2014/main" id="{0A62A64E-BB33-439A-B7E0-A6F66767945B}"/>
              </a:ext>
            </a:extLst>
          </p:cNvPr>
          <p:cNvSpPr>
            <a:spLocks noGrp="1"/>
          </p:cNvSpPr>
          <p:nvPr>
            <p:ph type="title"/>
          </p:nvPr>
        </p:nvSpPr>
        <p:spPr/>
        <p:txBody>
          <a:bodyPr/>
          <a:lstStyle/>
          <a:p>
            <a:r>
              <a:rPr lang="en-US" dirty="0"/>
              <a:t>Pattern reuse in random writes</a:t>
            </a:r>
          </a:p>
        </p:txBody>
      </p:sp>
    </p:spTree>
    <p:extLst>
      <p:ext uri="{BB962C8B-B14F-4D97-AF65-F5344CB8AC3E}">
        <p14:creationId xmlns:p14="http://schemas.microsoft.com/office/powerpoint/2010/main" val="139134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E40F07-5187-4646-B0DF-DD8E6DBFED11}"/>
              </a:ext>
            </a:extLst>
          </p:cNvPr>
          <p:cNvSpPr>
            <a:spLocks noGrp="1"/>
          </p:cNvSpPr>
          <p:nvPr>
            <p:ph idx="1"/>
          </p:nvPr>
        </p:nvSpPr>
        <p:spPr>
          <a:xfrm>
            <a:off x="264160" y="967575"/>
            <a:ext cx="8584006" cy="4134978"/>
          </a:xfrm>
        </p:spPr>
        <p:txBody>
          <a:bodyPr/>
          <a:lstStyle/>
          <a:p>
            <a:r>
              <a:rPr lang="en-US" sz="1800" dirty="0"/>
              <a:t>Dedupe ratio dependent threshold to keep pattern numbers in the range: [0..pattern_number_reuse_threshold]</a:t>
            </a:r>
          </a:p>
          <a:p>
            <a:r>
              <a:rPr lang="en-US" sz="1800" dirty="0"/>
              <a:t>The numeric threshold values in italics were determined based on running modified 6D2P_debup.ivyscript,           and dedupe ratios measured using DRE tool.</a:t>
            </a:r>
          </a:p>
          <a:p>
            <a:pPr marL="280987" lvl="1" indent="0">
              <a:buNone/>
            </a:pPr>
            <a:r>
              <a:rPr lang="en-US" sz="1400" dirty="0"/>
              <a:t>if (target_dedupe &lt; 2.0)  </a:t>
            </a:r>
          </a:p>
          <a:p>
            <a:pPr marL="280987" lvl="1" indent="0">
              <a:buNone/>
            </a:pPr>
            <a:r>
              <a:rPr lang="en-US" sz="1400" dirty="0"/>
              <a:t>	pattern_number_reuse_threshold = </a:t>
            </a:r>
          </a:p>
          <a:p>
            <a:pPr marL="280987" lvl="1" indent="0">
              <a:buNone/>
            </a:pPr>
            <a:r>
              <a:rPr lang="en-US" sz="1400" dirty="0"/>
              <a:t>		(1.0 - reuse_probability) * </a:t>
            </a:r>
            <a:r>
              <a:rPr lang="en-US" sz="1400" i="1" dirty="0"/>
              <a:t>100000</a:t>
            </a:r>
            <a:r>
              <a:rPr lang="en-US" sz="1400" dirty="0"/>
              <a:t>;</a:t>
            </a:r>
          </a:p>
          <a:p>
            <a:pPr marL="280987" lvl="1" indent="0">
              <a:buNone/>
            </a:pPr>
            <a:r>
              <a:rPr lang="en-US" sz="1400" dirty="0"/>
              <a:t>else if (target_dedupe &gt; 10.0)</a:t>
            </a:r>
          </a:p>
          <a:p>
            <a:pPr marL="280987" lvl="1" indent="0">
              <a:buNone/>
            </a:pPr>
            <a:r>
              <a:rPr lang="en-US" sz="1400" dirty="0"/>
              <a:t>	pattern_number_reuse_threshold = </a:t>
            </a:r>
          </a:p>
          <a:p>
            <a:pPr marL="280987" lvl="1" indent="0">
              <a:buNone/>
            </a:pPr>
            <a:r>
              <a:rPr lang="en-US" sz="1400" dirty="0"/>
              <a:t>		(1.0 - reuse_probability) * </a:t>
            </a:r>
            <a:r>
              <a:rPr lang="en-US" sz="1400" i="1" dirty="0"/>
              <a:t>65000</a:t>
            </a:r>
            <a:r>
              <a:rPr lang="en-US" sz="1400" dirty="0"/>
              <a:t>;</a:t>
            </a:r>
          </a:p>
          <a:p>
            <a:pPr marL="280987" lvl="1" indent="0">
              <a:buNone/>
            </a:pPr>
            <a:r>
              <a:rPr lang="en-US" sz="1400" dirty="0"/>
              <a:t> else pattern_number_reuse_threshold = (1.0 - reuse_probability) * </a:t>
            </a:r>
            <a:r>
              <a:rPr lang="en-US" sz="1400" i="1" dirty="0"/>
              <a:t>50000</a:t>
            </a:r>
            <a:r>
              <a:rPr lang="en-US" sz="1400" dirty="0"/>
              <a:t>;</a:t>
            </a:r>
          </a:p>
        </p:txBody>
      </p:sp>
      <p:sp>
        <p:nvSpPr>
          <p:cNvPr id="3" name="Title 2">
            <a:extLst>
              <a:ext uri="{FF2B5EF4-FFF2-40B4-BE49-F238E27FC236}">
                <a16:creationId xmlns:a16="http://schemas.microsoft.com/office/drawing/2014/main" id="{54B63BA0-56E2-436B-B0D4-75CC79B7F083}"/>
              </a:ext>
            </a:extLst>
          </p:cNvPr>
          <p:cNvSpPr>
            <a:spLocks noGrp="1"/>
          </p:cNvSpPr>
          <p:nvPr>
            <p:ph type="title"/>
          </p:nvPr>
        </p:nvSpPr>
        <p:spPr/>
        <p:txBody>
          <a:bodyPr/>
          <a:lstStyle/>
          <a:p>
            <a:r>
              <a:rPr lang="en-US" dirty="0"/>
              <a:t>pattern_number_reuse_threshold heuristics</a:t>
            </a:r>
          </a:p>
        </p:txBody>
      </p:sp>
      <p:graphicFrame>
        <p:nvGraphicFramePr>
          <p:cNvPr id="4" name="Object 3">
            <a:extLst>
              <a:ext uri="{FF2B5EF4-FFF2-40B4-BE49-F238E27FC236}">
                <a16:creationId xmlns:a16="http://schemas.microsoft.com/office/drawing/2014/main" id="{2C71F138-6FA4-43F7-BD8C-1CA4B1BF2AC5}"/>
              </a:ext>
            </a:extLst>
          </p:cNvPr>
          <p:cNvGraphicFramePr>
            <a:graphicFrameLocks noChangeAspect="1"/>
          </p:cNvGraphicFramePr>
          <p:nvPr>
            <p:extLst>
              <p:ext uri="{D42A27DB-BD31-4B8C-83A1-F6EECF244321}">
                <p14:modId xmlns:p14="http://schemas.microsoft.com/office/powerpoint/2010/main" val="4216601396"/>
              </p:ext>
            </p:extLst>
          </p:nvPr>
        </p:nvGraphicFramePr>
        <p:xfrm>
          <a:off x="3390026" y="2046287"/>
          <a:ext cx="1379537" cy="525463"/>
        </p:xfrm>
        <a:graphic>
          <a:graphicData uri="http://schemas.openxmlformats.org/presentationml/2006/ole">
            <mc:AlternateContent xmlns:mc="http://schemas.openxmlformats.org/markup-compatibility/2006">
              <mc:Choice xmlns:v="urn:schemas-microsoft-com:vml" Requires="v">
                <p:oleObj spid="_x0000_s1045" name="Packager Shell Object" showAsIcon="1" r:id="rId3" imgW="1379160" imgH="524880" progId="Package">
                  <p:embed/>
                </p:oleObj>
              </mc:Choice>
              <mc:Fallback>
                <p:oleObj name="Packager Shell Object" showAsIcon="1" r:id="rId3" imgW="1379160" imgH="524880" progId="Package">
                  <p:embed/>
                  <p:pic>
                    <p:nvPicPr>
                      <p:cNvPr id="0" name=""/>
                      <p:cNvPicPr/>
                      <p:nvPr/>
                    </p:nvPicPr>
                    <p:blipFill>
                      <a:blip r:embed="rId4"/>
                      <a:stretch>
                        <a:fillRect/>
                      </a:stretch>
                    </p:blipFill>
                    <p:spPr>
                      <a:xfrm>
                        <a:off x="3390026" y="2046287"/>
                        <a:ext cx="1379537" cy="525463"/>
                      </a:xfrm>
                      <a:prstGeom prst="rect">
                        <a:avLst/>
                      </a:prstGeom>
                    </p:spPr>
                  </p:pic>
                </p:oleObj>
              </mc:Fallback>
            </mc:AlternateContent>
          </a:graphicData>
        </a:graphic>
      </p:graphicFrame>
    </p:spTree>
    <p:extLst>
      <p:ext uri="{BB962C8B-B14F-4D97-AF65-F5344CB8AC3E}">
        <p14:creationId xmlns:p14="http://schemas.microsoft.com/office/powerpoint/2010/main" val="34890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3084FA-C97F-46DA-9176-1EA22307405E}"/>
              </a:ext>
            </a:extLst>
          </p:cNvPr>
          <p:cNvSpPr>
            <a:spLocks noGrp="1"/>
          </p:cNvSpPr>
          <p:nvPr>
            <p:ph idx="1"/>
          </p:nvPr>
        </p:nvSpPr>
        <p:spPr>
          <a:xfrm>
            <a:off x="264160" y="967575"/>
            <a:ext cx="8584006" cy="3897477"/>
          </a:xfrm>
        </p:spPr>
        <p:txBody>
          <a:bodyPr/>
          <a:lstStyle/>
          <a:p>
            <a:r>
              <a:rPr lang="en-US" sz="1600" dirty="0"/>
              <a:t>DedupePatternRegulator.{h, cpp}</a:t>
            </a:r>
          </a:p>
          <a:p>
            <a:pPr lvl="1"/>
            <a:r>
              <a:rPr lang="en-US" sz="1600" dirty="0"/>
              <a:t>Responsible for the pattern distribution for target dedupe ratio</a:t>
            </a:r>
          </a:p>
          <a:p>
            <a:pPr lvl="1"/>
            <a:r>
              <a:rPr lang="en-US" sz="1600" dirty="0"/>
              <a:t>Generates a pod of starting seeds on instantiation for reuse in the case of random write workloads</a:t>
            </a:r>
          </a:p>
          <a:p>
            <a:pPr lvl="1"/>
            <a:r>
              <a:rPr lang="en-US" sz="1600" dirty="0"/>
              <a:t>Probabilistic random or reuse of starting seed decision (decide_reuse() method)</a:t>
            </a:r>
          </a:p>
          <a:p>
            <a:r>
              <a:rPr lang="en-US" sz="1600" dirty="0"/>
              <a:t>Eyeo.cpp  </a:t>
            </a:r>
          </a:p>
          <a:p>
            <a:pPr lvl="1"/>
            <a:r>
              <a:rPr lang="en-US" sz="1600" dirty="0"/>
              <a:t>pattern filling with dedupe unit size based blocks from an array of block seeds spanning the xfer size block size</a:t>
            </a:r>
          </a:p>
          <a:p>
            <a:r>
              <a:rPr lang="en-US" sz="1600" dirty="0"/>
              <a:t>Workload.cpp</a:t>
            </a:r>
          </a:p>
          <a:p>
            <a:pPr lvl="1"/>
            <a:r>
              <a:rPr lang="en-US" sz="1400" dirty="0"/>
              <a:t>Build an array of block seeds spanning an xfer block at dedupe unit boundary for consumption by Eyeo</a:t>
            </a:r>
          </a:p>
        </p:txBody>
      </p:sp>
      <p:sp>
        <p:nvSpPr>
          <p:cNvPr id="3" name="Title 2">
            <a:extLst>
              <a:ext uri="{FF2B5EF4-FFF2-40B4-BE49-F238E27FC236}">
                <a16:creationId xmlns:a16="http://schemas.microsoft.com/office/drawing/2014/main" id="{9448B085-BA94-46FA-BA91-12455000ECB8}"/>
              </a:ext>
            </a:extLst>
          </p:cNvPr>
          <p:cNvSpPr>
            <a:spLocks noGrp="1"/>
          </p:cNvSpPr>
          <p:nvPr>
            <p:ph type="title"/>
          </p:nvPr>
        </p:nvSpPr>
        <p:spPr/>
        <p:txBody>
          <a:bodyPr/>
          <a:lstStyle/>
          <a:p>
            <a:r>
              <a:rPr lang="en-US" dirty="0"/>
              <a:t>New IVY dedupe method implementation </a:t>
            </a:r>
          </a:p>
        </p:txBody>
      </p:sp>
    </p:spTree>
    <p:extLst>
      <p:ext uri="{BB962C8B-B14F-4D97-AF65-F5344CB8AC3E}">
        <p14:creationId xmlns:p14="http://schemas.microsoft.com/office/powerpoint/2010/main" val="159272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7578</TotalTime>
  <Words>9289</Words>
  <Application>Microsoft Office PowerPoint</Application>
  <PresentationFormat>On-screen Show (16:9)</PresentationFormat>
  <Paragraphs>769</Paragraphs>
  <Slides>99</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99</vt:i4>
      </vt:variant>
    </vt:vector>
  </HeadingPairs>
  <TitlesOfParts>
    <vt:vector size="106" baseType="lpstr">
      <vt:lpstr>HelveticaNeueLT Std</vt:lpstr>
      <vt:lpstr>Arial</vt:lpstr>
      <vt:lpstr>Cambria Math</vt:lpstr>
      <vt:lpstr>Courier New</vt:lpstr>
      <vt:lpstr>Wingdings</vt:lpstr>
      <vt:lpstr>hitachi-corporate-powerpoint-template-2015</vt:lpstr>
      <vt:lpstr>Packager Shell Object</vt:lpstr>
      <vt:lpstr>Programming the ivy engine</vt:lpstr>
      <vt:lpstr>The ivyscript wrapper and the ivy engine</vt:lpstr>
      <vt:lpstr>Invoking ivy on the Linux command line</vt:lpstr>
      <vt:lpstr>ivyscript engine control statements (each =&gt;API call)</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ivy supports a “relaxed”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SeqStartPoint </vt:lpstr>
      <vt:lpstr>Sequential – mixing read threads &amp; write threads</vt:lpstr>
      <vt:lpstr>Sequential workloads and maxTags</vt:lpstr>
      <vt:lpstr>Statements – [CreateWorkload]</vt:lpstr>
      <vt:lpstr>.ivyscript dedupe syntax</vt:lpstr>
      <vt:lpstr>.ivyscript compressibility syntax</vt:lpstr>
      <vt:lpstr>.ivyscript pattern parameter</vt:lpstr>
      <vt:lpstr>pattern=random</vt:lpstr>
      <vt:lpstr>pattern=trailing_zeros,compressibility=50%</vt:lpstr>
      <vt:lpstr>pattern=ascii</vt:lpstr>
      <vt:lpstr>pattern=gobbledegook</vt:lpstr>
      <vt:lpstr>Random workload "hot zone"</vt:lpstr>
      <vt:lpstr>"hot zone" I/O patterns and queue depth</vt:lpstr>
      <vt:lpstr>"hot zone" notes</vt:lpstr>
      <vt:lpstr>Statements - [DeleteWorkload]</vt:lpstr>
      <vt:lpstr>Workload parameter – “skew” or “skew_weight”</vt:lpstr>
      <vt:lpstr>Skew example with Edit Rollup &amp; total_IOPS</vt:lpstr>
      <vt:lpstr>Skew example with IOPS=max</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Statement – [Go]</vt:lpstr>
      <vt:lpstr>Test step = warmup, measure, cooldown</vt:lpstr>
      <vt:lpstr>MM:SS or HH:MM:SS are OK</vt:lpstr>
      <vt:lpstr>Sequential fill</vt:lpstr>
      <vt:lpstr>For each test step you get:</vt:lpstr>
      <vt:lpstr>cooldown_by_wp</vt:lpstr>
      <vt:lpstr>The default [Go] statement</vt:lpstr>
      <vt:lpstr>stepname</vt:lpstr>
      <vt:lpstr>measure shorthand</vt:lpstr>
      <vt:lpstr>measure shorthand</vt:lpstr>
      <vt:lpstr>measure shorthand – with command device</vt:lpstr>
      <vt:lpstr>[Go]  "focus metric"</vt:lpstr>
      <vt:lpstr>Granularity of the "focus metric"</vt:lpstr>
      <vt:lpstr>source of the focus_metric (without shorthand)</vt:lpstr>
      <vt:lpstr>Selecting a "source=workload" metric</vt:lpstr>
      <vt:lpstr>Accumulators and "accessor" (without shorthand)</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[Go] parameter summary</vt:lpstr>
      <vt:lpstr>A general note on ivy parameter names</vt:lpstr>
      <vt:lpstr>The remainer of this presentation is a draft section describing dedupe=target_spread</vt:lpstr>
      <vt:lpstr>Problems &amp; Issues with the original dedupe method (IVY 2.0.X and before)</vt:lpstr>
      <vt:lpstr>Problems &amp; Issues with the old dedupe method (continued)</vt:lpstr>
      <vt:lpstr>Problems &amp; Issues with the old dedupe method (continued)</vt:lpstr>
      <vt:lpstr>Deduplication Enhancement</vt:lpstr>
      <vt:lpstr>New method (IVY 3.00.00) changes</vt:lpstr>
      <vt:lpstr>DedupePatternRegulator to generate pattern sequence based on a distribution of unique and many duplicates</vt:lpstr>
      <vt:lpstr>DedupePatternRegulator::dedupe_distribution</vt:lpstr>
      <vt:lpstr>Pattern generation at the “dedupe unit” size</vt:lpstr>
      <vt:lpstr>New method (IVY 3.00.00) changes (continued)</vt:lpstr>
      <vt:lpstr>Pattern sequence generation algorithm</vt:lpstr>
      <vt:lpstr>Pattern reuse in random writes</vt:lpstr>
      <vt:lpstr>pattern_number_reuse_threshold heuristics</vt:lpstr>
      <vt:lpstr>New IVY dedupe method 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Ian Vogelesang</cp:lastModifiedBy>
  <cp:revision>467</cp:revision>
  <dcterms:created xsi:type="dcterms:W3CDTF">2015-10-27T23:46:57Z</dcterms:created>
  <dcterms:modified xsi:type="dcterms:W3CDTF">2019-04-16T17:44:23Z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2018-11-16T12:41:58.8454173-08:00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