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handoutMasterIdLst>
    <p:handoutMasterId r:id="rId113"/>
  </p:handoutMasterIdLst>
  <p:sldIdLst>
    <p:sldId id="309" r:id="rId2"/>
    <p:sldId id="310" r:id="rId3"/>
    <p:sldId id="321" r:id="rId4"/>
    <p:sldId id="312" r:id="rId5"/>
    <p:sldId id="485" r:id="rId6"/>
    <p:sldId id="324" r:id="rId7"/>
    <p:sldId id="313" r:id="rId8"/>
    <p:sldId id="323" r:id="rId9"/>
    <p:sldId id="315" r:id="rId10"/>
    <p:sldId id="314" r:id="rId11"/>
    <p:sldId id="316" r:id="rId12"/>
    <p:sldId id="331" r:id="rId13"/>
    <p:sldId id="317" r:id="rId14"/>
    <p:sldId id="318" r:id="rId15"/>
    <p:sldId id="319" r:id="rId16"/>
    <p:sldId id="320" r:id="rId17"/>
    <p:sldId id="330" r:id="rId18"/>
    <p:sldId id="334" r:id="rId19"/>
    <p:sldId id="332" r:id="rId20"/>
    <p:sldId id="325" r:id="rId21"/>
    <p:sldId id="327" r:id="rId22"/>
    <p:sldId id="393" r:id="rId23"/>
    <p:sldId id="328" r:id="rId24"/>
    <p:sldId id="391" r:id="rId25"/>
    <p:sldId id="437" r:id="rId26"/>
    <p:sldId id="395" r:id="rId27"/>
    <p:sldId id="397" r:id="rId28"/>
    <p:sldId id="392" r:id="rId29"/>
    <p:sldId id="396" r:id="rId30"/>
    <p:sldId id="326" r:id="rId31"/>
    <p:sldId id="394" r:id="rId32"/>
    <p:sldId id="471" r:id="rId33"/>
    <p:sldId id="329" r:id="rId34"/>
    <p:sldId id="333" r:id="rId35"/>
    <p:sldId id="335" r:id="rId36"/>
    <p:sldId id="336" r:id="rId37"/>
    <p:sldId id="337" r:id="rId38"/>
    <p:sldId id="338" r:id="rId39"/>
    <p:sldId id="339" r:id="rId40"/>
    <p:sldId id="322" r:id="rId41"/>
    <p:sldId id="456" r:id="rId42"/>
    <p:sldId id="457" r:id="rId43"/>
    <p:sldId id="455" r:id="rId44"/>
    <p:sldId id="343" r:id="rId45"/>
    <p:sldId id="345" r:id="rId46"/>
    <p:sldId id="383" r:id="rId47"/>
    <p:sldId id="356" r:id="rId48"/>
    <p:sldId id="362" r:id="rId49"/>
    <p:sldId id="344" r:id="rId50"/>
    <p:sldId id="346" r:id="rId51"/>
    <p:sldId id="350" r:id="rId52"/>
    <p:sldId id="347" r:id="rId53"/>
    <p:sldId id="348" r:id="rId54"/>
    <p:sldId id="373" r:id="rId55"/>
    <p:sldId id="371" r:id="rId56"/>
    <p:sldId id="372" r:id="rId57"/>
    <p:sldId id="481" r:id="rId58"/>
    <p:sldId id="482" r:id="rId59"/>
    <p:sldId id="483" r:id="rId60"/>
    <p:sldId id="484" r:id="rId61"/>
    <p:sldId id="464" r:id="rId62"/>
    <p:sldId id="458" r:id="rId63"/>
    <p:sldId id="474" r:id="rId64"/>
    <p:sldId id="475" r:id="rId65"/>
    <p:sldId id="476" r:id="rId66"/>
    <p:sldId id="477" r:id="rId67"/>
    <p:sldId id="478" r:id="rId68"/>
    <p:sldId id="479" r:id="rId69"/>
    <p:sldId id="480" r:id="rId70"/>
    <p:sldId id="473" r:id="rId71"/>
    <p:sldId id="467" r:id="rId72"/>
    <p:sldId id="352" r:id="rId73"/>
    <p:sldId id="361" r:id="rId74"/>
    <p:sldId id="353" r:id="rId75"/>
    <p:sldId id="466" r:id="rId76"/>
    <p:sldId id="472" r:id="rId77"/>
    <p:sldId id="354" r:id="rId78"/>
    <p:sldId id="357" r:id="rId79"/>
    <p:sldId id="486" r:id="rId80"/>
    <p:sldId id="417" r:id="rId81"/>
    <p:sldId id="415" r:id="rId82"/>
    <p:sldId id="423" r:id="rId83"/>
    <p:sldId id="418" r:id="rId84"/>
    <p:sldId id="439" r:id="rId85"/>
    <p:sldId id="419" r:id="rId86"/>
    <p:sldId id="420" r:id="rId87"/>
    <p:sldId id="469" r:id="rId88"/>
    <p:sldId id="424" r:id="rId89"/>
    <p:sldId id="425" r:id="rId90"/>
    <p:sldId id="426" r:id="rId91"/>
    <p:sldId id="427" r:id="rId92"/>
    <p:sldId id="428" r:id="rId93"/>
    <p:sldId id="429" r:id="rId94"/>
    <p:sldId id="430" r:id="rId95"/>
    <p:sldId id="431" r:id="rId96"/>
    <p:sldId id="433" r:id="rId97"/>
    <p:sldId id="416" r:id="rId98"/>
    <p:sldId id="436" r:id="rId99"/>
    <p:sldId id="434" r:id="rId100"/>
    <p:sldId id="446" r:id="rId101"/>
    <p:sldId id="468" r:id="rId102"/>
    <p:sldId id="447" r:id="rId103"/>
    <p:sldId id="438" r:id="rId104"/>
    <p:sldId id="441" r:id="rId105"/>
    <p:sldId id="442" r:id="rId106"/>
    <p:sldId id="443" r:id="rId107"/>
    <p:sldId id="444" r:id="rId108"/>
    <p:sldId id="445" r:id="rId109"/>
    <p:sldId id="470" r:id="rId110"/>
    <p:sldId id="306" r:id="rId111"/>
  </p:sldIdLst>
  <p:sldSz cx="9144000" cy="5143500" type="screen16x9"/>
  <p:notesSz cx="6858000" cy="9144000"/>
  <p:custDataLst>
    <p:tags r:id="rId1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660"/>
  </p:normalViewPr>
  <p:slideViewPr>
    <p:cSldViewPr snapToGrid="0" snapToObjects="1" showGuides="1">
      <p:cViewPr>
        <p:scale>
          <a:sx n="118" d="100"/>
          <a:sy n="118" d="100"/>
        </p:scale>
        <p:origin x="-1608" y="-44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7/27/2016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ivy - reference</a:t>
            </a:r>
            <a:endParaRPr lang="en-US" dirty="0"/>
          </a:p>
        </p:txBody>
      </p:sp>
      <p:sp>
        <p:nvSpPr>
          <p:cNvPr id="3" name="Subtitle 2"/>
          <p:cNvSpPr>
            <a:spLocks noGrp="1"/>
          </p:cNvSpPr>
          <p:nvPr>
            <p:ph type="subTitle" idx="1"/>
          </p:nvPr>
        </p:nvSpPr>
        <p:spPr>
          <a:xfrm>
            <a:off x="4047076" y="3299833"/>
            <a:ext cx="4939975" cy="584775"/>
          </a:xfrm>
        </p:spPr>
        <p:txBody>
          <a:bodyPr/>
          <a:lstStyle/>
          <a:p>
            <a:r>
              <a:rPr lang="en-US" dirty="0" smtClean="0"/>
              <a:t>July </a:t>
            </a:r>
            <a:r>
              <a:rPr lang="en-US" dirty="0"/>
              <a:t>6</a:t>
            </a:r>
            <a:r>
              <a:rPr lang="en-US" dirty="0" smtClean="0"/>
              <a:t>, </a:t>
            </a:r>
            <a:r>
              <a:rPr lang="en-US" dirty="0"/>
              <a:t>2016</a:t>
            </a:r>
          </a:p>
          <a:p>
            <a:r>
              <a:rPr lang="en-US" sz="1400" dirty="0" smtClean="0"/>
              <a:t>Allart Ian Vogelesang  </a:t>
            </a:r>
            <a:r>
              <a:rPr lang="en-US" sz="1200" dirty="0" smtClean="0">
                <a:hlinkClick r:id="rId3"/>
              </a:rPr>
              <a:t>ian.vogelesang@hds.com</a:t>
            </a:r>
            <a:r>
              <a:rPr lang="en-US" sz="1200" dirty="0" smtClean="0"/>
              <a:t> +1 408 396 6511</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93209"/>
          </a:xfrm>
        </p:spPr>
        <p:txBody>
          <a:bodyPr/>
          <a:lstStyle/>
          <a:p>
            <a:r>
              <a:rPr lang="en-US" dirty="0" smtClean="0"/>
              <a:t>&lt;type&gt; &lt;list of identifiers with optional = &lt;</a:t>
            </a:r>
            <a:r>
              <a:rPr lang="en-US" dirty="0" err="1" smtClean="0"/>
              <a:t>initializer</a:t>
            </a:r>
            <a:r>
              <a:rPr lang="en-US" dirty="0" smtClean="0"/>
              <a:t> expression&gt;&gt;;</a:t>
            </a:r>
          </a:p>
          <a:p>
            <a:r>
              <a:rPr lang="en-US" dirty="0" smtClean="0"/>
              <a:t>Examples:</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k = -1;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c;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d = 1.5;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s;</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name </a:t>
            </a:r>
            <a:r>
              <a:rPr lang="en-US" smtClean="0">
                <a:latin typeface="Courier New" pitchFamily="49" charset="0"/>
                <a:cs typeface="Courier New" pitchFamily="49" charset="0"/>
              </a:rPr>
              <a:t>= </a:t>
            </a:r>
            <a:r>
              <a:rPr lang="en-US" sz="2400" smtClean="0">
                <a:latin typeface="Courier New" pitchFamily="49" charset="0"/>
                <a:cs typeface="Courier New" pitchFamily="49" charset="0"/>
              </a:rPr>
              <a:t>"bert";</a:t>
            </a:r>
            <a:r>
              <a:rPr lang="en-US"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Statement – variable declaration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2%</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smtClean="0">
                <a:latin typeface="Courier New" pitchFamily="49" charset="0"/>
                <a:cs typeface="Courier New" pitchFamily="49" charset="0"/>
              </a:rPr>
              <a:t>element_metric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7207"/>
          </a:xfrm>
        </p:spPr>
        <p:txBody>
          <a:bodyPr/>
          <a:lstStyle/>
          <a:p>
            <a:r>
              <a:rPr lang="en-US" dirty="0" smtClean="0"/>
              <a:t>A constant (a literal of one of the types) is an expression</a:t>
            </a:r>
          </a:p>
          <a:p>
            <a:pPr lvl="1"/>
            <a:r>
              <a:rPr lang="en-US" dirty="0" smtClean="0"/>
              <a:t>e.g</a:t>
            </a:r>
            <a:r>
              <a:rPr lang="en-US" smtClean="0"/>
              <a:t>. </a:t>
            </a:r>
            <a:r>
              <a:rPr lang="en-US" smtClean="0">
                <a:latin typeface="Courier New" pitchFamily="49" charset="0"/>
                <a:cs typeface="Courier New" pitchFamily="49" charset="0"/>
              </a:rPr>
              <a:t>"constant"</a:t>
            </a:r>
            <a:endParaRPr lang="en-US" dirty="0" smtClean="0">
              <a:latin typeface="Courier New" pitchFamily="49" charset="0"/>
              <a:cs typeface="Courier New" pitchFamily="49" charset="0"/>
            </a:endParaRPr>
          </a:p>
          <a:p>
            <a:r>
              <a:rPr lang="en-US" dirty="0" smtClean="0"/>
              <a:t>A variable reference is an expression</a:t>
            </a:r>
          </a:p>
          <a:p>
            <a:pPr lvl="1"/>
            <a:r>
              <a:rPr lang="en-US" dirty="0" smtClean="0"/>
              <a:t>e.g. </a:t>
            </a:r>
            <a:r>
              <a:rPr lang="en-US" dirty="0" smtClean="0">
                <a:latin typeface="Courier New" pitchFamily="49" charset="0"/>
                <a:cs typeface="Courier New" pitchFamily="49" charset="0"/>
              </a:rPr>
              <a:t>x</a:t>
            </a:r>
          </a:p>
          <a:p>
            <a:r>
              <a:rPr lang="en-US" dirty="0" smtClean="0"/>
              <a:t>Expressions may be combined together with operators, which operate the same as in C/C++:</a:t>
            </a:r>
          </a:p>
          <a:p>
            <a:pPr lvl="1"/>
            <a:r>
              <a:rPr lang="en-US" dirty="0" smtClean="0"/>
              <a:t>+, -, *, /, %, &gt;, &lt;, &gt;=, &lt;=, ==, !=, =, |, &amp;, ^, &amp;&amp;, || </a:t>
            </a:r>
          </a:p>
          <a:p>
            <a:r>
              <a:rPr lang="en-US" dirty="0" smtClean="0"/>
              <a:t>Expressions have a type, </a:t>
            </a:r>
            <a:r>
              <a:rPr lang="en-US" dirty="0" err="1" smtClean="0">
                <a:latin typeface="Courier New" pitchFamily="49" charset="0"/>
                <a:cs typeface="Courier New" pitchFamily="49" charset="0"/>
              </a:rPr>
              <a:t>int</a:t>
            </a:r>
            <a:r>
              <a:rPr lang="en-US" dirty="0" smtClean="0"/>
              <a:t>, </a:t>
            </a:r>
            <a:r>
              <a:rPr lang="en-US" dirty="0" smtClean="0">
                <a:latin typeface="Courier New" pitchFamily="49" charset="0"/>
                <a:cs typeface="Courier New" pitchFamily="49" charset="0"/>
              </a:rPr>
              <a:t>double</a:t>
            </a:r>
            <a:r>
              <a:rPr lang="en-US" dirty="0" smtClean="0"/>
              <a:t>, or </a:t>
            </a:r>
            <a:r>
              <a:rPr lang="en-US" dirty="0" smtClean="0">
                <a:latin typeface="Courier New" pitchFamily="49" charset="0"/>
                <a:cs typeface="Courier New" pitchFamily="49" charset="0"/>
              </a:rPr>
              <a:t>string</a:t>
            </a:r>
          </a:p>
        </p:txBody>
      </p:sp>
      <p:sp>
        <p:nvSpPr>
          <p:cNvPr id="3" name="Title 2"/>
          <p:cNvSpPr>
            <a:spLocks noGrp="1"/>
          </p:cNvSpPr>
          <p:nvPr>
            <p:ph type="title"/>
          </p:nvPr>
        </p:nvSpPr>
        <p:spPr/>
        <p:txBody>
          <a:bodyPr/>
          <a:lstStyle/>
          <a:p>
            <a:r>
              <a:rPr lang="en-US" dirty="0" smtClean="0"/>
              <a:t>Expressions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&lt;end&gt;</a:t>
            </a:r>
            <a:br>
              <a:rPr lang="en-US" smtClean="0"/>
            </a:b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dirty="0" err="1"/>
              <a:t>i</a:t>
            </a:r>
            <a:r>
              <a:rPr lang="en-US" dirty="0" err="1" smtClean="0"/>
              <a:t>nt</a:t>
            </a:r>
            <a:r>
              <a:rPr lang="en-US" dirty="0" smtClean="0"/>
              <a:t>( &lt;expression&gt; )</a:t>
            </a:r>
            <a:br>
              <a:rPr lang="en-US" dirty="0" smtClean="0"/>
            </a:br>
            <a:r>
              <a:rPr lang="en-US" dirty="0" smtClean="0"/>
              <a:t>double( &lt;expression&gt; )</a:t>
            </a:r>
            <a:br>
              <a:rPr lang="en-US" dirty="0" smtClean="0"/>
            </a:br>
            <a:r>
              <a:rPr lang="en-US" dirty="0" smtClean="0"/>
              <a:t>string( &lt;expression&gt; )</a:t>
            </a:r>
          </a:p>
          <a:p>
            <a:r>
              <a:rPr lang="en-US" dirty="0" smtClean="0"/>
              <a:t>Some times called a "cast".</a:t>
            </a:r>
          </a:p>
          <a:p>
            <a:r>
              <a:rPr lang="en-US" dirty="0" smtClean="0"/>
              <a:t>The expression is evaluated and the result is converted to the target type.</a:t>
            </a:r>
          </a:p>
          <a:p>
            <a:r>
              <a:rPr lang="en-US" dirty="0" smtClean="0"/>
              <a:t>Can result in a run time error</a:t>
            </a:r>
          </a:p>
          <a:p>
            <a:pPr lvl="1"/>
            <a:r>
              <a:rPr lang="en-US" dirty="0" smtClean="0"/>
              <a:t>E.g. evaluating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("cow")</a:t>
            </a:r>
            <a:r>
              <a:rPr lang="en-US" dirty="0" smtClean="0"/>
              <a:t> would cause a run-time error.</a:t>
            </a:r>
            <a:endParaRPr lang="en-US" dirty="0"/>
          </a:p>
        </p:txBody>
      </p:sp>
      <p:sp>
        <p:nvSpPr>
          <p:cNvPr id="3" name="Title 2"/>
          <p:cNvSpPr>
            <a:spLocks noGrp="1"/>
          </p:cNvSpPr>
          <p:nvPr>
            <p:ph type="title"/>
          </p:nvPr>
        </p:nvSpPr>
        <p:spPr/>
        <p:txBody>
          <a:bodyPr/>
          <a:lstStyle/>
          <a:p>
            <a:r>
              <a:rPr lang="en-US" dirty="0" smtClean="0"/>
              <a:t>Converting an expression to a different type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785104"/>
          </a:xfrm>
        </p:spPr>
        <p:txBody>
          <a:bodyPr/>
          <a:lstStyle/>
          <a:p>
            <a:r>
              <a:rPr lang="en-US" dirty="0" smtClean="0"/>
              <a:t>+  	plus – for numbers, adds, for strings, concatenates</a:t>
            </a:r>
            <a:br>
              <a:rPr lang="en-US" dirty="0" smtClean="0"/>
            </a:br>
            <a:r>
              <a:rPr lang="en-US" dirty="0" smtClean="0"/>
              <a:t>- 	minus</a:t>
            </a:r>
            <a:br>
              <a:rPr lang="en-US" dirty="0" smtClean="0"/>
            </a:br>
            <a:r>
              <a:rPr lang="en-US" dirty="0" smtClean="0"/>
              <a:t>*	multiply</a:t>
            </a:r>
            <a:br>
              <a:rPr lang="en-US" dirty="0" smtClean="0"/>
            </a:br>
            <a:r>
              <a:rPr lang="en-US" dirty="0" smtClean="0"/>
              <a:t>/	divide</a:t>
            </a:r>
            <a:br>
              <a:rPr lang="en-US" dirty="0" smtClean="0"/>
            </a:br>
            <a:r>
              <a:rPr lang="en-US" dirty="0" smtClean="0"/>
              <a:t>%	remainder from integer division</a:t>
            </a:r>
          </a:p>
        </p:txBody>
      </p:sp>
      <p:sp>
        <p:nvSpPr>
          <p:cNvPr id="3" name="Title 2"/>
          <p:cNvSpPr>
            <a:spLocks noGrp="1"/>
          </p:cNvSpPr>
          <p:nvPr>
            <p:ph type="title"/>
          </p:nvPr>
        </p:nvSpPr>
        <p:spPr/>
        <p:txBody>
          <a:bodyPr/>
          <a:lstStyle/>
          <a:p>
            <a:r>
              <a:rPr lang="en-US" dirty="0" smtClean="0"/>
              <a:t>Operators - arithmetic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65161"/>
          </a:xfrm>
        </p:spPr>
        <p:txBody>
          <a:bodyPr/>
          <a:lstStyle/>
          <a:p>
            <a:pPr>
              <a:tabLst>
                <a:tab pos="803275" algn="l"/>
                <a:tab pos="4572000" algn="l"/>
                <a:tab pos="5256213" algn="l"/>
              </a:tabLst>
            </a:pPr>
            <a:r>
              <a:rPr lang="en-US" sz="2000" dirty="0" smtClean="0"/>
              <a:t>&gt;	greater than</a:t>
            </a:r>
            <a:br>
              <a:rPr lang="en-US" sz="2000" dirty="0" smtClean="0"/>
            </a:br>
            <a:r>
              <a:rPr lang="en-US" sz="2000" dirty="0" smtClean="0"/>
              <a:t>&lt;	less than</a:t>
            </a:r>
            <a:r>
              <a:rPr lang="en-US" sz="2000" dirty="0"/>
              <a:t/>
            </a:r>
            <a:br>
              <a:rPr lang="en-US" sz="2000" dirty="0"/>
            </a:br>
            <a:r>
              <a:rPr lang="en-US" sz="2000" dirty="0" smtClean="0"/>
              <a:t>&gt;=	greater than or equal to</a:t>
            </a:r>
            <a:r>
              <a:rPr lang="en-US" sz="2000" dirty="0"/>
              <a:t/>
            </a:r>
            <a:br>
              <a:rPr lang="en-US" sz="2000" dirty="0"/>
            </a:br>
            <a:r>
              <a:rPr lang="en-US" sz="2000" dirty="0" smtClean="0"/>
              <a:t>&lt;=	less than or equal to</a:t>
            </a:r>
            <a:br>
              <a:rPr lang="en-US" sz="2000" dirty="0" smtClean="0"/>
            </a:br>
            <a:r>
              <a:rPr lang="en-US" sz="2000" dirty="0" smtClean="0"/>
              <a:t>==	equal to</a:t>
            </a:r>
            <a:r>
              <a:rPr lang="en-US" sz="2000" dirty="0"/>
              <a:t/>
            </a:r>
            <a:br>
              <a:rPr lang="en-US" sz="2000" dirty="0"/>
            </a:br>
            <a:r>
              <a:rPr lang="en-US" sz="2000" dirty="0" smtClean="0"/>
              <a:t>!=	not equal to</a:t>
            </a:r>
          </a:p>
          <a:p>
            <a:r>
              <a:rPr lang="en-US" sz="2000" dirty="0" smtClean="0"/>
              <a:t>There is no true/false type.  Logical operators evaluate to an integer value just like the old C language before there was a </a:t>
            </a:r>
            <a:r>
              <a:rPr lang="en-US" sz="2000" dirty="0" err="1" smtClean="0">
                <a:latin typeface="Courier New" pitchFamily="49" charset="0"/>
                <a:cs typeface="Courier New" pitchFamily="49" charset="0"/>
              </a:rPr>
              <a:t>bool</a:t>
            </a:r>
            <a:r>
              <a:rPr lang="en-US" sz="2000" dirty="0" smtClean="0"/>
              <a:t> type.</a:t>
            </a:r>
          </a:p>
          <a:p>
            <a:pPr lvl="1"/>
            <a:r>
              <a:rPr lang="en-US" sz="1800" dirty="0" smtClean="0"/>
              <a:t>An </a:t>
            </a:r>
            <a:r>
              <a:rPr lang="en-US" sz="1800" dirty="0" err="1" smtClean="0">
                <a:latin typeface="Courier New" pitchFamily="49" charset="0"/>
                <a:cs typeface="Courier New" pitchFamily="49" charset="0"/>
              </a:rPr>
              <a:t>int</a:t>
            </a:r>
            <a:r>
              <a:rPr lang="en-US" sz="1800" dirty="0" smtClean="0"/>
              <a:t> or a </a:t>
            </a:r>
            <a:r>
              <a:rPr lang="en-US" sz="1800" dirty="0" smtClean="0">
                <a:latin typeface="Courier New" pitchFamily="49" charset="0"/>
                <a:cs typeface="Courier New" pitchFamily="49" charset="0"/>
              </a:rPr>
              <a:t>double</a:t>
            </a:r>
            <a:r>
              <a:rPr lang="en-US" sz="1800" dirty="0" smtClean="0"/>
              <a:t> value used as a logical expression </a:t>
            </a:r>
            <a:r>
              <a:rPr lang="en-US" sz="1800" smtClean="0"/>
              <a:t>means "false" </a:t>
            </a:r>
            <a:r>
              <a:rPr lang="en-US" sz="1800" dirty="0" smtClean="0"/>
              <a:t>if the numeric value is zero, and </a:t>
            </a:r>
            <a:r>
              <a:rPr lang="en-US" sz="1800" smtClean="0"/>
              <a:t>means "true" </a:t>
            </a:r>
            <a:r>
              <a:rPr lang="en-US" sz="1800" dirty="0" smtClean="0"/>
              <a:t>for any non-zero value.</a:t>
            </a:r>
          </a:p>
          <a:p>
            <a:pPr lvl="1"/>
            <a:r>
              <a:rPr lang="en-US" sz="1800" dirty="0" smtClean="0"/>
              <a:t>Use of </a:t>
            </a:r>
            <a:r>
              <a:rPr lang="en-US" sz="1800" dirty="0" err="1" smtClean="0">
                <a:latin typeface="Courier New" panose="02070309020205020404" pitchFamily="49" charset="0"/>
                <a:cs typeface="Courier New" panose="02070309020205020404" pitchFamily="49" charset="0"/>
              </a:rPr>
              <a:t>int</a:t>
            </a:r>
            <a:r>
              <a:rPr lang="en-US" sz="1800" dirty="0" smtClean="0"/>
              <a:t> logical values is transparent – it works the way you expect it to.</a:t>
            </a:r>
          </a:p>
        </p:txBody>
      </p:sp>
      <p:sp>
        <p:nvSpPr>
          <p:cNvPr id="3" name="Title 2"/>
          <p:cNvSpPr>
            <a:spLocks noGrp="1"/>
          </p:cNvSpPr>
          <p:nvPr>
            <p:ph type="title"/>
          </p:nvPr>
        </p:nvSpPr>
        <p:spPr/>
        <p:txBody>
          <a:bodyPr/>
          <a:lstStyle/>
          <a:p>
            <a:r>
              <a:rPr lang="en-US" dirty="0" smtClean="0"/>
              <a:t>Logical operators - comparison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The bitwise operators operate on the individual bits in an </a:t>
            </a:r>
            <a:r>
              <a:rPr lang="en-US" dirty="0" err="1" smtClean="0">
                <a:latin typeface="Courier New" pitchFamily="49" charset="0"/>
                <a:cs typeface="Courier New" pitchFamily="49" charset="0"/>
              </a:rPr>
              <a:t>int</a:t>
            </a:r>
            <a:r>
              <a:rPr lang="en-US" dirty="0" smtClean="0"/>
              <a:t> value, exactly like in C/C++.</a:t>
            </a:r>
          </a:p>
          <a:p>
            <a:r>
              <a:rPr lang="en-US" dirty="0" smtClean="0"/>
              <a:t>| 	bitwise or</a:t>
            </a:r>
            <a:br>
              <a:rPr lang="en-US" dirty="0" smtClean="0"/>
            </a:br>
            <a:r>
              <a:rPr lang="en-US" dirty="0" smtClean="0"/>
              <a:t>&amp;	bitwise and</a:t>
            </a:r>
            <a:r>
              <a:rPr lang="en-US" dirty="0"/>
              <a:t/>
            </a:r>
            <a:br>
              <a:rPr lang="en-US" dirty="0"/>
            </a:br>
            <a:r>
              <a:rPr lang="en-US" dirty="0" smtClean="0"/>
              <a:t>^	bitwise exclusive or</a:t>
            </a:r>
          </a:p>
        </p:txBody>
      </p:sp>
      <p:sp>
        <p:nvSpPr>
          <p:cNvPr id="3" name="Title 2"/>
          <p:cNvSpPr>
            <a:spLocks noGrp="1"/>
          </p:cNvSpPr>
          <p:nvPr>
            <p:ph type="title"/>
          </p:nvPr>
        </p:nvSpPr>
        <p:spPr/>
        <p:txBody>
          <a:bodyPr/>
          <a:lstStyle/>
          <a:p>
            <a:r>
              <a:rPr lang="en-US" dirty="0" smtClean="0"/>
              <a:t>Bitwise or, bitwise and, bitwise exclusive 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6490"/>
          </a:xfrm>
        </p:spPr>
        <p:txBody>
          <a:bodyPr/>
          <a:lstStyle/>
          <a:p>
            <a:r>
              <a:rPr lang="en-US" sz="1600" dirty="0" smtClean="0"/>
              <a:t>These operate on logical expressions, which evaluate to an </a:t>
            </a:r>
            <a:r>
              <a:rPr lang="en-US" sz="1600" dirty="0" err="1" smtClean="0">
                <a:latin typeface="Courier New" panose="02070309020205020404" pitchFamily="49" charset="0"/>
                <a:cs typeface="Courier New" panose="02070309020205020404" pitchFamily="49" charset="0"/>
              </a:rPr>
              <a:t>int</a:t>
            </a:r>
            <a:r>
              <a:rPr lang="en-US" sz="1600" dirty="0" smtClean="0"/>
              <a:t> interpreted to </a:t>
            </a:r>
            <a:r>
              <a:rPr lang="en-US" sz="1600" smtClean="0"/>
              <a:t>mean "false" </a:t>
            </a:r>
            <a:r>
              <a:rPr lang="en-US" sz="1600" dirty="0" smtClean="0"/>
              <a:t>if the </a:t>
            </a:r>
            <a:r>
              <a:rPr lang="en-US" sz="1600" dirty="0" err="1" smtClean="0">
                <a:latin typeface="Courier New" panose="02070309020205020404" pitchFamily="49" charset="0"/>
                <a:cs typeface="Courier New" panose="02070309020205020404" pitchFamily="49" charset="0"/>
              </a:rPr>
              <a:t>int</a:t>
            </a:r>
            <a:r>
              <a:rPr lang="en-US" sz="1600" dirty="0" smtClean="0"/>
              <a:t> value is zero</a:t>
            </a:r>
            <a:r>
              <a:rPr lang="en-US" sz="1600" smtClean="0"/>
              <a:t>, "true" </a:t>
            </a:r>
            <a:r>
              <a:rPr lang="en-US" sz="1600" dirty="0" smtClean="0"/>
              <a:t>otherwise.</a:t>
            </a:r>
          </a:p>
          <a:p>
            <a:pPr lvl="1"/>
            <a:r>
              <a:rPr lang="en-US" sz="1400" dirty="0" smtClean="0"/>
              <a:t>Like in C/C++ the second expression after the operator is not evaluated if the result is known from evaluating the first expression before the operator.</a:t>
            </a:r>
          </a:p>
          <a:p>
            <a:r>
              <a:rPr lang="en-US" sz="1600" dirty="0" smtClean="0"/>
              <a:t>||	logical or</a:t>
            </a:r>
          </a:p>
          <a:p>
            <a:pPr lvl="1"/>
            <a:r>
              <a:rPr lang="en-US" sz="1400" dirty="0" smtClean="0"/>
              <a:t>Evaluates the first expression, and if true, returns true.  Otherwise, it evaluates the second expression and returns its true/false value.</a:t>
            </a:r>
          </a:p>
          <a:p>
            <a:r>
              <a:rPr lang="en-US" sz="1600" dirty="0" smtClean="0"/>
              <a:t>&amp;&amp;	logical and</a:t>
            </a:r>
          </a:p>
          <a:p>
            <a:pPr lvl="1"/>
            <a:r>
              <a:rPr lang="en-US" sz="1400" dirty="0" smtClean="0"/>
              <a:t>Evaluates the first expression, and if false, returns false.  Otherwise it evaluates the second expression and returns its true/false value.</a:t>
            </a:r>
          </a:p>
          <a:p>
            <a:r>
              <a:rPr lang="en-US" sz="1600" dirty="0" smtClean="0"/>
              <a:t>!	</a:t>
            </a:r>
            <a:r>
              <a:rPr lang="en-US" sz="1600" dirty="0"/>
              <a:t>n</a:t>
            </a:r>
            <a:r>
              <a:rPr lang="en-US" sz="1600" dirty="0" smtClean="0"/>
              <a:t>ot</a:t>
            </a:r>
          </a:p>
          <a:p>
            <a:pPr lvl="1"/>
            <a:r>
              <a:rPr lang="en-US" sz="1400" dirty="0" smtClean="0"/>
              <a:t>Evaluates a logical expression and returns the opposite.</a:t>
            </a:r>
          </a:p>
        </p:txBody>
      </p:sp>
      <p:sp>
        <p:nvSpPr>
          <p:cNvPr id="3" name="Title 2"/>
          <p:cNvSpPr>
            <a:spLocks noGrp="1"/>
          </p:cNvSpPr>
          <p:nvPr>
            <p:ph type="title"/>
          </p:nvPr>
        </p:nvSpPr>
        <p:spPr/>
        <p:txBody>
          <a:bodyPr/>
          <a:lstStyle/>
          <a:p>
            <a:r>
              <a:rPr lang="en-US" dirty="0" smtClean="0"/>
              <a:t>Logical or, and, not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23877"/>
          </a:xfrm>
        </p:spPr>
        <p:txBody>
          <a:bodyPr/>
          <a:lstStyle/>
          <a:p>
            <a:r>
              <a:rPr lang="en-US" dirty="0" smtClean="0"/>
              <a:t>&lt;identifier&gt; = &lt;expression&gt;</a:t>
            </a:r>
          </a:p>
          <a:p>
            <a:r>
              <a:rPr lang="en-US" dirty="0" smtClean="0"/>
              <a:t>The identifier is looked up in the symbol table at compile time, and if it’s valid, at execution the expression is evaluated and the variable is set to that value.</a:t>
            </a:r>
          </a:p>
          <a:p>
            <a:r>
              <a:rPr lang="en-US" dirty="0" smtClean="0"/>
              <a:t>If the expression is not of the same type as the variable, the value may be coerced / converted, or in some cases a compile time error occurs.</a:t>
            </a:r>
            <a:endParaRPr lang="en-US" dirty="0"/>
          </a:p>
        </p:txBody>
      </p:sp>
      <p:sp>
        <p:nvSpPr>
          <p:cNvPr id="3" name="Title 2"/>
          <p:cNvSpPr>
            <a:spLocks noGrp="1"/>
          </p:cNvSpPr>
          <p:nvPr>
            <p:ph type="title"/>
          </p:nvPr>
        </p:nvSpPr>
        <p:spPr/>
        <p:txBody>
          <a:bodyPr/>
          <a:lstStyle/>
          <a:p>
            <a:r>
              <a:rPr lang="en-US" dirty="0" smtClean="0"/>
              <a:t>Assignment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14131"/>
          </a:xfrm>
        </p:spPr>
        <p:txBody>
          <a:bodyPr/>
          <a:lstStyle/>
          <a:p>
            <a:r>
              <a:rPr lang="en-US" sz="2000" dirty="0" smtClean="0"/>
              <a:t>&lt;identifier&gt; ( &lt;comma separated list of zero or more expressions&gt; ) </a:t>
            </a:r>
          </a:p>
          <a:p>
            <a:pPr lvl="1"/>
            <a:r>
              <a:rPr lang="en-US" sz="1800" dirty="0" smtClean="0"/>
              <a:t>E.g. </a:t>
            </a:r>
            <a:r>
              <a:rPr lang="en-US" sz="1800" dirty="0" smtClean="0">
                <a:latin typeface="Courier New" pitchFamily="49" charset="0"/>
                <a:cs typeface="Courier New" pitchFamily="49" charset="0"/>
              </a:rPr>
              <a:t>sin(.5)</a:t>
            </a:r>
          </a:p>
          <a:p>
            <a:r>
              <a:rPr lang="en-US" sz="2000" dirty="0" smtClean="0"/>
              <a:t>Identifier and parameter list signature are looked up at compile time to and if valid, a function call is built.</a:t>
            </a:r>
          </a:p>
          <a:p>
            <a:r>
              <a:rPr lang="en-US" sz="2000" dirty="0" smtClean="0"/>
              <a:t>At run time, the expressions are evaluated and the resulting parameter values are passed to the function, the function is executed, and the result is returned.</a:t>
            </a:r>
            <a:endParaRPr lang="en-US" sz="2000" dirty="0"/>
          </a:p>
        </p:txBody>
      </p:sp>
      <p:sp>
        <p:nvSpPr>
          <p:cNvPr id="3" name="Title 2"/>
          <p:cNvSpPr>
            <a:spLocks noGrp="1"/>
          </p:cNvSpPr>
          <p:nvPr>
            <p:ph type="title"/>
          </p:nvPr>
        </p:nvSpPr>
        <p:spPr/>
        <p:txBody>
          <a:bodyPr/>
          <a:lstStyle/>
          <a:p>
            <a:r>
              <a:rPr lang="en-US" dirty="0" smtClean="0"/>
              <a:t>Function call expression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69880"/>
          </a:xfrm>
        </p:spPr>
        <p:txBody>
          <a:bodyPr/>
          <a:lstStyle/>
          <a:p>
            <a:r>
              <a:rPr lang="en-US" dirty="0" smtClean="0"/>
              <a:t>Same as C/C++</a:t>
            </a:r>
          </a:p>
          <a:p>
            <a:pPr lvl="1"/>
            <a:r>
              <a:rPr lang="en-US" dirty="0">
                <a:latin typeface="Courier New" pitchFamily="49" charset="0"/>
                <a:cs typeface="Courier New" pitchFamily="49" charset="0"/>
              </a:rPr>
              <a:t>i</a:t>
            </a:r>
            <a:r>
              <a:rPr lang="en-US" dirty="0" smtClean="0">
                <a:latin typeface="Courier New" pitchFamily="49" charset="0"/>
                <a:cs typeface="Courier New" pitchFamily="49" charset="0"/>
              </a:rPr>
              <a:t>f ( 3*4+5*6 == </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 || ! Person == Nancy = 4)</a:t>
            </a:r>
          </a:p>
          <a:p>
            <a:pPr lvl="1"/>
            <a:r>
              <a:rPr lang="en-US" dirty="0" smtClean="0"/>
              <a:t>Means</a:t>
            </a:r>
          </a:p>
          <a:p>
            <a:pPr lvl="1"/>
            <a:r>
              <a:rPr lang="en-US" dirty="0">
                <a:latin typeface="Courier New" pitchFamily="49" charset="0"/>
                <a:cs typeface="Courier New" pitchFamily="49" charset="0"/>
              </a:rPr>
              <a:t>if </a:t>
            </a:r>
            <a:r>
              <a:rPr lang="en-US" dirty="0" smtClean="0">
                <a:latin typeface="Courier New" pitchFamily="49" charset="0"/>
                <a:cs typeface="Courier New" pitchFamily="49" charset="0"/>
              </a:rPr>
              <a:t>((((3*4)+(5*6))==</a:t>
            </a:r>
            <a:r>
              <a:rPr lang="en-US" dirty="0" err="1" smtClean="0">
                <a:latin typeface="Courier New" pitchFamily="49" charset="0"/>
                <a:cs typeface="Courier New" pitchFamily="49" charset="0"/>
              </a:rPr>
              <a:t>fred</a:t>
            </a:r>
            <a:r>
              <a:rPr lang="en-US" dirty="0" smtClean="0">
                <a:latin typeface="Courier New" pitchFamily="49" charset="0"/>
                <a:cs typeface="Courier New" pitchFamily="49" charset="0"/>
              </a:rPr>
              <a:t>)||(!(Person==(Nancy=4))))</a:t>
            </a:r>
            <a:endParaRPr lang="en-US" dirty="0" smtClean="0"/>
          </a:p>
          <a:p>
            <a:r>
              <a:rPr lang="en-US" dirty="0" smtClean="0"/>
              <a:t>If you are not sure, group with parentheses ().</a:t>
            </a:r>
            <a:endParaRPr lang="en-US" dirty="0"/>
          </a:p>
        </p:txBody>
      </p:sp>
      <p:sp>
        <p:nvSpPr>
          <p:cNvPr id="3" name="Title 2"/>
          <p:cNvSpPr>
            <a:spLocks noGrp="1"/>
          </p:cNvSpPr>
          <p:nvPr>
            <p:ph type="title"/>
          </p:nvPr>
        </p:nvSpPr>
        <p:spPr/>
        <p:txBody>
          <a:bodyPr/>
          <a:lstStyle/>
          <a:p>
            <a:r>
              <a:rPr lang="en-US" dirty="0" smtClean="0"/>
              <a:t>Operator precedence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2127"/>
          </a:xfrm>
        </p:spPr>
        <p:txBody>
          <a:bodyPr/>
          <a:lstStyle/>
          <a:p>
            <a:pPr marL="457200" indent="-457200">
              <a:buFont typeface="+mj-lt"/>
              <a:buAutoNum type="arabicPeriod"/>
            </a:pPr>
            <a:r>
              <a:rPr lang="en-US" dirty="0" smtClean="0"/>
              <a:t>ivyscript programming language wrapper – for scripting test workflow</a:t>
            </a:r>
          </a:p>
          <a:p>
            <a:pPr lvl="2"/>
            <a:r>
              <a:rPr lang="en-US" dirty="0" smtClean="0"/>
              <a:t>Similar to a subset of C/C++, with some minor differences. </a:t>
            </a:r>
          </a:p>
          <a:p>
            <a:pPr lvl="2"/>
            <a:r>
              <a:rPr lang="en-US" dirty="0" smtClean="0"/>
              <a:t>Extensible - parser auto-generated from language grammar. (</a:t>
            </a:r>
            <a:r>
              <a:rPr lang="en-US" dirty="0" err="1" smtClean="0"/>
              <a:t>flex+bison</a:t>
            </a:r>
            <a:r>
              <a:rPr lang="en-US" dirty="0" smtClean="0"/>
              <a:t>)</a:t>
            </a:r>
          </a:p>
          <a:p>
            <a:pPr lvl="2"/>
            <a:r>
              <a:rPr lang="en-US" dirty="0" smtClean="0"/>
              <a:t>Longer term - examine pros/cons of making part 2 a CLI that you could use in your favourite scripting language, if so, the current ivyscript programming language wrapper would be dropped.</a:t>
            </a:r>
          </a:p>
          <a:p>
            <a:pPr lvl="3"/>
            <a:r>
              <a:rPr lang="en-US" dirty="0" smtClean="0"/>
              <a:t>Current idea for this is to transform ivy engine control statements into </a:t>
            </a:r>
            <a:r>
              <a:rPr lang="en-US" dirty="0" err="1" smtClean="0"/>
              <a:t>RESTful</a:t>
            </a:r>
            <a:r>
              <a:rPr lang="en-US" dirty="0" smtClean="0"/>
              <a:t> API calls in the context of "sessions".</a:t>
            </a:r>
          </a:p>
          <a:p>
            <a:pPr marL="457200" indent="-457200">
              <a:buFont typeface="+mj-lt"/>
              <a:buAutoNum type="arabicPeriod"/>
            </a:pPr>
            <a:r>
              <a:rPr lang="en-US" dirty="0" smtClean="0"/>
              <a:t>ivy engine control statements</a:t>
            </a:r>
          </a:p>
          <a:p>
            <a:pPr marL="750887" lvl="1" indent="-457200"/>
            <a:r>
              <a:rPr lang="en-US" dirty="0" smtClean="0"/>
              <a:t>Operating the underlying ivy engine</a:t>
            </a:r>
          </a:p>
        </p:txBody>
      </p:sp>
      <p:sp>
        <p:nvSpPr>
          <p:cNvPr id="3" name="Title 2"/>
          <p:cNvSpPr>
            <a:spLocks noGrp="1"/>
          </p:cNvSpPr>
          <p:nvPr>
            <p:ph type="title"/>
          </p:nvPr>
        </p:nvSpPr>
        <p:spPr/>
        <p:txBody>
          <a:bodyPr/>
          <a:lstStyle/>
          <a:p>
            <a:r>
              <a:rPr lang="en-US" dirty="0" smtClean="0"/>
              <a:t>Two sections in this material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0467"/>
          </a:xfrm>
        </p:spPr>
        <p:txBody>
          <a:bodyPr/>
          <a:lstStyle/>
          <a:p>
            <a:r>
              <a:rPr lang="en-US" dirty="0" smtClean="0"/>
              <a:t>E.g.</a:t>
            </a:r>
          </a:p>
          <a:p>
            <a:pPr lvl="1"/>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return i+3;</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p>
          <a:p>
            <a:r>
              <a:rPr lang="en-US" dirty="0" smtClean="0"/>
              <a:t>Functions have a type, which is the type of the object they return to the caller.</a:t>
            </a:r>
          </a:p>
          <a:p>
            <a:r>
              <a:rPr lang="en-US" dirty="0" smtClean="0"/>
              <a:t>Functions can </a:t>
            </a:r>
            <a:r>
              <a:rPr lang="en-US" smtClean="0"/>
              <a:t>be "declared" </a:t>
            </a:r>
            <a:r>
              <a:rPr lang="en-US" dirty="0" smtClean="0"/>
              <a:t>without being defined yet:</a:t>
            </a:r>
            <a:br>
              <a:rPr lang="en-US" dirty="0" smtClean="0"/>
            </a:b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add_three</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smtClean="0"/>
          </a:p>
        </p:txBody>
      </p:sp>
      <p:sp>
        <p:nvSpPr>
          <p:cNvPr id="3" name="Title 2"/>
          <p:cNvSpPr>
            <a:spLocks noGrp="1"/>
          </p:cNvSpPr>
          <p:nvPr>
            <p:ph type="title"/>
          </p:nvPr>
        </p:nvSpPr>
        <p:spPr/>
        <p:txBody>
          <a:bodyPr/>
          <a:lstStyle/>
          <a:p>
            <a:r>
              <a:rPr lang="en-US" dirty="0" smtClean="0"/>
              <a:t>User-defined functions</a:t>
            </a:r>
            <a:endParaRPr lang="en-US" dirty="0"/>
          </a:p>
        </p:txBody>
      </p:sp>
      <p:sp>
        <p:nvSpPr>
          <p:cNvPr id="4" name="Rounded Rectangular Callout 3"/>
          <p:cNvSpPr/>
          <p:nvPr/>
        </p:nvSpPr>
        <p:spPr>
          <a:xfrm>
            <a:off x="4459112" y="2103929"/>
            <a:ext cx="3883378" cy="571537"/>
          </a:xfrm>
          <a:prstGeom prst="wedgeRoundRectCallout">
            <a:avLst>
              <a:gd name="adj1" fmla="val -133291"/>
              <a:gd name="adj2" fmla="val 23325"/>
              <a:gd name="adj3" fmla="val 16667"/>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latin typeface="+mj-lt"/>
              </a:rPr>
              <a:t>Semicolon needed for function definitions, unlike C/C++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15936"/>
          </a:xfrm>
        </p:spPr>
        <p:txBody>
          <a:bodyPr/>
          <a:lstStyle/>
          <a:p>
            <a:r>
              <a:rPr lang="en-US" dirty="0" smtClean="0"/>
              <a:t>It’s OK to have different functions with the same name as long as the sequence of types of the parameters is different so the compiler can tell them apart.</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return i+2;}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addtwo</a:t>
            </a:r>
            <a:r>
              <a:rPr lang="en-US" dirty="0" smtClean="0">
                <a:latin typeface="Courier New" pitchFamily="49" charset="0"/>
                <a:cs typeface="Courier New" pitchFamily="49" charset="0"/>
              </a:rPr>
              <a:t>(string s) { return s </a:t>
            </a:r>
            <a:r>
              <a:rPr lang="en-US" smtClean="0">
                <a:latin typeface="Courier New" pitchFamily="49" charset="0"/>
                <a:cs typeface="Courier New" pitchFamily="49" charset="0"/>
              </a:rPr>
              <a:t>+ "two";}</a:t>
            </a:r>
            <a:endParaRPr lang="en-US" dirty="0" smtClean="0"/>
          </a:p>
        </p:txBody>
      </p:sp>
      <p:sp>
        <p:nvSpPr>
          <p:cNvPr id="3" name="Title 2"/>
          <p:cNvSpPr>
            <a:spLocks noGrp="1"/>
          </p:cNvSpPr>
          <p:nvPr>
            <p:ph type="title"/>
          </p:nvPr>
        </p:nvSpPr>
        <p:spPr/>
        <p:txBody>
          <a:bodyPr/>
          <a:lstStyle/>
          <a:p>
            <a:r>
              <a:rPr lang="en-US" dirty="0" smtClean="0"/>
              <a:t>Function overloading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0208"/>
          </a:xfrm>
        </p:spPr>
        <p:txBody>
          <a:bodyPr/>
          <a:lstStyle/>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outputFolderRoot</a:t>
            </a:r>
            <a:r>
              <a:rPr lang="en-US" sz="1600" dirty="0" smtClean="0">
                <a:latin typeface="Courier New" pitchFamily="49" charset="0"/>
                <a:cs typeface="Courier New" pitchFamily="49" charset="0"/>
              </a:rPr>
              <a:t>();	</a:t>
            </a:r>
            <a:r>
              <a:rPr lang="en-US" sz="1400" dirty="0" smtClean="0"/>
              <a:t>from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OutputFolderRoot</a:t>
            </a:r>
            <a:r>
              <a:rPr lang="en-US" sz="1400" dirty="0" smtClean="0">
                <a:latin typeface="Courier New" panose="02070309020205020404" pitchFamily="49" charset="0"/>
                <a:cs typeface="Courier New" panose="02070309020205020404" pitchFamily="49" charset="0"/>
              </a:rPr>
              <a:t>]</a:t>
            </a:r>
            <a:r>
              <a:rPr lang="en-US" sz="1400" dirty="0" smtClean="0"/>
              <a:t> statement – default "</a:t>
            </a:r>
            <a:r>
              <a:rPr lang="en-US" sz="1400" dirty="0" smtClean="0">
                <a:latin typeface="Courier New" panose="02070309020205020404" pitchFamily="49" charset="0"/>
                <a:cs typeface="Courier New" panose="02070309020205020404" pitchFamily="49" charset="0"/>
              </a:rPr>
              <a:t>.</a:t>
            </a:r>
            <a:r>
              <a:rPr lang="en-US" sz="1400" dirty="0" smtClean="0"/>
              <a:t>"</a:t>
            </a:r>
            <a:endParaRPr lang="en-US" sz="1400" dirty="0" smtClean="0">
              <a:latin typeface="Courier New" pitchFamily="49" charset="0"/>
              <a:cs typeface="Courier New" pitchFamily="49" charset="0"/>
            </a:endParaRP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testName</a:t>
            </a:r>
            <a:r>
              <a:rPr lang="en-US" sz="1600" dirty="0" smtClean="0">
                <a:latin typeface="Courier New" pitchFamily="49" charset="0"/>
                <a:cs typeface="Courier New" pitchFamily="49" charset="0"/>
              </a:rPr>
              <a:t>();	</a:t>
            </a:r>
            <a:r>
              <a:rPr lang="en-US" sz="1400" dirty="0" smtClean="0"/>
              <a:t>root part of </a:t>
            </a:r>
            <a:r>
              <a:rPr lang="en-US" sz="1400" dirty="0" err="1" smtClean="0"/>
              <a:t>ivyscript</a:t>
            </a:r>
            <a:r>
              <a:rPr lang="en-US" sz="1400" dirty="0" smtClean="0"/>
              <a:t> file without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ivyscript</a:t>
            </a:r>
            <a:r>
              <a:rPr lang="en-US" sz="1400" dirty="0" smtClean="0"/>
              <a:t> suffix</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	</a:t>
            </a:r>
            <a:r>
              <a:rPr lang="en-US" sz="1400" dirty="0" smtClean="0"/>
              <a:t>you can </a:t>
            </a:r>
            <a:r>
              <a:rPr lang="en-US" sz="1400" dirty="0" smtClean="0">
                <a:latin typeface="Courier New" pitchFamily="49" charset="0"/>
                <a:cs typeface="Courier New" pitchFamily="49" charset="0"/>
              </a:rPr>
              <a:t>log(</a:t>
            </a:r>
            <a:r>
              <a:rPr lang="en-US" sz="1400" dirty="0" err="1" smtClean="0">
                <a:latin typeface="Courier New" pitchFamily="49" charset="0"/>
                <a:cs typeface="Courier New" pitchFamily="49" charset="0"/>
              </a:rPr>
              <a:t>masterlogfile</a:t>
            </a:r>
            <a:r>
              <a:rPr lang="en-US" sz="1400" dirty="0" smtClean="0">
                <a:latin typeface="Courier New" pitchFamily="49" charset="0"/>
                <a:cs typeface="Courier New" pitchFamily="49" charset="0"/>
              </a:rPr>
              <a:t>(), "message\n");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testFolder</a:t>
            </a:r>
            <a:r>
              <a:rPr lang="en-US" sz="1600" dirty="0" smtClean="0">
                <a:latin typeface="Courier New" pitchFamily="49" charset="0"/>
                <a:cs typeface="Courier New" pitchFamily="49" charset="0"/>
              </a:rPr>
              <a:t>();	</a:t>
            </a:r>
            <a:r>
              <a:rPr lang="en-US" sz="1400" dirty="0" smtClean="0"/>
              <a:t>root folder for output from this run</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stepNNNN</a:t>
            </a:r>
            <a:r>
              <a:rPr lang="en-US" sz="1600" dirty="0" smtClean="0">
                <a:latin typeface="Courier New" pitchFamily="49" charset="0"/>
                <a:cs typeface="Courier New" pitchFamily="49" charset="0"/>
              </a:rPr>
              <a:t>();	</a:t>
            </a:r>
            <a:r>
              <a:rPr lang="en-US" sz="1400" dirty="0" smtClean="0"/>
              <a:t>from most recent [Go!], e.g. step0002</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stepName</a:t>
            </a:r>
            <a:r>
              <a:rPr lang="en-US" sz="1600" dirty="0" smtClean="0">
                <a:latin typeface="Courier New" pitchFamily="49" charset="0"/>
                <a:cs typeface="Courier New" pitchFamily="49" charset="0"/>
              </a:rPr>
              <a:t>();	</a:t>
            </a:r>
            <a:r>
              <a:rPr lang="en-US" sz="1400" dirty="0" smtClean="0"/>
              <a:t>from most recent [Go]</a:t>
            </a:r>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stepFolder</a:t>
            </a:r>
            <a:r>
              <a:rPr lang="en-US" sz="1600" dirty="0" smtClean="0">
                <a:latin typeface="Courier New" pitchFamily="49" charset="0"/>
                <a:cs typeface="Courier New" pitchFamily="49" charset="0"/>
              </a:rPr>
              <a:t>();	</a:t>
            </a:r>
            <a:r>
              <a:rPr lang="en-US" sz="1400" dirty="0" smtClean="0"/>
              <a:t>subfolder for most recent [go] within </a:t>
            </a:r>
            <a:r>
              <a:rPr lang="en-US" sz="1400" dirty="0" err="1" smtClean="0"/>
              <a:t>testFolder</a:t>
            </a:r>
            <a:r>
              <a:rPr lang="en-US" sz="1400" dirty="0" smtClean="0"/>
              <a:t>()</a:t>
            </a:r>
          </a:p>
          <a:p>
            <a:pPr>
              <a:spcAft>
                <a:spcPts val="0"/>
              </a:spcAft>
              <a:tabLst>
                <a:tab pos="4114800" algn="l"/>
              </a:tabLst>
            </a:pPr>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last_result</a:t>
            </a:r>
            <a:r>
              <a:rPr lang="en-US" sz="1600" dirty="0">
                <a:latin typeface="Courier New" pitchFamily="49" charset="0"/>
                <a:cs typeface="Courier New" pitchFamily="49" charset="0"/>
              </a:rPr>
              <a:t>();</a:t>
            </a:r>
            <a:r>
              <a:rPr lang="en-US" sz="1800" dirty="0">
                <a:latin typeface="Courier New" pitchFamily="49" charset="0"/>
                <a:cs typeface="Courier New" pitchFamily="49" charset="0"/>
              </a:rPr>
              <a:t>	</a:t>
            </a:r>
            <a:r>
              <a:rPr lang="en-US" sz="1400" dirty="0"/>
              <a:t>for most recent [Go], returns "</a:t>
            </a:r>
            <a:r>
              <a:rPr lang="en-US" sz="1400" dirty="0">
                <a:latin typeface="Courier New" panose="02070309020205020404" pitchFamily="49" charset="0"/>
                <a:cs typeface="Courier New" panose="02070309020205020404" pitchFamily="49" charset="0"/>
              </a:rPr>
              <a:t>success</a:t>
            </a:r>
            <a:r>
              <a:rPr lang="en-US" sz="1400" dirty="0"/>
              <a:t>" or "</a:t>
            </a:r>
            <a:r>
              <a:rPr lang="en-US" sz="1400" dirty="0">
                <a:latin typeface="Courier New" panose="02070309020205020404" pitchFamily="49" charset="0"/>
                <a:cs typeface="Courier New" panose="02070309020205020404" pitchFamily="49" charset="0"/>
              </a:rPr>
              <a:t>failure</a:t>
            </a:r>
            <a:r>
              <a:rPr lang="en-US" sz="1400" dirty="0"/>
              <a:t>"</a:t>
            </a:r>
            <a:endParaRPr lang="en-US" sz="1600" dirty="0"/>
          </a:p>
          <a:p>
            <a:pPr>
              <a:spcAft>
                <a:spcPts val="0"/>
              </a:spcAft>
              <a:tabLst>
                <a:tab pos="4114800" algn="l"/>
              </a:tabLst>
            </a:pPr>
            <a:r>
              <a:rPr lang="en-US" sz="1600" dirty="0" smtClean="0">
                <a:latin typeface="Courier New" pitchFamily="49" charset="0"/>
                <a:cs typeface="Courier New" pitchFamily="49" charset="0"/>
              </a:rPr>
              <a:t>string </a:t>
            </a:r>
            <a:r>
              <a:rPr lang="en-US" sz="1600" dirty="0" err="1" smtClean="0">
                <a:latin typeface="Courier New" pitchFamily="49" charset="0"/>
                <a:cs typeface="Courier New" pitchFamily="49" charset="0"/>
              </a:rPr>
              <a:t>show_rollup_structure</a:t>
            </a:r>
            <a:r>
              <a:rPr lang="en-US" sz="1600" dirty="0" smtClean="0">
                <a:latin typeface="Courier New" pitchFamily="49" charset="0"/>
                <a:cs typeface="Courier New" pitchFamily="49" charset="0"/>
              </a:rPr>
              <a:t>();	</a:t>
            </a:r>
            <a:r>
              <a:rPr lang="en-US" sz="1400" dirty="0" smtClean="0"/>
              <a:t>shows type / instance / workload thread hierarchy.</a:t>
            </a:r>
            <a:endParaRPr lang="en-US" sz="1400" dirty="0"/>
          </a:p>
        </p:txBody>
      </p:sp>
      <p:sp>
        <p:nvSpPr>
          <p:cNvPr id="3" name="Title 2"/>
          <p:cNvSpPr>
            <a:spLocks noGrp="1"/>
          </p:cNvSpPr>
          <p:nvPr>
            <p:ph type="title"/>
          </p:nvPr>
        </p:nvSpPr>
        <p:spPr/>
        <p:txBody>
          <a:bodyPr/>
          <a:lstStyle/>
          <a:p>
            <a:r>
              <a:rPr lang="en-US" dirty="0" smtClean="0"/>
              <a:t>Ivy-specific builtin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93319"/>
          </a:xfrm>
        </p:spPr>
        <p:txBody>
          <a:bodyPr/>
          <a:lstStyle/>
          <a:p>
            <a:r>
              <a:rPr lang="en-US" sz="1600" dirty="0">
                <a:latin typeface="Courier New" panose="02070309020205020404" pitchFamily="49" charset="0"/>
                <a:cs typeface="Courier New" pitchFamily="49" charset="0"/>
              </a:rPr>
              <a:t>d</a:t>
            </a:r>
            <a:r>
              <a:rPr lang="en-US" sz="1600" dirty="0" smtClean="0">
                <a:latin typeface="Courier New" pitchFamily="49" charset="0"/>
                <a:cs typeface="Courier New" pitchFamily="49" charset="0"/>
              </a:rPr>
              <a:t>ouble sin(double), double </a:t>
            </a:r>
            <a:r>
              <a:rPr lang="en-US" sz="1600" dirty="0" err="1" smtClean="0">
                <a:latin typeface="Courier New" pitchFamily="49" charset="0"/>
                <a:cs typeface="Courier New" pitchFamily="49" charset="0"/>
              </a:rPr>
              <a:t>cos</a:t>
            </a:r>
            <a:r>
              <a:rPr lang="en-US" sz="1600" dirty="0" smtClean="0">
                <a:latin typeface="Courier New" pitchFamily="49" charset="0"/>
                <a:cs typeface="Courier New" pitchFamily="49" charset="0"/>
              </a:rPr>
              <a:t>(double), double tan(double)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sinh</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cosh</a:t>
            </a:r>
            <a:r>
              <a:rPr lang="en-US" sz="1600" dirty="0" smtClean="0">
                <a:latin typeface="Courier New" pitchFamily="49" charset="0"/>
                <a:cs typeface="Courier New" pitchFamily="49" charset="0"/>
              </a:rPr>
              <a:t>(double), double </a:t>
            </a:r>
            <a:r>
              <a:rPr lang="en-US" sz="1600" dirty="0" err="1" smtClean="0">
                <a:latin typeface="Courier New" pitchFamily="49" charset="0"/>
                <a:cs typeface="Courier New" pitchFamily="49" charset="0"/>
              </a:rPr>
              <a:t>tanh</a:t>
            </a:r>
            <a:r>
              <a:rPr lang="en-US" sz="1600" dirty="0" smtClean="0">
                <a:latin typeface="Courier New" pitchFamily="49" charset="0"/>
                <a:cs typeface="Courier New" pitchFamily="49" charset="0"/>
              </a:rPr>
              <a:t>(double)</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asin</a:t>
            </a:r>
            <a:r>
              <a:rPr lang="en-US" sz="1600" dirty="0" smtClean="0">
                <a:latin typeface="Courier New" pitchFamily="49" charset="0"/>
                <a:cs typeface="Courier New" pitchFamily="49" charset="0"/>
              </a:rPr>
              <a:t>(double</a:t>
            </a:r>
            <a:r>
              <a:rPr lang="en-US" sz="1600" dirty="0">
                <a:latin typeface="Courier New" pitchFamily="49" charset="0"/>
                <a:cs typeface="Courier New" pitchFamily="49" charset="0"/>
              </a:rPr>
              <a:t>), double </a:t>
            </a:r>
            <a:r>
              <a:rPr lang="en-US" sz="1600" dirty="0" err="1" smtClean="0">
                <a:latin typeface="Courier New" pitchFamily="49" charset="0"/>
                <a:cs typeface="Courier New" pitchFamily="49" charset="0"/>
              </a:rPr>
              <a:t>acos</a:t>
            </a:r>
            <a:r>
              <a:rPr lang="en-US" sz="1600" dirty="0" smtClean="0">
                <a:latin typeface="Courier New" pitchFamily="49" charset="0"/>
                <a:cs typeface="Courier New" pitchFamily="49" charset="0"/>
              </a:rPr>
              <a:t>(double),</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atan</a:t>
            </a:r>
            <a:r>
              <a:rPr lang="en-US" sz="1600" dirty="0" smtClean="0">
                <a:latin typeface="Courier New" pitchFamily="49" charset="0"/>
                <a:cs typeface="Courier New" pitchFamily="49" charset="0"/>
              </a:rPr>
              <a:t>(double), double atan2(</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d</a:t>
            </a:r>
            <a:r>
              <a:rPr lang="en-US" sz="1600" dirty="0" smtClean="0">
                <a:latin typeface="Courier New" pitchFamily="49" charset="0"/>
                <a:cs typeface="Courier New" pitchFamily="49" charset="0"/>
              </a:rPr>
              <a:t>ouble log(double), </a:t>
            </a:r>
            <a:r>
              <a:rPr lang="en-US" sz="1600" dirty="0">
                <a:latin typeface="Courier New" pitchFamily="49" charset="0"/>
                <a:cs typeface="Courier New" pitchFamily="49" charset="0"/>
              </a:rPr>
              <a:t>log10(double)</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double exp(double), double </a:t>
            </a:r>
            <a:r>
              <a:rPr lang="en-US" sz="1600" dirty="0" err="1" smtClean="0">
                <a:latin typeface="Courier New" pitchFamily="49" charset="0"/>
                <a:cs typeface="Courier New" pitchFamily="49" charset="0"/>
              </a:rPr>
              <a:t>pow</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double,double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double </a:t>
            </a:r>
            <a:r>
              <a:rPr lang="en-US" sz="1600" dirty="0" err="1" smtClean="0">
                <a:latin typeface="Courier New" pitchFamily="49" charset="0"/>
                <a:cs typeface="Courier New" pitchFamily="49" charset="0"/>
              </a:rPr>
              <a:t>sqrt</a:t>
            </a:r>
            <a:r>
              <a:rPr lang="en-US" sz="1600" dirty="0" smtClean="0">
                <a:latin typeface="Courier New" pitchFamily="49" charset="0"/>
                <a:cs typeface="Courier New" pitchFamily="49" charset="0"/>
              </a:rPr>
              <a:t>(double)</a:t>
            </a:r>
          </a:p>
          <a:p>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abs(</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smtClean="0">
                <a:cs typeface="Courier New" pitchFamily="49" charset="0"/>
              </a:rPr>
              <a:t>- absolute value</a:t>
            </a:r>
          </a:p>
          <a:p>
            <a:r>
              <a:rPr lang="en-US" sz="1600" dirty="0">
                <a:latin typeface="Courier New" pitchFamily="49" charset="0"/>
                <a:cs typeface="Courier New" pitchFamily="49" charset="0"/>
              </a:rPr>
              <a:t>double pi(), double e</a:t>
            </a:r>
            <a:r>
              <a:rPr lang="en-US" sz="1600" dirty="0" smtClean="0">
                <a:latin typeface="Courier New" pitchFamily="49" charset="0"/>
                <a:cs typeface="Courier New" pitchFamily="49" charset="0"/>
              </a:rPr>
              <a:t>()</a:t>
            </a:r>
            <a:endParaRPr lang="en-US" sz="1600" dirty="0"/>
          </a:p>
        </p:txBody>
      </p:sp>
      <p:sp>
        <p:nvSpPr>
          <p:cNvPr id="3" name="Title 2"/>
          <p:cNvSpPr>
            <a:spLocks noGrp="1"/>
          </p:cNvSpPr>
          <p:nvPr>
            <p:ph type="title"/>
          </p:nvPr>
        </p:nvSpPr>
        <p:spPr>
          <a:xfrm>
            <a:off x="264160" y="53113"/>
            <a:ext cx="7236894" cy="732441"/>
          </a:xfrm>
        </p:spPr>
        <p:txBody>
          <a:bodyPr>
            <a:normAutofit/>
          </a:bodyPr>
          <a:lstStyle/>
          <a:p>
            <a:r>
              <a:rPr lang="en-US" dirty="0" smtClean="0"/>
              <a:t>Math builtin functions – same as C/C++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31763"/>
          </a:xfrm>
        </p:spPr>
        <p:txBody>
          <a:bodyPr/>
          <a:lstStyle/>
          <a:p>
            <a:r>
              <a:rPr lang="en-US" sz="1400" dirty="0" smtClean="0">
                <a:latin typeface="Courier New" pitchFamily="49" charset="0"/>
                <a:cs typeface="Courier New" pitchFamily="49" charset="0"/>
              </a:rPr>
              <a:t>string substring(string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begin_index_from_zero</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number_of_chars</a:t>
            </a:r>
            <a:r>
              <a:rPr lang="en-US" sz="14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tabLst>
                <a:tab pos="3657600" algn="l"/>
              </a:tabLst>
            </a:pPr>
            <a:r>
              <a:rPr lang="en-US" sz="1400" dirty="0" smtClean="0">
                <a:latin typeface="Courier New" pitchFamily="49" charset="0"/>
                <a:cs typeface="Courier New" pitchFamily="49" charset="0"/>
              </a:rPr>
              <a:t>string left(string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200" dirty="0">
                <a:cs typeface="Courier New" pitchFamily="49" charset="0"/>
              </a:rPr>
              <a:t>like in BASIC, gives you leftmost / rightmost </a:t>
            </a:r>
            <a:r>
              <a:rPr lang="en-US" sz="1200" dirty="0" smtClean="0">
                <a:cs typeface="Courier New" pitchFamily="49" charset="0"/>
              </a:rPr>
              <a:t>characters</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right(string s,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p>
          <a:p>
            <a:pPr>
              <a:tabLst>
                <a:tab pos="3657600" algn="l"/>
              </a:tabLst>
            </a:pPr>
            <a:r>
              <a:rPr lang="en-US" sz="1400" dirty="0" smtClean="0">
                <a:latin typeface="Courier New" pitchFamily="49" charset="0"/>
                <a:cs typeface="Courier New" pitchFamily="49" charset="0"/>
              </a:rPr>
              <a:t>string trim(string s);	</a:t>
            </a:r>
            <a:r>
              <a:rPr lang="en-US" sz="1200" dirty="0" smtClean="0">
                <a:cs typeface="Courier New" pitchFamily="49" charset="0"/>
              </a:rPr>
              <a:t>removes leading / trailing whitespace</a:t>
            </a:r>
            <a:endParaRPr lang="en-US" sz="1400" dirty="0">
              <a:cs typeface="Courier New" pitchFamily="49" charset="0"/>
            </a:endParaRP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to_lower</a:t>
            </a:r>
            <a:r>
              <a:rPr lang="en-US" sz="1400" dirty="0" smtClean="0">
                <a:latin typeface="Courier New" pitchFamily="49" charset="0"/>
                <a:cs typeface="Courier New" pitchFamily="49" charset="0"/>
              </a:rPr>
              <a:t>(string s);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to_upper</a:t>
            </a:r>
            <a:r>
              <a:rPr lang="en-US" sz="1400" dirty="0" smtClean="0">
                <a:latin typeface="Courier New" pitchFamily="49" charset="0"/>
                <a:cs typeface="Courier New" pitchFamily="49" charset="0"/>
              </a:rPr>
              <a:t>(string s);</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stringCaseInsensitiveEquality</a:t>
            </a:r>
            <a:r>
              <a:rPr lang="en-US" sz="1400" dirty="0" smtClean="0">
                <a:latin typeface="Courier New" pitchFamily="49" charset="0"/>
                <a:cs typeface="Courier New" pitchFamily="49" charset="0"/>
              </a:rPr>
              <a:t>(string s1, string s2);</a:t>
            </a:r>
          </a:p>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    </a:t>
            </a:r>
            <a:r>
              <a:rPr lang="en-US" sz="1400" dirty="0" err="1" smtClean="0">
                <a:latin typeface="Courier New" pitchFamily="49" charset="0"/>
                <a:cs typeface="Courier New" pitchFamily="49" charset="0"/>
              </a:rPr>
              <a:t>int_to_ldev</a:t>
            </a:r>
            <a:r>
              <a:rPr lang="en-US" sz="1400" dirty="0" smtClean="0">
                <a:latin typeface="Courier New" pitchFamily="49" charset="0"/>
                <a:cs typeface="Courier New" pitchFamily="49" charset="0"/>
              </a:rPr>
              <a:t>(0xFF) </a:t>
            </a:r>
            <a:r>
              <a:rPr lang="en-US" sz="1400" dirty="0" smtClean="0">
                <a:cs typeface="Courier New" pitchFamily="49" charset="0"/>
              </a:rPr>
              <a:t>returns</a:t>
            </a:r>
            <a:r>
              <a:rPr lang="en-US" sz="1400" dirty="0" smtClean="0">
                <a:latin typeface="Courier New" pitchFamily="49" charset="0"/>
                <a:cs typeface="Courier New" pitchFamily="49" charset="0"/>
              </a:rPr>
              <a:t> "00:FF"</a:t>
            </a:r>
          </a:p>
          <a:p>
            <a:r>
              <a:rPr lang="en-US" sz="1400" dirty="0">
                <a:latin typeface="Courier New" pitchFamily="49" charset="0"/>
                <a:cs typeface="Courier New" pitchFamily="49" charset="0"/>
              </a:rPr>
              <a:t>s</a:t>
            </a:r>
            <a:r>
              <a:rPr lang="en-US" sz="1400" dirty="0" smtClean="0">
                <a:latin typeface="Courier New" pitchFamily="49" charset="0"/>
                <a:cs typeface="Courier New" pitchFamily="49" charset="0"/>
              </a:rPr>
              <a:t>tring </a:t>
            </a:r>
            <a:r>
              <a:rPr lang="en-US" sz="1400" dirty="0" err="1" smtClean="0">
                <a:latin typeface="Courier New" pitchFamily="49" charset="0"/>
                <a:cs typeface="Courier New" pitchFamily="49" charset="0"/>
              </a:rPr>
              <a:t>to_string_with_decimal_places</a:t>
            </a:r>
            <a:r>
              <a:rPr lang="en-US" sz="1400" dirty="0" smtClean="0">
                <a:latin typeface="Courier New" pitchFamily="49" charset="0"/>
                <a:cs typeface="Courier New" pitchFamily="49" charset="0"/>
              </a:rPr>
              <a:t>(double x,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r>
              <a:rPr lang="en-US" sz="1400" dirty="0">
                <a:latin typeface="Courier New" pitchFamily="49" charset="0"/>
                <a:cs typeface="Courier New" pitchFamily="49" charset="0"/>
              </a:rPr>
              <a:t/>
            </a:r>
            <a:br>
              <a:rPr lang="en-US" sz="1400" dirty="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to_string_decimal_places</a:t>
            </a:r>
            <a:r>
              <a:rPr lang="en-US" sz="1400" dirty="0" smtClean="0">
                <a:latin typeface="Courier New" pitchFamily="49" charset="0"/>
                <a:cs typeface="Courier New" pitchFamily="49" charset="0"/>
              </a:rPr>
              <a:t>(3.1415,2) </a:t>
            </a:r>
            <a:r>
              <a:rPr lang="en-US" sz="1400" dirty="0">
                <a:cs typeface="Courier New" pitchFamily="49" charset="0"/>
              </a:rPr>
              <a:t>returns</a:t>
            </a:r>
            <a:r>
              <a:rPr lang="en-US" sz="1400" dirty="0" smtClean="0">
                <a:latin typeface="Courier New" pitchFamily="49" charset="0"/>
                <a:cs typeface="Courier New" pitchFamily="49" charset="0"/>
              </a:rPr>
              <a:t> "3.14"</a:t>
            </a:r>
          </a:p>
        </p:txBody>
      </p:sp>
      <p:sp>
        <p:nvSpPr>
          <p:cNvPr id="3" name="Title 2"/>
          <p:cNvSpPr>
            <a:spLocks noGrp="1"/>
          </p:cNvSpPr>
          <p:nvPr>
            <p:ph type="title"/>
          </p:nvPr>
        </p:nvSpPr>
        <p:spPr/>
        <p:txBody>
          <a:bodyPr/>
          <a:lstStyle/>
          <a:p>
            <a:r>
              <a:rPr lang="en-US" dirty="0" smtClean="0"/>
              <a:t>String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85597"/>
          </a:xfrm>
        </p:spPr>
        <p:txBody>
          <a:bodyPr/>
          <a:lstStyle/>
          <a:p>
            <a:r>
              <a:rPr lang="en-US" sz="1400" dirty="0" smtClean="0">
                <a:cs typeface="Courier New" pitchFamily="49" charset="0"/>
              </a:rPr>
              <a:t>ivy uses the default flavour of C++ std::</a:t>
            </a:r>
            <a:r>
              <a:rPr lang="en-US" sz="1400" dirty="0" err="1" smtClean="0">
                <a:cs typeface="Courier New" pitchFamily="49" charset="0"/>
              </a:rPr>
              <a:t>regex</a:t>
            </a:r>
            <a:r>
              <a:rPr lang="en-US" sz="1400" dirty="0" smtClean="0">
                <a:cs typeface="Courier New" pitchFamily="49" charset="0"/>
              </a:rPr>
              <a:t>, which I think uses the </a:t>
            </a:r>
            <a:r>
              <a:rPr lang="en-US" sz="1400" dirty="0" err="1" smtClean="0">
                <a:cs typeface="Courier New" pitchFamily="49" charset="0"/>
              </a:rPr>
              <a:t>ECMAscript</a:t>
            </a:r>
            <a:r>
              <a:rPr lang="en-US" sz="1400" dirty="0" smtClean="0">
                <a:cs typeface="Courier New" pitchFamily="49" charset="0"/>
              </a:rPr>
              <a:t> dialect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regex_match</a:t>
            </a:r>
            <a:r>
              <a:rPr lang="en-US" sz="1400" dirty="0" smtClean="0">
                <a:latin typeface="Courier New" pitchFamily="49" charset="0"/>
                <a:cs typeface="Courier New" pitchFamily="49" charset="0"/>
              </a:rPr>
              <a:t>(std::string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200" dirty="0" smtClean="0">
                <a:cs typeface="Courier New" pitchFamily="49" charset="0"/>
              </a:rPr>
              <a:t>E.g.   </a:t>
            </a:r>
            <a:r>
              <a:rPr lang="en-US" sz="1200" dirty="0" smtClean="0">
                <a:latin typeface="Courier New" pitchFamily="49" charset="0"/>
                <a:cs typeface="Courier New" pitchFamily="49" charset="0"/>
              </a:rPr>
              <a:t>if ( </a:t>
            </a:r>
            <a:r>
              <a:rPr lang="en-US" sz="1200" dirty="0" err="1" smtClean="0">
                <a:latin typeface="Courier New" pitchFamily="49" charset="0"/>
                <a:cs typeface="Courier New" pitchFamily="49" charset="0"/>
              </a:rPr>
              <a:t>regex_match</a:t>
            </a:r>
            <a:r>
              <a:rPr lang="en-US" sz="1200" dirty="0" smtClean="0">
                <a:latin typeface="Courier New" pitchFamily="49" charset="0"/>
                <a:cs typeface="Courier New" pitchFamily="49" charset="0"/>
              </a:rPr>
              <a:t>("horse","(horse)|(cow)") ) then print("animal\n");</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regex_sub_match_count</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a:t>
            </a:r>
          </a:p>
          <a:p>
            <a:pPr>
              <a:spcBef>
                <a:spcPts val="600"/>
              </a:spcBef>
            </a:pPr>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regex_sub_match</a:t>
            </a:r>
            <a:r>
              <a:rPr lang="en-US" sz="1400" dirty="0" smtClean="0">
                <a:latin typeface="Courier New" pitchFamily="49" charset="0"/>
                <a:cs typeface="Courier New" pitchFamily="49" charset="0"/>
              </a:rPr>
              <a:t>(string s, string </a:t>
            </a:r>
            <a:r>
              <a:rPr lang="en-US" sz="1400" dirty="0" err="1" smtClean="0">
                <a:latin typeface="Courier New" pitchFamily="49" charset="0"/>
                <a:cs typeface="Courier New" pitchFamily="49" charset="0"/>
              </a:rPr>
              <a:t>regex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n</a:t>
            </a:r>
            <a:r>
              <a:rPr lang="en-US" sz="1200" dirty="0" smtClean="0">
                <a:cs typeface="Courier New" pitchFamily="49" charset="0"/>
              </a:rPr>
              <a:t> must be less than </a:t>
            </a:r>
            <a:r>
              <a:rPr lang="en-US" sz="1200" dirty="0" err="1" smtClean="0">
                <a:latin typeface="Courier New" pitchFamily="49" charset="0"/>
                <a:cs typeface="Courier New" pitchFamily="49" charset="0"/>
              </a:rPr>
              <a:t>regex_sub_match_count</a:t>
            </a:r>
            <a:r>
              <a:rPr lang="en-US" sz="1200" dirty="0" smtClean="0">
                <a:latin typeface="Courier New" pitchFamily="49" charset="0"/>
                <a:cs typeface="Courier New" pitchFamily="49" charset="0"/>
              </a:rPr>
              <a:t>(s</a:t>
            </a:r>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regex</a:t>
            </a:r>
            <a:r>
              <a:rPr lang="en-US" sz="1200" dirty="0" smtClean="0">
                <a:latin typeface="Courier New" pitchFamily="49" charset="0"/>
                <a:cs typeface="Courier New" pitchFamily="49" charset="0"/>
              </a:rPr>
              <a:t>)</a:t>
            </a:r>
          </a:p>
          <a:p>
            <a:pPr>
              <a:spcBef>
                <a:spcPts val="600"/>
              </a:spcBef>
            </a:pP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matches_digits</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matches_float_number_optional_trailing_percent</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some ivy parameters can be set to these</a:t>
            </a:r>
            <a:r>
              <a:rPr lang="en-US" sz="1400" dirty="0" smtClean="0">
                <a:latin typeface="Courier New" pitchFamily="49" charset="0"/>
                <a:cs typeface="Courier New" pitchFamily="49" charset="0"/>
              </a:rPr>
              <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matches_identifier</a:t>
            </a:r>
            <a:r>
              <a:rPr lang="en-US" sz="1400" dirty="0" smtClean="0">
                <a:latin typeface="Courier New" pitchFamily="49" charset="0"/>
                <a:cs typeface="Courier New" pitchFamily="49" charset="0"/>
              </a:rPr>
              <a:t>(string s);</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smtClean="0">
                <a:cs typeface="Courier New" pitchFamily="49" charset="0"/>
              </a:rPr>
              <a:t>alphabetic, continued with alphanumeric and underscores _</a:t>
            </a:r>
            <a:br>
              <a:rPr lang="en-US" sz="1400" dirty="0" smtClean="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matches_IPv4_dotted_quad(string s);</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err="1" smtClean="0"/>
              <a:t>regex</a:t>
            </a:r>
            <a:r>
              <a:rPr lang="en-US" dirty="0" smtClean="0"/>
              <a:t> </a:t>
            </a:r>
            <a:r>
              <a:rPr lang="en-US" dirty="0" err="1" smtClean="0"/>
              <a:t>builtin</a:t>
            </a:r>
            <a:r>
              <a:rPr lang="en-US" dirty="0" smtClean="0"/>
              <a:t>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Accessing csv files – row and column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57992" y="1060427"/>
            <a:ext cx="7804998" cy="3686174"/>
          </a:xfrm>
          <a:prstGeom prst="rect">
            <a:avLst/>
          </a:prstGeom>
          <a:noFill/>
          <a:ln w="9525">
            <a:noFill/>
            <a:miter lim="800000"/>
            <a:headEnd/>
            <a:tailEnd/>
          </a:ln>
        </p:spPr>
      </p:pic>
      <p:sp>
        <p:nvSpPr>
          <p:cNvPr id="5" name="Rounded Rectangular Callout 4"/>
          <p:cNvSpPr/>
          <p:nvPr/>
        </p:nvSpPr>
        <p:spPr>
          <a:xfrm>
            <a:off x="1464417" y="1584731"/>
            <a:ext cx="1340660" cy="745957"/>
          </a:xfrm>
          <a:prstGeom prst="wedgeRoundRectCallout">
            <a:avLst>
              <a:gd name="adj1" fmla="val -35612"/>
              <a:gd name="adj2" fmla="val 14039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Row 0 is </a:t>
            </a:r>
            <a:br>
              <a:rPr lang="en-US" sz="1200" dirty="0" smtClean="0">
                <a:solidFill>
                  <a:schemeClr val="tx1"/>
                </a:solidFill>
                <a:latin typeface="+mj-lt"/>
              </a:rPr>
            </a:br>
            <a:r>
              <a:rPr lang="en-US" sz="1200" dirty="0" smtClean="0">
                <a:solidFill>
                  <a:schemeClr val="tx1"/>
                </a:solidFill>
                <a:latin typeface="+mj-lt"/>
              </a:rPr>
              <a:t>test step 0 or</a:t>
            </a:r>
            <a:br>
              <a:rPr lang="en-US" sz="1200" dirty="0" smtClean="0">
                <a:solidFill>
                  <a:schemeClr val="tx1"/>
                </a:solidFill>
                <a:latin typeface="+mj-lt"/>
              </a:rPr>
            </a:br>
            <a:r>
              <a:rPr lang="en-US" sz="1200" dirty="0" smtClean="0">
                <a:solidFill>
                  <a:schemeClr val="tx1"/>
                </a:solidFill>
                <a:latin typeface="+mj-lt"/>
              </a:rPr>
              <a:t>subinterval 0</a:t>
            </a:r>
          </a:p>
        </p:txBody>
      </p:sp>
      <p:sp>
        <p:nvSpPr>
          <p:cNvPr id="6" name="Rounded Rectangle 5"/>
          <p:cNvSpPr/>
          <p:nvPr/>
        </p:nvSpPr>
        <p:spPr>
          <a:xfrm>
            <a:off x="171880" y="1369882"/>
            <a:ext cx="1186505" cy="58782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Header row is row -1</a:t>
            </a:r>
          </a:p>
        </p:txBody>
      </p:sp>
      <p:sp>
        <p:nvSpPr>
          <p:cNvPr id="7" name="Rounded Rectangular Callout 6"/>
          <p:cNvSpPr/>
          <p:nvPr/>
        </p:nvSpPr>
        <p:spPr>
          <a:xfrm>
            <a:off x="3795104" y="1643170"/>
            <a:ext cx="2206935" cy="629080"/>
          </a:xfrm>
          <a:prstGeom prst="wedgeRoundRectCallout">
            <a:avLst>
              <a:gd name="adj1" fmla="val 30334"/>
              <a:gd name="adj2" fmla="val 11411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Use column number from 0, or </a:t>
            </a:r>
            <a:r>
              <a:rPr lang="en-US" sz="1200" smtClean="0">
                <a:solidFill>
                  <a:schemeClr val="tx1"/>
                </a:solidFill>
                <a:latin typeface="+mj-lt"/>
              </a:rPr>
              <a:t>say "Overall IOPS"</a:t>
            </a:r>
            <a:endParaRPr lang="en-US" sz="1200" dirty="0" smtClean="0">
              <a:solidFill>
                <a:schemeClr val="tx1"/>
              </a:solidFill>
              <a:latin typeface="+mj-lt"/>
            </a:endParaRPr>
          </a:p>
        </p:txBody>
      </p:sp>
      <p:sp>
        <p:nvSpPr>
          <p:cNvPr id="10" name="Flowchart: Alternate Process 9"/>
          <p:cNvSpPr/>
          <p:nvPr/>
        </p:nvSpPr>
        <p:spPr>
          <a:xfrm>
            <a:off x="6428301" y="886899"/>
            <a:ext cx="2495693" cy="1244410"/>
          </a:xfrm>
          <a:prstGeom prst="flowChartAlternateProcess">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Test step csv files (not shown) have one line per subinterval</a:t>
            </a:r>
          </a:p>
          <a:p>
            <a:pPr algn="ctr"/>
            <a:r>
              <a:rPr lang="en-US" sz="1200" dirty="0" smtClean="0">
                <a:solidFill>
                  <a:schemeClr val="tx1"/>
                </a:solidFill>
                <a:latin typeface="+mj-lt"/>
              </a:rPr>
              <a:t>(both host &amp; subsystem data)</a:t>
            </a:r>
            <a:br>
              <a:rPr lang="en-US" sz="1200" dirty="0" smtClean="0">
                <a:solidFill>
                  <a:schemeClr val="tx1"/>
                </a:solidFill>
                <a:latin typeface="+mj-lt"/>
              </a:rPr>
            </a:br>
            <a:r>
              <a:rPr lang="en-US" sz="1200" dirty="0" smtClean="0">
                <a:solidFill>
                  <a:schemeClr val="tx1"/>
                </a:solidFill>
                <a:latin typeface="+mj-lt"/>
              </a:rPr>
              <a:t/>
            </a:r>
            <a:br>
              <a:rPr lang="en-US" sz="1200" dirty="0" smtClean="0">
                <a:solidFill>
                  <a:schemeClr val="tx1"/>
                </a:solidFill>
                <a:latin typeface="+mj-lt"/>
              </a:rPr>
            </a:br>
            <a:r>
              <a:rPr lang="en-US" sz="1200" dirty="0" smtClean="0">
                <a:solidFill>
                  <a:schemeClr val="tx1"/>
                </a:solidFill>
                <a:latin typeface="+mj-lt"/>
              </a:rPr>
              <a:t>Summary csv files like this one have one line per test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51796"/>
          </a:xfrm>
        </p:spPr>
        <p:txBody>
          <a:bodyPr/>
          <a:lstStyle/>
          <a:p>
            <a:r>
              <a:rPr lang="en-US" sz="1400" dirty="0" err="1" smtClean="0">
                <a:latin typeface="Courier New" pitchFamily="49" charset="0"/>
                <a:cs typeface="Courier New" pitchFamily="49" charset="0"/>
              </a:rPr>
              <a:t>set_csvfile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Loads </a:t>
            </a:r>
            <a:r>
              <a:rPr lang="en-US" sz="1200" dirty="0">
                <a:cs typeface="Courier New" pitchFamily="49" charset="0"/>
              </a:rPr>
              <a:t>csv file into a kind of spreadsheet object, if it's not already loaded into memory</a:t>
            </a:r>
            <a:r>
              <a:rPr lang="en-US" sz="1200" dirty="0" smtClean="0">
                <a:cs typeface="Courier New" pitchFamily="49" charset="0"/>
              </a:rPr>
              <a:t>.</a:t>
            </a:r>
          </a:p>
          <a:p>
            <a:pPr lvl="1"/>
            <a:r>
              <a:rPr lang="en-US" sz="1200" dirty="0" smtClean="0">
                <a:cs typeface="Courier New" pitchFamily="49" charset="0"/>
              </a:rPr>
              <a:t>You </a:t>
            </a:r>
            <a:r>
              <a:rPr lang="en-US" sz="1200" dirty="0">
                <a:cs typeface="Courier New" pitchFamily="49" charset="0"/>
              </a:rPr>
              <a:t>can load multiple csv files and switch back and </a:t>
            </a:r>
            <a:r>
              <a:rPr lang="en-US" sz="1200" dirty="0" smtClean="0">
                <a:cs typeface="Courier New" pitchFamily="49" charset="0"/>
              </a:rPr>
              <a:t>forth.  </a:t>
            </a:r>
          </a:p>
          <a:p>
            <a:pPr lvl="1"/>
            <a:r>
              <a:rPr lang="en-US" sz="1200" dirty="0" smtClean="0">
                <a:cs typeface="Courier New" pitchFamily="49" charset="0"/>
              </a:rPr>
              <a:t>All </a:t>
            </a:r>
            <a:r>
              <a:rPr lang="en-US" sz="1200" dirty="0">
                <a:cs typeface="Courier New" pitchFamily="49" charset="0"/>
              </a:rPr>
              <a:t>subsequent </a:t>
            </a:r>
            <a:r>
              <a:rPr lang="en-US" sz="1200" dirty="0" err="1">
                <a:cs typeface="Courier New" pitchFamily="49" charset="0"/>
              </a:rPr>
              <a:t>csvfile</a:t>
            </a:r>
            <a:r>
              <a:rPr lang="en-US" sz="1200" dirty="0">
                <a:cs typeface="Courier New" pitchFamily="49" charset="0"/>
              </a:rPr>
              <a:t> calls refer to the currently set </a:t>
            </a:r>
            <a:r>
              <a:rPr lang="en-US" sz="1200" dirty="0" err="1" smtClean="0">
                <a:cs typeface="Courier New" pitchFamily="49" charset="0"/>
              </a:rPr>
              <a:t>csvfile</a:t>
            </a:r>
            <a:r>
              <a:rPr lang="en-US" sz="1200" dirty="0" smtClean="0">
                <a:cs typeface="Courier New" pitchFamily="49" charset="0"/>
              </a:rPr>
              <a:t>.</a:t>
            </a:r>
          </a:p>
          <a:p>
            <a:r>
              <a:rPr lang="en-US" sz="1400" dirty="0" err="1" smtClean="0">
                <a:latin typeface="Courier New" pitchFamily="49" charset="0"/>
                <a:cs typeface="Courier New" pitchFamily="49" charset="0"/>
              </a:rPr>
              <a:t>drop_csvfile</a:t>
            </a:r>
            <a:r>
              <a:rPr lang="en-US" sz="1400" dirty="0" smtClean="0">
                <a:latin typeface="Courier New" pitchFamily="49" charset="0"/>
                <a:cs typeface="Courier New" pitchFamily="49" charset="0"/>
              </a:rPr>
              <a:t>(string </a:t>
            </a:r>
            <a:r>
              <a:rPr lang="en-US" sz="1400" dirty="0">
                <a:latin typeface="Courier New" pitchFamily="49" charset="0"/>
                <a:cs typeface="Courier New" pitchFamily="49" charset="0"/>
              </a:rPr>
              <a:t>filename</a:t>
            </a:r>
            <a:r>
              <a:rPr lang="en-US" sz="1400" dirty="0" smtClean="0">
                <a:latin typeface="Courier New" pitchFamily="49" charset="0"/>
                <a:cs typeface="Courier New" pitchFamily="49" charset="0"/>
              </a:rPr>
              <a:t>);</a:t>
            </a:r>
          </a:p>
          <a:p>
            <a:pPr lvl="1"/>
            <a:r>
              <a:rPr lang="en-US" sz="1200" dirty="0" smtClean="0">
                <a:cs typeface="Courier New" pitchFamily="49" charset="0"/>
              </a:rPr>
              <a:t>If </a:t>
            </a:r>
            <a:r>
              <a:rPr lang="en-US" sz="1200" dirty="0">
                <a:cs typeface="Courier New" pitchFamily="49" charset="0"/>
              </a:rPr>
              <a:t>you are done with it and you would like to release the space</a:t>
            </a:r>
            <a:r>
              <a:rPr lang="en-US" sz="1200" dirty="0" smtClean="0">
                <a:cs typeface="Courier New" pitchFamily="49" charset="0"/>
              </a:rPr>
              <a:t>.</a:t>
            </a:r>
          </a:p>
          <a:p>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csvfile_rows</a:t>
            </a:r>
            <a:r>
              <a:rPr lang="en-US" sz="1400" dirty="0" smtClean="0">
                <a:latin typeface="Courier New" pitchFamily="49" charset="0"/>
                <a:cs typeface="Courier New" pitchFamily="49" charset="0"/>
              </a:rPr>
              <a:t>();</a:t>
            </a:r>
          </a:p>
          <a:p>
            <a:pPr lvl="1"/>
            <a:r>
              <a:rPr lang="en-US" sz="1200" dirty="0" smtClean="0">
                <a:cs typeface="Courier New" pitchFamily="49" charset="0"/>
              </a:rPr>
              <a:t>Number </a:t>
            </a:r>
            <a:r>
              <a:rPr lang="en-US" sz="1200" dirty="0">
                <a:cs typeface="Courier New" pitchFamily="49" charset="0"/>
              </a:rPr>
              <a:t>of rows following the header row. </a:t>
            </a:r>
            <a:endParaRPr lang="en-US" sz="1200" dirty="0" smtClean="0">
              <a:cs typeface="Courier New" pitchFamily="49" charset="0"/>
            </a:endParaRPr>
          </a:p>
          <a:p>
            <a:pPr lvl="1"/>
            <a:r>
              <a:rPr lang="en-US" sz="1200" dirty="0" smtClean="0">
                <a:cs typeface="Courier New" pitchFamily="49" charset="0"/>
              </a:rPr>
              <a:t>Returns </a:t>
            </a:r>
            <a:r>
              <a:rPr lang="en-US" sz="1200" dirty="0">
                <a:cs typeface="Courier New" pitchFamily="49" charset="0"/>
              </a:rPr>
              <a:t>-1 if </a:t>
            </a:r>
            <a:r>
              <a:rPr lang="en-US" sz="1200" dirty="0" smtClean="0">
                <a:cs typeface="Courier New" pitchFamily="49" charset="0"/>
              </a:rPr>
              <a:t>invalid </a:t>
            </a:r>
            <a:r>
              <a:rPr lang="en-US" sz="1200" dirty="0">
                <a:cs typeface="Courier New" pitchFamily="49" charset="0"/>
              </a:rPr>
              <a:t>file or file </a:t>
            </a:r>
            <a:r>
              <a:rPr lang="en-US" sz="1200" dirty="0" smtClean="0">
                <a:cs typeface="Courier New" pitchFamily="49" charset="0"/>
              </a:rPr>
              <a:t>empty.  Returns 0 if there was only a header row.</a:t>
            </a:r>
            <a:endParaRPr lang="en-US" sz="1200" dirty="0">
              <a:cs typeface="Courier New" pitchFamily="49" charset="0"/>
            </a:endParaRPr>
          </a:p>
          <a:p>
            <a:pPr>
              <a:tabLst>
                <a:tab pos="4114800" algn="l"/>
              </a:tabLst>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csvfile_columns_in_row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csvfile_header_columns</a:t>
            </a:r>
            <a:r>
              <a:rPr lang="en-US" sz="1400" dirty="0" smtClean="0">
                <a:latin typeface="Courier New" pitchFamily="49" charset="0"/>
                <a:cs typeface="Courier New" pitchFamily="49" charset="0"/>
              </a:rPr>
              <a:t>();</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400" dirty="0" smtClean="0">
                <a:cs typeface="Courier New" pitchFamily="49" charset="0"/>
              </a:rPr>
              <a:t>same as  </a:t>
            </a:r>
            <a:r>
              <a:rPr lang="en-US" sz="1400" dirty="0" err="1" smtClean="0">
                <a:latin typeface="Courier New" pitchFamily="49" charset="0"/>
                <a:cs typeface="Courier New" pitchFamily="49" charset="0"/>
              </a:rPr>
              <a:t>csvfile_columns_in_row</a:t>
            </a:r>
            <a:r>
              <a:rPr lang="en-US" sz="1400" dirty="0" smtClean="0">
                <a:latin typeface="Courier New" pitchFamily="49" charset="0"/>
                <a:cs typeface="Courier New" pitchFamily="49" charset="0"/>
              </a:rPr>
              <a:t>(-1)</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72920"/>
          </a:xfrm>
        </p:spPr>
        <p:txBody>
          <a:bodyPr/>
          <a:lstStyle/>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smtClean="0">
                <a:cs typeface="Courier New" pitchFamily="49" charset="0"/>
              </a:rPr>
              <a:t>You </a:t>
            </a:r>
            <a:r>
              <a:rPr lang="en-US" sz="1200" dirty="0">
                <a:cs typeface="Courier New" pitchFamily="49" charset="0"/>
              </a:rPr>
              <a:t>can refer to a column using an </a:t>
            </a:r>
            <a:r>
              <a:rPr lang="en-US" sz="1200" dirty="0" err="1">
                <a:cs typeface="Courier New" pitchFamily="49" charset="0"/>
              </a:rPr>
              <a:t>int</a:t>
            </a:r>
            <a:r>
              <a:rPr lang="en-US" sz="1200" dirty="0">
                <a:cs typeface="Courier New" pitchFamily="49" charset="0"/>
              </a:rPr>
              <a:t>, the column index from zero</a:t>
            </a:r>
            <a:r>
              <a:rPr lang="en-US" sz="1200" dirty="0" smtClean="0">
                <a:cs typeface="Courier New" pitchFamily="49" charset="0"/>
              </a:rPr>
              <a:t>.</a:t>
            </a:r>
          </a:p>
          <a:p>
            <a:pPr lvl="1"/>
            <a:r>
              <a:rPr lang="en-US" sz="1200" dirty="0" smtClean="0">
                <a:cs typeface="Courier New" pitchFamily="49" charset="0"/>
              </a:rPr>
              <a:t> You </a:t>
            </a:r>
            <a:r>
              <a:rPr lang="en-US" sz="1200" dirty="0">
                <a:cs typeface="Courier New" pitchFamily="49" charset="0"/>
              </a:rPr>
              <a:t>can refer to a column using a string, the column header </a:t>
            </a:r>
            <a:r>
              <a:rPr lang="en-US" sz="1200" dirty="0" smtClean="0">
                <a:cs typeface="Courier New" pitchFamily="49" charset="0"/>
              </a:rPr>
              <a:t>text.</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column);</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csvfile_raw_cell_value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row, string </a:t>
            </a:r>
            <a:r>
              <a:rPr lang="en-US" sz="1400" dirty="0" err="1" smtClean="0">
                <a:latin typeface="Courier New" pitchFamily="49" charset="0"/>
                <a:cs typeface="Courier New" pitchFamily="49" charset="0"/>
              </a:rPr>
              <a:t>column_header_text</a:t>
            </a:r>
            <a:r>
              <a:rPr lang="en-US" sz="1400" dirty="0" smtClean="0">
                <a:latin typeface="Courier New" pitchFamily="49" charset="0"/>
                <a:cs typeface="Courier New" pitchFamily="49" charset="0"/>
              </a:rPr>
              <a:t>);</a:t>
            </a:r>
          </a:p>
          <a:p>
            <a:pPr lvl="1"/>
            <a:r>
              <a:rPr lang="en-US" sz="1200" dirty="0">
                <a:cs typeface="Courier New" pitchFamily="49" charset="0"/>
              </a:rPr>
              <a:t>i</a:t>
            </a:r>
            <a:r>
              <a:rPr lang="en-US" sz="1200" dirty="0" smtClean="0">
                <a:cs typeface="Courier New" pitchFamily="49" charset="0"/>
              </a:rPr>
              <a:t>vy "wraps" text fields as a formula with a string constant, e.g. </a:t>
            </a:r>
            <a:r>
              <a:rPr lang="en-US" sz="1200" dirty="0" smtClean="0">
                <a:latin typeface="Courier New" pitchFamily="49" charset="0"/>
                <a:cs typeface="Courier New" pitchFamily="49" charset="0"/>
              </a:rPr>
              <a:t>="horse"</a:t>
            </a:r>
          </a:p>
          <a:p>
            <a:pPr lvl="2"/>
            <a:r>
              <a:rPr lang="en-US" sz="1100" dirty="0" smtClean="0">
                <a:cs typeface="Courier New" pitchFamily="49" charset="0"/>
              </a:rPr>
              <a:t>This stops Excel from interpreting 1-1 as January 1</a:t>
            </a:r>
            <a:r>
              <a:rPr lang="en-US" sz="1100" baseline="30000" dirty="0" smtClean="0">
                <a:cs typeface="Courier New" pitchFamily="49" charset="0"/>
              </a:rPr>
              <a:t>st</a:t>
            </a:r>
            <a:r>
              <a:rPr lang="en-US" sz="1100" dirty="0" smtClean="0">
                <a:cs typeface="Courier New" pitchFamily="49" charset="0"/>
              </a:rPr>
              <a:t>, and 00:00 from interpreting as a time.</a:t>
            </a:r>
          </a:p>
          <a:p>
            <a:pPr lvl="1"/>
            <a:r>
              <a:rPr lang="en-US" sz="1200" dirty="0" smtClean="0">
                <a:cs typeface="Courier New" pitchFamily="49" charset="0"/>
              </a:rPr>
              <a:t>The csv file functions normally "unwrap" </a:t>
            </a:r>
            <a:r>
              <a:rPr lang="en-US" sz="1200" dirty="0">
                <a:cs typeface="Courier New" pitchFamily="49" charset="0"/>
              </a:rPr>
              <a:t>csv column values, </a:t>
            </a:r>
            <a:r>
              <a:rPr lang="en-US" sz="1200" dirty="0" smtClean="0">
                <a:cs typeface="Courier New" pitchFamily="49" charset="0"/>
              </a:rPr>
              <a:t>removing this kind of wrapper or removing simple double quotes surrounding a value, to treat </a:t>
            </a:r>
            <a:r>
              <a:rPr lang="en-US" sz="1200" dirty="0" smtClean="0">
                <a:latin typeface="Courier New" pitchFamily="49" charset="0"/>
                <a:cs typeface="Courier New" pitchFamily="49" charset="0"/>
              </a:rPr>
              <a:t>="horse", "horse"</a:t>
            </a:r>
            <a:r>
              <a:rPr lang="en-US" sz="1200" dirty="0" smtClean="0">
                <a:cs typeface="Courier New" pitchFamily="49" charset="0"/>
              </a:rPr>
              <a:t>  and </a:t>
            </a:r>
            <a:r>
              <a:rPr lang="en-US" sz="1200" dirty="0" smtClean="0">
                <a:latin typeface="Courier New" pitchFamily="49" charset="0"/>
                <a:cs typeface="Courier New" pitchFamily="49" charset="0"/>
              </a:rPr>
              <a:t>horse </a:t>
            </a:r>
            <a:r>
              <a:rPr lang="en-US" sz="1200" dirty="0" smtClean="0">
                <a:cs typeface="Courier New" pitchFamily="49" charset="0"/>
              </a:rPr>
              <a:t>the same</a:t>
            </a:r>
          </a:p>
          <a:p>
            <a:pPr lvl="1"/>
            <a:r>
              <a:rPr lang="en-US" sz="1200" dirty="0" smtClean="0">
                <a:cs typeface="Courier New" pitchFamily="49" charset="0"/>
              </a:rPr>
              <a:t>Retrieving the </a:t>
            </a:r>
            <a:r>
              <a:rPr lang="en-US" sz="1200" dirty="0">
                <a:cs typeface="Courier New" pitchFamily="49" charset="0"/>
              </a:rPr>
              <a:t>raw value </a:t>
            </a:r>
            <a:r>
              <a:rPr lang="en-US" sz="1200" dirty="0" smtClean="0">
                <a:cs typeface="Courier New" pitchFamily="49" charset="0"/>
              </a:rPr>
              <a:t>give you exactly </a:t>
            </a:r>
            <a:r>
              <a:rPr lang="en-US" sz="1200" dirty="0">
                <a:cs typeface="Courier New" pitchFamily="49" charset="0"/>
              </a:rPr>
              <a:t>what was between the commas in the csv file</a:t>
            </a:r>
            <a:r>
              <a:rPr lang="en-US" sz="1200" dirty="0" smtClean="0">
                <a:cs typeface="Courier New" pitchFamily="49" charset="0"/>
              </a:rPr>
              <a:t>.</a:t>
            </a: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2/3 – individual cells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83005"/>
          </a:xfrm>
        </p:spPr>
        <p:txBody>
          <a:bodyPr/>
          <a:lstStyle/>
          <a:p>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csvfile_column_header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col</a:t>
            </a:r>
            <a:r>
              <a:rPr lang="en-US" sz="1400" dirty="0" smtClean="0">
                <a:latin typeface="Courier New" pitchFamily="49" charset="0"/>
                <a:cs typeface="Courier New" pitchFamily="49" charset="0"/>
              </a:rPr>
              <a:t>);</a:t>
            </a:r>
          </a:p>
          <a:p>
            <a:pPr lvl="1"/>
            <a:r>
              <a:rPr lang="en-US" sz="1200" dirty="0" smtClean="0">
                <a:cs typeface="Courier New" pitchFamily="49" charset="0"/>
              </a:rPr>
              <a:t>Give you the text of the column header</a:t>
            </a:r>
          </a:p>
          <a:p>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string </a:t>
            </a:r>
            <a:r>
              <a:rPr lang="en-US" sz="1400" dirty="0" err="1">
                <a:latin typeface="Courier New" pitchFamily="49" charset="0"/>
                <a:cs typeface="Courier New" pitchFamily="49" charset="0"/>
              </a:rPr>
              <a:t>csvfile_column</a:t>
            </a: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column_header</a:t>
            </a:r>
            <a:r>
              <a:rPr lang="en-US" sz="1400" dirty="0" smtClean="0">
                <a:latin typeface="Courier New" pitchFamily="49" charset="0"/>
                <a:cs typeface="Courier New" pitchFamily="49" charset="0"/>
              </a:rPr>
              <a:t>);</a:t>
            </a:r>
          </a:p>
          <a:p>
            <a:pPr lvl="1"/>
            <a:r>
              <a:rPr lang="en-US" sz="1200" dirty="0" smtClean="0">
                <a:cs typeface="Courier New" pitchFamily="49" charset="0"/>
              </a:rPr>
              <a:t>Gives </a:t>
            </a:r>
            <a:r>
              <a:rPr lang="en-US" sz="1200" dirty="0">
                <a:cs typeface="Courier New" pitchFamily="49" charset="0"/>
              </a:rPr>
              <a:t>you </a:t>
            </a:r>
            <a:r>
              <a:rPr lang="en-US" sz="1200">
                <a:cs typeface="Courier New" pitchFamily="49" charset="0"/>
              </a:rPr>
              <a:t>a </a:t>
            </a:r>
            <a:r>
              <a:rPr lang="en-US" sz="1200" smtClean="0">
                <a:cs typeface="Courier New" pitchFamily="49" charset="0"/>
              </a:rPr>
              <a:t>"column slice" </a:t>
            </a:r>
            <a:r>
              <a:rPr lang="en-US" sz="1200" dirty="0">
                <a:cs typeface="Courier New" pitchFamily="49" charset="0"/>
              </a:rPr>
              <a:t>of the spreadsheet </a:t>
            </a:r>
            <a:r>
              <a:rPr lang="en-US" sz="1200">
                <a:cs typeface="Courier New" pitchFamily="49" charset="0"/>
              </a:rPr>
              <a:t>showing </a:t>
            </a:r>
            <a:r>
              <a:rPr lang="en-US" sz="1200" smtClean="0">
                <a:cs typeface="Courier New" pitchFamily="49" charset="0"/>
              </a:rPr>
              <a:t>"raw" </a:t>
            </a:r>
            <a:r>
              <a:rPr lang="en-US" sz="1200" dirty="0" smtClean="0">
                <a:cs typeface="Courier New" pitchFamily="49" charset="0"/>
              </a:rPr>
              <a:t>values</a:t>
            </a:r>
            <a:r>
              <a:rPr lang="en-US" sz="1400" dirty="0">
                <a:cs typeface="Courier New" pitchFamily="49" charset="0"/>
              </a:rPr>
              <a:t>.</a:t>
            </a:r>
            <a:endParaRPr lang="en-US" sz="1400" dirty="0" smtClean="0">
              <a:cs typeface="Courier New" pitchFamily="49" charset="0"/>
            </a:endParaRPr>
          </a:p>
          <a:p>
            <a:pPr lvl="1"/>
            <a:r>
              <a:rPr lang="en-US" sz="1200" dirty="0" smtClean="0">
                <a:cs typeface="Courier New" pitchFamily="49" charset="0"/>
              </a:rPr>
              <a:t>E.g</a:t>
            </a:r>
            <a:r>
              <a:rPr lang="en-US" sz="1200">
                <a:cs typeface="Courier New" pitchFamily="49" charset="0"/>
              </a:rPr>
              <a:t>.</a:t>
            </a:r>
            <a:r>
              <a:rPr lang="en-US" sz="1400">
                <a:cs typeface="Courier New" pitchFamily="49" charset="0"/>
              </a:rPr>
              <a:t> </a:t>
            </a:r>
            <a:r>
              <a:rPr lang="en-US" sz="1400" smtClean="0">
                <a:latin typeface="Courier New" pitchFamily="49" charset="0"/>
                <a:cs typeface="Courier New" pitchFamily="49" charset="0"/>
              </a:rPr>
              <a:t>"IOPS,55,66,55,44"</a:t>
            </a:r>
            <a:endParaRPr lang="en-US" sz="1400" dirty="0" smtClean="0">
              <a:latin typeface="Courier New" pitchFamily="49" charset="0"/>
              <a:cs typeface="Courier New" pitchFamily="49" charset="0"/>
            </a:endParaRPr>
          </a:p>
          <a:p>
            <a:pPr lvl="1"/>
            <a:r>
              <a:rPr lang="en-US" sz="1200" dirty="0" smtClean="0">
                <a:cs typeface="Courier New" pitchFamily="49" charset="0"/>
              </a:rPr>
              <a:t>Demo number 8 shows iterating through the column slices to write out the transpose of a csv file.</a:t>
            </a:r>
            <a:endParaRPr lang="en-US" sz="1400" dirty="0" smtClean="0">
              <a:cs typeface="Courier New" pitchFamily="49" charset="0"/>
            </a:endParaRPr>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csvfile_row</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row);</a:t>
            </a:r>
          </a:p>
          <a:p>
            <a:pPr lvl="1"/>
            <a:r>
              <a:rPr lang="en-US" sz="1200" dirty="0" smtClean="0">
                <a:cs typeface="Courier New" pitchFamily="49" charset="0"/>
              </a:rPr>
              <a:t>Gives you </a:t>
            </a:r>
            <a:r>
              <a:rPr lang="en-US" sz="1200" smtClean="0">
                <a:cs typeface="Courier New" pitchFamily="49" charset="0"/>
              </a:rPr>
              <a:t>a "row slice" </a:t>
            </a:r>
            <a:r>
              <a:rPr lang="en-US" sz="1200" dirty="0" smtClean="0">
                <a:cs typeface="Courier New" pitchFamily="49" charset="0"/>
              </a:rPr>
              <a:t>of the spreadsheet showing </a:t>
            </a:r>
            <a:r>
              <a:rPr lang="en-US" sz="1200" smtClean="0">
                <a:cs typeface="Courier New" pitchFamily="49" charset="0"/>
              </a:rPr>
              <a:t>the "raw" </a:t>
            </a:r>
            <a:r>
              <a:rPr lang="en-US" sz="1200" dirty="0" smtClean="0">
                <a:cs typeface="Courier New" pitchFamily="49" charset="0"/>
              </a:rPr>
              <a:t>values.</a:t>
            </a:r>
          </a:p>
          <a:p>
            <a:pPr lvl="1"/>
            <a:r>
              <a:rPr lang="en-US" sz="1200" dirty="0" smtClean="0">
                <a:cs typeface="Courier New" pitchFamily="49" charset="0"/>
              </a:rPr>
              <a:t>E.g</a:t>
            </a:r>
            <a:r>
              <a:rPr lang="en-US" sz="1200" smtClean="0">
                <a:cs typeface="Courier New" pitchFamily="49" charset="0"/>
              </a:rPr>
              <a:t>. </a:t>
            </a:r>
            <a:r>
              <a:rPr lang="en-US" sz="1200" smtClean="0">
                <a:latin typeface="Courier New" pitchFamily="49" charset="0"/>
                <a:cs typeface="Courier New" pitchFamily="49" charset="0"/>
              </a:rPr>
              <a:t>="random_independent",="4 KiB",</a:t>
            </a:r>
            <a:r>
              <a:rPr lang="en-US" sz="1200" dirty="0" smtClean="0">
                <a:latin typeface="Courier New" pitchFamily="49" charset="0"/>
                <a:cs typeface="Courier New" pitchFamily="49" charset="0"/>
              </a:rPr>
              <a:t>32,2601.7</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Csv file </a:t>
            </a:r>
            <a:r>
              <a:rPr lang="en-US" dirty="0" err="1" smtClean="0"/>
              <a:t>builtin</a:t>
            </a:r>
            <a:r>
              <a:rPr lang="en-US" dirty="0" smtClean="0"/>
              <a:t> functions 3/3 – headers &amp; slices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The ivyscript programming language wrapper</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6711"/>
          </a:xfrm>
        </p:spPr>
        <p:txBody>
          <a:bodyPr/>
          <a:lstStyle/>
          <a:p>
            <a:r>
              <a:rPr lang="en-US" sz="1600" dirty="0" smtClean="0">
                <a:latin typeface="Courier New" pitchFamily="49" charset="0"/>
                <a:cs typeface="Courier New" pitchFamily="49" charset="0"/>
              </a:rPr>
              <a:t>string print(string), double print(double),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print(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Prints the specified value to </a:t>
            </a:r>
            <a:r>
              <a:rPr lang="en-US" sz="1600" dirty="0" err="1" smtClean="0"/>
              <a:t>stdout</a:t>
            </a:r>
            <a:r>
              <a:rPr lang="en-US" sz="1600" dirty="0" smtClean="0"/>
              <a:t> and then returns that value.</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fileappend</a:t>
            </a:r>
            <a:r>
              <a:rPr lang="en-US" sz="1600" dirty="0">
                <a:latin typeface="Courier New" pitchFamily="49" charset="0"/>
                <a:cs typeface="Courier New" pitchFamily="49" charset="0"/>
              </a:rPr>
              <a:t>(string filename, string s)</a:t>
            </a:r>
          </a:p>
          <a:p>
            <a:pPr lvl="1"/>
            <a:r>
              <a:rPr lang="en-US" sz="1600" dirty="0" smtClean="0"/>
              <a:t>One way to write </a:t>
            </a:r>
            <a:r>
              <a:rPr lang="en-US" sz="1600" dirty="0"/>
              <a:t>output</a:t>
            </a:r>
            <a:r>
              <a:rPr lang="en-US" sz="1600" dirty="0" smtClean="0"/>
              <a:t>.  Does not append a newline to </a:t>
            </a:r>
            <a:r>
              <a:rPr lang="en-US" sz="1600" dirty="0" smtClean="0">
                <a:latin typeface="Courier New" pitchFamily="49" charset="0"/>
                <a:cs typeface="Courier New" pitchFamily="49" charset="0"/>
              </a:rPr>
              <a:t>s</a:t>
            </a:r>
            <a:r>
              <a:rPr lang="en-US" sz="1600" dirty="0" smtClean="0"/>
              <a:t>.</a:t>
            </a:r>
          </a:p>
          <a:p>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log(string </a:t>
            </a:r>
            <a:r>
              <a:rPr lang="en-US" sz="1600" dirty="0">
                <a:latin typeface="Courier New" pitchFamily="49" charset="0"/>
                <a:cs typeface="Courier New" pitchFamily="49" charset="0"/>
              </a:rPr>
              <a:t>filename, string s</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lvl="1"/>
            <a:r>
              <a:rPr lang="en-US" sz="1600" dirty="0" smtClean="0"/>
              <a:t>Writes a timestamp prefix before the string, and adds terminating newline if the last line in </a:t>
            </a:r>
            <a:r>
              <a:rPr lang="en-US" sz="1600" dirty="0">
                <a:latin typeface="Courier New" pitchFamily="49" charset="0"/>
                <a:cs typeface="Courier New" pitchFamily="49" charset="0"/>
              </a:rPr>
              <a:t>s</a:t>
            </a:r>
            <a:r>
              <a:rPr lang="en-US" sz="1600" dirty="0" smtClean="0"/>
              <a:t> doesn't already have one.</a:t>
            </a:r>
          </a:p>
          <a:p>
            <a:pPr lvl="1"/>
            <a:r>
              <a:rPr lang="en-US" sz="1600" dirty="0" smtClean="0"/>
              <a:t>E.g. </a:t>
            </a:r>
            <a:r>
              <a:rPr lang="en-US" sz="1600" dirty="0" smtClean="0">
                <a:latin typeface="Courier New" pitchFamily="49" charset="0"/>
                <a:cs typeface="Courier New" pitchFamily="49" charset="0"/>
              </a:rPr>
              <a:t>log(</a:t>
            </a:r>
            <a:r>
              <a:rPr lang="en-US" sz="1600" dirty="0" err="1" smtClean="0">
                <a:latin typeface="Courier New" pitchFamily="49" charset="0"/>
                <a:cs typeface="Courier New" pitchFamily="49" charset="0"/>
              </a:rPr>
              <a:t>masterlogfile</a:t>
            </a:r>
            <a:r>
              <a:rPr lang="en-US" sz="1600" dirty="0" smtClean="0">
                <a:latin typeface="Courier New" pitchFamily="49" charset="0"/>
                <a:cs typeface="Courier New" pitchFamily="49" charset="0"/>
              </a:rPr>
              <a:t>(),"message");</a:t>
            </a:r>
          </a:p>
          <a:p>
            <a:r>
              <a:rPr lang="en-US" sz="1600" dirty="0" err="1" smtClean="0">
                <a:latin typeface="Courier New" pitchFamily="49" charset="0"/>
                <a:cs typeface="Courier New" pitchFamily="49" charset="0"/>
              </a:rPr>
              <a:t>trace_evaluate</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a:t>
            </a:r>
          </a:p>
          <a:p>
            <a:pPr lvl="1"/>
            <a:r>
              <a:rPr lang="en-US" sz="1600" dirty="0" smtClean="0"/>
              <a:t>Turns execution tracing on/off.  Zero means off, otherwise on.</a:t>
            </a:r>
            <a:endParaRPr lang="en-US" sz="1600" dirty="0"/>
          </a:p>
        </p:txBody>
      </p:sp>
      <p:sp>
        <p:nvSpPr>
          <p:cNvPr id="3" name="Title 2"/>
          <p:cNvSpPr>
            <a:spLocks noGrp="1"/>
          </p:cNvSpPr>
          <p:nvPr>
            <p:ph type="title"/>
          </p:nvPr>
        </p:nvSpPr>
        <p:spPr/>
        <p:txBody>
          <a:bodyPr/>
          <a:lstStyle/>
          <a:p>
            <a:r>
              <a:rPr lang="en-US" dirty="0" smtClean="0"/>
              <a:t>utility functions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3341"/>
          </a:xfrm>
        </p:spPr>
        <p:txBody>
          <a:bodyPr/>
          <a:lstStyle/>
          <a:p>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shell_command</a:t>
            </a:r>
            <a:r>
              <a:rPr lang="en-US" sz="1600" dirty="0">
                <a:latin typeface="Courier New" pitchFamily="49" charset="0"/>
                <a:cs typeface="Courier New" pitchFamily="49" charset="0"/>
              </a:rPr>
              <a:t>(string)</a:t>
            </a:r>
          </a:p>
          <a:p>
            <a:pPr lvl="1"/>
            <a:r>
              <a:rPr lang="en-US" sz="1800" dirty="0" smtClean="0"/>
              <a:t>Executes </a:t>
            </a:r>
            <a:r>
              <a:rPr lang="en-US" sz="1800" dirty="0"/>
              <a:t>the shell command </a:t>
            </a:r>
            <a:r>
              <a:rPr lang="en-US" sz="1800" dirty="0" smtClean="0"/>
              <a:t>and </a:t>
            </a:r>
            <a:r>
              <a:rPr lang="en-US" sz="1800" dirty="0"/>
              <a:t>returns its output</a:t>
            </a:r>
            <a:r>
              <a:rPr lang="en-US" sz="1800" dirty="0" smtClean="0"/>
              <a:t>.</a:t>
            </a:r>
          </a:p>
          <a:p>
            <a:pPr lvl="2"/>
            <a:r>
              <a:rPr lang="en-US" sz="1600" dirty="0" smtClean="0">
                <a:solidFill>
                  <a:srgbClr val="FF0000"/>
                </a:solidFill>
              </a:rPr>
              <a:t>Runs as </a:t>
            </a:r>
            <a:r>
              <a:rPr lang="en-US" sz="1600" b="1" dirty="0" smtClean="0">
                <a:solidFill>
                  <a:srgbClr val="FF0000"/>
                </a:solidFill>
                <a:latin typeface="Courier New" pitchFamily="49" charset="0"/>
                <a:cs typeface="Courier New" pitchFamily="49" charset="0"/>
              </a:rPr>
              <a:t>root</a:t>
            </a:r>
            <a:r>
              <a:rPr lang="en-US" sz="1600" dirty="0" smtClean="0">
                <a:solidFill>
                  <a:srgbClr val="FF0000"/>
                </a:solidFill>
              </a:rPr>
              <a:t>.  You have been warned.  </a:t>
            </a:r>
          </a:p>
          <a:p>
            <a:pPr lvl="2"/>
            <a:r>
              <a:rPr lang="en-US" sz="1600" dirty="0" smtClean="0"/>
              <a:t>Ivy runs as </a:t>
            </a:r>
            <a:r>
              <a:rPr lang="en-US" sz="1600" dirty="0" smtClean="0">
                <a:latin typeface="Courier New" pitchFamily="49" charset="0"/>
                <a:cs typeface="Courier New" pitchFamily="49" charset="0"/>
              </a:rPr>
              <a:t>root</a:t>
            </a:r>
            <a:r>
              <a:rPr lang="en-US" sz="1600" dirty="0" smtClean="0"/>
              <a:t> in our lab because ivy uses </a:t>
            </a:r>
            <a:r>
              <a:rPr lang="en-US" sz="1600" dirty="0" err="1" smtClean="0"/>
              <a:t>ssh</a:t>
            </a:r>
            <a:r>
              <a:rPr lang="en-US" sz="1600" dirty="0" smtClean="0"/>
              <a:t> to fire up </a:t>
            </a:r>
            <a:r>
              <a:rPr lang="en-US" sz="1600" dirty="0" err="1" smtClean="0"/>
              <a:t>ivyslave</a:t>
            </a:r>
            <a:r>
              <a:rPr lang="en-US" sz="1600" dirty="0" smtClean="0"/>
              <a:t> and </a:t>
            </a:r>
            <a:r>
              <a:rPr lang="en-US" sz="1600" dirty="0" err="1" smtClean="0"/>
              <a:t>ivy_cmddev</a:t>
            </a:r>
            <a:r>
              <a:rPr lang="en-US" sz="1600" dirty="0" smtClean="0"/>
              <a:t> on test hosts, and "</a:t>
            </a:r>
            <a:r>
              <a:rPr lang="en-US" sz="1600" dirty="0" smtClean="0">
                <a:latin typeface="Courier New" pitchFamily="49" charset="0"/>
                <a:cs typeface="Courier New" pitchFamily="49" charset="0"/>
              </a:rPr>
              <a:t>root</a:t>
            </a:r>
            <a:r>
              <a:rPr lang="en-US" sz="1600" dirty="0" smtClean="0"/>
              <a:t>" has been set up to not require a password to </a:t>
            </a:r>
            <a:r>
              <a:rPr lang="en-US" sz="1600" dirty="0" err="1" smtClean="0"/>
              <a:t>ssh</a:t>
            </a:r>
            <a:r>
              <a:rPr lang="en-US" sz="1600" dirty="0" smtClean="0"/>
              <a:t>.  Ivy may also need to run as </a:t>
            </a:r>
            <a:r>
              <a:rPr lang="en-US" sz="1600" dirty="0" smtClean="0">
                <a:latin typeface="Courier New" pitchFamily="49" charset="0"/>
                <a:cs typeface="Courier New" pitchFamily="49" charset="0"/>
              </a:rPr>
              <a:t>root</a:t>
            </a:r>
            <a:r>
              <a:rPr lang="en-US" sz="1600" dirty="0" smtClean="0"/>
              <a:t> to do I/O to raw LUNs – not sure.</a:t>
            </a:r>
          </a:p>
          <a:p>
            <a:pPr lvl="2"/>
            <a:r>
              <a:rPr lang="en-US" sz="1600" dirty="0" smtClean="0"/>
              <a:t>The only ivy component that definitely requires to run as </a:t>
            </a:r>
            <a:r>
              <a:rPr lang="en-US" sz="1600" dirty="0" smtClean="0">
                <a:latin typeface="Courier New" pitchFamily="49" charset="0"/>
                <a:cs typeface="Courier New" pitchFamily="49" charset="0"/>
              </a:rPr>
              <a:t>root</a:t>
            </a:r>
            <a:r>
              <a:rPr lang="en-US" sz="1600" dirty="0" smtClean="0"/>
              <a:t> is the SCSI Inquiry tool, which has the executable that issues "SCSI Inquiry" marked </a:t>
            </a:r>
            <a:r>
              <a:rPr lang="en-US" sz="1600" dirty="0" err="1" smtClean="0">
                <a:latin typeface="Courier New" pitchFamily="49" charset="0"/>
                <a:cs typeface="Courier New" pitchFamily="49" charset="0"/>
              </a:rPr>
              <a:t>setuid</a:t>
            </a:r>
            <a:r>
              <a:rPr lang="en-US" sz="1600" dirty="0" smtClean="0"/>
              <a:t> as </a:t>
            </a:r>
            <a:r>
              <a:rPr lang="en-US" sz="1600" dirty="0" smtClean="0">
                <a:latin typeface="Courier New" pitchFamily="49" charset="0"/>
                <a:cs typeface="Courier New" pitchFamily="49" charset="0"/>
              </a:rPr>
              <a:t>root</a:t>
            </a:r>
            <a:r>
              <a:rPr lang="en-US" sz="1600" dirty="0" smtClean="0"/>
              <a:t>, and thus works for any user.</a:t>
            </a:r>
          </a:p>
          <a:p>
            <a:pPr lvl="1"/>
            <a:r>
              <a:rPr lang="en-US" sz="1800" dirty="0" smtClean="0"/>
              <a:t>Use </a:t>
            </a:r>
            <a:r>
              <a:rPr lang="en-US" sz="1800" dirty="0" err="1" smtClean="0">
                <a:latin typeface="Courier New" pitchFamily="49" charset="0"/>
                <a:cs typeface="Courier New" pitchFamily="49" charset="0"/>
              </a:rPr>
              <a:t>shell_command</a:t>
            </a:r>
            <a:r>
              <a:rPr lang="en-US" sz="1800" dirty="0" smtClean="0">
                <a:latin typeface="Courier New" pitchFamily="49" charset="0"/>
                <a:cs typeface="Courier New" pitchFamily="49" charset="0"/>
              </a:rPr>
              <a:t>()</a:t>
            </a:r>
            <a:r>
              <a:rPr lang="en-US" sz="1800" dirty="0" smtClean="0"/>
              <a:t> to do almost anything</a:t>
            </a:r>
          </a:p>
          <a:p>
            <a:pPr lvl="2"/>
            <a:r>
              <a:rPr lang="en-US" sz="1600" dirty="0" err="1" smtClean="0">
                <a:latin typeface="Courier New" pitchFamily="49" charset="0"/>
                <a:cs typeface="Courier New" pitchFamily="49" charset="0"/>
              </a:rPr>
              <a:t>grep</a:t>
            </a:r>
            <a:r>
              <a:rPr lang="en-US" sz="1600" dirty="0" smtClean="0"/>
              <a:t> in an ivy output folder to find a csv file name</a:t>
            </a:r>
          </a:p>
          <a:p>
            <a:pPr lvl="2"/>
            <a:r>
              <a:rPr lang="en-US" sz="1600" dirty="0" smtClean="0"/>
              <a:t>Get a time or date stamp</a:t>
            </a:r>
          </a:p>
        </p:txBody>
      </p:sp>
      <p:sp>
        <p:nvSpPr>
          <p:cNvPr id="3" name="Title 2"/>
          <p:cNvSpPr>
            <a:spLocks noGrp="1"/>
          </p:cNvSpPr>
          <p:nvPr>
            <p:ph type="title"/>
          </p:nvPr>
        </p:nvSpPr>
        <p:spPr/>
        <p:txBody>
          <a:bodyPr/>
          <a:lstStyle/>
          <a:p>
            <a:r>
              <a:rPr lang="en-US" dirty="0" err="1" smtClean="0"/>
              <a:t>Builtin</a:t>
            </a:r>
            <a:r>
              <a:rPr lang="en-US" dirty="0" smtClean="0"/>
              <a:t> functions – </a:t>
            </a:r>
            <a:r>
              <a:rPr lang="en-US" dirty="0" err="1" smtClean="0">
                <a:latin typeface="Courier New" pitchFamily="49" charset="0"/>
                <a:cs typeface="Courier New" pitchFamily="49" charset="0"/>
              </a:rPr>
              <a:t>shell_command</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627625"/>
          </a:xfrm>
        </p:spPr>
        <p:txBody>
          <a:bodyPr/>
          <a:lstStyle/>
          <a:p>
            <a:pPr lvl="1"/>
            <a:r>
              <a:rPr lang="en-US" sz="1800" dirty="0" smtClean="0"/>
              <a:t>As in</a:t>
            </a:r>
          </a:p>
          <a:p>
            <a:pPr lvl="2"/>
            <a:r>
              <a:rPr lang="en-US" sz="1600" dirty="0">
                <a:latin typeface="Courier New" panose="02070309020205020404" pitchFamily="49" charset="0"/>
                <a:cs typeface="Courier New" pitchFamily="49" charset="0"/>
              </a:rPr>
              <a:t>i</a:t>
            </a:r>
            <a:r>
              <a:rPr lang="en-US" sz="1600" dirty="0" smtClean="0">
                <a:latin typeface="Courier New" pitchFamily="49" charset="0"/>
                <a:cs typeface="Courier New" pitchFamily="49" charset="0"/>
              </a:rPr>
              <a:t>f ( </a:t>
            </a:r>
            <a:r>
              <a:rPr lang="en-US" sz="1600" dirty="0" err="1" smtClean="0">
                <a:latin typeface="Courier New" pitchFamily="49" charset="0"/>
                <a:cs typeface="Courier New" pitchFamily="49" charset="0"/>
              </a:rPr>
              <a:t>last_result</a:t>
            </a:r>
            <a:r>
              <a:rPr lang="en-US" sz="1600" dirty="0" smtClean="0">
                <a:latin typeface="Courier New" pitchFamily="49" charset="0"/>
                <a:cs typeface="Courier New" pitchFamily="49" charset="0"/>
              </a:rPr>
              <a:t>() != "success"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print "timed out without making a valid measurement.\n";</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exit();</a:t>
            </a:r>
            <a:r>
              <a:rPr lang="en-US" sz="1600" dirty="0">
                <a:latin typeface="Courier New" pitchFamily="49" charset="0"/>
                <a:cs typeface="Courier New" pitchFamily="49" charset="0"/>
              </a:rPr>
              <a:t/>
            </a:r>
            <a:br>
              <a:rPr lang="en-US" sz="1600" dirty="0">
                <a:latin typeface="Courier New" pitchFamily="49" charset="0"/>
                <a:cs typeface="Courier New" pitchFamily="49" charset="0"/>
              </a:rPr>
            </a:br>
            <a:r>
              <a:rPr lang="en-US" sz="16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Builtin functions – </a:t>
            </a:r>
            <a:r>
              <a:rPr lang="en-US" dirty="0" smtClean="0">
                <a:latin typeface="Courier New" pitchFamily="49" charset="0"/>
                <a:cs typeface="Courier New" pitchFamily="49" charset="0"/>
              </a:rPr>
              <a:t>exit()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61225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000274"/>
          </a:xfrm>
        </p:spPr>
        <p:txBody>
          <a:bodyPr/>
          <a:lstStyle/>
          <a:p>
            <a:r>
              <a:rPr lang="en-US" dirty="0" smtClean="0"/>
              <a:t>&lt;expression&gt; ;</a:t>
            </a:r>
          </a:p>
          <a:p>
            <a:r>
              <a:rPr lang="en-US" dirty="0" smtClean="0"/>
              <a:t>Executes the expression and discards the result.</a:t>
            </a:r>
            <a:endParaRPr lang="en-US" dirty="0"/>
          </a:p>
        </p:txBody>
      </p:sp>
      <p:sp>
        <p:nvSpPr>
          <p:cNvPr id="3" name="Title 2"/>
          <p:cNvSpPr>
            <a:spLocks noGrp="1"/>
          </p:cNvSpPr>
          <p:nvPr>
            <p:ph type="title"/>
          </p:nvPr>
        </p:nvSpPr>
        <p:spPr/>
        <p:txBody>
          <a:bodyPr/>
          <a:lstStyle/>
          <a:p>
            <a:r>
              <a:rPr lang="en-US" dirty="0" smtClean="0"/>
              <a:t>Statements: expression statement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8598"/>
          </a:xfrm>
        </p:spPr>
        <p:txBody>
          <a:bodyPr/>
          <a:lstStyle/>
          <a:p>
            <a:r>
              <a:rPr lang="en-US" sz="1800" dirty="0" smtClean="0">
                <a:latin typeface="Courier New" pitchFamily="49" charset="0"/>
                <a:cs typeface="Courier New" pitchFamily="49" charset="0"/>
              </a:rPr>
              <a:t>if ( </a:t>
            </a:r>
            <a:r>
              <a:rPr lang="en-US" sz="1800" dirty="0" smtClean="0">
                <a:cs typeface="Courier New" pitchFamily="49" charset="0"/>
              </a:rPr>
              <a:t>&lt;logical expression&gt;</a:t>
            </a:r>
            <a:r>
              <a:rPr lang="en-US" sz="1800" dirty="0" smtClean="0">
                <a:latin typeface="Courier New" pitchFamily="49" charset="0"/>
                <a:cs typeface="Courier New" pitchFamily="49" charset="0"/>
              </a:rPr>
              <a:t> ) </a:t>
            </a:r>
            <a:r>
              <a:rPr lang="en-US" sz="1800" dirty="0" smtClean="0">
                <a:cs typeface="Courier New" pitchFamily="49" charset="0"/>
              </a:rPr>
              <a:t>&lt;statement&gt;</a:t>
            </a:r>
          </a:p>
          <a:p>
            <a:r>
              <a:rPr lang="en-US" sz="1800" dirty="0">
                <a:latin typeface="Courier New" pitchFamily="49" charset="0"/>
                <a:cs typeface="Courier New" pitchFamily="49" charset="0"/>
              </a:rPr>
              <a:t>if ( </a:t>
            </a:r>
            <a:r>
              <a:rPr lang="en-US" sz="1800" dirty="0">
                <a:cs typeface="Courier New" pitchFamily="49" charset="0"/>
              </a:rPr>
              <a:t>&lt;logical expression&gt;</a:t>
            </a:r>
            <a:r>
              <a:rPr lang="en-US" sz="1800" dirty="0">
                <a:latin typeface="Courier New" pitchFamily="49" charset="0"/>
                <a:cs typeface="Courier New" pitchFamily="49" charset="0"/>
              </a:rPr>
              <a:t> ) </a:t>
            </a:r>
            <a:r>
              <a:rPr lang="en-US" sz="1800" dirty="0" smtClean="0">
                <a:cs typeface="Courier New" pitchFamily="49" charset="0"/>
              </a:rPr>
              <a:t>&lt;</a:t>
            </a:r>
            <a:r>
              <a:rPr lang="en-US" sz="1800" dirty="0">
                <a:cs typeface="Courier New" pitchFamily="49" charset="0"/>
              </a:rPr>
              <a:t>statement</a:t>
            </a:r>
            <a:r>
              <a:rPr lang="en-US" sz="1800" dirty="0" smtClean="0">
                <a:cs typeface="Courier New" pitchFamily="49" charset="0"/>
              </a:rPr>
              <a:t>&gt;</a:t>
            </a:r>
            <a:r>
              <a:rPr lang="en-US" sz="1800" dirty="0" smtClean="0">
                <a:latin typeface="Courier New" pitchFamily="49" charset="0"/>
                <a:cs typeface="Courier New" pitchFamily="49" charset="0"/>
              </a:rPr>
              <a:t> else </a:t>
            </a:r>
            <a:r>
              <a:rPr lang="en-US" sz="1800" dirty="0" smtClean="0">
                <a:cs typeface="Courier New" pitchFamily="49" charset="0"/>
              </a:rPr>
              <a:t>&lt;statement&gt;</a:t>
            </a:r>
            <a:endParaRPr lang="en-US" sz="1800" dirty="0">
              <a:cs typeface="Courier New" pitchFamily="49" charset="0"/>
            </a:endParaRPr>
          </a:p>
          <a:p>
            <a:r>
              <a:rPr lang="en-US" dirty="0" smtClean="0"/>
              <a:t>&lt;statement&gt; can be a single statement, or it can be a nested block starting with { and ending with }.</a:t>
            </a:r>
          </a:p>
          <a:p>
            <a:r>
              <a:rPr lang="en-US" sz="1200" dirty="0" err="1" smtClean="0">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x = 1;</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if ( x &gt;= 0 ) print( "x is greater than or equal to zero.\n");</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else          print</a:t>
            </a:r>
            <a:r>
              <a:rPr lang="en-US" sz="1200" dirty="0">
                <a:latin typeface="Courier New" panose="02070309020205020404" pitchFamily="49" charset="0"/>
                <a:cs typeface="Courier New" panose="02070309020205020404" pitchFamily="49" charset="0"/>
              </a:rPr>
              <a:t>( "x is </a:t>
            </a:r>
            <a:r>
              <a:rPr lang="en-US" sz="1200" dirty="0" smtClean="0">
                <a:latin typeface="Courier New" panose="02070309020205020404" pitchFamily="49" charset="0"/>
                <a:cs typeface="Courier New" panose="02070309020205020404" pitchFamily="49" charset="0"/>
              </a:rPr>
              <a:t>less than zero</a:t>
            </a:r>
            <a:r>
              <a:rPr lang="en-US" sz="1200" dirty="0">
                <a:latin typeface="Courier New" panose="02070309020205020404" pitchFamily="49" charset="0"/>
                <a:cs typeface="Courier New" panose="02070309020205020404" pitchFamily="49" charset="0"/>
              </a:rPr>
              <a:t>.\n</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if ( x &gt;= 0 ) </a:t>
            </a:r>
            <a:r>
              <a:rPr lang="en-US" sz="1200" dirty="0" smtClean="0">
                <a:latin typeface="Courier New" panose="02070309020205020404" pitchFamily="49" charset="0"/>
                <a:cs typeface="Courier New" panose="02070309020205020404" pitchFamily="49" charset="0"/>
              </a:rPr>
              <a:t>{ print</a:t>
            </a:r>
            <a:r>
              <a:rPr lang="en-US" sz="1200" dirty="0">
                <a:latin typeface="Courier New" panose="02070309020205020404" pitchFamily="49" charset="0"/>
                <a:cs typeface="Courier New" panose="02070309020205020404" pitchFamily="49" charset="0"/>
              </a:rPr>
              <a:t>( "x is greater than or equal to zero.\n</a:t>
            </a:r>
            <a:r>
              <a:rPr lang="en-US" sz="1200" dirty="0" smtClean="0">
                <a:latin typeface="Courier New" panose="02070309020205020404" pitchFamily="49" charset="0"/>
                <a:cs typeface="Courier New" panose="02070309020205020404" pitchFamily="49" charset="0"/>
              </a:rPr>
              <a:t>"); x = x + 1; }</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else </a:t>
            </a:r>
            <a:r>
              <a:rPr lang="en-US" sz="1200" dirty="0" smtClean="0">
                <a:latin typeface="Courier New" panose="02070309020205020404" pitchFamily="49" charset="0"/>
                <a:cs typeface="Courier New" panose="02070309020205020404" pitchFamily="49" charset="0"/>
              </a:rPr>
              <a:t>         { print</a:t>
            </a:r>
            <a:r>
              <a:rPr lang="en-US" sz="1200" dirty="0">
                <a:latin typeface="Courier New" panose="02070309020205020404" pitchFamily="49" charset="0"/>
                <a:cs typeface="Courier New" panose="02070309020205020404" pitchFamily="49" charset="0"/>
              </a:rPr>
              <a:t>( "x is less than zero.\n</a:t>
            </a:r>
            <a:r>
              <a:rPr lang="en-US" sz="1200" dirty="0" smtClean="0">
                <a:latin typeface="Courier New" panose="02070309020205020404" pitchFamily="49" charset="0"/>
                <a:cs typeface="Courier New" panose="02070309020205020404" pitchFamily="49" charset="0"/>
              </a:rPr>
              <a:t>");                x = x – 1; }</a:t>
            </a:r>
          </a:p>
        </p:txBody>
      </p:sp>
      <p:sp>
        <p:nvSpPr>
          <p:cNvPr id="3" name="Title 2"/>
          <p:cNvSpPr>
            <a:spLocks noGrp="1"/>
          </p:cNvSpPr>
          <p:nvPr>
            <p:ph type="title"/>
          </p:nvPr>
        </p:nvSpPr>
        <p:spPr/>
        <p:txBody>
          <a:bodyPr/>
          <a:lstStyle/>
          <a:p>
            <a:r>
              <a:rPr lang="en-US" dirty="0" smtClean="0"/>
              <a:t>Statements – if / then / else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700" dirty="0" smtClean="0">
                <a:latin typeface="Courier New" pitchFamily="49" charset="0"/>
                <a:cs typeface="Courier New" pitchFamily="49" charset="0"/>
              </a:rPr>
              <a:t>for ( </a:t>
            </a:r>
            <a:r>
              <a:rPr lang="en-US" sz="1700" dirty="0" smtClean="0">
                <a:cs typeface="Courier New" pitchFamily="49" charset="0"/>
              </a:rPr>
              <a:t>&lt;initializer expression&gt;</a:t>
            </a:r>
            <a:r>
              <a:rPr lang="en-US" sz="1700" dirty="0" smtClean="0">
                <a:latin typeface="Courier New" pitchFamily="49" charset="0"/>
                <a:cs typeface="Courier New" pitchFamily="49" charset="0"/>
              </a:rPr>
              <a:t> ; </a:t>
            </a:r>
            <a:r>
              <a:rPr lang="en-US" sz="1700" dirty="0" smtClean="0">
                <a:cs typeface="Courier New" pitchFamily="49" charset="0"/>
              </a:rPr>
              <a:t>&lt;logical expression&gt;</a:t>
            </a:r>
            <a:r>
              <a:rPr lang="en-US" sz="1700" dirty="0" smtClean="0">
                <a:latin typeface="Courier New" pitchFamily="49" charset="0"/>
                <a:cs typeface="Courier New" pitchFamily="49" charset="0"/>
              </a:rPr>
              <a:t>; </a:t>
            </a:r>
            <a:r>
              <a:rPr lang="en-US" sz="1700" dirty="0" smtClean="0">
                <a:cs typeface="Courier New" pitchFamily="49" charset="0"/>
              </a:rPr>
              <a:t>&lt;epilogue expression&gt;</a:t>
            </a:r>
            <a:r>
              <a:rPr lang="en-US" sz="1700" dirty="0" smtClean="0">
                <a:latin typeface="Courier New" pitchFamily="49" charset="0"/>
                <a:cs typeface="Courier New" pitchFamily="49" charset="0"/>
              </a:rPr>
              <a:t> ) </a:t>
            </a:r>
            <a:br>
              <a:rPr lang="en-US" sz="1700" dirty="0" smtClean="0">
                <a:latin typeface="Courier New" pitchFamily="49" charset="0"/>
                <a:cs typeface="Courier New" pitchFamily="49" charset="0"/>
              </a:rPr>
            </a:br>
            <a:r>
              <a:rPr lang="en-US" sz="1700" dirty="0" smtClean="0">
                <a:latin typeface="Courier New" pitchFamily="49" charset="0"/>
                <a:cs typeface="Courier New" pitchFamily="49" charset="0"/>
              </a:rPr>
              <a:t>	</a:t>
            </a:r>
            <a:r>
              <a:rPr lang="en-US" sz="1700" dirty="0" smtClean="0">
                <a:cs typeface="Courier New" pitchFamily="49" charset="0"/>
              </a:rPr>
              <a:t>&lt;loop body statement&gt;</a:t>
            </a:r>
          </a:p>
          <a:p>
            <a:r>
              <a:rPr lang="en-US" sz="2000" dirty="0" smtClean="0"/>
              <a:t>The </a:t>
            </a:r>
            <a:r>
              <a:rPr lang="en-US" sz="2000" dirty="0" err="1" smtClean="0"/>
              <a:t>initializer</a:t>
            </a:r>
            <a:r>
              <a:rPr lang="en-US" sz="2000" dirty="0" smtClean="0"/>
              <a:t> expression is run.</a:t>
            </a:r>
          </a:p>
          <a:p>
            <a:r>
              <a:rPr lang="en-US" sz="2000" dirty="0" smtClean="0"/>
              <a:t>Then the logical expression is evaluated, if false, execution of the statement is complete.</a:t>
            </a:r>
          </a:p>
          <a:p>
            <a:r>
              <a:rPr lang="en-US" sz="2000" dirty="0" smtClean="0"/>
              <a:t>Otherwise, the loop body statement is run, then the epilogue expression is run, then we loop back to where we will evaluate the logical expression.</a:t>
            </a:r>
          </a:p>
        </p:txBody>
      </p:sp>
      <p:sp>
        <p:nvSpPr>
          <p:cNvPr id="3" name="Title 2"/>
          <p:cNvSpPr>
            <a:spLocks noGrp="1"/>
          </p:cNvSpPr>
          <p:nvPr>
            <p:ph type="title"/>
          </p:nvPr>
        </p:nvSpPr>
        <p:spPr/>
        <p:txBody>
          <a:bodyPr/>
          <a:lstStyle/>
          <a:p>
            <a:r>
              <a:rPr lang="en-US" dirty="0" smtClean="0"/>
              <a:t>Statements – traditional C 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9336"/>
          </a:xfrm>
        </p:spPr>
        <p:txBody>
          <a:bodyPr/>
          <a:lstStyle/>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for (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=i+1 )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print(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 + string(</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endParaRPr lang="en-US" dirty="0" smtClean="0">
              <a:cs typeface="Courier New" pitchFamily="49" charset="0"/>
            </a:endParaRPr>
          </a:p>
          <a:p>
            <a:r>
              <a:rPr lang="en-US" dirty="0" smtClean="0">
                <a:cs typeface="Courier New" pitchFamily="49" charset="0"/>
              </a:rPr>
              <a:t>Note that it’s not  </a:t>
            </a:r>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738187" lvl="1" indent="-457200">
              <a:buFont typeface="+mj-lt"/>
              <a:buAutoNum type="arabicPeriod"/>
            </a:pPr>
            <a:r>
              <a:rPr lang="en-US" dirty="0" smtClean="0">
                <a:cs typeface="Courier New" pitchFamily="49" charset="0"/>
              </a:rPr>
              <a:t>The initializer is an expression, not a statement, so can’t declare </a:t>
            </a:r>
            <a:r>
              <a:rPr lang="en-US" dirty="0">
                <a:latin typeface="Courier New" panose="02070309020205020404" pitchFamily="49" charset="0"/>
                <a:cs typeface="Courier New" panose="02070309020205020404" pitchFamily="49" charset="0"/>
              </a:rPr>
              <a:t>i</a:t>
            </a:r>
            <a:r>
              <a:rPr lang="en-US" dirty="0" smtClean="0">
                <a:cs typeface="Courier New" pitchFamily="49" charset="0"/>
              </a:rPr>
              <a:t> to be an </a:t>
            </a:r>
            <a:r>
              <a:rPr lang="en-US" dirty="0" smtClean="0">
                <a:latin typeface="Courier New" panose="02070309020205020404" pitchFamily="49" charset="0"/>
                <a:cs typeface="Courier New" panose="02070309020205020404" pitchFamily="49" charset="0"/>
              </a:rPr>
              <a:t>int</a:t>
            </a:r>
            <a:r>
              <a:rPr lang="en-US" dirty="0" smtClean="0">
                <a:cs typeface="Courier New" pitchFamily="49" charset="0"/>
              </a:rPr>
              <a:t>.</a:t>
            </a:r>
          </a:p>
          <a:p>
            <a:pPr marL="738187" lvl="1" indent="-457200">
              <a:buFont typeface="+mj-lt"/>
              <a:buAutoNum type="arabicPeriod"/>
            </a:pPr>
            <a:r>
              <a:rPr lang="en-US" dirty="0" smtClean="0">
                <a:cs typeface="Courier New" pitchFamily="49" charset="0"/>
              </a:rPr>
              <a:t>There is no C++ increment operator ++.</a:t>
            </a:r>
          </a:p>
          <a:p>
            <a:endParaRPr lang="en-US"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Example of traditional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0263"/>
          </a:xfrm>
        </p:spPr>
        <p:txBody>
          <a:bodyPr/>
          <a:lstStyle/>
          <a:p>
            <a:r>
              <a:rPr lang="en-US" dirty="0" smtClean="0"/>
              <a:t>For &lt;identifier&gt; = { &lt;list of expressions&gt; } statement</a:t>
            </a:r>
          </a:p>
          <a:p>
            <a:r>
              <a:rPr lang="en-US" dirty="0" smtClean="0"/>
              <a:t>E.g.</a:t>
            </a:r>
            <a:r>
              <a:rPr lang="en-US" sz="2000" dirty="0" smtClean="0"/>
              <a:t> </a:t>
            </a:r>
            <a:br>
              <a:rPr lang="en-US" sz="2000" dirty="0" smtClean="0"/>
            </a:br>
            <a:r>
              <a:rPr lang="en-US" sz="1800" dirty="0" smtClean="0">
                <a:latin typeface="Courier New" panose="02070309020205020404" pitchFamily="49" charset="0"/>
                <a:cs typeface="Courier New" panose="02070309020205020404" pitchFamily="49" charset="0"/>
              </a:rPr>
              <a:t/>
            </a:r>
            <a:br>
              <a:rPr lang="en-US" sz="1800" dirty="0" smtClean="0">
                <a:latin typeface="Courier New" panose="02070309020205020404" pitchFamily="49" charset="0"/>
                <a:cs typeface="Courier New" panose="02070309020205020404" pitchFamily="49" charset="0"/>
              </a:rPr>
            </a:b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for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 { 0, 1, 2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print("</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 " + string(</a:t>
            </a:r>
            <a:r>
              <a:rPr lang="en-US" sz="1800" dirty="0" err="1" smtClean="0">
                <a:latin typeface="Courier New" pitchFamily="49" charset="0"/>
                <a:cs typeface="Courier New" pitchFamily="49" charset="0"/>
              </a:rPr>
              <a:t>i</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"\n");</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string s;</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for s = { "cat", "dog", "mouse"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print ( "A " + s + " has four legs.\n");</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Statement – list-style for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16156"/>
          </a:xfrm>
        </p:spPr>
        <p:txBody>
          <a:bodyPr/>
          <a:lstStyle/>
          <a:p>
            <a:r>
              <a:rPr lang="en-US" dirty="0">
                <a:latin typeface="Courier New" pitchFamily="49" charset="0"/>
                <a:cs typeface="Courier New" pitchFamily="49" charset="0"/>
              </a:rPr>
              <a:t>w</a:t>
            </a:r>
            <a:r>
              <a:rPr lang="en-US" dirty="0" smtClean="0">
                <a:latin typeface="Courier New" pitchFamily="49" charset="0"/>
                <a:cs typeface="Courier New" pitchFamily="49" charset="0"/>
              </a:rPr>
              <a:t>hile</a:t>
            </a:r>
            <a:r>
              <a:rPr lang="en-US" dirty="0" smtClean="0"/>
              <a:t> ( &lt;logical expression&gt; ) &lt;loop body statement&gt;</a:t>
            </a:r>
          </a:p>
          <a:p>
            <a:r>
              <a:rPr lang="en-US" dirty="0" smtClean="0"/>
              <a:t>The logical expression is evaluated, and if false, execution of the statement is complete.</a:t>
            </a:r>
          </a:p>
          <a:p>
            <a:r>
              <a:rPr lang="en-US" dirty="0" smtClean="0"/>
              <a:t>Otherwise, the loop body statement is executed and then we loop back to evaluating the logical expression again.</a:t>
            </a:r>
          </a:p>
          <a:p>
            <a:endParaRPr lang="en-US" dirty="0"/>
          </a:p>
        </p:txBody>
      </p:sp>
      <p:sp>
        <p:nvSpPr>
          <p:cNvPr id="3" name="Title 2"/>
          <p:cNvSpPr>
            <a:spLocks noGrp="1"/>
          </p:cNvSpPr>
          <p:nvPr>
            <p:ph type="title"/>
          </p:nvPr>
        </p:nvSpPr>
        <p:spPr/>
        <p:txBody>
          <a:bodyPr/>
          <a:lstStyle/>
          <a:p>
            <a:r>
              <a:rPr lang="en-US" dirty="0" smtClean="0"/>
              <a:t>Statement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dirty="0" smtClean="0">
                <a:latin typeface="Courier New" pitchFamily="49" charset="0"/>
                <a:cs typeface="Courier New" pitchFamily="49" charset="0"/>
              </a:rPr>
              <a:t>do </a:t>
            </a:r>
            <a:r>
              <a:rPr lang="en-US" dirty="0"/>
              <a:t>&lt;loop body statement&gt;</a:t>
            </a:r>
            <a:r>
              <a:rPr lang="en-US" dirty="0" smtClean="0">
                <a:latin typeface="Courier New" pitchFamily="49" charset="0"/>
                <a:cs typeface="Courier New" pitchFamily="49" charset="0"/>
              </a:rPr>
              <a:t> while</a:t>
            </a:r>
            <a:r>
              <a:rPr lang="en-US" dirty="0" smtClean="0"/>
              <a:t> ( &lt;logical expression&gt; ) ;</a:t>
            </a:r>
          </a:p>
          <a:p>
            <a:r>
              <a:rPr lang="en-US" dirty="0" smtClean="0"/>
              <a:t>The </a:t>
            </a:r>
            <a:r>
              <a:rPr lang="en-US" dirty="0"/>
              <a:t>loop body statement is </a:t>
            </a:r>
            <a:r>
              <a:rPr lang="en-US" dirty="0" smtClean="0"/>
              <a:t>executed, and then the logical expression is evaluated, and if the result </a:t>
            </a:r>
            <a:r>
              <a:rPr lang="en-US" smtClean="0"/>
              <a:t>was "false", </a:t>
            </a:r>
            <a:r>
              <a:rPr lang="en-US" dirty="0" smtClean="0"/>
              <a:t>execution of the statement is complete.</a:t>
            </a:r>
          </a:p>
          <a:p>
            <a:r>
              <a:rPr lang="en-US" dirty="0" smtClean="0"/>
              <a:t>Otherwise, and then we loop back to running the loop body statement again.</a:t>
            </a:r>
          </a:p>
          <a:p>
            <a:endParaRPr lang="en-US" dirty="0"/>
          </a:p>
        </p:txBody>
      </p:sp>
      <p:sp>
        <p:nvSpPr>
          <p:cNvPr id="3" name="Title 2"/>
          <p:cNvSpPr>
            <a:spLocks noGrp="1"/>
          </p:cNvSpPr>
          <p:nvPr>
            <p:ph type="title"/>
          </p:nvPr>
        </p:nvSpPr>
        <p:spPr/>
        <p:txBody>
          <a:bodyPr/>
          <a:lstStyle/>
          <a:p>
            <a:r>
              <a:rPr lang="en-US" dirty="0" smtClean="0"/>
              <a:t>Statement – do - while loop</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985980"/>
          </a:xfrm>
        </p:spPr>
        <p:txBody>
          <a:bodyPr/>
          <a:lstStyle/>
          <a:p>
            <a:r>
              <a:rPr lang="en-US" dirty="0" smtClean="0"/>
              <a:t>Statements in the programming language end with a semi-colon, like C / C++ / Java.</a:t>
            </a:r>
          </a:p>
          <a:p>
            <a:r>
              <a:rPr lang="en-US" dirty="0"/>
              <a:t>C style comments are supported</a:t>
            </a:r>
          </a:p>
          <a:p>
            <a:pPr lvl="1"/>
            <a:r>
              <a:rPr lang="en-US" dirty="0"/>
              <a:t>The part from   /*   to   */   is ignored</a:t>
            </a:r>
          </a:p>
          <a:p>
            <a:r>
              <a:rPr lang="en-US" dirty="0"/>
              <a:t>C++ style comments are supported</a:t>
            </a:r>
          </a:p>
          <a:p>
            <a:pPr lvl="1"/>
            <a:r>
              <a:rPr lang="en-US" dirty="0"/>
              <a:t>From   //    to the end of the line is ignored</a:t>
            </a:r>
            <a:r>
              <a:rPr lang="en-US" dirty="0" smtClean="0"/>
              <a:t>.</a:t>
            </a:r>
          </a:p>
          <a:p>
            <a:r>
              <a:rPr lang="en-US" dirty="0" smtClean="0"/>
              <a:t># style comments are supported</a:t>
            </a:r>
          </a:p>
          <a:p>
            <a:pPr lvl="1"/>
            <a:r>
              <a:rPr lang="en-US" dirty="0" smtClean="0"/>
              <a:t>From</a:t>
            </a:r>
            <a:r>
              <a:rPr lang="en-US" dirty="0" smtClean="0">
                <a:latin typeface="Courier New" panose="02070309020205020404" pitchFamily="49" charset="0"/>
                <a:cs typeface="Courier New" panose="02070309020205020404" pitchFamily="49" charset="0"/>
              </a:rPr>
              <a:t> # </a:t>
            </a:r>
            <a:r>
              <a:rPr lang="en-US" dirty="0" smtClean="0"/>
              <a:t>to the end of the line is ignored.</a:t>
            </a:r>
          </a:p>
          <a:p>
            <a:pPr lvl="1"/>
            <a:endParaRPr lang="en-US" dirty="0" smtClean="0"/>
          </a:p>
          <a:p>
            <a:endParaRPr lang="en-US" dirty="0"/>
          </a:p>
        </p:txBody>
      </p:sp>
      <p:sp>
        <p:nvSpPr>
          <p:cNvPr id="3" name="Title 2"/>
          <p:cNvSpPr>
            <a:spLocks noGrp="1"/>
          </p:cNvSpPr>
          <p:nvPr>
            <p:ph type="title"/>
          </p:nvPr>
        </p:nvSpPr>
        <p:spPr/>
        <p:txBody>
          <a:bodyPr/>
          <a:lstStyle/>
          <a:p>
            <a:r>
              <a:rPr lang="en-US" dirty="0" err="1"/>
              <a:t>i</a:t>
            </a:r>
            <a:r>
              <a:rPr lang="en-US" dirty="0" err="1" smtClean="0"/>
              <a:t>vyscript</a:t>
            </a:r>
            <a:r>
              <a:rPr lang="en-US" dirty="0" smtClean="0"/>
              <a:t> programming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Operating the ivy engine</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4022"/>
          </a:xfrm>
        </p:spPr>
        <p:txBody>
          <a:bodyPr/>
          <a:lstStyle/>
          <a:p>
            <a:r>
              <a:rPr lang="en-US" altLang="zh-CN" sz="2000" dirty="0" smtClean="0"/>
              <a:t>When ivy is invoked on the command line like</a:t>
            </a:r>
          </a:p>
          <a:p>
            <a:pPr lvl="1"/>
            <a:r>
              <a:rPr lang="en-US" altLang="zh-CN" sz="1800" dirty="0">
                <a:latin typeface="Courier New" pitchFamily="49" charset="0"/>
                <a:cs typeface="Courier New" pitchFamily="49" charset="0"/>
              </a:rPr>
              <a:t>i</a:t>
            </a:r>
            <a:r>
              <a:rPr lang="en-US" altLang="zh-CN" sz="1800" dirty="0" smtClean="0">
                <a:latin typeface="Courier New" pitchFamily="49" charset="0"/>
                <a:cs typeface="Courier New" pitchFamily="49" charset="0"/>
              </a:rPr>
              <a:t>vy some/path/</a:t>
            </a:r>
            <a:r>
              <a:rPr lang="en-US" altLang="zh-CN" sz="1800" b="1" dirty="0" err="1" smtClean="0">
                <a:latin typeface="Courier New" pitchFamily="49" charset="0"/>
                <a:cs typeface="Courier New" pitchFamily="49" charset="0"/>
              </a:rPr>
              <a:t>henri</a:t>
            </a:r>
            <a:r>
              <a:rPr lang="en-US" altLang="zh-CN" sz="1800" dirty="0" err="1" smtClean="0">
                <a:latin typeface="Courier New" pitchFamily="49" charset="0"/>
                <a:cs typeface="Courier New" pitchFamily="49" charset="0"/>
              </a:rPr>
              <a:t>.ivyscript</a:t>
            </a:r>
            <a:endParaRPr lang="en-US" altLang="zh-CN" sz="1800" dirty="0" smtClean="0"/>
          </a:p>
          <a:p>
            <a:r>
              <a:rPr lang="en-US" altLang="zh-CN" sz="2000" dirty="0" smtClean="0"/>
              <a:t>The </a:t>
            </a:r>
            <a:r>
              <a:rPr lang="en-US" altLang="zh-CN" sz="2000" b="1" dirty="0" err="1" smtClean="0">
                <a:latin typeface="Courier New" pitchFamily="49" charset="0"/>
                <a:cs typeface="Courier New" pitchFamily="49" charset="0"/>
              </a:rPr>
              <a:t>henri</a:t>
            </a:r>
            <a:r>
              <a:rPr lang="en-US" altLang="zh-CN" sz="2000" dirty="0" smtClean="0"/>
              <a:t> in </a:t>
            </a:r>
            <a:r>
              <a:rPr lang="en-US" altLang="zh-CN" sz="2000" dirty="0" smtClean="0">
                <a:latin typeface="Courier New" pitchFamily="49" charset="0"/>
                <a:cs typeface="Courier New" pitchFamily="49" charset="0"/>
              </a:rPr>
              <a:t>some/path/</a:t>
            </a:r>
            <a:r>
              <a:rPr lang="en-US" altLang="zh-CN" sz="2000" b="1" dirty="0" err="1" smtClean="0">
                <a:latin typeface="Courier New" pitchFamily="49" charset="0"/>
                <a:cs typeface="Courier New" pitchFamily="49" charset="0"/>
              </a:rPr>
              <a:t>henri</a:t>
            </a:r>
            <a:r>
              <a:rPr lang="en-US" altLang="zh-CN" sz="2000" dirty="0" err="1" smtClean="0">
                <a:latin typeface="Courier New" pitchFamily="49" charset="0"/>
                <a:cs typeface="Courier New" pitchFamily="49" charset="0"/>
              </a:rPr>
              <a:t>.ivyscript</a:t>
            </a:r>
            <a:r>
              <a:rPr lang="en-US" altLang="zh-CN" sz="2000" dirty="0"/>
              <a:t>, the part of the </a:t>
            </a:r>
            <a:r>
              <a:rPr lang="en-US" altLang="zh-CN" sz="2000" dirty="0" err="1"/>
              <a:t>ivyscript</a:t>
            </a:r>
            <a:r>
              <a:rPr lang="en-US" altLang="zh-CN" sz="2000" dirty="0"/>
              <a:t> </a:t>
            </a:r>
            <a:r>
              <a:rPr lang="en-US" altLang="zh-CN" sz="2000" dirty="0" smtClean="0"/>
              <a:t>filename discarding the path and the .</a:t>
            </a:r>
            <a:r>
              <a:rPr lang="en-US" altLang="zh-CN" sz="2000" dirty="0" err="1" smtClean="0"/>
              <a:t>ivyscript</a:t>
            </a:r>
            <a:r>
              <a:rPr lang="en-US" altLang="zh-CN" sz="2000" dirty="0" smtClean="0"/>
              <a:t> suffix, is called the "</a:t>
            </a:r>
            <a:r>
              <a:rPr lang="en-US" altLang="zh-CN" sz="2000" b="1" dirty="0" smtClean="0"/>
              <a:t>test name</a:t>
            </a:r>
            <a:r>
              <a:rPr lang="en-US" altLang="zh-CN" sz="2000" dirty="0" smtClean="0"/>
              <a:t>".</a:t>
            </a:r>
          </a:p>
          <a:p>
            <a:r>
              <a:rPr lang="en-US" altLang="zh-CN" sz="2000" dirty="0" smtClean="0"/>
              <a:t>It’s used as the subfolder name off of the </a:t>
            </a:r>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a:t>
            </a:r>
            <a:r>
              <a:rPr lang="en-US" altLang="zh-CN" sz="2000" dirty="0" smtClean="0"/>
              <a:t> folder.</a:t>
            </a:r>
          </a:p>
        </p:txBody>
      </p:sp>
      <p:sp>
        <p:nvSpPr>
          <p:cNvPr id="3" name="Title 2"/>
          <p:cNvSpPr>
            <a:spLocks noGrp="1"/>
          </p:cNvSpPr>
          <p:nvPr>
            <p:ph type="title"/>
          </p:nvPr>
        </p:nvSpPr>
        <p:spPr/>
        <p:txBody>
          <a:bodyPr/>
          <a:lstStyle/>
          <a:p>
            <a:r>
              <a:rPr lang="en-US" smtClean="0"/>
              <a:t>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27331"/>
          </a:xfrm>
        </p:spPr>
        <p:txBody>
          <a:bodyPr/>
          <a:lstStyle/>
          <a:p>
            <a:r>
              <a:rPr lang="en-US" altLang="zh-CN" sz="2000" dirty="0" smtClean="0"/>
              <a:t>The test name is also used as part of the prefix of ivy output filenames.</a:t>
            </a:r>
          </a:p>
          <a:p>
            <a:pPr lvl="1"/>
            <a:r>
              <a:rPr lang="en-US" altLang="zh-CN" sz="1800" dirty="0" smtClean="0"/>
              <a:t>So that you can combine together in one folder any files from multiple ivy runs and there wouldn’t be name collisions as long as the test names were different.</a:t>
            </a:r>
          </a:p>
          <a:p>
            <a:pPr lvl="1"/>
            <a:r>
              <a:rPr lang="en-US" altLang="zh-CN" sz="1800" dirty="0" smtClean="0"/>
              <a:t>So that if you threw all the output files in one folder they would sort on nicely on filename, grouping like they were grouped in the original folders.</a:t>
            </a:r>
          </a:p>
          <a:p>
            <a:pPr lvl="1"/>
            <a:r>
              <a:rPr lang="en-US" altLang="zh-CN" sz="1800" dirty="0" smtClean="0"/>
              <a:t>So that if all you get is the file, you still knew which folder it came from.</a:t>
            </a:r>
            <a:endParaRPr lang="zh-CN" altLang="en-US" sz="1800" dirty="0" smtClean="0"/>
          </a:p>
        </p:txBody>
      </p:sp>
      <p:sp>
        <p:nvSpPr>
          <p:cNvPr id="3" name="Title 2"/>
          <p:cNvSpPr>
            <a:spLocks noGrp="1"/>
          </p:cNvSpPr>
          <p:nvPr>
            <p:ph type="title"/>
          </p:nvPr>
        </p:nvSpPr>
        <p:spPr/>
        <p:txBody>
          <a:bodyPr/>
          <a:lstStyle/>
          <a:p>
            <a:r>
              <a:rPr lang="en-US" smtClean="0"/>
              <a:t>"test name" </a:t>
            </a:r>
            <a:r>
              <a:rPr lang="en-US" dirty="0" smtClean="0"/>
              <a:t>– used in output filename prefixes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2503"/>
          </a:xfrm>
        </p:spPr>
        <p:txBody>
          <a:bodyPr/>
          <a:lstStyle/>
          <a:p>
            <a:r>
              <a:rPr lang="en-US" sz="2000" dirty="0" smtClean="0">
                <a:latin typeface="Courier New" pitchFamily="49" charset="0"/>
                <a:cs typeface="Courier New" pitchFamily="49" charset="0"/>
              </a:rPr>
              <a:t>[Hosts] </a:t>
            </a:r>
            <a:r>
              <a:rPr lang="en-US" sz="2000" dirty="0" smtClean="0"/>
              <a:t>&lt;list of hosts&gt; </a:t>
            </a:r>
            <a:r>
              <a:rPr lang="en-US" sz="2000" dirty="0" smtClean="0">
                <a:latin typeface="Courier New" pitchFamily="49" charset="0"/>
                <a:cs typeface="Courier New" pitchFamily="49" charset="0"/>
              </a:rPr>
              <a:t>[Select] </a:t>
            </a:r>
            <a:r>
              <a:rPr lang="en-US" sz="2000" dirty="0" smtClean="0"/>
              <a:t>&lt;select spec&gt; ;</a:t>
            </a:r>
          </a:p>
          <a:p>
            <a:r>
              <a:rPr lang="en-US" sz="2000" dirty="0" smtClean="0"/>
              <a:t>Forms of specifying test hosts:</a:t>
            </a:r>
          </a:p>
          <a:p>
            <a:pPr lvl="1"/>
            <a:r>
              <a:rPr lang="en-US" sz="1800" dirty="0" smtClean="0"/>
              <a:t>&lt;string expression for </a:t>
            </a:r>
            <a:r>
              <a:rPr lang="en-US" sz="1800" dirty="0" err="1" smtClean="0"/>
              <a:t>ivyscript_hostname</a:t>
            </a:r>
            <a:r>
              <a:rPr lang="en-US" sz="1800" dirty="0" smtClean="0"/>
              <a:t>&gt;</a:t>
            </a:r>
          </a:p>
          <a:p>
            <a:pPr lvl="2"/>
            <a:r>
              <a:rPr lang="en-US" sz="1600" dirty="0" smtClean="0"/>
              <a:t>E.g. </a:t>
            </a:r>
            <a:r>
              <a:rPr lang="en-US" sz="1600" dirty="0" smtClean="0">
                <a:latin typeface="Courier New" panose="02070309020205020404" pitchFamily="49" charset="0"/>
                <a:cs typeface="Courier New" panose="02070309020205020404" pitchFamily="49" charset="0"/>
              </a:rPr>
              <a:t>"sun159"</a:t>
            </a:r>
            <a:r>
              <a:rPr lang="en-US" sz="1600" dirty="0" smtClean="0"/>
              <a:t>   [must look like an identifier]</a:t>
            </a:r>
          </a:p>
          <a:p>
            <a:pPr lvl="1"/>
            <a:r>
              <a:rPr lang="en-US" sz="1800" dirty="0" smtClean="0"/>
              <a:t>&lt;dotted quad - </a:t>
            </a:r>
            <a:r>
              <a:rPr lang="en-US" sz="1800" i="1" dirty="0" smtClean="0"/>
              <a:t>not in quotes</a:t>
            </a:r>
            <a:r>
              <a:rPr lang="en-US" sz="1800" dirty="0" smtClean="0"/>
              <a:t>&gt;</a:t>
            </a:r>
          </a:p>
          <a:p>
            <a:pPr lvl="2"/>
            <a:r>
              <a:rPr lang="en-US" sz="1600" dirty="0" smtClean="0"/>
              <a:t>E.g. 192.168.1.1</a:t>
            </a:r>
          </a:p>
          <a:p>
            <a:pPr lvl="1"/>
            <a:r>
              <a:rPr lang="en-US" sz="1800" dirty="0" smtClean="0"/>
              <a:t>&lt;starting hostname&gt; </a:t>
            </a:r>
            <a:r>
              <a:rPr lang="en-US" sz="1800" dirty="0" smtClean="0">
                <a:latin typeface="Courier New" panose="02070309020205020404" pitchFamily="49" charset="0"/>
                <a:cs typeface="Courier New" panose="02070309020205020404" pitchFamily="49" charset="0"/>
              </a:rPr>
              <a:t>to</a:t>
            </a:r>
            <a:r>
              <a:rPr lang="en-US" sz="1800" dirty="0" smtClean="0"/>
              <a:t> &lt;ending hostname or number&gt;</a:t>
            </a:r>
          </a:p>
          <a:p>
            <a:pPr lvl="2"/>
            <a:r>
              <a:rPr lang="en-US" sz="1600" dirty="0" smtClean="0"/>
              <a:t>Shorthand for a series of hostnames with numeric suffixes.</a:t>
            </a:r>
          </a:p>
          <a:p>
            <a:pPr lvl="2"/>
            <a:r>
              <a:rPr lang="en-US" sz="1600" dirty="0" smtClean="0"/>
              <a:t>E.g.  </a:t>
            </a:r>
            <a:r>
              <a:rPr lang="en-US" sz="1600" dirty="0" smtClean="0">
                <a:latin typeface="Courier New" pitchFamily="49" charset="0"/>
                <a:cs typeface="Courier New" pitchFamily="49" charset="0"/>
              </a:rPr>
              <a:t>"cb16" to "cb31"</a:t>
            </a:r>
            <a:r>
              <a:rPr lang="en-US" sz="1600" dirty="0" smtClean="0"/>
              <a:t>   or just   </a:t>
            </a:r>
            <a:r>
              <a:rPr lang="en-US" sz="1600" dirty="0" smtClean="0">
                <a:latin typeface="Courier New" pitchFamily="49" charset="0"/>
                <a:cs typeface="Courier New" pitchFamily="49" charset="0"/>
              </a:rPr>
              <a:t>"cb16" </a:t>
            </a:r>
            <a:r>
              <a:rPr lang="en-US" sz="1600" dirty="0">
                <a:latin typeface="Courier New" pitchFamily="49" charset="0"/>
                <a:cs typeface="Courier New" pitchFamily="49" charset="0"/>
              </a:rPr>
              <a:t>to </a:t>
            </a:r>
            <a:r>
              <a:rPr lang="en-US" sz="1600" dirty="0" smtClean="0">
                <a:latin typeface="Courier New" pitchFamily="49" charset="0"/>
                <a:cs typeface="Courier New" pitchFamily="49" charset="0"/>
              </a:rPr>
              <a:t>"31"</a:t>
            </a:r>
            <a:r>
              <a:rPr lang="en-US" sz="1600" dirty="0" smtClean="0"/>
              <a:t>  or even  </a:t>
            </a:r>
            <a:r>
              <a:rPr lang="en-US" sz="1600" dirty="0" smtClean="0">
                <a:latin typeface="Courier New" pitchFamily="49" charset="0"/>
                <a:cs typeface="Courier New" pitchFamily="49" charset="0"/>
              </a:rPr>
              <a:t>"cb16" to 31</a:t>
            </a:r>
            <a:endParaRPr lang="en-US" sz="2000" dirty="0"/>
          </a:p>
        </p:txBody>
      </p:sp>
      <p:sp>
        <p:nvSpPr>
          <p:cNvPr id="3" name="Title 2"/>
          <p:cNvSpPr>
            <a:spLocks noGrp="1"/>
          </p:cNvSpPr>
          <p:nvPr>
            <p:ph type="title"/>
          </p:nvPr>
        </p:nvSpPr>
        <p:spPr/>
        <p:txBody>
          <a:bodyPr/>
          <a:lstStyle/>
          <a:p>
            <a:r>
              <a:rPr lang="en-US" dirty="0" smtClean="0"/>
              <a:t>Statement – </a:t>
            </a:r>
            <a:r>
              <a:rPr lang="en-US" dirty="0" smtClean="0">
                <a:latin typeface="Courier New" pitchFamily="49" charset="0"/>
                <a:cs typeface="Courier New" pitchFamily="49" charset="0"/>
              </a:rPr>
              <a:t>[Hosts]</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16484"/>
          </a:xfrm>
        </p:spPr>
        <p:txBody>
          <a:bodyPr/>
          <a:lstStyle/>
          <a:p>
            <a:r>
              <a:rPr lang="en-US" sz="2000" dirty="0" smtClean="0"/>
              <a:t>On each specified host, the "</a:t>
            </a:r>
            <a:r>
              <a:rPr lang="en-US" sz="2000" dirty="0" err="1" smtClean="0"/>
              <a:t>ivyslave</a:t>
            </a:r>
            <a:r>
              <a:rPr lang="en-US" sz="2000" dirty="0" smtClean="0"/>
              <a:t>" executable is started using an </a:t>
            </a:r>
            <a:r>
              <a:rPr lang="en-US" sz="2000" dirty="0" err="1" smtClean="0"/>
              <a:t>ssh</a:t>
            </a:r>
            <a:r>
              <a:rPr lang="en-US" sz="2000" dirty="0" smtClean="0"/>
              <a:t> command.</a:t>
            </a:r>
          </a:p>
          <a:p>
            <a:pPr lvl="1"/>
            <a:r>
              <a:rPr lang="en-US" sz="1600" dirty="0" smtClean="0"/>
              <a:t>Master host must be set up to </a:t>
            </a:r>
            <a:r>
              <a:rPr lang="en-US" sz="1600" dirty="0" err="1" smtClean="0"/>
              <a:t>ssh</a:t>
            </a:r>
            <a:r>
              <a:rPr lang="en-US" sz="1600" dirty="0" smtClean="0"/>
              <a:t> to test hosts without a password (that is, using certificate-based authentication.)</a:t>
            </a:r>
          </a:p>
          <a:p>
            <a:pPr lvl="1"/>
            <a:r>
              <a:rPr lang="en-US" sz="1600" dirty="0" smtClean="0"/>
              <a:t>Have only tried running ivy as root.  </a:t>
            </a:r>
            <a:br>
              <a:rPr lang="en-US" sz="1600" dirty="0" smtClean="0"/>
            </a:br>
            <a:r>
              <a:rPr lang="en-US" sz="1600" dirty="0" smtClean="0"/>
              <a:t>Don't know if a regular user is permitted to do raw LUN I/O.</a:t>
            </a:r>
            <a:endParaRPr lang="en-US" sz="1800" dirty="0" smtClean="0"/>
          </a:p>
          <a:p>
            <a:r>
              <a:rPr lang="en-US" sz="2000" dirty="0" smtClean="0"/>
              <a:t>Each test host discovers all its storage LUNs, using a SCSI Inquiry-based LUN </a:t>
            </a:r>
            <a:r>
              <a:rPr lang="en-US" sz="2000" dirty="0" err="1" smtClean="0"/>
              <a:t>lister</a:t>
            </a:r>
            <a:r>
              <a:rPr lang="en-US" sz="2000" dirty="0" smtClean="0"/>
              <a:t> utility program. </a:t>
            </a:r>
          </a:p>
          <a:p>
            <a:pPr lvl="1"/>
            <a:r>
              <a:rPr lang="en-US" sz="1800" dirty="0"/>
              <a:t>i</a:t>
            </a:r>
            <a:r>
              <a:rPr lang="en-US" sz="1800" dirty="0" smtClean="0"/>
              <a:t>vy uses Ian’s "showluns.sh" that decodes Hitachi proprietary attributes like subsystem type, serial number, LDEV, Port, PG, CLPR</a:t>
            </a:r>
          </a:p>
          <a:p>
            <a:r>
              <a:rPr lang="en-US" sz="2000" dirty="0" smtClean="0"/>
              <a:t>The combined list from all the test hosts is "all discovered LUNs"</a:t>
            </a:r>
            <a:endParaRPr lang="en-US" sz="2000" dirty="0"/>
          </a:p>
        </p:txBody>
      </p:sp>
      <p:sp>
        <p:nvSpPr>
          <p:cNvPr id="3" name="Title 2"/>
          <p:cNvSpPr>
            <a:spLocks noGrp="1"/>
          </p:cNvSpPr>
          <p:nvPr>
            <p:ph type="title"/>
          </p:nvPr>
        </p:nvSpPr>
        <p:spPr/>
        <p:txBody>
          <a:bodyPr/>
          <a:lstStyle/>
          <a:p>
            <a:r>
              <a:rPr lang="en-US" dirty="0" smtClean="0"/>
              <a:t>[Hosts] statement starts up ivy on test hosts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smtClean="0">
                <a:solidFill>
                  <a:schemeClr val="tx1"/>
                </a:solidFill>
                <a:latin typeface="Courier New" pitchFamily="49" charset="0"/>
                <a:cs typeface="Courier New" pitchFamily="49" charset="0"/>
              </a:rPr>
              <a:t>[hosts</a:t>
            </a:r>
            <a:r>
              <a:rPr lang="en-US" sz="1200" smtClean="0">
                <a:solidFill>
                  <a:schemeClr val="tx1"/>
                </a:solidFill>
                <a:latin typeface="Courier New" pitchFamily="49" charset="0"/>
                <a:cs typeface="Courier New" pitchFamily="49" charset="0"/>
              </a:rPr>
              <a:t>] "testhost1" </a:t>
            </a:r>
            <a:r>
              <a:rPr lang="en-US" sz="1200" dirty="0" smtClean="0">
                <a:solidFill>
                  <a:schemeClr val="tx1"/>
                </a:solidFill>
                <a:latin typeface="Courier New" pitchFamily="49" charset="0"/>
                <a:cs typeface="Courier New" pitchFamily="49" charset="0"/>
              </a:rPr>
              <a:t/>
            </a:r>
            <a:br>
              <a:rPr lang="en-US" sz="1200" dirty="0" smtClean="0">
                <a:solidFill>
                  <a:schemeClr val="tx1"/>
                </a:solidFill>
                <a:latin typeface="Courier New" pitchFamily="49" charset="0"/>
                <a:cs typeface="Courier New" pitchFamily="49" charset="0"/>
              </a:rPr>
            </a:br>
            <a:r>
              <a:rPr lang="en-US" sz="1200" dirty="0" smtClean="0">
                <a:solidFill>
                  <a:schemeClr val="tx1"/>
                </a:solidFill>
                <a:latin typeface="Courier New" pitchFamily="49" charset="0"/>
                <a:cs typeface="Courier New" pitchFamily="49" charset="0"/>
              </a:rPr>
              <a:t>        </a:t>
            </a:r>
            <a:r>
              <a:rPr lang="en-US" sz="1200" smtClean="0">
                <a:solidFill>
                  <a:schemeClr val="tx1"/>
                </a:solidFill>
                <a:latin typeface="Courier New" pitchFamily="49" charset="0"/>
                <a:cs typeface="Courier New" pitchFamily="49" charset="0"/>
              </a:rPr>
              <a:t>to "testhost3"</a:t>
            </a:r>
            <a:endParaRPr lang="en-US" sz="1200" dirty="0" smtClean="0">
              <a:solidFill>
                <a:schemeClr val="tx1"/>
              </a:solidFill>
              <a:latin typeface="Courier New" pitchFamily="49" charset="0"/>
              <a:cs typeface="Courier New" pitchFamily="49" charset="0"/>
            </a:endParaRP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0566"/>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a:t>
            </a:r>
            <a:r>
              <a:rPr lang="en-US" sz="1600" smtClean="0"/>
              <a:t>. "</a:t>
            </a:r>
            <a:r>
              <a:rPr lang="en-US" sz="160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a:t>
            </a:r>
            <a:r>
              <a:rPr lang="en-US" sz="1600">
                <a:latin typeface="Courier New" pitchFamily="49" charset="0"/>
                <a:cs typeface="Courier New" pitchFamily="49" charset="0"/>
              </a:rPr>
              <a:t>LDEV</a:t>
            </a:r>
            <a:r>
              <a:rPr lang="en-US" sz="1600" smtClean="0">
                <a:latin typeface="Courier New" pitchFamily="49" charset="0"/>
                <a:cs typeface="Courier New" pitchFamily="49" charset="0"/>
              </a:rPr>
              <a:t>,...</a:t>
            </a:r>
            <a:r>
              <a:rPr lang="en-US" sz="1600" smtClean="0"/>
              <a:t>"</a:t>
            </a:r>
            <a:endParaRPr lang="en-US" sz="1600" dirty="0" smtClean="0"/>
          </a:p>
          <a:p>
            <a:r>
              <a:rPr lang="en-US" sz="1800" dirty="0" smtClean="0"/>
              <a:t>Internally within the C++ LUN object, ivy takes that column header, trims off any surrounding quote marks and white space, then converts all non-</a:t>
            </a:r>
            <a:r>
              <a:rPr lang="en-US" sz="1800" dirty="0" err="1" smtClean="0"/>
              <a:t>alphabetics</a:t>
            </a:r>
            <a:r>
              <a:rPr lang="en-US" sz="1800" dirty="0" smtClean="0"/>
              <a:t>/non-digits to underscores _, translates to lower case, and uses that internally within the object as the key.</a:t>
            </a:r>
          </a:p>
          <a:p>
            <a:r>
              <a:rPr lang="en-US" sz="1800" dirty="0" smtClean="0"/>
              <a:t>Then later on, if you ask if the LUN </a:t>
            </a:r>
            <a:r>
              <a:rPr lang="en-US" sz="1800" smtClean="0"/>
              <a:t>contains "HDS Product" </a:t>
            </a:r>
            <a:r>
              <a:rPr lang="en-US" sz="1800" dirty="0" smtClean="0"/>
              <a:t>or you ask </a:t>
            </a:r>
            <a:r>
              <a:rPr lang="en-US" sz="1800" smtClean="0"/>
              <a:t>for "hds_product", </a:t>
            </a:r>
            <a:r>
              <a:rPr lang="en-US" sz="1800" dirty="0" smtClean="0"/>
              <a:t>the LUN object's lookup routine does the same thing to the name you ask for before looking it up – either has the same effect.</a:t>
            </a:r>
          </a:p>
          <a:p>
            <a:r>
              <a:rPr lang="en-US" sz="1800" dirty="0" smtClean="0"/>
              <a:t>Similarly, when you ask if a value matches a LUN, the same normalization of the values is done before deciding if there is a match.</a:t>
            </a:r>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45257"/>
          </a:xfrm>
        </p:spPr>
        <p:txBody>
          <a:bodyPr/>
          <a:lstStyle/>
          <a:p>
            <a:r>
              <a:rPr lang="en-US" sz="1800" dirty="0" smtClean="0"/>
              <a:t>On the </a:t>
            </a:r>
            <a:r>
              <a:rPr lang="en-US" sz="1800" dirty="0">
                <a:latin typeface="Courier New" pitchFamily="49" charset="0"/>
                <a:cs typeface="Courier New" pitchFamily="49" charset="0"/>
              </a:rPr>
              <a:t>[Hosts]</a:t>
            </a:r>
            <a:r>
              <a:rPr lang="en-US" sz="1800" dirty="0"/>
              <a:t> </a:t>
            </a:r>
            <a:r>
              <a:rPr lang="en-US" sz="1800" dirty="0" smtClean="0"/>
              <a:t>statement, the </a:t>
            </a:r>
            <a:r>
              <a:rPr lang="en-US" sz="1800" dirty="0" smtClean="0">
                <a:latin typeface="Courier New" pitchFamily="49" charset="0"/>
                <a:cs typeface="Courier New" pitchFamily="49" charset="0"/>
              </a:rPr>
              <a:t>[Select]</a:t>
            </a:r>
            <a:r>
              <a:rPr lang="en-US" sz="1800" dirty="0" smtClean="0"/>
              <a:t> clause filters from all discovered LUNs on all the specified test hosts to create the pool </a:t>
            </a:r>
            <a:r>
              <a:rPr lang="en-US" sz="1800" smtClean="0"/>
              <a:t>of "available test LUNs" </a:t>
            </a:r>
            <a:r>
              <a:rPr lang="en-US" sz="1800" dirty="0" smtClean="0"/>
              <a:t>upon which you </a:t>
            </a:r>
            <a:r>
              <a:rPr lang="en-US" sz="1800" smtClean="0"/>
              <a:t>can "[</a:t>
            </a:r>
            <a:r>
              <a:rPr lang="en-US" sz="1800" err="1" smtClean="0"/>
              <a:t>CreateWorkload</a:t>
            </a:r>
            <a:r>
              <a:rPr lang="en-US" sz="1800" smtClean="0"/>
              <a:t>]".</a:t>
            </a:r>
            <a:endParaRPr lang="en-US" sz="1800" dirty="0" smtClean="0"/>
          </a:p>
          <a:p>
            <a:r>
              <a:rPr lang="en-US" sz="1800" dirty="0" smtClean="0"/>
              <a:t>Only on the </a:t>
            </a:r>
            <a:r>
              <a:rPr lang="en-US" sz="1800" dirty="0" smtClean="0">
                <a:latin typeface="Courier New" pitchFamily="49" charset="0"/>
                <a:cs typeface="Courier New" pitchFamily="49" charset="0"/>
              </a:rPr>
              <a:t>[hosts]</a:t>
            </a:r>
            <a:r>
              <a:rPr lang="en-US" sz="1800" dirty="0" smtClean="0"/>
              <a:t> statement, the </a:t>
            </a:r>
            <a:r>
              <a:rPr lang="en-US" sz="1800" dirty="0" smtClean="0">
                <a:latin typeface="Courier New" pitchFamily="49" charset="0"/>
                <a:cs typeface="Courier New" pitchFamily="49" charset="0"/>
              </a:rPr>
              <a:t>[Select]</a:t>
            </a:r>
            <a:r>
              <a:rPr lang="en-US" sz="1800" dirty="0" smtClean="0"/>
              <a:t> clause must specify a non-null value for at least one </a:t>
            </a:r>
            <a:r>
              <a:rPr lang="en-US" sz="1800" smtClean="0"/>
              <a:t>of "</a:t>
            </a:r>
            <a:r>
              <a:rPr lang="en-US" sz="1800" smtClean="0">
                <a:latin typeface="Courier New" pitchFamily="49" charset="0"/>
                <a:cs typeface="Courier New" pitchFamily="49" charset="0"/>
              </a:rPr>
              <a:t>serial_number</a:t>
            </a:r>
            <a:r>
              <a:rPr lang="en-US" sz="1800" smtClean="0"/>
              <a:t>" </a:t>
            </a:r>
            <a:r>
              <a:rPr lang="en-US" sz="1800" dirty="0" smtClean="0"/>
              <a:t>(which we always have for Hitachi) </a:t>
            </a:r>
            <a:r>
              <a:rPr lang="en-US" sz="1800" smtClean="0"/>
              <a:t>or "</a:t>
            </a:r>
            <a:r>
              <a:rPr lang="en-US" sz="1800" smtClean="0">
                <a:latin typeface="Courier New" pitchFamily="49" charset="0"/>
                <a:cs typeface="Courier New" pitchFamily="49" charset="0"/>
              </a:rPr>
              <a:t>vendor</a:t>
            </a:r>
            <a:r>
              <a:rPr lang="en-US" sz="1800" smtClean="0"/>
              <a:t>" </a:t>
            </a:r>
            <a:r>
              <a:rPr lang="en-US" sz="1800" dirty="0" smtClean="0"/>
              <a:t>(if we are testing another vendor’s equipment).</a:t>
            </a:r>
          </a:p>
          <a:p>
            <a:pPr lvl="1"/>
            <a:r>
              <a:rPr lang="en-US" sz="1600" dirty="0" smtClean="0"/>
              <a:t>This is designed to prevent accidental annihilation of your boot drive.</a:t>
            </a:r>
          </a:p>
        </p:txBody>
      </p:sp>
      <p:sp>
        <p:nvSpPr>
          <p:cNvPr id="3" name="Title 2"/>
          <p:cNvSpPr>
            <a:spLocks noGrp="1"/>
          </p:cNvSpPr>
          <p:nvPr>
            <p:ph type="title"/>
          </p:nvPr>
        </p:nvSpPr>
        <p:spPr/>
        <p:txBody>
          <a:bodyPr/>
          <a:lstStyle/>
          <a:p>
            <a:r>
              <a:rPr lang="en-US" smtClean="0"/>
              <a:t>"all discovered LUNs" -&gt; "available test LUNs"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4160" y="967575"/>
            <a:ext cx="8584006" cy="3831818"/>
          </a:xfrm>
        </p:spPr>
        <p:txBody>
          <a:bodyPr/>
          <a:lstStyle/>
          <a:p>
            <a:r>
              <a:rPr lang="en-US" dirty="0" smtClean="0"/>
              <a:t>So-called "</a:t>
            </a:r>
            <a:r>
              <a:rPr lang="en-US" dirty="0" err="1" smtClean="0"/>
              <a:t>sha</a:t>
            </a:r>
            <a:r>
              <a:rPr lang="en-US" dirty="0" smtClean="0"/>
              <a:t>-bang" lines work.</a:t>
            </a:r>
          </a:p>
          <a:p>
            <a:r>
              <a:rPr lang="en-US" dirty="0" smtClean="0"/>
              <a:t>A </a:t>
            </a:r>
            <a:r>
              <a:rPr lang="en-US" dirty="0" err="1" smtClean="0"/>
              <a:t>sha</a:t>
            </a:r>
            <a:r>
              <a:rPr lang="en-US" dirty="0" smtClean="0"/>
              <a:t>-bang line is when you start a script with a line that specifies a path to the program used to interpret the script.</a:t>
            </a:r>
          </a:p>
          <a:p>
            <a:r>
              <a:rPr lang="en-US" dirty="0" smtClean="0"/>
              <a:t>For example, as the first line of an .ivyscript program:</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path_to_ivy_executables</a:t>
            </a:r>
            <a:r>
              <a:rPr lang="en-US" dirty="0" smtClean="0">
                <a:latin typeface="Courier New" panose="02070309020205020404" pitchFamily="49" charset="0"/>
                <a:cs typeface="Courier New" panose="02070309020205020404" pitchFamily="49" charset="0"/>
              </a:rPr>
              <a:t>/ivy</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smtClean="0"/>
              <a:t/>
            </a:r>
            <a:br>
              <a:rPr lang="en-US" dirty="0" smtClean="0"/>
            </a:br>
            <a:r>
              <a:rPr lang="en-US" dirty="0" smtClean="0"/>
              <a:t>(followed by remainder of ivyscript program)</a:t>
            </a:r>
          </a:p>
          <a:p>
            <a:r>
              <a:rPr lang="en-US" dirty="0" smtClean="0"/>
              <a:t>Then you can invoke the .ivyscript file as a program itself.</a:t>
            </a:r>
          </a:p>
        </p:txBody>
      </p:sp>
      <p:sp>
        <p:nvSpPr>
          <p:cNvPr id="3" name="Title 2"/>
          <p:cNvSpPr>
            <a:spLocks noGrp="1"/>
          </p:cNvSpPr>
          <p:nvPr>
            <p:ph type="title"/>
          </p:nvPr>
        </p:nvSpPr>
        <p:spPr/>
        <p:txBody>
          <a:bodyPr/>
          <a:lstStyle/>
          <a:p>
            <a:r>
              <a:rPr lang="en-US" smtClean="0"/>
              <a:t>Make .ivyscript programs executable</a:t>
            </a:r>
            <a:endParaRPr lang="en-US" dirty="0"/>
          </a:p>
        </p:txBody>
      </p:sp>
    </p:spTree>
    <p:extLst>
      <p:ext uri="{BB962C8B-B14F-4D97-AF65-F5344CB8AC3E}">
        <p14:creationId xmlns:p14="http://schemas.microsoft.com/office/powerpoint/2010/main" val="110992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9095"/>
          </a:xfrm>
        </p:spPr>
        <p:txBody>
          <a:bodyPr/>
          <a:lstStyle/>
          <a:p>
            <a:r>
              <a:rPr lang="en-US" sz="1800" dirty="0" smtClean="0"/>
              <a:t>&lt;expression for attribute name&gt; </a:t>
            </a:r>
            <a:r>
              <a:rPr lang="en-US" sz="1800" dirty="0" smtClean="0">
                <a:latin typeface="Courier New" panose="02070309020205020404" pitchFamily="49" charset="0"/>
                <a:cs typeface="Courier New" panose="02070309020205020404" pitchFamily="49" charset="0"/>
              </a:rPr>
              <a:t>is</a:t>
            </a:r>
            <a:r>
              <a:rPr lang="en-US" sz="1800" dirty="0" smtClean="0"/>
              <a:t> &lt;expr. for att. value&gt;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LDEV_type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"DP-</a:t>
            </a:r>
            <a:r>
              <a:rPr lang="en-US" sz="1600" dirty="0" err="1" smtClean="0">
                <a:latin typeface="Courier New" pitchFamily="49" charset="0"/>
                <a:cs typeface="Courier New" pitchFamily="49" charset="0"/>
              </a:rPr>
              <a:t>Vol</a:t>
            </a:r>
            <a:r>
              <a:rPr lang="en-US" sz="1600" dirty="0" smtClean="0">
                <a:latin typeface="Courier New" pitchFamily="49" charset="0"/>
                <a:cs typeface="Courier New" pitchFamily="49" charset="0"/>
              </a:rPr>
              <a:t>"</a:t>
            </a:r>
            <a:r>
              <a:rPr lang="en-US" sz="1600" dirty="0" smtClean="0"/>
              <a:t> </a:t>
            </a:r>
          </a:p>
          <a:p>
            <a:r>
              <a:rPr lang="en-US" sz="1800" dirty="0" smtClean="0"/>
              <a:t>&lt;expression </a:t>
            </a:r>
            <a:r>
              <a:rPr lang="en-US" sz="1800" dirty="0"/>
              <a:t>for </a:t>
            </a:r>
            <a:r>
              <a:rPr lang="en-US" sz="1800" dirty="0" smtClean="0"/>
              <a:t>attribute </a:t>
            </a:r>
            <a:r>
              <a:rPr lang="en-US" sz="1800" dirty="0"/>
              <a:t>name&gt; </a:t>
            </a:r>
            <a:r>
              <a:rPr lang="en-US" sz="1800" dirty="0">
                <a:latin typeface="Courier New" panose="02070309020205020404" pitchFamily="49" charset="0"/>
                <a:cs typeface="Courier New" panose="02070309020205020404" pitchFamily="49" charset="0"/>
              </a:rPr>
              <a:t>is</a:t>
            </a:r>
            <a:r>
              <a:rPr lang="en-US" sz="1800" dirty="0"/>
              <a:t> </a:t>
            </a:r>
            <a:r>
              <a:rPr lang="en-US" sz="1800" dirty="0" smtClean="0"/>
              <a:t>{ &lt;list of attribute value expressions&gt; }</a:t>
            </a:r>
            <a:endParaRPr lang="en-US" sz="2000" dirty="0" smtClean="0"/>
          </a:p>
          <a:p>
            <a:pPr lvl="1"/>
            <a:r>
              <a:rPr lang="en-US" sz="1600" dirty="0" smtClean="0">
                <a:latin typeface="Courier New" pitchFamily="49" charset="0"/>
                <a:cs typeface="Courier New" pitchFamily="49" charset="0"/>
              </a:rPr>
              <a:t>"port" </a:t>
            </a:r>
            <a:r>
              <a:rPr lang="en-US" sz="1600" dirty="0">
                <a:latin typeface="Courier New" pitchFamily="49" charset="0"/>
                <a:cs typeface="Courier New" pitchFamily="49" charset="0"/>
              </a:rPr>
              <a:t>is </a:t>
            </a:r>
            <a:r>
              <a:rPr lang="en-US" sz="1600" dirty="0" smtClean="0">
                <a:latin typeface="Courier New" pitchFamily="49" charset="0"/>
                <a:cs typeface="Courier New" pitchFamily="49" charset="0"/>
              </a:rPr>
              <a:t>{ "1A", "3A", "5A", "7A" }</a:t>
            </a:r>
          </a:p>
          <a:p>
            <a:r>
              <a:rPr lang="en-US" sz="1800" dirty="0" smtClean="0"/>
              <a:t>The Select clause matches against a LUN if that LUN has the specified attribute and the value of that attribute matches.</a:t>
            </a:r>
          </a:p>
          <a:p>
            <a:r>
              <a:rPr lang="en-US" sz="1800" dirty="0" smtClean="0"/>
              <a:t>Select clauses are parsed by outer programming language, so there are no quotes around the entire </a:t>
            </a:r>
            <a:r>
              <a:rPr lang="en-US" sz="1800" dirty="0" smtClean="0">
                <a:latin typeface="Courier New" panose="02070309020205020404" pitchFamily="49" charset="0"/>
                <a:cs typeface="Courier New" panose="02070309020205020404" pitchFamily="49" charset="0"/>
              </a:rPr>
              <a:t>[Select]</a:t>
            </a:r>
            <a:r>
              <a:rPr lang="en-US" sz="1800" dirty="0" smtClean="0"/>
              <a:t> expression.</a:t>
            </a:r>
            <a:endParaRPr lang="en-US" sz="1800" dirty="0"/>
          </a:p>
        </p:txBody>
      </p:sp>
      <p:sp>
        <p:nvSpPr>
          <p:cNvPr id="3" name="Title 2"/>
          <p:cNvSpPr>
            <a:spLocks noGrp="1"/>
          </p:cNvSpPr>
          <p:nvPr>
            <p:ph type="title"/>
          </p:nvPr>
        </p:nvSpPr>
        <p:spPr/>
        <p:txBody>
          <a:bodyPr/>
          <a:lstStyle/>
          <a:p>
            <a:r>
              <a:rPr lang="en-US" dirty="0" smtClean="0"/>
              <a:t>[Select]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56331"/>
          </a:xfrm>
        </p:spPr>
        <p:txBody>
          <a:bodyPr/>
          <a:lstStyle/>
          <a:p>
            <a:r>
              <a:rPr lang="en-US" sz="1800" dirty="0" smtClean="0"/>
              <a:t>There are a couple of cases of "custom" attribute value matching for Hitachi subsystems.  (Other vendors are encouraged to write their own.)</a:t>
            </a:r>
          </a:p>
          <a:p>
            <a:r>
              <a:rPr lang="en-US" sz="1800" dirty="0" smtClean="0"/>
              <a:t>There is a custom matcher for "</a:t>
            </a:r>
            <a:r>
              <a:rPr lang="en-US" sz="1800" dirty="0" smtClean="0">
                <a:latin typeface="Courier New" pitchFamily="49" charset="0"/>
                <a:cs typeface="Courier New" pitchFamily="49" charset="0"/>
              </a:rPr>
              <a:t>LDEV</a:t>
            </a:r>
            <a:r>
              <a:rPr lang="en-US" sz="1800" dirty="0" smtClean="0"/>
              <a:t>" which understands things like "</a:t>
            </a:r>
            <a:r>
              <a:rPr lang="en-US" sz="1800" dirty="0" smtClean="0">
                <a:latin typeface="Courier New" pitchFamily="49" charset="0"/>
                <a:cs typeface="Courier New" pitchFamily="49" charset="0"/>
              </a:rPr>
              <a:t>00:1A-00:3F, 01:FF</a:t>
            </a:r>
            <a:r>
              <a:rPr lang="en-US" sz="1800" dirty="0" smtClean="0"/>
              <a:t>"</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1-4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5780"/>
          </a:xfrm>
        </p:spPr>
        <p:txBody>
          <a:bodyPr/>
          <a:lstStyle/>
          <a:p>
            <a:r>
              <a:rPr lang="en-US" sz="1400" dirty="0" smtClean="0"/>
              <a:t>After we have "available test LUNs", (which excludes command devices)</a:t>
            </a:r>
          </a:p>
          <a:p>
            <a:r>
              <a:rPr lang="en-US" sz="1400" dirty="0" smtClean="0"/>
              <a:t>The [hosts] statement looks through the command devices that were part of "all discovered LUNs", and for each unique subsystem serial number in available test LUNs, for the first command device found that goes to that subsystem, if the Hitachi proprietary command device connector "</a:t>
            </a:r>
            <a:r>
              <a:rPr lang="en-US" sz="1400" dirty="0" err="1" smtClean="0">
                <a:latin typeface="Courier New" panose="02070309020205020404" pitchFamily="49" charset="0"/>
                <a:cs typeface="Courier New" panose="02070309020205020404" pitchFamily="49" charset="0"/>
              </a:rPr>
              <a:t>ivy_cmddev</a:t>
            </a:r>
            <a:r>
              <a:rPr lang="en-US" sz="1400" dirty="0" smtClean="0"/>
              <a:t>" (not part of the ivy open source project) is available, we fire it up remotely on the test host that has the command device, and retrieve the RMLIB API data on the configuration of the subsystem.</a:t>
            </a:r>
          </a:p>
          <a:p>
            <a:r>
              <a:rPr lang="en-US" sz="1400" dirty="0" smtClean="0"/>
              <a:t>For each available test LUN, if we have RMLIB API configuration data for the LDEV behind that LUN, the RMLIB API LDEV configuration attribute value pairs are merged into the LUN’s attributes.</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r>
              <a:rPr lang="en-US" sz="1400" dirty="0" smtClean="0"/>
              <a:t>Later, when we run a test step, RMLIB API performance data is collected on the same time boundaries as the test intervals and that data goes in a csv file set for that test step.</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4405"/>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 ",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endParaRPr lang="zh-CN" altLang="en-US" sz="1400" dirty="0">
              <a:latin typeface="Courier New" pitchFamily="49" charset="0"/>
              <a:cs typeface="Courier New" pitchFamily="49" charset="0"/>
            </a:endParaRPr>
          </a:p>
          <a:p>
            <a:r>
              <a:rPr lang="en-US" sz="1600" dirty="0" smtClean="0"/>
              <a:t>Sets the defaults for the specified I/O generator name.</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SetIogeneratorTemplate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a:p>
            <a:r>
              <a:rPr lang="en-US" sz="1600" dirty="0" smtClean="0"/>
              <a:t>The </a:t>
            </a:r>
            <a:r>
              <a:rPr lang="en-US" sz="1600" dirty="0" err="1" smtClean="0"/>
              <a:t>ivyscript</a:t>
            </a:r>
            <a:r>
              <a:rPr lang="en-US" sz="1600" dirty="0" smtClean="0"/>
              <a:t> language parser expects a single character string expression for </a:t>
            </a:r>
            <a:r>
              <a:rPr lang="en-US" sz="1600" dirty="0" smtClean="0">
                <a:latin typeface="Courier New" panose="02070309020205020404" pitchFamily="49" charset="0"/>
                <a:cs typeface="Courier New" panose="02070309020205020404" pitchFamily="49" charset="0"/>
              </a:rPr>
              <a:t>[Parameters]</a:t>
            </a:r>
            <a:r>
              <a:rPr lang="en-US" sz="1600" dirty="0" smtClean="0"/>
              <a:t>, as the string is passed as a whole to the corresponding underlying ivy engine function, which parses it there.</a:t>
            </a:r>
            <a:endParaRPr lang="en-US" sz="1600" dirty="0"/>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SetIogeneratorTemplate</a:t>
            </a:r>
            <a:r>
              <a:rPr lang="en-US" altLang="zh-CN" dirty="0">
                <a:latin typeface="Courier New" pitchFamily="49" charset="0"/>
                <a:cs typeface="Courier New" pitchFamily="49" charset="0"/>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iogenerator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0407"/>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dirty="0" smtClean="0">
                <a:latin typeface="Courier New" pitchFamily="49" charset="0"/>
                <a:cs typeface="Courier New" pitchFamily="49" charset="0"/>
              </a:rPr>
              <a:t>]</a:t>
            </a:r>
            <a:r>
              <a:rPr lang="en-US" dirty="0" smtClean="0"/>
              <a:t> random – two 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9270"/>
          </a:xfrm>
        </p:spPr>
        <p:txBody>
          <a:bodyPr/>
          <a:lstStyle/>
          <a:p>
            <a:r>
              <a:rPr lang="en-US" sz="2000" dirty="0" smtClean="0"/>
              <a:t>In ivy, a sequential workload must be all reads </a:t>
            </a:r>
            <a:r>
              <a:rPr lang="en-US" sz="2000" dirty="0"/>
              <a:t>(</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 </a:t>
            </a:r>
            <a:r>
              <a:rPr lang="en-US" sz="2000" dirty="0"/>
              <a:t>or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=100%</a:t>
            </a:r>
            <a:r>
              <a:rPr lang="en-US" sz="2000" dirty="0" smtClean="0"/>
              <a:t>) or all writes (</a:t>
            </a:r>
            <a:r>
              <a:rPr lang="en-US" sz="2000" dirty="0" err="1" smtClean="0">
                <a:latin typeface="Courier New" pitchFamily="49" charset="0"/>
                <a:cs typeface="Courier New" pitchFamily="49" charset="0"/>
              </a:rPr>
              <a:t>fractionRead</a:t>
            </a:r>
            <a:r>
              <a:rPr lang="en-US" sz="2000" dirty="0" smtClean="0">
                <a:latin typeface="Courier New" pitchFamily="49" charset="0"/>
                <a:cs typeface="Courier New" pitchFamily="49" charset="0"/>
              </a:rPr>
              <a:t>=0%</a:t>
            </a:r>
            <a:r>
              <a:rPr lang="en-US" sz="2000" dirty="0" smtClean="0"/>
              <a:t>).</a:t>
            </a:r>
          </a:p>
          <a:p>
            <a:r>
              <a:rPr lang="en-US" sz="2000" dirty="0" smtClean="0"/>
              <a:t>But, you can use a for loop to create a series of sequential threads starting at different points along the LUN, where each of the threads is either a read thread or a write thread</a:t>
            </a:r>
          </a:p>
          <a:p>
            <a:pPr lvl="1"/>
            <a:r>
              <a:rPr lang="en-US" sz="1800" dirty="0" err="1" smtClean="0">
                <a:latin typeface="Courier New" pitchFamily="49" charset="0"/>
                <a:cs typeface="Courier New" pitchFamily="49" charset="0"/>
              </a:rPr>
              <a:t>SeqStartFractionOfCoverage</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0.23</a:t>
            </a:r>
          </a:p>
          <a:p>
            <a:pPr lvl="1"/>
            <a:r>
              <a:rPr lang="en-US" sz="1800" dirty="0" smtClean="0"/>
              <a:t>Range </a:t>
            </a:r>
            <a:r>
              <a:rPr lang="en-US" sz="1800" dirty="0"/>
              <a:t>is from 0.0 to less than 1.0  - this is </a:t>
            </a:r>
            <a:r>
              <a:rPr lang="en-US" sz="1800" dirty="0" smtClean="0"/>
              <a:t>relative to the volume coverage zone </a:t>
            </a:r>
            <a:r>
              <a:rPr lang="en-US" sz="1800" dirty="0"/>
              <a:t>defined from </a:t>
            </a:r>
            <a:r>
              <a:rPr lang="en-US" sz="1800" dirty="0" err="1" smtClean="0">
                <a:latin typeface="Courier New" pitchFamily="49" charset="0"/>
                <a:cs typeface="Courier New" pitchFamily="49" charset="0"/>
              </a:rPr>
              <a:t>VolumeCoverageFractionStart</a:t>
            </a:r>
            <a:r>
              <a:rPr lang="en-US" sz="1800" dirty="0"/>
              <a:t> to </a:t>
            </a:r>
            <a:r>
              <a:rPr lang="en-US" sz="1800" dirty="0" err="1" smtClean="0">
                <a:latin typeface="Courier New" pitchFamily="49" charset="0"/>
                <a:cs typeface="Courier New" pitchFamily="49" charset="0"/>
              </a:rPr>
              <a:t>VolumeCoverageFractionEnd</a:t>
            </a:r>
            <a:r>
              <a:rPr lang="en-US" sz="1800" dirty="0" smtClean="0"/>
              <a:t>.</a:t>
            </a:r>
          </a:p>
          <a:p>
            <a:pPr lvl="1"/>
            <a:r>
              <a:rPr lang="en-US" sz="1800" dirty="0" smtClean="0"/>
              <a:t>More </a:t>
            </a:r>
            <a:r>
              <a:rPr lang="en-US" sz="1800" dirty="0"/>
              <a:t>commonly use the volume coverage parameters to have sequential threads </a:t>
            </a:r>
            <a:r>
              <a:rPr lang="en-US" sz="1800" dirty="0" smtClean="0"/>
              <a:t>wrap around in their own areas.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iogenerator</a:t>
            </a:r>
            <a:r>
              <a:rPr lang="en-US"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8299"/>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10 threads </a:t>
            </a:r>
            <a:r>
              <a:rPr lang="en-US" sz="1800" dirty="0" smtClean="0"/>
              <a:t>operates </a:t>
            </a:r>
            <a:r>
              <a:rPr lang="en-US" sz="1800" dirty="0"/>
              <a:t>within its own 1/10</a:t>
            </a:r>
            <a:r>
              <a:rPr lang="en-US" sz="1800" baseline="30000" dirty="0"/>
              <a:t>th</a:t>
            </a:r>
            <a:r>
              <a:rPr lang="en-US" sz="1800" dirty="0"/>
              <a:t> of the LUN – its own “zone”, so that when it gets to the end of its own zone, it should wrap around to the beginning of that </a:t>
            </a:r>
            <a:r>
              <a:rPr lang="en-US" sz="1800" dirty="0" smtClean="0"/>
              <a:t>zone.</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Sequential example – volume coverage</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2105"/>
          </a:xfrm>
        </p:spPr>
        <p:txBody>
          <a:bodyPr/>
          <a:lstStyle/>
          <a:p>
            <a:r>
              <a:rPr lang="en-US" sz="1800" dirty="0" smtClean="0"/>
              <a:t>Use a </a:t>
            </a:r>
            <a:r>
              <a:rPr lang="en-US" sz="1800" dirty="0"/>
              <a:t>loop to create 10 sequential </a:t>
            </a:r>
            <a:r>
              <a:rPr lang="en-US" sz="1800" dirty="0" smtClean="0"/>
              <a:t>threads</a:t>
            </a:r>
            <a:r>
              <a:rPr lang="en-US" sz="1800" dirty="0"/>
              <a:t> </a:t>
            </a:r>
            <a:r>
              <a:rPr lang="en-US" sz="1800" dirty="0" smtClean="0"/>
              <a:t>where each </a:t>
            </a:r>
            <a:r>
              <a:rPr lang="en-US" sz="1800" dirty="0"/>
              <a:t>of the threads </a:t>
            </a:r>
            <a:r>
              <a:rPr lang="en-US" sz="1800" dirty="0" smtClean="0"/>
              <a:t>covers </a:t>
            </a:r>
            <a:r>
              <a:rPr lang="en-US" sz="1800" dirty="0"/>
              <a:t>the entire LUN, wrapping around from the end of the entire LUN to the beginning of the LUN, but </a:t>
            </a:r>
            <a:r>
              <a:rPr lang="en-US" sz="1800" dirty="0" smtClean="0"/>
              <a:t>where </a:t>
            </a:r>
            <a:r>
              <a:rPr lang="en-US" sz="1800" dirty="0"/>
              <a:t>each thread </a:t>
            </a:r>
            <a:r>
              <a:rPr lang="en-US" sz="1800" dirty="0" smtClean="0"/>
              <a:t>starts </a:t>
            </a:r>
            <a:r>
              <a:rPr lang="en-US" sz="1800" dirty="0"/>
              <a:t>at a different equally spaced point</a:t>
            </a:r>
            <a:r>
              <a:rPr lang="en-US" sz="1800" dirty="0" smtClean="0"/>
              <a:t>.</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16512"/>
          </a:xfrm>
        </p:spPr>
        <p:txBody>
          <a:bodyPr/>
          <a:lstStyle/>
          <a:p>
            <a:r>
              <a:rPr lang="en-US" sz="1800" dirty="0" smtClean="0"/>
              <a:t>Use a </a:t>
            </a:r>
            <a:r>
              <a:rPr lang="en-US" sz="1800" dirty="0"/>
              <a:t>loop to create </a:t>
            </a:r>
            <a:r>
              <a:rPr lang="en-US" sz="1800" dirty="0" smtClean="0"/>
              <a:t>a group of sequential workload threads each operating within its own "zone", and where some threads do writes and some do reads.</a:t>
            </a:r>
            <a:endParaRPr lang="en-US" sz="18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83011441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12;  </a:t>
            </a: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 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 75</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a:t>
            </a:r>
            <a:r>
              <a:rPr lang="fr-FR" sz="1000" dirty="0" smtClean="0">
                <a:latin typeface="Courier New" panose="02070309020205020404" pitchFamily="49" charset="0"/>
                <a:cs typeface="Courier New" panose="02070309020205020404" pitchFamily="49" charset="0"/>
              </a:rPr>
              <a:t>double(zones);</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double </a:t>
            </a:r>
            <a:r>
              <a:rPr lang="fr-FR" sz="1000" dirty="0" err="1">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string p;</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if </a:t>
            </a:r>
            <a:r>
              <a:rPr lang="fr-FR" sz="1000" dirty="0">
                <a:latin typeface="Courier New" panose="02070309020205020404" pitchFamily="49" charset="0"/>
                <a:cs typeface="Courier New" panose="02070309020205020404" pitchFamily="49" charset="0"/>
              </a:rPr>
              <a:t>(  ( double(zone) / double(zones) ) &lt; </a:t>
            </a:r>
            <a:r>
              <a:rPr lang="fr-FR" sz="1000" dirty="0" err="1">
                <a:latin typeface="Courier New" panose="02070309020205020404" pitchFamily="49" charset="0"/>
                <a:cs typeface="Courier New" panose="02070309020205020404" pitchFamily="49" charset="0"/>
              </a:rPr>
              <a:t>seq_percent_read</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100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read</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else</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0</a:t>
            </a:r>
            <a:r>
              <a:rPr lang="fr-FR" sz="1000" dirty="0" smtClean="0">
                <a:latin typeface="Courier New" panose="02070309020205020404" pitchFamily="49" charset="0"/>
                <a:cs typeface="Courier New" panose="02070309020205020404" pitchFamily="49" charset="0"/>
              </a:rPr>
              <a:t>%;   p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write</a:t>
            </a:r>
            <a:r>
              <a:rPr lang="fr-FR" sz="1000" dirty="0" smtClean="0">
                <a:latin typeface="Courier New" panose="02070309020205020404" pitchFamily="49" charset="0"/>
                <a:cs typeface="Courier New" panose="02070309020205020404" pitchFamily="49" charset="0"/>
              </a:rPr>
              <a:t>_";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p +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iogenerator</a:t>
            </a:r>
            <a:r>
              <a:rPr lang="fr-FR" sz="1000" dirty="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 + </a:t>
            </a:r>
            <a:r>
              <a:rPr lang="fr-FR" sz="1000" dirty="0" smtClean="0">
                <a:latin typeface="Courier New" panose="02070309020205020404" pitchFamily="49" charset="0"/>
                <a:cs typeface="Courier New" panose="02070309020205020404" pitchFamily="49" charset="0"/>
              </a:rPr>
              <a:t>string(</a:t>
            </a:r>
            <a:r>
              <a:rPr lang="fr-FR" sz="1000" dirty="0" err="1" smtClean="0">
                <a:latin typeface="Courier New" panose="02070309020205020404" pitchFamily="49" charset="0"/>
                <a:cs typeface="Courier New" panose="02070309020205020404" pitchFamily="49" charset="0"/>
              </a:rPr>
              <a:t>rw</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read_and_write_zones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fr-FR"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dirty="0" smtClean="0"/>
              <a:t>Sequential example –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85323"/>
          </a:xfrm>
        </p:spPr>
        <p:txBody>
          <a:bodyPr/>
          <a:lstStyle/>
          <a:p>
            <a:r>
              <a:rPr lang="en-US" dirty="0" smtClean="0"/>
              <a:t>Anywhere you can put a statement, you can put a nested block, which starts </a:t>
            </a:r>
            <a:r>
              <a:rPr lang="en-US" dirty="0"/>
              <a:t> with </a:t>
            </a:r>
            <a:r>
              <a:rPr lang="en-US" dirty="0" smtClean="0"/>
              <a:t>"</a:t>
            </a:r>
            <a:r>
              <a:rPr lang="en-US" dirty="0" smtClean="0">
                <a:latin typeface="Courier New" pitchFamily="49" charset="0"/>
                <a:cs typeface="Courier New" pitchFamily="49" charset="0"/>
              </a:rPr>
              <a:t>{</a:t>
            </a:r>
            <a:r>
              <a:rPr lang="en-US" dirty="0" smtClean="0">
                <a:cs typeface="Courier New" pitchFamily="49" charset="0"/>
              </a:rPr>
              <a:t>"</a:t>
            </a:r>
            <a:r>
              <a:rPr lang="en-US" dirty="0" smtClean="0">
                <a:latin typeface="Courier New" pitchFamily="49" charset="0"/>
                <a:cs typeface="Courier New" pitchFamily="49" charset="0"/>
              </a:rPr>
              <a:t> </a:t>
            </a:r>
            <a:r>
              <a:rPr lang="en-US" dirty="0" smtClean="0"/>
              <a:t>and ends with "</a:t>
            </a:r>
            <a:r>
              <a:rPr lang="en-US" dirty="0" smtClean="0">
                <a:latin typeface="Courier New" pitchFamily="49" charset="0"/>
                <a:cs typeface="Courier New" pitchFamily="49" charset="0"/>
              </a:rPr>
              <a:t>}</a:t>
            </a:r>
            <a:r>
              <a:rPr lang="en-US" dirty="0" smtClean="0">
                <a:cs typeface="Courier New" pitchFamily="49" charset="0"/>
              </a:rPr>
              <a:t>"</a:t>
            </a:r>
            <a:r>
              <a:rPr lang="en-US" dirty="0" smtClean="0"/>
              <a:t>. </a:t>
            </a:r>
          </a:p>
          <a:p>
            <a:r>
              <a:rPr lang="en-US" dirty="0" smtClean="0"/>
              <a:t>Any variable or function declarations made inside a nested block are not "visible" to code outside the nested block.</a:t>
            </a:r>
          </a:p>
          <a:p>
            <a:r>
              <a:rPr lang="en-US" dirty="0" smtClean="0"/>
              <a:t>Nested blocks are typically used in </a:t>
            </a:r>
            <a:r>
              <a:rPr lang="en-US" dirty="0" smtClean="0">
                <a:latin typeface="Courier New" pitchFamily="49" charset="0"/>
                <a:cs typeface="Courier New" pitchFamily="49" charset="0"/>
              </a:rPr>
              <a:t>if</a:t>
            </a:r>
            <a:r>
              <a:rPr lang="en-US" dirty="0"/>
              <a:t> </a:t>
            </a:r>
            <a:r>
              <a:rPr lang="en-US" dirty="0" smtClean="0"/>
              <a:t>statements, looping constructs, etc.</a:t>
            </a:r>
            <a:endParaRPr lang="en-US" dirty="0"/>
          </a:p>
        </p:txBody>
      </p:sp>
      <p:sp>
        <p:nvSpPr>
          <p:cNvPr id="3" name="Title 2"/>
          <p:cNvSpPr>
            <a:spLocks noGrp="1"/>
          </p:cNvSpPr>
          <p:nvPr>
            <p:ph type="title"/>
          </p:nvPr>
        </p:nvSpPr>
        <p:spPr/>
        <p:txBody>
          <a:bodyPr/>
          <a:lstStyle/>
          <a:p>
            <a:r>
              <a:rPr lang="en-US" dirty="0" smtClean="0"/>
              <a:t>Nested blocks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iogenerators</a:t>
            </a:r>
            <a:r>
              <a:rPr lang="en-US" sz="2000" dirty="0" smtClean="0"/>
              <a:t> (I/O sequencers) generate a sequence of I/</a:t>
            </a:r>
            <a:r>
              <a:rPr lang="en-US" sz="2000" dirty="0" err="1" smtClean="0"/>
              <a:t>Os</a:t>
            </a:r>
            <a:r>
              <a:rPr lang="en-US" sz="2000" dirty="0" smtClean="0"/>
              <a:t>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iogenerators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a:t>
            </a:r>
            <a:r>
              <a:rPr lang="en-US" sz="2000" dirty="0" err="1" smtClean="0"/>
              <a:t>Os</a:t>
            </a:r>
            <a:r>
              <a:rPr lang="en-US" sz="2000" dirty="0" smtClean="0"/>
              <a:t> when it's the scheduled time, except wait to start the next I/O if there are already 4 I/</a:t>
            </a:r>
            <a:r>
              <a:rPr lang="en-US" sz="2000" dirty="0" err="1" smtClean="0"/>
              <a:t>Os</a:t>
            </a:r>
            <a:r>
              <a:rPr lang="en-US" sz="2000" dirty="0" smtClean="0"/>
              <a:t>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9728"/>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CreateWorkload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[select] "LDEV" is "00:04"</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iogenerator</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random_steady</a:t>
            </a:r>
            <a:r>
              <a:rPr lang="en-US" altLang="zh-CN" sz="1800" dirty="0" smtClean="0">
                <a:latin typeface="Courier New" pitchFamily="49" charset="0"/>
                <a:cs typeface="Courier New" pitchFamily="49" charset="0"/>
              </a:rPr>
              <a:t>" </a:t>
            </a:r>
            <a:br>
              <a:rPr lang="en-US" altLang="zh-CN" sz="1800" dirty="0" smtClean="0">
                <a:latin typeface="Courier New" pitchFamily="49" charset="0"/>
                <a:cs typeface="Courier New" pitchFamily="49" charset="0"/>
              </a:rPr>
            </a:br>
            <a:r>
              <a:rPr lang="en-US" altLang="zh-CN" sz="1800" dirty="0" smtClean="0">
                <a:latin typeface="Courier New" pitchFamily="49" charset="0"/>
                <a:cs typeface="Courier New" pitchFamily="49" charset="0"/>
              </a:rPr>
              <a:t>	[parameters] "</a:t>
            </a:r>
            <a:r>
              <a:rPr lang="en-US" altLang="zh-CN" sz="1800" dirty="0" err="1" smtClean="0">
                <a:latin typeface="Courier New" pitchFamily="49" charset="0"/>
                <a:cs typeface="Courier New" pitchFamily="49" charset="0"/>
              </a:rPr>
              <a:t>fractionRead</a:t>
            </a:r>
            <a:r>
              <a:rPr lang="en-US" altLang="zh-CN" sz="1800" dirty="0" smtClean="0">
                <a:latin typeface="Courier New" pitchFamily="49" charset="0"/>
                <a:cs typeface="Courier New" pitchFamily="49" charset="0"/>
              </a:rPr>
              <a:t> = 75%"</a:t>
            </a:r>
          </a:p>
          <a:p>
            <a:r>
              <a:rPr lang="en-US" sz="1600" dirty="0"/>
              <a:t>Apply a </a:t>
            </a:r>
            <a:r>
              <a:rPr lang="en-US" sz="1600" dirty="0">
                <a:latin typeface="Courier New" pitchFamily="49" charset="0"/>
                <a:cs typeface="Courier New" pitchFamily="49" charset="0"/>
              </a:rPr>
              <a:t>[select]</a:t>
            </a:r>
            <a:r>
              <a:rPr lang="en-US" sz="1600" dirty="0"/>
              <a:t> filter matching against "available test LUN" attribute values.</a:t>
            </a:r>
          </a:p>
          <a:p>
            <a:r>
              <a:rPr lang="en-US" sz="1600" dirty="0"/>
              <a:t>On each selected LUN, create an identical workload thread with the specified workload name, running the specified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plug-in, and supplying the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iogenerator</a:t>
            </a:r>
            <a:r>
              <a:rPr lang="en-US" sz="1600" dirty="0">
                <a:latin typeface="Courier New" pitchFamily="49" charset="0"/>
                <a:cs typeface="Courier New" pitchFamily="49" charset="0"/>
              </a:rPr>
              <a:t>]</a:t>
            </a:r>
            <a:r>
              <a:rPr lang="en-US" sz="1600" dirty="0"/>
              <a:t> with a </a:t>
            </a:r>
            <a:r>
              <a:rPr lang="en-US" sz="1600" dirty="0">
                <a:latin typeface="Courier New" pitchFamily="49" charset="0"/>
                <a:cs typeface="Courier New" pitchFamily="49" charset="0"/>
              </a:rPr>
              <a:t>[parameters]</a:t>
            </a:r>
            <a:r>
              <a:rPr lang="en-US" sz="1600" dirty="0"/>
              <a:t> text string that the </a:t>
            </a:r>
            <a:r>
              <a:rPr lang="en-US" sz="1600" dirty="0" err="1">
                <a:latin typeface="Courier New" pitchFamily="49" charset="0"/>
                <a:cs typeface="Courier New" pitchFamily="49" charset="0"/>
              </a:rPr>
              <a:t>iogenerator</a:t>
            </a:r>
            <a:r>
              <a:rPr lang="en-US" sz="1600" dirty="0"/>
              <a:t> will parse and apply.  </a:t>
            </a:r>
          </a:p>
          <a:p>
            <a:pPr lvl="1"/>
            <a:r>
              <a:rPr lang="en-US" sz="1400" dirty="0"/>
              <a:t>Each type of </a:t>
            </a:r>
            <a:r>
              <a:rPr lang="en-US" sz="1400" dirty="0" err="1">
                <a:latin typeface="Courier New" pitchFamily="49" charset="0"/>
                <a:cs typeface="Courier New" pitchFamily="49" charset="0"/>
              </a:rPr>
              <a:t>iogenerator</a:t>
            </a:r>
            <a:r>
              <a:rPr lang="en-US" sz="1400" dirty="0"/>
              <a:t> has its own set of valid parameter names.</a:t>
            </a: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CreateWorkload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67205"/>
          </a:xfrm>
        </p:spPr>
        <p:txBody>
          <a:bodyPr/>
          <a:lstStyle/>
          <a:p>
            <a:r>
              <a:rPr lang="en-US" sz="1600" dirty="0"/>
              <a:t>A</a:t>
            </a:r>
            <a:r>
              <a:rPr lang="en-US" sz="1600" dirty="0" smtClean="0"/>
              <a:t>ttributes for selection are those of the underlying LUN plus several special built-</a:t>
            </a:r>
            <a:r>
              <a:rPr lang="en-US" sz="1600" dirty="0" err="1" smtClean="0"/>
              <a:t>int</a:t>
            </a:r>
            <a:r>
              <a:rPr lang="en-US" sz="1600" dirty="0" smtClean="0"/>
              <a:t> attributes</a:t>
            </a:r>
          </a:p>
          <a:p>
            <a:pPr lvl="1"/>
            <a:r>
              <a:rPr lang="en-US" sz="1400" dirty="0" smtClean="0">
                <a:latin typeface="Courier New" pitchFamily="49" charset="0"/>
                <a:cs typeface="Courier New" pitchFamily="49" charset="0"/>
              </a:rPr>
              <a:t>workload</a:t>
            </a:r>
            <a:r>
              <a:rPr lang="en-US" sz="1400" dirty="0" smtClean="0"/>
              <a:t>, set to the specified workload name, and </a:t>
            </a:r>
          </a:p>
          <a:p>
            <a:pPr lvl="1"/>
            <a:r>
              <a:rPr lang="en-US" sz="1400" dirty="0" smtClean="0">
                <a:latin typeface="Courier New" pitchFamily="49" charset="0"/>
                <a:cs typeface="Courier New" pitchFamily="49" charset="0"/>
              </a:rPr>
              <a:t>host</a:t>
            </a:r>
            <a:r>
              <a:rPr lang="en-US" sz="1400" dirty="0" smtClean="0"/>
              <a:t> which is </a:t>
            </a:r>
            <a:r>
              <a:rPr lang="en-US" sz="1400" dirty="0"/>
              <a:t>an alias for </a:t>
            </a:r>
            <a:r>
              <a:rPr lang="en-US" sz="1400" dirty="0" err="1" smtClean="0">
                <a:latin typeface="Courier New" pitchFamily="49" charset="0"/>
                <a:cs typeface="Courier New" pitchFamily="49" charset="0"/>
              </a:rPr>
              <a:t>ivyscript_hostname</a:t>
            </a:r>
            <a:r>
              <a:rPr lang="en-US" sz="1400" dirty="0" smtClean="0"/>
              <a:t>, the name used on the </a:t>
            </a:r>
            <a:r>
              <a:rPr lang="en-US" sz="1400" dirty="0" smtClean="0">
                <a:latin typeface="Courier New" pitchFamily="49" charset="0"/>
                <a:cs typeface="Courier New" pitchFamily="49" charset="0"/>
              </a:rPr>
              <a:t>[hosts]</a:t>
            </a:r>
            <a:r>
              <a:rPr lang="en-US" sz="1400" dirty="0" smtClean="0"/>
              <a:t> statement which might be an alias or a dotted quad.  </a:t>
            </a:r>
          </a:p>
          <a:p>
            <a:r>
              <a:rPr lang="en-US" sz="1600" dirty="0" smtClean="0"/>
              <a:t>The newly created workload threads will be in "waiting for command" state.</a:t>
            </a:r>
          </a:p>
        </p:txBody>
      </p:sp>
      <p:sp>
        <p:nvSpPr>
          <p:cNvPr id="3" name="Title 2"/>
          <p:cNvSpPr>
            <a:spLocks noGrp="1"/>
          </p:cNvSpPr>
          <p:nvPr>
            <p:ph type="title"/>
          </p:nvPr>
        </p:nvSpPr>
        <p:spPr/>
        <p:txBody>
          <a:bodyPr>
            <a:normAutofit/>
          </a:bodyPr>
          <a:lstStyle/>
          <a:p>
            <a:pPr lvl="1"/>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CreateWorkload</a:t>
            </a:r>
            <a:r>
              <a:rPr lang="en-US" sz="2400" b="1" dirty="0" smtClean="0">
                <a:latin typeface="Courier New" pitchFamily="49" charset="0"/>
                <a:cs typeface="Courier New" pitchFamily="49"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1223"/>
          </a:xfrm>
        </p:spPr>
        <p:txBody>
          <a:bodyPr/>
          <a:lstStyle/>
          <a:p>
            <a:r>
              <a:rPr lang="en-US" sz="2000" dirty="0" smtClean="0"/>
              <a:t>There are 3 types: </a:t>
            </a:r>
            <a:r>
              <a:rPr lang="en-US" sz="2000" dirty="0" err="1" smtClean="0">
                <a:latin typeface="Courier New" pitchFamily="49" charset="0"/>
                <a:cs typeface="Courier New" pitchFamily="49" charset="0"/>
              </a:rPr>
              <a:t>int</a:t>
            </a:r>
            <a:r>
              <a:rPr lang="en-US" sz="2000" dirty="0" smtClean="0"/>
              <a:t>, </a:t>
            </a:r>
            <a:r>
              <a:rPr lang="en-US" sz="2000" dirty="0" smtClean="0">
                <a:latin typeface="Courier New" pitchFamily="49" charset="0"/>
                <a:cs typeface="Courier New" pitchFamily="49" charset="0"/>
              </a:rPr>
              <a:t>double</a:t>
            </a:r>
            <a:r>
              <a:rPr lang="en-US" sz="2000" dirty="0" smtClean="0"/>
              <a:t>, and </a:t>
            </a:r>
            <a:r>
              <a:rPr lang="en-US" sz="2000" dirty="0" smtClean="0">
                <a:latin typeface="Courier New" pitchFamily="49" charset="0"/>
                <a:cs typeface="Courier New" pitchFamily="49" charset="0"/>
              </a:rPr>
              <a:t>string</a:t>
            </a:r>
            <a:r>
              <a:rPr lang="en-US" sz="2000" dirty="0" smtClean="0"/>
              <a:t>.</a:t>
            </a:r>
          </a:p>
          <a:p>
            <a:r>
              <a:rPr lang="en-US" sz="2000" dirty="0" smtClean="0"/>
              <a:t>Examples of constants, also called literals:</a:t>
            </a:r>
          </a:p>
          <a:p>
            <a:pPr lvl="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0       -5    12345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double:  5.      .5    5.5     5E-2    5%  5.5%</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string:  "house"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p>
          <a:p>
            <a:pPr lvl="2"/>
            <a:r>
              <a:rPr lang="en-US" dirty="0" smtClean="0">
                <a:cs typeface="Courier New" pitchFamily="49" charset="0"/>
              </a:rPr>
              <a:t>There is also a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(constant)</a:t>
            </a:r>
          </a:p>
          <a:p>
            <a:pPr lvl="3"/>
            <a:r>
              <a:rPr lang="en-US" dirty="0" smtClean="0">
                <a:latin typeface="Courier New" panose="02070309020205020404" pitchFamily="49" charset="0"/>
                <a:cs typeface="Courier New" panose="02070309020205020404" pitchFamily="49" charset="0"/>
              </a:rPr>
              <a:t>0x0</a:t>
            </a:r>
            <a:r>
              <a:rPr lang="en-US" dirty="0" smtClean="0">
                <a:cs typeface="Courier New" pitchFamily="49" charset="0"/>
              </a:rPr>
              <a:t> to </a:t>
            </a:r>
            <a:r>
              <a:rPr lang="en-US" dirty="0" smtClean="0">
                <a:latin typeface="Courier New" panose="02070309020205020404" pitchFamily="49" charset="0"/>
                <a:cs typeface="Courier New" panose="02070309020205020404" pitchFamily="49" charset="0"/>
              </a:rPr>
              <a:t>0x7FFFFFFF</a:t>
            </a:r>
          </a:p>
          <a:p>
            <a:pPr lvl="3"/>
            <a:r>
              <a:rPr lang="en-US" dirty="0" smtClean="0">
                <a:cs typeface="Courier New" pitchFamily="49" charset="0"/>
              </a:rPr>
              <a:t>The hex form of </a:t>
            </a:r>
            <a:r>
              <a:rPr lang="en-US" dirty="0" err="1" smtClean="0">
                <a:latin typeface="Courier New" panose="02070309020205020404" pitchFamily="49" charset="0"/>
                <a:cs typeface="Courier New" panose="02070309020205020404" pitchFamily="49" charset="0"/>
              </a:rPr>
              <a:t>int</a:t>
            </a:r>
            <a:r>
              <a:rPr lang="en-US" dirty="0" smtClean="0">
                <a:cs typeface="Courier New" pitchFamily="49" charset="0"/>
              </a:rPr>
              <a:t> literal only supports non-negative values</a:t>
            </a:r>
          </a:p>
          <a:p>
            <a:pPr lvl="2"/>
            <a:r>
              <a:rPr lang="en-US" dirty="0" smtClean="0">
                <a:latin typeface="Courier New" panose="02070309020205020404" pitchFamily="49" charset="0"/>
                <a:cs typeface="Courier New" panose="02070309020205020404" pitchFamily="49" charset="0"/>
              </a:rPr>
              <a:t>5%</a:t>
            </a:r>
            <a:r>
              <a:rPr lang="en-US" dirty="0" smtClean="0">
                <a:cs typeface="Courier New" pitchFamily="49" charset="0"/>
              </a:rPr>
              <a:t> means the same thing as </a:t>
            </a:r>
            <a:r>
              <a:rPr lang="en-US" dirty="0" smtClean="0">
                <a:latin typeface="Courier New" panose="02070309020205020404" pitchFamily="49" charset="0"/>
                <a:cs typeface="Courier New" panose="02070309020205020404" pitchFamily="49" charset="0"/>
              </a:rPr>
              <a:t>0.05</a:t>
            </a:r>
            <a:r>
              <a:rPr lang="en-US" dirty="0" smtClean="0">
                <a:cs typeface="Courier New" pitchFamily="49" charset="0"/>
              </a:rPr>
              <a:t>.</a:t>
            </a:r>
          </a:p>
        </p:txBody>
      </p:sp>
      <p:sp>
        <p:nvSpPr>
          <p:cNvPr id="3" name="Title 2"/>
          <p:cNvSpPr>
            <a:spLocks noGrp="1"/>
          </p:cNvSpPr>
          <p:nvPr>
            <p:ph type="title"/>
          </p:nvPr>
        </p:nvSpPr>
        <p:spPr/>
        <p:txBody>
          <a:bodyPr/>
          <a:lstStyle/>
          <a:p>
            <a:r>
              <a:rPr lang="en-US" dirty="0" smtClean="0"/>
              <a:t>Types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is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iogenerator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 = random4K</a:t>
            </a:r>
            <a:r>
              <a:rPr lang="en-US" sz="1800"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subinterval_seconds</a:t>
            </a:r>
            <a:r>
              <a:rPr lang="en-US"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a:t>
            </a:r>
            <a:r>
              <a:rPr lang="en-US" sz="1800" dirty="0" smtClean="0">
                <a:latin typeface="Courier New" panose="02070309020205020404" pitchFamily="49" charset="0"/>
                <a:cs typeface="Courier New" panose="02070309020205020404" pitchFamily="49" charset="0"/>
              </a:rPr>
              <a:t>,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16429"/>
          </a:xfrm>
        </p:spPr>
        <p:txBody>
          <a:bodyPr/>
          <a:lstStyle/>
          <a:p>
            <a:r>
              <a:rPr lang="en-US" sz="1400" dirty="0">
                <a:latin typeface="Courier New" panose="02070309020205020404" pitchFamily="49" charset="0"/>
                <a:cs typeface="Courier New" panose="02070309020205020404" pitchFamily="49" charset="0"/>
              </a:rPr>
              <a:t>[Go]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1.2, </a:t>
            </a:r>
            <a:br>
              <a:rPr lang="en-US" sz="1400" dirty="0" smtClean="0">
                <a:latin typeface="Courier New" panose="02070309020205020404" pitchFamily="49" charset="0"/>
                <a:cs typeface="Courier New" panose="02070309020205020404" pitchFamily="49" charset="0"/>
              </a:rPr>
            </a:br>
            <a:r>
              <a:rPr lang="en-US" sz="1400" dirty="0" err="1" smtClean="0">
                <a:latin typeface="Courier New" panose="02070309020205020404" pitchFamily="49" charset="0"/>
                <a:cs typeface="Courier New" panose="02070309020205020404" pitchFamily="49" charset="0"/>
              </a:rPr>
              <a:t>post_time_limit_seconds</a:t>
            </a:r>
            <a:r>
              <a:rPr lang="en-US" sz="1400" dirty="0" smtClean="0">
                <a:latin typeface="Courier New" panose="02070309020205020404" pitchFamily="49" charset="0"/>
                <a:cs typeface="Courier New" panose="02070309020205020404" pitchFamily="49" charset="0"/>
              </a:rPr>
              <a:t> = 2.5</a:t>
            </a:r>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t>is the amount of time that ivyslave waits after the scheduled subinterval end time before it starts to try to</a:t>
            </a:r>
            <a:r>
              <a:rPr lang="en-US" sz="1400" dirty="0"/>
              <a:t> </a:t>
            </a:r>
            <a:r>
              <a:rPr lang="en-US" sz="1400" dirty="0" smtClean="0"/>
              <a:t>get the lock and check if each </a:t>
            </a:r>
            <a:r>
              <a:rPr lang="en-US" sz="1400" dirty="0" err="1" smtClean="0"/>
              <a:t>WorkloadThread</a:t>
            </a:r>
            <a:r>
              <a:rPr lang="en-US" sz="1400" dirty="0" smtClean="0"/>
              <a:t> has posted the subinterval data as "ready to send".</a:t>
            </a:r>
          </a:p>
          <a:p>
            <a:r>
              <a:rPr lang="en-US" sz="1400" dirty="0" smtClean="0"/>
              <a:t>From then, if any of the </a:t>
            </a:r>
            <a:r>
              <a:rPr lang="en-US" sz="1400" dirty="0" err="1" smtClean="0"/>
              <a:t>WorkloadThreads</a:t>
            </a:r>
            <a:r>
              <a:rPr lang="en-US" sz="1400" dirty="0" smtClean="0"/>
              <a:t> haven't yet posted the subinterval data as "ready to send", ivyslave waits in increments of 0.25 x </a:t>
            </a:r>
            <a:r>
              <a:rPr lang="en-US" sz="1400" dirty="0" err="1" smtClean="0">
                <a:latin typeface="Courier New" panose="02070309020205020404" pitchFamily="49" charset="0"/>
                <a:cs typeface="Courier New" panose="02070309020205020404" pitchFamily="49" charset="0"/>
              </a:rPr>
              <a:t>catnap_time_seconds</a:t>
            </a:r>
            <a:r>
              <a:rPr lang="en-US" sz="1400" dirty="0" smtClean="0">
                <a:latin typeface="Courier New" panose="02070309020205020404" pitchFamily="49" charset="0"/>
                <a:cs typeface="Courier New" panose="02070309020205020404" pitchFamily="49" charset="0"/>
              </a:rPr>
              <a:t>.</a:t>
            </a:r>
          </a:p>
          <a:p>
            <a:r>
              <a:rPr lang="en-US" sz="1400" dirty="0" smtClean="0"/>
              <a:t>Ivyslave posts an &lt;Error&gt; if we would have waited for more than </a:t>
            </a:r>
            <a:r>
              <a:rPr lang="en-US" sz="1400" dirty="0" err="1" smtClean="0">
                <a:latin typeface="Courier New" panose="02070309020205020404" pitchFamily="49" charset="0"/>
                <a:cs typeface="Courier New" panose="02070309020205020404" pitchFamily="49" charset="0"/>
              </a:rPr>
              <a:t>post_time_limit_seconds</a:t>
            </a:r>
            <a:r>
              <a:rPr lang="en-US" sz="1400" dirty="0">
                <a:latin typeface="Courier New" panose="02070309020205020404" pitchFamily="49" charset="0"/>
                <a:cs typeface="Courier New" panose="02070309020205020404" pitchFamily="49" charset="0"/>
              </a:rPr>
              <a:t> </a:t>
            </a:r>
            <a:r>
              <a:rPr lang="en-US" sz="1400" dirty="0" smtClean="0"/>
              <a:t>after the end of the subinterval.</a:t>
            </a:r>
          </a:p>
          <a:p>
            <a:r>
              <a:rPr lang="en-US" sz="1400" dirty="0" smtClean="0"/>
              <a:t>If any </a:t>
            </a:r>
            <a:r>
              <a:rPr lang="en-US" sz="1400" dirty="0" err="1" smtClean="0"/>
              <a:t>WorkloadThreads</a:t>
            </a:r>
            <a:r>
              <a:rPr lang="en-US" sz="1400" dirty="0" smtClean="0"/>
              <a:t> posted after the catnap time, but before the limit time, a &lt;Warning&gt; log message is posted in the ivyslave log file.  If any </a:t>
            </a:r>
            <a:r>
              <a:rPr lang="en-US" sz="1400" dirty="0" err="1" smtClean="0"/>
              <a:t>WorkloadThreads</a:t>
            </a:r>
            <a:r>
              <a:rPr lang="en-US" sz="1400" dirty="0" smtClean="0"/>
              <a:t> posted at or after 2.0 x the catnap time, the &lt;Warning&gt; message is sent to </a:t>
            </a:r>
            <a:r>
              <a:rPr lang="en-US" sz="1400" dirty="0" err="1" smtClean="0"/>
              <a:t>ivymaster</a:t>
            </a:r>
            <a:r>
              <a:rPr lang="en-US" sz="1400" dirty="0" smtClean="0"/>
              <a:t> to display on the console log and record in the </a:t>
            </a:r>
            <a:r>
              <a:rPr lang="en-US" sz="1400" dirty="0" err="1" smtClean="0"/>
              <a:t>ivymaster</a:t>
            </a:r>
            <a:r>
              <a:rPr lang="en-US" sz="1400" dirty="0" smtClean="0"/>
              <a:t> log.  This way you are notified if the catnap time may be too short.</a:t>
            </a:r>
          </a:p>
        </p:txBody>
      </p:sp>
      <p:sp>
        <p:nvSpPr>
          <p:cNvPr id="3" name="Title 2"/>
          <p:cNvSpPr>
            <a:spLocks noGrp="1"/>
          </p:cNvSpPr>
          <p:nvPr>
            <p:ph type="title"/>
          </p:nvPr>
        </p:nvSpPr>
        <p:spPr/>
        <p:txBody>
          <a:bodyPr/>
          <a:lstStyle/>
          <a:p>
            <a:r>
              <a:rPr lang="en-US" sz="2000" dirty="0" err="1"/>
              <a:t>c</a:t>
            </a:r>
            <a:r>
              <a:rPr lang="en-US" sz="2000" dirty="0" err="1" smtClean="0"/>
              <a:t>atnap_time_seconds</a:t>
            </a:r>
            <a:r>
              <a:rPr lang="en-US" sz="2000" dirty="0" smtClean="0"/>
              <a:t> &amp; </a:t>
            </a:r>
            <a:r>
              <a:rPr lang="en-US" sz="2000" dirty="0" err="1" smtClean="0"/>
              <a:t>post_time_limit_seconds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22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7296"/>
          </a:xfrm>
        </p:spPr>
        <p:txBody>
          <a:bodyPr/>
          <a:lstStyle/>
          <a:p>
            <a:r>
              <a:rPr lang="en-US" dirty="0" smtClean="0"/>
              <a:t>To include a double quote character in a string constant, escape it with a backslash:</a:t>
            </a:r>
          </a:p>
          <a:p>
            <a:pPr lvl="1"/>
            <a:r>
              <a:rPr lang="en-US" sz="1800" smtClean="0">
                <a:latin typeface="Courier New" pitchFamily="49" charset="0"/>
                <a:cs typeface="Courier New" pitchFamily="49" charset="0"/>
              </a:rPr>
              <a:t>"the word \"house\" is double-quoted"</a:t>
            </a:r>
            <a:r>
              <a:rPr lang="en-US" sz="1800" smtClean="0"/>
              <a:t>    </a:t>
            </a:r>
            <a:endParaRPr lang="en-US" sz="1800" dirty="0" smtClean="0"/>
          </a:p>
          <a:p>
            <a:r>
              <a:rPr lang="en-US" dirty="0" smtClean="0"/>
              <a:t>Other escaped characters: </a:t>
            </a:r>
            <a:r>
              <a:rPr lang="en-US" dirty="0" smtClean="0">
                <a:latin typeface="Courier New" pitchFamily="49" charset="0"/>
                <a:cs typeface="Courier New" pitchFamily="49" charset="0"/>
              </a:rPr>
              <a:t>\r, \n, \t</a:t>
            </a:r>
          </a:p>
          <a:p>
            <a:r>
              <a:rPr lang="en-US" dirty="0" smtClean="0"/>
              <a:t>An escaped octal character value has 3 digits, e.g. </a:t>
            </a:r>
            <a:r>
              <a:rPr lang="en-US" dirty="0" smtClean="0">
                <a:latin typeface="Courier New" pitchFamily="49" charset="0"/>
                <a:cs typeface="Courier New" pitchFamily="49" charset="0"/>
              </a:rPr>
              <a:t>\001</a:t>
            </a:r>
          </a:p>
          <a:p>
            <a:r>
              <a:rPr lang="en-US" dirty="0" smtClean="0"/>
              <a:t>An escaped hex character value has one or two digits, </a:t>
            </a:r>
            <a:br>
              <a:rPr lang="en-US" dirty="0" smtClean="0"/>
            </a:br>
            <a:r>
              <a:rPr lang="en-US" dirty="0" smtClean="0"/>
              <a:t>e.g.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xf</a:t>
            </a:r>
            <a:r>
              <a:rPr lang="en-US" dirty="0" smtClean="0">
                <a:latin typeface="Courier New" pitchFamily="49" charset="0"/>
                <a:cs typeface="Courier New" pitchFamily="49" charset="0"/>
              </a:rPr>
              <a:t> </a:t>
            </a:r>
            <a:r>
              <a:rPr lang="en-US" dirty="0" smtClean="0"/>
              <a:t>or </a:t>
            </a:r>
            <a:r>
              <a:rPr lang="en-US" dirty="0" smtClean="0">
                <a:latin typeface="Courier New" pitchFamily="49" charset="0"/>
                <a:cs typeface="Courier New" pitchFamily="49" charset="0"/>
              </a:rPr>
              <a:t>\x0f</a:t>
            </a:r>
          </a:p>
        </p:txBody>
      </p:sp>
      <p:sp>
        <p:nvSpPr>
          <p:cNvPr id="3" name="Title 2"/>
          <p:cNvSpPr>
            <a:spLocks noGrp="1"/>
          </p:cNvSpPr>
          <p:nvPr>
            <p:ph type="title"/>
          </p:nvPr>
        </p:nvSpPr>
        <p:spPr/>
        <p:txBody>
          <a:bodyPr/>
          <a:lstStyle/>
          <a:p>
            <a:r>
              <a:rPr lang="en-US" dirty="0" smtClean="0"/>
              <a:t>More on string literals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200" dirty="0" smtClean="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462" y="967575"/>
            <a:ext cx="8584006" cy="1677382"/>
          </a:xfrm>
        </p:spPr>
        <p:txBody>
          <a:bodyPr/>
          <a:lstStyle/>
          <a:p>
            <a:r>
              <a:rPr lang="en-US" smtClean="0"/>
              <a:t>"identifiers" </a:t>
            </a:r>
            <a:r>
              <a:rPr lang="en-US" dirty="0" smtClean="0"/>
              <a:t>are eligible to serve as the name of a variable or function.</a:t>
            </a:r>
          </a:p>
          <a:p>
            <a:r>
              <a:rPr lang="en-US" dirty="0" smtClean="0"/>
              <a:t>An identifier begins with an alphabetic character (a letter), and continues with letters, digits, and underscore _ characters.</a:t>
            </a:r>
          </a:p>
        </p:txBody>
      </p:sp>
      <p:sp>
        <p:nvSpPr>
          <p:cNvPr id="3" name="Title 2"/>
          <p:cNvSpPr>
            <a:spLocks noGrp="1"/>
          </p:cNvSpPr>
          <p:nvPr>
            <p:ph type="title"/>
          </p:nvPr>
        </p:nvSpPr>
        <p:spPr/>
        <p:txBody>
          <a:bodyPr/>
          <a:lstStyle/>
          <a:p>
            <a:r>
              <a:rPr lang="en-US" dirty="0"/>
              <a:t>I</a:t>
            </a:r>
            <a:r>
              <a:rPr lang="en-US" dirty="0" smtClean="0"/>
              <a:t>dentifiers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7256</Words>
  <Application>Microsoft Office PowerPoint</Application>
  <PresentationFormat>On-screen Show (16:9)</PresentationFormat>
  <Paragraphs>736</Paragraphs>
  <Slides>110</Slides>
  <Notes>6</Notes>
  <HiddenSlides>0</HiddenSlides>
  <MMClips>0</MMClip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hitachi-corporate-powerpoint-template-2015</vt:lpstr>
      <vt:lpstr>Programming ivy - reference</vt:lpstr>
      <vt:lpstr>Two sections in this material</vt:lpstr>
      <vt:lpstr>The ivyscript programming language wrapper</vt:lpstr>
      <vt:lpstr>ivyscript programming language</vt:lpstr>
      <vt:lpstr>Make .ivyscript programs executable</vt:lpstr>
      <vt:lpstr>Nested blocks</vt:lpstr>
      <vt:lpstr>Types</vt:lpstr>
      <vt:lpstr>More on string literals</vt:lpstr>
      <vt:lpstr>Identifiers</vt:lpstr>
      <vt:lpstr>Statement – variable declaration</vt:lpstr>
      <vt:lpstr>Expressions</vt:lpstr>
      <vt:lpstr>Converting an expression to a different type</vt:lpstr>
      <vt:lpstr>Operators - arithmetic</vt:lpstr>
      <vt:lpstr>Logical operators - comparison</vt:lpstr>
      <vt:lpstr>Bitwise or, bitwise and, bitwise exclusive or</vt:lpstr>
      <vt:lpstr>Logical or, and, not</vt:lpstr>
      <vt:lpstr>Assignment expression</vt:lpstr>
      <vt:lpstr>Function call expression</vt:lpstr>
      <vt:lpstr>Operator precedence</vt:lpstr>
      <vt:lpstr>User-defined functions</vt:lpstr>
      <vt:lpstr>Function overloading</vt:lpstr>
      <vt:lpstr>Ivy-specific builtin functions</vt:lpstr>
      <vt:lpstr>Math builtin functions – same as C/C++</vt:lpstr>
      <vt:lpstr>String builtin functions</vt:lpstr>
      <vt:lpstr>regex builtin functions</vt:lpstr>
      <vt:lpstr>Accessing csv files – row and column</vt:lpstr>
      <vt:lpstr>Csv file builtin functions 1/3</vt:lpstr>
      <vt:lpstr>Csv file builtin functions 2/3 – individual cells</vt:lpstr>
      <vt:lpstr>Csv file builtin functions 3/3 – headers &amp; slices</vt:lpstr>
      <vt:lpstr>utility functions</vt:lpstr>
      <vt:lpstr>Builtin functions – shell_command</vt:lpstr>
      <vt:lpstr>Builtin functions – exit()</vt:lpstr>
      <vt:lpstr>Statements: expression statement </vt:lpstr>
      <vt:lpstr>Statements – if / then / else </vt:lpstr>
      <vt:lpstr>Statements – traditional C style for loop</vt:lpstr>
      <vt:lpstr>Example of traditional for loop</vt:lpstr>
      <vt:lpstr>Statement – list-style for loop</vt:lpstr>
      <vt:lpstr>Statement – while loop</vt:lpstr>
      <vt:lpstr>Statement – do - while loop</vt:lpstr>
      <vt:lpstr>Operating the ivy engine</vt:lpstr>
      <vt:lpstr>The "test name"</vt:lpstr>
      <vt:lpstr>"test name" – used in output filename prefixes</vt:lpstr>
      <vt:lpstr>Statements – [OutputFolderRoot]</vt:lpstr>
      <vt:lpstr>Statement – [Hosts]</vt:lpstr>
      <vt:lpstr>[Hosts] statement starts up ivy on test hosts</vt:lpstr>
      <vt:lpstr>Vendor-independent LUN attribute discovery</vt:lpstr>
      <vt:lpstr>Sample attribute values from LUN lister tool</vt:lpstr>
      <vt:lpstr>LUN attribute matching </vt:lpstr>
      <vt:lpstr>"all discovered LUNs" -&gt; "available test LUNs"</vt:lpstr>
      <vt:lpstr>[Select] syntax</vt:lpstr>
      <vt:lpstr>[Select] LDEV, PG</vt:lpstr>
      <vt:lpstr>[hosts] – use of command devices is automatic</vt:lpstr>
      <vt:lpstr>Statements - [SetIogeneratorTemplate] </vt:lpstr>
      <vt:lpstr>[iogenerator] some common [parameters]</vt:lpstr>
      <vt:lpstr>[iogenerator] random – two types</vt:lpstr>
      <vt:lpstr>[iogenerator] "sequential"</vt:lpstr>
      <vt:lpstr>Sequential example – volume coverage</vt:lpstr>
      <vt:lpstr>SeqStartFractionOfCoverage </vt:lpstr>
      <vt:lpstr>Sequential example – read threads &amp; write threads</vt:lpstr>
      <vt:lpstr>Sequential workloads and maxTags</vt:lpstr>
      <vt:lpstr>Statements - [CreateWorkload]</vt:lpstr>
      <vt:lpstr>[CreateWorkload] </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catnap_time_seconds &amp; post_time_limit_seconds</vt:lpstr>
      <vt:lpstr>Test step = warmup, measure, cooldown</vt:lpstr>
      <vt:lpstr>For each test step you get:</vt:lpstr>
      <vt:lpstr>cooldown_by_wp</vt:lpstr>
      <vt:lpstr>The default [Go] statement</vt:lpstr>
      <vt:lpstr>stepname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&lt;end&gt;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323</cp:revision>
  <dcterms:created xsi:type="dcterms:W3CDTF">2015-10-27T23:46:57Z</dcterms:created>
  <dcterms:modified xsi:type="dcterms:W3CDTF">2016-07-27T07:49:22Z</dcterms:modified>
</cp:coreProperties>
</file>