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handoutMasterIdLst>
    <p:handoutMasterId r:id="rId79"/>
  </p:handoutMasterIdLst>
  <p:sldIdLst>
    <p:sldId id="309" r:id="rId2"/>
    <p:sldId id="310" r:id="rId3"/>
    <p:sldId id="322" r:id="rId4"/>
    <p:sldId id="456" r:id="rId5"/>
    <p:sldId id="457" r:id="rId6"/>
    <p:sldId id="455" r:id="rId7"/>
    <p:sldId id="343" r:id="rId8"/>
    <p:sldId id="345" r:id="rId9"/>
    <p:sldId id="383" r:id="rId10"/>
    <p:sldId id="356" r:id="rId11"/>
    <p:sldId id="362" r:id="rId12"/>
    <p:sldId id="344" r:id="rId13"/>
    <p:sldId id="346" r:id="rId14"/>
    <p:sldId id="350" r:id="rId15"/>
    <p:sldId id="347" r:id="rId16"/>
    <p:sldId id="348" r:id="rId17"/>
    <p:sldId id="373" r:id="rId18"/>
    <p:sldId id="371" r:id="rId19"/>
    <p:sldId id="372" r:id="rId20"/>
    <p:sldId id="481" r:id="rId21"/>
    <p:sldId id="482" r:id="rId22"/>
    <p:sldId id="483" r:id="rId23"/>
    <p:sldId id="484" r:id="rId24"/>
    <p:sldId id="464" r:id="rId25"/>
    <p:sldId id="458" r:id="rId26"/>
    <p:sldId id="474" r:id="rId27"/>
    <p:sldId id="475" r:id="rId28"/>
    <p:sldId id="476" r:id="rId29"/>
    <p:sldId id="477" r:id="rId30"/>
    <p:sldId id="478" r:id="rId31"/>
    <p:sldId id="479" r:id="rId32"/>
    <p:sldId id="480" r:id="rId33"/>
    <p:sldId id="473" r:id="rId34"/>
    <p:sldId id="467" r:id="rId35"/>
    <p:sldId id="352" r:id="rId36"/>
    <p:sldId id="361" r:id="rId37"/>
    <p:sldId id="353" r:id="rId38"/>
    <p:sldId id="466" r:id="rId39"/>
    <p:sldId id="472" r:id="rId40"/>
    <p:sldId id="354" r:id="rId41"/>
    <p:sldId id="357" r:id="rId42"/>
    <p:sldId id="486" r:id="rId43"/>
    <p:sldId id="417" r:id="rId44"/>
    <p:sldId id="415" r:id="rId45"/>
    <p:sldId id="423" r:id="rId46"/>
    <p:sldId id="418" r:id="rId47"/>
    <p:sldId id="439" r:id="rId48"/>
    <p:sldId id="489" r:id="rId49"/>
    <p:sldId id="487" r:id="rId50"/>
    <p:sldId id="488" r:id="rId51"/>
    <p:sldId id="419" r:id="rId52"/>
    <p:sldId id="420" r:id="rId53"/>
    <p:sldId id="469" r:id="rId54"/>
    <p:sldId id="424" r:id="rId55"/>
    <p:sldId id="425" r:id="rId56"/>
    <p:sldId id="426" r:id="rId57"/>
    <p:sldId id="427" r:id="rId58"/>
    <p:sldId id="428" r:id="rId59"/>
    <p:sldId id="429" r:id="rId60"/>
    <p:sldId id="430" r:id="rId61"/>
    <p:sldId id="431" r:id="rId62"/>
    <p:sldId id="433" r:id="rId63"/>
    <p:sldId id="416" r:id="rId64"/>
    <p:sldId id="436" r:id="rId65"/>
    <p:sldId id="434" r:id="rId66"/>
    <p:sldId id="446" r:id="rId67"/>
    <p:sldId id="468" r:id="rId68"/>
    <p:sldId id="447" r:id="rId69"/>
    <p:sldId id="438" r:id="rId70"/>
    <p:sldId id="441" r:id="rId71"/>
    <p:sldId id="442" r:id="rId72"/>
    <p:sldId id="443" r:id="rId73"/>
    <p:sldId id="444" r:id="rId74"/>
    <p:sldId id="445" r:id="rId75"/>
    <p:sldId id="470" r:id="rId76"/>
    <p:sldId id="306" r:id="rId77"/>
  </p:sldIdLst>
  <p:sldSz cx="9144000" cy="5143500" type="screen16x9"/>
  <p:notesSz cx="6858000" cy="9144000"/>
  <p:custDataLst>
    <p:tags r:id="rId8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97" autoAdjust="0"/>
    <p:restoredTop sz="94660"/>
  </p:normalViewPr>
  <p:slideViewPr>
    <p:cSldViewPr snapToGrid="0" snapToObjects="1" showGuides="1">
      <p:cViewPr>
        <p:scale>
          <a:sx n="118" d="100"/>
          <a:sy n="118" d="100"/>
        </p:scale>
        <p:origin x="-1608" y="-444"/>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8/11/2016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1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18" name="Freeform 11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smtClean="0"/>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smtClean="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smtClean="0"/>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d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en.wikipedia.org/wiki/PID_controller" TargetMode="Externa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hyperlink" Target="https://en.wikipedia.org/wiki/PID_controller" TargetMode="Externa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ivy - reference</a:t>
            </a:r>
            <a:endParaRPr lang="en-US" dirty="0"/>
          </a:p>
        </p:txBody>
      </p:sp>
      <p:sp>
        <p:nvSpPr>
          <p:cNvPr id="3" name="Subtitle 2"/>
          <p:cNvSpPr>
            <a:spLocks noGrp="1"/>
          </p:cNvSpPr>
          <p:nvPr>
            <p:ph type="subTitle" idx="1"/>
          </p:nvPr>
        </p:nvSpPr>
        <p:spPr>
          <a:xfrm>
            <a:off x="4047076" y="3299833"/>
            <a:ext cx="4939975" cy="584775"/>
          </a:xfrm>
        </p:spPr>
        <p:txBody>
          <a:bodyPr/>
          <a:lstStyle/>
          <a:p>
            <a:r>
              <a:rPr lang="en-US" dirty="0" smtClean="0"/>
              <a:t>August 11, </a:t>
            </a:r>
            <a:r>
              <a:rPr lang="en-US" dirty="0"/>
              <a:t>2016</a:t>
            </a:r>
          </a:p>
          <a:p>
            <a:r>
              <a:rPr lang="en-US" sz="1400" dirty="0" smtClean="0"/>
              <a:t>Allart Ian Vogelesang  </a:t>
            </a:r>
            <a:r>
              <a:rPr lang="en-US" sz="1200" dirty="0" smtClean="0">
                <a:hlinkClick r:id="rId3"/>
              </a:rPr>
              <a:t>ian.vogelesang@hds.com</a:t>
            </a:r>
            <a:endParaRPr lang="en-US" sz="16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a:t>
            </a:r>
            <a:r>
              <a:rPr lang="en-US" sz="1600" dirty="0" smtClean="0">
                <a:latin typeface="Courier New" panose="02070309020205020404" pitchFamily="49" charset="0"/>
                <a:cs typeface="Courier New" panose="02070309020205020404" pitchFamily="49" charset="0"/>
              </a:rPr>
              <a:t>ostname = cb23</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LUN_Name</a:t>
            </a:r>
            <a:r>
              <a:rPr lang="en-US" sz="1600" dirty="0" smtClean="0">
                <a:latin typeface="Courier New" panose="02070309020205020404" pitchFamily="49" charset="0"/>
                <a:cs typeface="Courier New" panose="02070309020205020404" pitchFamily="49" charset="0"/>
              </a:rPr>
              <a:t> = /dev/</a:t>
            </a:r>
            <a:r>
              <a:rPr lang="en-US" sz="1600" dirty="0" err="1" smtClean="0">
                <a:latin typeface="Courier New" panose="02070309020205020404" pitchFamily="49" charset="0"/>
                <a:cs typeface="Courier New" panose="02070309020205020404" pitchFamily="49" charset="0"/>
              </a:rPr>
              <a:t>sdbu</a:t>
            </a:r>
            <a:r>
              <a:rPr lang="en-US" sz="1600" dirty="0" smtClean="0">
                <a:latin typeface="Courier New" panose="02070309020205020404" pitchFamily="49" charset="0"/>
                <a:cs typeface="Courier New" panose="02070309020205020404" pitchFamily="49" charset="0"/>
              </a:rPr>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Hitachi_Product</a:t>
            </a:r>
            <a:r>
              <a:rPr lang="en-US" sz="1600" dirty="0" smtClean="0">
                <a:latin typeface="Courier New" panose="02070309020205020404" pitchFamily="49" charset="0"/>
                <a:cs typeface="Courier New" panose="02070309020205020404" pitchFamily="49" charset="0"/>
              </a:rPr>
              <a:t> = HM700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HDS_Product</a:t>
            </a:r>
            <a:r>
              <a:rPr lang="en-US" sz="1600" dirty="0" smtClean="0">
                <a:latin typeface="Courier New" panose="02070309020205020404" pitchFamily="49" charset="0"/>
                <a:cs typeface="Courier New" panose="02070309020205020404" pitchFamily="49" charset="0"/>
              </a:rPr>
              <a:t> = "HUS VM"</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Serial_Number</a:t>
            </a:r>
            <a:r>
              <a:rPr lang="en-US" sz="1600" dirty="0" smtClean="0">
                <a:latin typeface="Courier New" panose="02070309020205020404" pitchFamily="49" charset="0"/>
                <a:cs typeface="Courier New" panose="02070309020205020404" pitchFamily="49" charset="0"/>
              </a:rPr>
              <a:t> = 210030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Port = 1A</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LDEV = 00:00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Nickname =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LDEV_type</a:t>
            </a:r>
            <a:r>
              <a:rPr lang="en-US" sz="1600" dirty="0" smtClean="0">
                <a:latin typeface="Courier New" panose="02070309020205020404" pitchFamily="49" charset="0"/>
                <a:cs typeface="Courier New" panose="02070309020205020404" pitchFamily="49" charset="0"/>
              </a:rPr>
              <a:t> = Internal</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RAID_level</a:t>
            </a:r>
            <a:r>
              <a:rPr lang="en-US" sz="1600" dirty="0" smtClean="0">
                <a:latin typeface="Courier New" panose="02070309020205020404" pitchFamily="49" charset="0"/>
                <a:cs typeface="Courier New" panose="02070309020205020404" pitchFamily="49" charset="0"/>
              </a:rPr>
              <a:t> = RAID-1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Parity_Group</a:t>
            </a:r>
            <a:r>
              <a:rPr lang="en-US" sz="1600" dirty="0" smtClean="0">
                <a:latin typeface="Courier New" panose="02070309020205020404" pitchFamily="49" charset="0"/>
                <a:cs typeface="Courier New" panose="02070309020205020404" pitchFamily="49" charset="0"/>
              </a:rPr>
              <a:t> = 01-01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Pool_ID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CLPR = CLPR0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Max_LBA</a:t>
            </a:r>
            <a:r>
              <a:rPr lang="en-US" sz="1600" dirty="0" smtClean="0">
                <a:latin typeface="Courier New" panose="02070309020205020404" pitchFamily="49" charset="0"/>
                <a:cs typeface="Courier New" panose="02070309020205020404" pitchFamily="49" charset="0"/>
              </a:rPr>
              <a:t> = 2097151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Size_MB</a:t>
            </a:r>
            <a:r>
              <a:rPr lang="en-US" sz="1600" dirty="0" smtClean="0">
                <a:latin typeface="Courier New" panose="02070309020205020404" pitchFamily="49" charset="0"/>
                <a:cs typeface="Courier New" panose="02070309020205020404" pitchFamily="49" charset="0"/>
              </a:rPr>
              <a:t> = 1073.741824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Size_MiB</a:t>
            </a:r>
            <a:r>
              <a:rPr lang="en-US" sz="1600" dirty="0" smtClean="0">
                <a:latin typeface="Courier New" panose="02070309020205020404" pitchFamily="49" charset="0"/>
                <a:cs typeface="Courier New" panose="02070309020205020404" pitchFamily="49" charset="0"/>
              </a:rPr>
              <a:t> = 1024.000000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Size_GB</a:t>
            </a:r>
            <a:r>
              <a:rPr lang="en-US" sz="1600" dirty="0" smtClean="0">
                <a:latin typeface="Courier New" panose="02070309020205020404" pitchFamily="49" charset="0"/>
                <a:cs typeface="Courier New" panose="02070309020205020404" pitchFamily="49" charset="0"/>
              </a:rPr>
              <a:t> = 1.073742</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Size_GiB</a:t>
            </a:r>
            <a:r>
              <a:rPr lang="en-US" sz="1600" dirty="0" smtClean="0">
                <a:latin typeface="Courier New" panose="02070309020205020404" pitchFamily="49" charset="0"/>
                <a:cs typeface="Courier New" panose="02070309020205020404" pitchFamily="49" charset="0"/>
              </a:rPr>
              <a:t> = 1.000000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Size_TB</a:t>
            </a:r>
            <a:r>
              <a:rPr lang="en-US" sz="1600" dirty="0" smtClean="0">
                <a:latin typeface="Courier New" panose="02070309020205020404" pitchFamily="49" charset="0"/>
                <a:cs typeface="Courier New" panose="02070309020205020404" pitchFamily="49" charset="0"/>
              </a:rPr>
              <a:t> = 0.001074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Size_TiB</a:t>
            </a:r>
            <a:r>
              <a:rPr lang="en-US" sz="1600" dirty="0" smtClean="0">
                <a:latin typeface="Courier New" panose="02070309020205020404" pitchFamily="49" charset="0"/>
                <a:cs typeface="Courier New" panose="02070309020205020404" pitchFamily="49" charset="0"/>
              </a:rPr>
              <a:t> = 0.000977</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Vendor = HITACHI</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smtClean="0"/>
              <a:t>Sample attribute values from LUN lister tool</a:t>
            </a:r>
            <a:endParaRPr lang="en-US" dirty="0"/>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0566"/>
          </a:xfrm>
        </p:spPr>
        <p:txBody>
          <a:bodyPr/>
          <a:lstStyle/>
          <a:p>
            <a:r>
              <a:rPr lang="en-US" sz="1800" dirty="0" smtClean="0"/>
              <a:t>The LUN </a:t>
            </a:r>
            <a:r>
              <a:rPr lang="en-US" sz="1800" dirty="0" err="1" smtClean="0"/>
              <a:t>lister</a:t>
            </a:r>
            <a:r>
              <a:rPr lang="en-US" sz="1800" dirty="0" smtClean="0"/>
              <a:t> tool output csv file header line defines the LUN attribute names: </a:t>
            </a:r>
          </a:p>
          <a:p>
            <a:pPr lvl="1"/>
            <a:r>
              <a:rPr lang="en-US" sz="1600" dirty="0" smtClean="0"/>
              <a:t>e.g</a:t>
            </a:r>
            <a:r>
              <a:rPr lang="en-US" sz="1600" smtClean="0"/>
              <a:t>. "</a:t>
            </a:r>
            <a:r>
              <a:rPr lang="en-US" sz="1600" smtClean="0">
                <a:latin typeface="Courier New" pitchFamily="49" charset="0"/>
                <a:cs typeface="Courier New" pitchFamily="49" charset="0"/>
              </a:rPr>
              <a:t>HDS </a:t>
            </a:r>
            <a:r>
              <a:rPr lang="en-US" sz="1600" dirty="0" err="1" smtClean="0">
                <a:latin typeface="Courier New" pitchFamily="49" charset="0"/>
                <a:cs typeface="Courier New" pitchFamily="49" charset="0"/>
              </a:rPr>
              <a:t>Product,Serial</a:t>
            </a:r>
            <a:r>
              <a:rPr lang="en-US" sz="1600" dirty="0" smtClean="0">
                <a:latin typeface="Courier New" pitchFamily="49" charset="0"/>
                <a:cs typeface="Courier New" pitchFamily="49" charset="0"/>
              </a:rPr>
              <a:t> Number,</a:t>
            </a:r>
            <a:r>
              <a:rPr lang="en-US" sz="1600" dirty="0">
                <a:latin typeface="Courier New" pitchFamily="49" charset="0"/>
                <a:cs typeface="Courier New" pitchFamily="49" charset="0"/>
              </a:rPr>
              <a:t> </a:t>
            </a:r>
            <a:r>
              <a:rPr lang="en-US" sz="1600">
                <a:latin typeface="Courier New" pitchFamily="49" charset="0"/>
                <a:cs typeface="Courier New" pitchFamily="49" charset="0"/>
              </a:rPr>
              <a:t>LDEV</a:t>
            </a:r>
            <a:r>
              <a:rPr lang="en-US" sz="1600" smtClean="0">
                <a:latin typeface="Courier New" pitchFamily="49" charset="0"/>
                <a:cs typeface="Courier New" pitchFamily="49" charset="0"/>
              </a:rPr>
              <a:t>,...</a:t>
            </a:r>
            <a:r>
              <a:rPr lang="en-US" sz="1600" smtClean="0"/>
              <a:t>"</a:t>
            </a:r>
            <a:endParaRPr lang="en-US" sz="1600" dirty="0" smtClean="0"/>
          </a:p>
          <a:p>
            <a:r>
              <a:rPr lang="en-US" sz="1800" dirty="0" smtClean="0"/>
              <a:t>Internally within the C++ LUN object, ivy takes that column header, trims off any surrounding quote marks and white space, then converts all non-</a:t>
            </a:r>
            <a:r>
              <a:rPr lang="en-US" sz="1800" dirty="0" err="1" smtClean="0"/>
              <a:t>alphabetics</a:t>
            </a:r>
            <a:r>
              <a:rPr lang="en-US" sz="1800" dirty="0" smtClean="0"/>
              <a:t>/non-digits to underscores _, translates to lower case, and uses that internally within the object as the key.</a:t>
            </a:r>
          </a:p>
          <a:p>
            <a:r>
              <a:rPr lang="en-US" sz="1800" dirty="0" smtClean="0"/>
              <a:t>Then later on, if you ask if the LUN </a:t>
            </a:r>
            <a:r>
              <a:rPr lang="en-US" sz="1800" smtClean="0"/>
              <a:t>contains "HDS Product" </a:t>
            </a:r>
            <a:r>
              <a:rPr lang="en-US" sz="1800" dirty="0" smtClean="0"/>
              <a:t>or you ask </a:t>
            </a:r>
            <a:r>
              <a:rPr lang="en-US" sz="1800" smtClean="0"/>
              <a:t>for "hds_product", </a:t>
            </a:r>
            <a:r>
              <a:rPr lang="en-US" sz="1800" dirty="0" smtClean="0"/>
              <a:t>the LUN object's lookup routine does the same thing to the name you ask for before looking it up – either has the same effect.</a:t>
            </a:r>
          </a:p>
          <a:p>
            <a:r>
              <a:rPr lang="en-US" sz="1800" dirty="0" smtClean="0"/>
              <a:t>Similarly, when you ask if a value matches a LUN, the same normalization of the values is done before deciding if there is a match.</a:t>
            </a:r>
          </a:p>
        </p:txBody>
      </p:sp>
      <p:sp>
        <p:nvSpPr>
          <p:cNvPr id="3" name="Title 2"/>
          <p:cNvSpPr>
            <a:spLocks noGrp="1"/>
          </p:cNvSpPr>
          <p:nvPr>
            <p:ph type="title"/>
          </p:nvPr>
        </p:nvSpPr>
        <p:spPr/>
        <p:txBody>
          <a:bodyPr/>
          <a:lstStyle/>
          <a:p>
            <a:r>
              <a:rPr lang="en-US" dirty="0" smtClean="0"/>
              <a:t>LUN attribute matching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45257"/>
          </a:xfrm>
        </p:spPr>
        <p:txBody>
          <a:bodyPr/>
          <a:lstStyle/>
          <a:p>
            <a:r>
              <a:rPr lang="en-US" sz="1800" dirty="0" smtClean="0"/>
              <a:t>On the </a:t>
            </a:r>
            <a:r>
              <a:rPr lang="en-US" sz="1800" dirty="0">
                <a:latin typeface="Courier New" pitchFamily="49" charset="0"/>
                <a:cs typeface="Courier New" pitchFamily="49" charset="0"/>
              </a:rPr>
              <a:t>[Hosts]</a:t>
            </a:r>
            <a:r>
              <a:rPr lang="en-US" sz="1800" dirty="0"/>
              <a:t> </a:t>
            </a:r>
            <a:r>
              <a:rPr lang="en-US" sz="1800" dirty="0" smtClean="0"/>
              <a:t>statement, the </a:t>
            </a:r>
            <a:r>
              <a:rPr lang="en-US" sz="1800" dirty="0" smtClean="0">
                <a:latin typeface="Courier New" pitchFamily="49" charset="0"/>
                <a:cs typeface="Courier New" pitchFamily="49" charset="0"/>
              </a:rPr>
              <a:t>[Select]</a:t>
            </a:r>
            <a:r>
              <a:rPr lang="en-US" sz="1800" dirty="0" smtClean="0"/>
              <a:t> clause filters from all discovered LUNs on all the specified test hosts to create the pool </a:t>
            </a:r>
            <a:r>
              <a:rPr lang="en-US" sz="1800" smtClean="0"/>
              <a:t>of "available test LUNs" </a:t>
            </a:r>
            <a:r>
              <a:rPr lang="en-US" sz="1800" dirty="0" smtClean="0"/>
              <a:t>upon which you </a:t>
            </a:r>
            <a:r>
              <a:rPr lang="en-US" sz="1800" smtClean="0"/>
              <a:t>can "[</a:t>
            </a:r>
            <a:r>
              <a:rPr lang="en-US" sz="1800" err="1" smtClean="0"/>
              <a:t>CreateWorkload</a:t>
            </a:r>
            <a:r>
              <a:rPr lang="en-US" sz="1800" smtClean="0"/>
              <a:t>]".</a:t>
            </a:r>
            <a:endParaRPr lang="en-US" sz="1800" dirty="0" smtClean="0"/>
          </a:p>
          <a:p>
            <a:r>
              <a:rPr lang="en-US" sz="1800" dirty="0" smtClean="0"/>
              <a:t>Only on the </a:t>
            </a:r>
            <a:r>
              <a:rPr lang="en-US" sz="1800" dirty="0" smtClean="0">
                <a:latin typeface="Courier New" pitchFamily="49" charset="0"/>
                <a:cs typeface="Courier New" pitchFamily="49" charset="0"/>
              </a:rPr>
              <a:t>[hosts]</a:t>
            </a:r>
            <a:r>
              <a:rPr lang="en-US" sz="1800" dirty="0" smtClean="0"/>
              <a:t> statement, the </a:t>
            </a:r>
            <a:r>
              <a:rPr lang="en-US" sz="1800" dirty="0" smtClean="0">
                <a:latin typeface="Courier New" pitchFamily="49" charset="0"/>
                <a:cs typeface="Courier New" pitchFamily="49" charset="0"/>
              </a:rPr>
              <a:t>[Select]</a:t>
            </a:r>
            <a:r>
              <a:rPr lang="en-US" sz="1800" dirty="0" smtClean="0"/>
              <a:t> clause must specify a non-null value for at least one </a:t>
            </a:r>
            <a:r>
              <a:rPr lang="en-US" sz="1800" smtClean="0"/>
              <a:t>of "</a:t>
            </a:r>
            <a:r>
              <a:rPr lang="en-US" sz="1800" smtClean="0">
                <a:latin typeface="Courier New" pitchFamily="49" charset="0"/>
                <a:cs typeface="Courier New" pitchFamily="49" charset="0"/>
              </a:rPr>
              <a:t>serial_number</a:t>
            </a:r>
            <a:r>
              <a:rPr lang="en-US" sz="1800" smtClean="0"/>
              <a:t>" </a:t>
            </a:r>
            <a:r>
              <a:rPr lang="en-US" sz="1800" dirty="0" smtClean="0"/>
              <a:t>(which we always have for Hitachi) </a:t>
            </a:r>
            <a:r>
              <a:rPr lang="en-US" sz="1800" smtClean="0"/>
              <a:t>or "</a:t>
            </a:r>
            <a:r>
              <a:rPr lang="en-US" sz="1800" smtClean="0">
                <a:latin typeface="Courier New" pitchFamily="49" charset="0"/>
                <a:cs typeface="Courier New" pitchFamily="49" charset="0"/>
              </a:rPr>
              <a:t>vendor</a:t>
            </a:r>
            <a:r>
              <a:rPr lang="en-US" sz="1800" smtClean="0"/>
              <a:t>" </a:t>
            </a:r>
            <a:r>
              <a:rPr lang="en-US" sz="1800" dirty="0" smtClean="0"/>
              <a:t>(if we are testing another vendor’s equipment).</a:t>
            </a:r>
          </a:p>
          <a:p>
            <a:pPr lvl="1"/>
            <a:r>
              <a:rPr lang="en-US" sz="1600" dirty="0" smtClean="0"/>
              <a:t>This is designed to prevent accidental annihilation of your boot drive.</a:t>
            </a:r>
          </a:p>
        </p:txBody>
      </p:sp>
      <p:sp>
        <p:nvSpPr>
          <p:cNvPr id="3" name="Title 2"/>
          <p:cNvSpPr>
            <a:spLocks noGrp="1"/>
          </p:cNvSpPr>
          <p:nvPr>
            <p:ph type="title"/>
          </p:nvPr>
        </p:nvSpPr>
        <p:spPr/>
        <p:txBody>
          <a:bodyPr/>
          <a:lstStyle/>
          <a:p>
            <a:r>
              <a:rPr lang="en-US" smtClean="0"/>
              <a:t>"all discovered LUNs" -&gt; "available test LUNs"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9095"/>
          </a:xfrm>
        </p:spPr>
        <p:txBody>
          <a:bodyPr/>
          <a:lstStyle/>
          <a:p>
            <a:r>
              <a:rPr lang="en-US" sz="1800" dirty="0" smtClean="0"/>
              <a:t>&lt;expression for attribute name&gt; </a:t>
            </a:r>
            <a:r>
              <a:rPr lang="en-US" sz="1800" dirty="0" smtClean="0">
                <a:latin typeface="Courier New" panose="02070309020205020404" pitchFamily="49" charset="0"/>
                <a:cs typeface="Courier New" panose="02070309020205020404" pitchFamily="49" charset="0"/>
              </a:rPr>
              <a:t>is</a:t>
            </a:r>
            <a:r>
              <a:rPr lang="en-US" sz="1800" dirty="0" smtClean="0"/>
              <a:t> &lt;expr. for att. value&gt;</a:t>
            </a:r>
          </a:p>
          <a:p>
            <a:pPr lvl="1"/>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LDEV_type</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is </a:t>
            </a:r>
            <a:r>
              <a:rPr lang="en-US" sz="1600" dirty="0" smtClean="0">
                <a:latin typeface="Courier New" pitchFamily="49" charset="0"/>
                <a:cs typeface="Courier New" pitchFamily="49" charset="0"/>
              </a:rPr>
              <a:t>"DP-</a:t>
            </a:r>
            <a:r>
              <a:rPr lang="en-US" sz="1600" dirty="0" err="1" smtClean="0">
                <a:latin typeface="Courier New" pitchFamily="49" charset="0"/>
                <a:cs typeface="Courier New" pitchFamily="49" charset="0"/>
              </a:rPr>
              <a:t>Vol</a:t>
            </a:r>
            <a:r>
              <a:rPr lang="en-US" sz="1600" dirty="0" smtClean="0">
                <a:latin typeface="Courier New" pitchFamily="49" charset="0"/>
                <a:cs typeface="Courier New" pitchFamily="49" charset="0"/>
              </a:rPr>
              <a:t>"</a:t>
            </a:r>
            <a:r>
              <a:rPr lang="en-US" sz="1600" dirty="0" smtClean="0"/>
              <a:t> </a:t>
            </a:r>
          </a:p>
          <a:p>
            <a:r>
              <a:rPr lang="en-US" sz="1800" dirty="0" smtClean="0"/>
              <a:t>&lt;expression </a:t>
            </a:r>
            <a:r>
              <a:rPr lang="en-US" sz="1800" dirty="0"/>
              <a:t>for </a:t>
            </a:r>
            <a:r>
              <a:rPr lang="en-US" sz="1800" dirty="0" smtClean="0"/>
              <a:t>attribute </a:t>
            </a:r>
            <a:r>
              <a:rPr lang="en-US" sz="1800" dirty="0"/>
              <a:t>name&gt; </a:t>
            </a:r>
            <a:r>
              <a:rPr lang="en-US" sz="1800" dirty="0">
                <a:latin typeface="Courier New" panose="02070309020205020404" pitchFamily="49" charset="0"/>
                <a:cs typeface="Courier New" panose="02070309020205020404" pitchFamily="49" charset="0"/>
              </a:rPr>
              <a:t>is</a:t>
            </a:r>
            <a:r>
              <a:rPr lang="en-US" sz="1800" dirty="0"/>
              <a:t> </a:t>
            </a:r>
            <a:r>
              <a:rPr lang="en-US" sz="1800" dirty="0" smtClean="0"/>
              <a:t>{ &lt;list of attribute value expressions&gt; }</a:t>
            </a:r>
            <a:endParaRPr lang="en-US" sz="2000" dirty="0" smtClean="0"/>
          </a:p>
          <a:p>
            <a:pPr lvl="1"/>
            <a:r>
              <a:rPr lang="en-US" sz="1600" dirty="0" smtClean="0">
                <a:latin typeface="Courier New" pitchFamily="49" charset="0"/>
                <a:cs typeface="Courier New" pitchFamily="49" charset="0"/>
              </a:rPr>
              <a:t>"port" </a:t>
            </a:r>
            <a:r>
              <a:rPr lang="en-US" sz="1600" dirty="0">
                <a:latin typeface="Courier New" pitchFamily="49" charset="0"/>
                <a:cs typeface="Courier New" pitchFamily="49" charset="0"/>
              </a:rPr>
              <a:t>is </a:t>
            </a:r>
            <a:r>
              <a:rPr lang="en-US" sz="1600" dirty="0" smtClean="0">
                <a:latin typeface="Courier New" pitchFamily="49" charset="0"/>
                <a:cs typeface="Courier New" pitchFamily="49" charset="0"/>
              </a:rPr>
              <a:t>{ "1A", "3A", "5A", "7A" }</a:t>
            </a:r>
          </a:p>
          <a:p>
            <a:r>
              <a:rPr lang="en-US" sz="1800" dirty="0" smtClean="0"/>
              <a:t>The Select clause matches against a LUN if that LUN has the specified attribute and the value of that attribute matches.</a:t>
            </a:r>
          </a:p>
          <a:p>
            <a:r>
              <a:rPr lang="en-US" sz="1800" dirty="0" smtClean="0"/>
              <a:t>Select clauses are parsed by outer programming language, so there are no quotes around the entire </a:t>
            </a:r>
            <a:r>
              <a:rPr lang="en-US" sz="1800" dirty="0" smtClean="0">
                <a:latin typeface="Courier New" panose="02070309020205020404" pitchFamily="49" charset="0"/>
                <a:cs typeface="Courier New" panose="02070309020205020404" pitchFamily="49" charset="0"/>
              </a:rPr>
              <a:t>[Select]</a:t>
            </a:r>
            <a:r>
              <a:rPr lang="en-US" sz="1800" dirty="0" smtClean="0"/>
              <a:t> expression.</a:t>
            </a:r>
            <a:endParaRPr lang="en-US" sz="1800" dirty="0"/>
          </a:p>
        </p:txBody>
      </p:sp>
      <p:sp>
        <p:nvSpPr>
          <p:cNvPr id="3" name="Title 2"/>
          <p:cNvSpPr>
            <a:spLocks noGrp="1"/>
          </p:cNvSpPr>
          <p:nvPr>
            <p:ph type="title"/>
          </p:nvPr>
        </p:nvSpPr>
        <p:spPr/>
        <p:txBody>
          <a:bodyPr/>
          <a:lstStyle/>
          <a:p>
            <a:r>
              <a:rPr lang="en-US" dirty="0" smtClean="0"/>
              <a:t>[Select] syntax</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56331"/>
          </a:xfrm>
        </p:spPr>
        <p:txBody>
          <a:bodyPr/>
          <a:lstStyle/>
          <a:p>
            <a:r>
              <a:rPr lang="en-US" sz="1800" dirty="0" smtClean="0"/>
              <a:t>There are a couple of cases of "custom" attribute value matching for Hitachi subsystems.  (Other vendors are encouraged to write their own.)</a:t>
            </a:r>
          </a:p>
          <a:p>
            <a:r>
              <a:rPr lang="en-US" sz="1800" dirty="0" smtClean="0"/>
              <a:t>There is a custom matcher for "</a:t>
            </a:r>
            <a:r>
              <a:rPr lang="en-US" sz="1800" dirty="0" smtClean="0">
                <a:latin typeface="Courier New" pitchFamily="49" charset="0"/>
                <a:cs typeface="Courier New" pitchFamily="49" charset="0"/>
              </a:rPr>
              <a:t>LDEV</a:t>
            </a:r>
            <a:r>
              <a:rPr lang="en-US" sz="1800" dirty="0" smtClean="0"/>
              <a:t>" which understands things like "</a:t>
            </a:r>
            <a:r>
              <a:rPr lang="en-US" sz="1800" dirty="0" smtClean="0">
                <a:latin typeface="Courier New" pitchFamily="49" charset="0"/>
                <a:cs typeface="Courier New" pitchFamily="49" charset="0"/>
              </a:rPr>
              <a:t>00:1A-00:3F, 01:FF</a:t>
            </a:r>
            <a:r>
              <a:rPr lang="en-US" sz="1800" dirty="0" smtClean="0"/>
              <a:t>"</a:t>
            </a:r>
          </a:p>
          <a:p>
            <a:r>
              <a:rPr lang="en-US" sz="1800" dirty="0" smtClean="0"/>
              <a:t>There is a custom matcher for "</a:t>
            </a:r>
            <a:r>
              <a:rPr lang="en-US" sz="1800" dirty="0" smtClean="0">
                <a:latin typeface="Courier New" pitchFamily="49" charset="0"/>
                <a:cs typeface="Courier New" pitchFamily="49" charset="0"/>
              </a:rPr>
              <a:t>PG</a:t>
            </a:r>
            <a:r>
              <a:rPr lang="en-US" sz="1800" dirty="0" smtClean="0"/>
              <a:t>" which understands</a:t>
            </a:r>
          </a:p>
          <a:p>
            <a:pPr lvl="1"/>
            <a:r>
              <a:rPr lang="en-US" sz="1600" dirty="0" smtClean="0"/>
              <a:t>"</a:t>
            </a:r>
            <a:r>
              <a:rPr lang="en-US" sz="1600" dirty="0" smtClean="0">
                <a:latin typeface="Courier New" pitchFamily="49" charset="0"/>
                <a:cs typeface="Courier New" pitchFamily="49" charset="0"/>
              </a:rPr>
              <a:t>1-*</a:t>
            </a:r>
            <a:r>
              <a:rPr lang="en-US" sz="1600" dirty="0" smtClean="0"/>
              <a:t>"	matches PG names starting with 1-</a:t>
            </a:r>
          </a:p>
          <a:p>
            <a:pPr lvl="1"/>
            <a:r>
              <a:rPr lang="en-US" sz="1600" dirty="0" smtClean="0"/>
              <a:t>"</a:t>
            </a:r>
            <a:r>
              <a:rPr lang="en-US" sz="1600" dirty="0" smtClean="0">
                <a:latin typeface="Courier New" pitchFamily="49" charset="0"/>
                <a:cs typeface="Courier New" pitchFamily="49" charset="0"/>
              </a:rPr>
              <a:t>1-2:4</a:t>
            </a:r>
            <a:r>
              <a:rPr lang="en-US" sz="1600" dirty="0" smtClean="0"/>
              <a:t>"	matches 1-2, 1-3, 1-4</a:t>
            </a:r>
          </a:p>
          <a:p>
            <a:pPr lvl="1"/>
            <a:r>
              <a:rPr lang="en-US" sz="1600" dirty="0" smtClean="0"/>
              <a:t>"</a:t>
            </a:r>
            <a:r>
              <a:rPr lang="en-US" sz="1600" dirty="0" smtClean="0">
                <a:latin typeface="Courier New" pitchFamily="49" charset="0"/>
                <a:cs typeface="Courier New" pitchFamily="49" charset="0"/>
              </a:rPr>
              <a:t>1-2:</a:t>
            </a:r>
            <a:r>
              <a:rPr lang="en-US" sz="1600" dirty="0" smtClean="0"/>
              <a:t>"	matches 1-2, 1-3, …</a:t>
            </a:r>
          </a:p>
          <a:p>
            <a:pPr lvl="1"/>
            <a:r>
              <a:rPr lang="en-US" sz="1600" dirty="0" smtClean="0"/>
              <a:t>"</a:t>
            </a:r>
            <a:r>
              <a:rPr lang="en-US" sz="1600" dirty="0" smtClean="0">
                <a:latin typeface="Courier New" pitchFamily="49" charset="0"/>
                <a:cs typeface="Courier New" pitchFamily="49" charset="0"/>
              </a:rPr>
              <a:t>1-:2</a:t>
            </a:r>
            <a:r>
              <a:rPr lang="en-US" sz="1600" dirty="0" smtClean="0"/>
              <a:t>"	matches 1-1, 1-2</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[Select]</a:t>
            </a:r>
            <a:r>
              <a:rPr lang="en-US" dirty="0" smtClean="0"/>
              <a:t> LDEV, PG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5780"/>
          </a:xfrm>
        </p:spPr>
        <p:txBody>
          <a:bodyPr/>
          <a:lstStyle/>
          <a:p>
            <a:r>
              <a:rPr lang="en-US" sz="1400" dirty="0" smtClean="0"/>
              <a:t>After we have "available test LUNs", (which excludes command devices)</a:t>
            </a:r>
          </a:p>
          <a:p>
            <a:r>
              <a:rPr lang="en-US" sz="1400" dirty="0" smtClean="0"/>
              <a:t>The [hosts] statement looks through the command devices that were part of "all discovered LUNs", and for each unique subsystem serial number in available test LUNs, for the first command device found that goes to that subsystem, if the Hitachi proprietary command device connector "</a:t>
            </a:r>
            <a:r>
              <a:rPr lang="en-US" sz="1400" dirty="0" err="1" smtClean="0">
                <a:latin typeface="Courier New" panose="02070309020205020404" pitchFamily="49" charset="0"/>
                <a:cs typeface="Courier New" panose="02070309020205020404" pitchFamily="49" charset="0"/>
              </a:rPr>
              <a:t>ivy_cmddev</a:t>
            </a:r>
            <a:r>
              <a:rPr lang="en-US" sz="1400" dirty="0" smtClean="0"/>
              <a:t>" (not part of the ivy open source project) is available, we fire it up remotely on the test host that has the command device, and retrieve the RMLIB API data on the configuration of the subsystem.</a:t>
            </a:r>
          </a:p>
          <a:p>
            <a:r>
              <a:rPr lang="en-US" sz="1400" dirty="0" smtClean="0"/>
              <a:t>For each available test LUN, if we have RMLIB API configuration data for the LDEV behind that LUN, the RMLIB API LDEV configuration attribute value pairs are merged into the LUN’s attributes.</a:t>
            </a:r>
          </a:p>
          <a:p>
            <a:pPr lvl="1"/>
            <a:r>
              <a:rPr lang="en-US" sz="1200" dirty="0" smtClean="0"/>
              <a:t>That means that if you have a command device, you can select on </a:t>
            </a:r>
            <a:r>
              <a:rPr lang="en-US" sz="1200" dirty="0" err="1" smtClean="0">
                <a:latin typeface="Courier New" panose="02070309020205020404" pitchFamily="49" charset="0"/>
                <a:cs typeface="Courier New" panose="02070309020205020404" pitchFamily="49" charset="0"/>
              </a:rPr>
              <a:t>drive_type</a:t>
            </a:r>
            <a:r>
              <a:rPr lang="en-US" sz="1200" dirty="0" smtClean="0"/>
              <a:t> to create a workload.</a:t>
            </a:r>
          </a:p>
          <a:p>
            <a:r>
              <a:rPr lang="en-US" sz="1400" dirty="0" smtClean="0"/>
              <a:t>Later, when we run a test step, RMLIB API performance data is collected on the same time boundaries as the test intervals and that data goes in a csv file set for that test step.</a:t>
            </a:r>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[hosts]</a:t>
            </a:r>
            <a:r>
              <a:rPr lang="en-US" sz="2000" dirty="0" smtClean="0"/>
              <a:t> – use of command devices is automatic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4405"/>
          </a:xfrm>
        </p:spPr>
        <p:txBody>
          <a:bodyPr/>
          <a:lstStyle/>
          <a:p>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SetIogeneratorTemplate</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a:t>
            </a:r>
            <a:r>
              <a:rPr lang="en-US" altLang="zh-CN" sz="1400" dirty="0" err="1" smtClean="0">
                <a:latin typeface="Courier New" pitchFamily="49" charset="0"/>
                <a:cs typeface="Courier New" pitchFamily="49" charset="0"/>
              </a:rPr>
              <a:t>random_steady</a:t>
            </a:r>
            <a:r>
              <a:rPr lang="en-US" altLang="zh-CN" sz="1400" dirty="0" smtClean="0">
                <a:latin typeface="Courier New" pitchFamily="49" charset="0"/>
                <a:cs typeface="Courier New" pitchFamily="49" charset="0"/>
              </a:rPr>
              <a:t>"</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parameters] </a:t>
            </a:r>
            <a:r>
              <a:rPr lang="en-US" altLang="zh-CN" sz="1400" dirty="0" smtClean="0">
                <a:latin typeface="Courier New" pitchFamily="49" charset="0"/>
                <a:cs typeface="Courier New" pitchFamily="49" charset="0"/>
              </a:rPr>
              <a:t>"IOPS = 20</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blocksize = 4KiB" </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 ", </a:t>
            </a:r>
            <a:r>
              <a:rPr lang="en-US" altLang="zh-CN" sz="1400" dirty="0" err="1" smtClean="0">
                <a:latin typeface="Courier New" pitchFamily="49" charset="0"/>
                <a:cs typeface="Courier New" pitchFamily="49" charset="0"/>
              </a:rPr>
              <a:t>maxtags</a:t>
            </a:r>
            <a:r>
              <a:rPr lang="en-US" altLang="zh-CN" sz="1400" dirty="0" smtClean="0">
                <a:latin typeface="Courier New" pitchFamily="49" charset="0"/>
                <a:cs typeface="Courier New" pitchFamily="49" charset="0"/>
              </a:rPr>
              <a:t> = 10</a:t>
            </a:r>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fractionRead</a:t>
            </a:r>
            <a:r>
              <a:rPr lang="en-US" altLang="zh-CN" sz="1400" dirty="0" smtClean="0">
                <a:latin typeface="Courier New" pitchFamily="49" charset="0"/>
                <a:cs typeface="Courier New" pitchFamily="49" charset="0"/>
              </a:rPr>
              <a:t> = 50%";</a:t>
            </a:r>
            <a:endParaRPr lang="zh-CN" altLang="en-US" sz="1400" dirty="0">
              <a:latin typeface="Courier New" pitchFamily="49" charset="0"/>
              <a:cs typeface="Courier New" pitchFamily="49" charset="0"/>
            </a:endParaRPr>
          </a:p>
          <a:p>
            <a:r>
              <a:rPr lang="en-US" sz="1600" dirty="0" smtClean="0"/>
              <a:t>Sets the defaults for the specified I/O generator name.</a:t>
            </a:r>
          </a:p>
          <a:p>
            <a:r>
              <a:rPr lang="en-US" sz="1600" dirty="0" smtClean="0"/>
              <a:t>If you are going to use multiple </a:t>
            </a:r>
            <a:r>
              <a:rPr lang="en-US" sz="1600" dirty="0">
                <a:latin typeface="Courier New" pitchFamily="49" charset="0"/>
                <a:cs typeface="Courier New" pitchFamily="49" charset="0"/>
              </a:rPr>
              <a:t>[</a:t>
            </a:r>
            <a:r>
              <a:rPr lang="en-US" sz="1600" dirty="0" err="1" smtClean="0">
                <a:latin typeface="Courier New" pitchFamily="49" charset="0"/>
                <a:cs typeface="Courier New" pitchFamily="49" charset="0"/>
              </a:rPr>
              <a:t>CreateWorkload</a:t>
            </a:r>
            <a:r>
              <a:rPr lang="en-US" sz="1600" dirty="0" smtClean="0">
                <a:latin typeface="Courier New" pitchFamily="49" charset="0"/>
                <a:cs typeface="Courier New" pitchFamily="49" charset="0"/>
              </a:rPr>
              <a:t>]</a:t>
            </a:r>
            <a:r>
              <a:rPr lang="en-US" sz="1600" dirty="0" smtClean="0"/>
              <a:t>s with minor variations, you could use </a:t>
            </a: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SetIogeneratorTemplate</a:t>
            </a:r>
            <a:r>
              <a:rPr lang="en-US" altLang="zh-CN" sz="1400" dirty="0">
                <a:latin typeface="Courier New" pitchFamily="49" charset="0"/>
                <a:cs typeface="Courier New" pitchFamily="49" charset="0"/>
              </a:rPr>
              <a:t>]</a:t>
            </a:r>
            <a:r>
              <a:rPr lang="en-US" sz="1600" dirty="0" smtClean="0"/>
              <a:t> to set all the things that are in common, and then when you create each workload you only specify what’s unique for that workload.</a:t>
            </a:r>
          </a:p>
          <a:p>
            <a:pPr lvl="1"/>
            <a:r>
              <a:rPr lang="en-US" sz="1400" dirty="0" smtClean="0"/>
              <a:t>Handy if you are going to create a series of sequential workloads each starting at a different point in the LUN or having coverage of a different portion of the LUN. Then when reading the program, it's more clear what's going on if the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CreateWorkload</a:t>
            </a:r>
            <a:r>
              <a:rPr lang="en-US" sz="1400" dirty="0" smtClean="0">
                <a:latin typeface="Courier New" pitchFamily="49" charset="0"/>
                <a:cs typeface="Courier New" pitchFamily="49" charset="0"/>
              </a:rPr>
              <a:t>] </a:t>
            </a:r>
            <a:r>
              <a:rPr lang="en-US" sz="1400" dirty="0" smtClean="0"/>
              <a:t>only sets what's different each time.</a:t>
            </a:r>
          </a:p>
          <a:p>
            <a:r>
              <a:rPr lang="en-US" sz="1600" dirty="0" smtClean="0"/>
              <a:t>The </a:t>
            </a:r>
            <a:r>
              <a:rPr lang="en-US" sz="1600" dirty="0" err="1" smtClean="0"/>
              <a:t>ivyscript</a:t>
            </a:r>
            <a:r>
              <a:rPr lang="en-US" sz="1600" dirty="0" smtClean="0"/>
              <a:t> language parser expects a single character string expression for </a:t>
            </a:r>
            <a:r>
              <a:rPr lang="en-US" sz="1600" dirty="0" smtClean="0">
                <a:latin typeface="Courier New" panose="02070309020205020404" pitchFamily="49" charset="0"/>
                <a:cs typeface="Courier New" panose="02070309020205020404" pitchFamily="49" charset="0"/>
              </a:rPr>
              <a:t>[Parameters]</a:t>
            </a:r>
            <a:r>
              <a:rPr lang="en-US" sz="1600" dirty="0" smtClean="0"/>
              <a:t>, as the string is passed as a whole to the corresponding underlying ivy engine function, which parses it there.</a:t>
            </a:r>
            <a:endParaRPr lang="en-US" sz="1600" dirty="0"/>
          </a:p>
        </p:txBody>
      </p:sp>
      <p:sp>
        <p:nvSpPr>
          <p:cNvPr id="3" name="Title 2"/>
          <p:cNvSpPr>
            <a:spLocks noGrp="1"/>
          </p:cNvSpPr>
          <p:nvPr>
            <p:ph type="title"/>
          </p:nvPr>
        </p:nvSpPr>
        <p:spPr/>
        <p:txBody>
          <a:bodyPr/>
          <a:lstStyle/>
          <a:p>
            <a:r>
              <a:rPr lang="en-US" dirty="0" smtClean="0"/>
              <a:t>Statements - </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SetIogeneratorTemplate</a:t>
            </a:r>
            <a:r>
              <a:rPr lang="en-US" altLang="zh-CN" dirty="0">
                <a:latin typeface="Courier New" pitchFamily="49" charset="0"/>
                <a:cs typeface="Courier New" pitchFamily="49" charset="0"/>
              </a:rPr>
              <a:t>]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smtClean="0">
                <a:latin typeface="Courier New" pitchFamily="49" charset="0"/>
                <a:cs typeface="Courier New" pitchFamily="49" charset="0"/>
              </a:rPr>
              <a:t>VolumeCoverageFractionStart</a:t>
            </a:r>
            <a:r>
              <a:rPr lang="en-US" sz="1400" dirty="0" smtClean="0">
                <a:latin typeface="Courier New" pitchFamily="49" charset="0"/>
                <a:cs typeface="Courier New" pitchFamily="49" charset="0"/>
              </a:rPr>
              <a:t> </a:t>
            </a:r>
            <a:r>
              <a:rPr lang="en-US" sz="1400" dirty="0" smtClean="0">
                <a:cs typeface="Courier New" pitchFamily="49" charset="0"/>
              </a:rPr>
              <a:t> default </a:t>
            </a:r>
            <a:r>
              <a:rPr lang="en-US" sz="1400" dirty="0" smtClean="0">
                <a:latin typeface="Courier New" pitchFamily="49" charset="0"/>
                <a:cs typeface="Courier New" pitchFamily="49" charset="0"/>
              </a:rPr>
              <a:t>0.0</a:t>
            </a:r>
            <a:r>
              <a:rPr lang="en-US" sz="1400" dirty="0" smtClean="0">
                <a:cs typeface="Courier New" pitchFamily="49" charset="0"/>
              </a:rPr>
              <a:t> same as </a:t>
            </a:r>
            <a:r>
              <a:rPr lang="en-US" sz="1400" dirty="0" smtClean="0">
                <a:latin typeface="Courier New" pitchFamily="49" charset="0"/>
                <a:cs typeface="Courier New" pitchFamily="49" charset="0"/>
              </a:rPr>
              <a:t>0%</a:t>
            </a:r>
            <a:r>
              <a:rPr lang="en-US" sz="1400" dirty="0" smtClean="0">
                <a:cs typeface="Courier New" pitchFamily="49" charset="0"/>
              </a:rPr>
              <a:t/>
            </a:r>
            <a:br>
              <a:rPr lang="en-US" sz="1400" dirty="0" smtClean="0">
                <a:cs typeface="Courier New" pitchFamily="49" charset="0"/>
              </a:rPr>
            </a:br>
            <a:r>
              <a:rPr lang="en-US" sz="1400" dirty="0" err="1" smtClean="0">
                <a:latin typeface="Courier New" pitchFamily="49" charset="0"/>
                <a:cs typeface="Courier New" pitchFamily="49" charset="0"/>
              </a:rPr>
              <a:t>VolumeCoverageFractionEnd</a:t>
            </a:r>
            <a:r>
              <a:rPr lang="en-US" sz="1400" dirty="0" smtClean="0">
                <a:latin typeface="Courier New" pitchFamily="49" charset="0"/>
                <a:cs typeface="Courier New" pitchFamily="49" charset="0"/>
              </a:rPr>
              <a:t>   </a:t>
            </a:r>
            <a:r>
              <a:rPr lang="en-US" sz="1400" dirty="0" smtClean="0">
                <a:cs typeface="Courier New" pitchFamily="49" charset="0"/>
              </a:rPr>
              <a:t> </a:t>
            </a:r>
            <a:r>
              <a:rPr lang="en-US" sz="1400" dirty="0">
                <a:cs typeface="Courier New" pitchFamily="49" charset="0"/>
              </a:rPr>
              <a:t>default </a:t>
            </a:r>
            <a:r>
              <a:rPr lang="en-US" sz="1400" dirty="0" smtClean="0">
                <a:latin typeface="Courier New" pitchFamily="49" charset="0"/>
                <a:cs typeface="Courier New" pitchFamily="49" charset="0"/>
              </a:rPr>
              <a:t>1.0</a:t>
            </a:r>
            <a:r>
              <a:rPr lang="en-US" sz="1400" dirty="0" smtClean="0">
                <a:cs typeface="Courier New" pitchFamily="49" charset="0"/>
              </a:rPr>
              <a:t> same as </a:t>
            </a:r>
            <a:r>
              <a:rPr lang="en-US" sz="1400" dirty="0" smtClean="0">
                <a:latin typeface="Courier New" pitchFamily="49" charset="0"/>
                <a:cs typeface="Courier New" pitchFamily="49" charset="0"/>
              </a:rPr>
              <a:t>100%</a:t>
            </a:r>
            <a:endParaRPr lang="en-US" sz="1400" dirty="0" smtClean="0">
              <a:cs typeface="Courier New" pitchFamily="49" charset="0"/>
            </a:endParaRPr>
          </a:p>
          <a:p>
            <a:pPr lvl="1"/>
            <a:r>
              <a:rPr lang="en-US" sz="1100" dirty="0" smtClean="0">
                <a:cs typeface="Courier New" pitchFamily="49" charset="0"/>
              </a:rPr>
              <a:t>Establishes </a:t>
            </a:r>
            <a:r>
              <a:rPr lang="en-US" sz="1100" dirty="0">
                <a:cs typeface="Courier New" pitchFamily="49" charset="0"/>
              </a:rPr>
              <a:t>the </a:t>
            </a:r>
            <a:r>
              <a:rPr lang="en-US" sz="1100" dirty="0" smtClean="0">
                <a:cs typeface="Courier New" pitchFamily="49" charset="0"/>
              </a:rPr>
              <a:t>"coverage zone" </a:t>
            </a:r>
            <a:r>
              <a:rPr lang="en-US" sz="1100" dirty="0">
                <a:cs typeface="Courier New" pitchFamily="49" charset="0"/>
              </a:rPr>
              <a:t>within the LUN</a:t>
            </a:r>
            <a:r>
              <a:rPr lang="en-US" sz="1100" dirty="0" smtClean="0">
                <a:cs typeface="Courier New" pitchFamily="49" charset="0"/>
              </a:rPr>
              <a:t>.  You can layer different workloads in different parts of the same LUN.</a:t>
            </a:r>
            <a:endParaRPr lang="en-US" sz="1100" dirty="0">
              <a:cs typeface="Courier New" pitchFamily="49" charset="0"/>
            </a:endParaRPr>
          </a:p>
          <a:p>
            <a:r>
              <a:rPr lang="en-US" sz="1600" dirty="0" err="1" smtClean="0">
                <a:latin typeface="Courier New" pitchFamily="49" charset="0"/>
                <a:cs typeface="Courier New" pitchFamily="49" charset="0"/>
              </a:rPr>
              <a:t>blocksize</a:t>
            </a:r>
            <a:r>
              <a:rPr lang="en-US" sz="1600" dirty="0" smtClean="0"/>
              <a:t> default "</a:t>
            </a:r>
            <a:r>
              <a:rPr lang="en-US" sz="1600" dirty="0" smtClean="0">
                <a:latin typeface="Courier New" pitchFamily="49" charset="0"/>
                <a:cs typeface="Courier New" pitchFamily="49" charset="0"/>
              </a:rPr>
              <a:t>4 </a:t>
            </a:r>
            <a:r>
              <a:rPr lang="en-US" sz="1600" dirty="0" err="1" smtClean="0">
                <a:latin typeface="Courier New" pitchFamily="49" charset="0"/>
                <a:cs typeface="Courier New" pitchFamily="49" charset="0"/>
              </a:rPr>
              <a:t>KiB</a:t>
            </a:r>
            <a:r>
              <a:rPr lang="en-US" sz="1600" dirty="0" smtClean="0"/>
              <a:t>" </a:t>
            </a:r>
            <a:r>
              <a:rPr lang="en-US" sz="1600" dirty="0"/>
              <a:t> </a:t>
            </a:r>
            <a:r>
              <a:rPr lang="en-US" sz="1600" dirty="0" smtClean="0"/>
              <a:t>same as "</a:t>
            </a:r>
            <a:r>
              <a:rPr lang="en-US" sz="1600" dirty="0" smtClean="0">
                <a:latin typeface="Courier New" pitchFamily="49" charset="0"/>
                <a:cs typeface="Courier New" pitchFamily="49" charset="0"/>
              </a:rPr>
              <a:t>4096</a:t>
            </a:r>
            <a:r>
              <a:rPr lang="en-US" sz="1600" dirty="0" smtClean="0"/>
              <a:t>" – also supports "</a:t>
            </a:r>
            <a:r>
              <a:rPr lang="en-US" sz="1600" dirty="0" err="1" smtClean="0">
                <a:latin typeface="Courier New" pitchFamily="49" charset="0"/>
                <a:cs typeface="Courier New" pitchFamily="49" charset="0"/>
              </a:rPr>
              <a:t>MiB</a:t>
            </a:r>
            <a:r>
              <a:rPr lang="en-US" sz="1600" dirty="0" smtClean="0"/>
              <a:t>" units.</a:t>
            </a:r>
          </a:p>
          <a:p>
            <a:r>
              <a:rPr lang="en-US" sz="1600" dirty="0" err="1" smtClean="0">
                <a:latin typeface="Courier New" pitchFamily="49" charset="0"/>
                <a:cs typeface="Courier New" pitchFamily="49" charset="0"/>
              </a:rPr>
              <a:t>maxTags</a:t>
            </a:r>
            <a:r>
              <a:rPr lang="en-US" sz="1600" dirty="0" smtClean="0"/>
              <a:t> default </a:t>
            </a:r>
            <a:r>
              <a:rPr lang="en-US" sz="1600" dirty="0" smtClean="0">
                <a:latin typeface="Courier New" pitchFamily="49" charset="0"/>
                <a:cs typeface="Courier New" pitchFamily="49" charset="0"/>
              </a:rPr>
              <a:t>1</a:t>
            </a:r>
            <a:r>
              <a:rPr lang="en-US" sz="1600" dirty="0" smtClean="0"/>
              <a:t>.  </a:t>
            </a:r>
          </a:p>
          <a:p>
            <a:pPr lvl="1"/>
            <a:r>
              <a:rPr lang="en-US" sz="1400" dirty="0" smtClean="0"/>
              <a:t>The maximum number of I/Os that this workload on this LUN is allowed to </a:t>
            </a:r>
            <a:r>
              <a:rPr lang="en-US" sz="1400" b="1" i="1" dirty="0" smtClean="0"/>
              <a:t>try</a:t>
            </a:r>
            <a:r>
              <a:rPr lang="en-US" sz="1400" dirty="0" smtClean="0"/>
              <a:t> to issue at one time.</a:t>
            </a:r>
          </a:p>
          <a:p>
            <a:pPr lvl="1"/>
            <a:r>
              <a:rPr lang="en-US" sz="1400" dirty="0" smtClean="0"/>
              <a:t>OS call to start I/Os may block if underlying HBA/device driver is out of tags.  Workloads share LUNs and share the underlying HBA/device driver.</a:t>
            </a:r>
          </a:p>
          <a:p>
            <a:r>
              <a:rPr lang="en-US" sz="1600" dirty="0" smtClean="0">
                <a:latin typeface="Courier New" pitchFamily="49" charset="0"/>
                <a:cs typeface="Courier New" pitchFamily="49" charset="0"/>
              </a:rPr>
              <a:t>IOPS</a:t>
            </a:r>
            <a:r>
              <a:rPr lang="en-US" sz="1600" dirty="0" smtClean="0"/>
              <a:t> default </a:t>
            </a:r>
            <a:r>
              <a:rPr lang="en-US" sz="1600" dirty="0" smtClean="0">
                <a:latin typeface="Courier New" pitchFamily="49" charset="0"/>
                <a:cs typeface="Courier New" pitchFamily="49" charset="0"/>
              </a:rPr>
              <a:t>5</a:t>
            </a:r>
            <a:endParaRPr lang="en-US" sz="1600" dirty="0" smtClean="0"/>
          </a:p>
          <a:p>
            <a:pPr lvl="1"/>
            <a:r>
              <a:rPr lang="en-US" sz="1400" dirty="0" smtClean="0">
                <a:latin typeface="Courier New" pitchFamily="49" charset="0"/>
                <a:cs typeface="Courier New" pitchFamily="49" charset="0"/>
              </a:rPr>
              <a:t>IOPS</a:t>
            </a:r>
            <a:r>
              <a:rPr lang="en-US" sz="1400" dirty="0" smtClean="0"/>
              <a:t> </a:t>
            </a:r>
            <a:r>
              <a:rPr lang="en-US" sz="1400" dirty="0" smtClean="0">
                <a:latin typeface="Courier New" pitchFamily="49" charset="0"/>
                <a:cs typeface="Courier New" pitchFamily="49" charset="0"/>
              </a:rPr>
              <a:t>=</a:t>
            </a:r>
            <a:r>
              <a:rPr lang="en-US" sz="1400" dirty="0" smtClean="0"/>
              <a:t> "</a:t>
            </a:r>
            <a:r>
              <a:rPr lang="en-US" sz="1400" dirty="0" smtClean="0">
                <a:latin typeface="Courier New" pitchFamily="49" charset="0"/>
                <a:cs typeface="Courier New" pitchFamily="49" charset="0"/>
              </a:rPr>
              <a:t>max</a:t>
            </a:r>
            <a:r>
              <a:rPr lang="en-US" sz="1400" dirty="0" smtClean="0"/>
              <a:t>" - keep starting I/Os trying to keep queue depth at "</a:t>
            </a:r>
            <a:r>
              <a:rPr lang="en-US" sz="1400" dirty="0" err="1" smtClean="0"/>
              <a:t>maxTags</a:t>
            </a:r>
            <a:r>
              <a:rPr lang="en-US" sz="1400" dirty="0" smtClean="0"/>
              <a:t>".</a:t>
            </a:r>
          </a:p>
          <a:p>
            <a:r>
              <a:rPr lang="en-US" sz="1600" dirty="0" err="1" smtClean="0">
                <a:latin typeface="Courier New" pitchFamily="49" charset="0"/>
                <a:cs typeface="Courier New" pitchFamily="49" charset="0"/>
              </a:rPr>
              <a:t>fractionRead</a:t>
            </a:r>
            <a:r>
              <a:rPr lang="en-US" sz="1600" dirty="0" smtClean="0"/>
              <a:t> default </a:t>
            </a:r>
            <a:r>
              <a:rPr lang="en-US" sz="1600" dirty="0" smtClean="0">
                <a:latin typeface="Courier New" pitchFamily="49" charset="0"/>
                <a:cs typeface="Courier New" pitchFamily="49" charset="0"/>
              </a:rPr>
              <a:t>1.0</a:t>
            </a:r>
            <a:r>
              <a:rPr lang="en-US" sz="1600" dirty="0" smtClean="0"/>
              <a:t> same as </a:t>
            </a:r>
            <a:r>
              <a:rPr lang="en-US" sz="1600" dirty="0" smtClean="0">
                <a:latin typeface="Courier New" pitchFamily="49" charset="0"/>
                <a:cs typeface="Courier New" pitchFamily="49" charset="0"/>
              </a:rPr>
              <a:t>100%</a:t>
            </a:r>
            <a:r>
              <a:rPr lang="en-US" sz="1600" dirty="0" smtClean="0"/>
              <a:t>.</a:t>
            </a:r>
            <a:endParaRPr lang="en-US" sz="1600" dirty="0"/>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iogenerator</a:t>
            </a:r>
            <a:r>
              <a:rPr lang="en-US" sz="2000" dirty="0" smtClean="0">
                <a:latin typeface="Courier New" pitchFamily="49" charset="0"/>
                <a:cs typeface="Courier New" pitchFamily="49" charset="0"/>
              </a:rPr>
              <a:t>] </a:t>
            </a:r>
            <a:r>
              <a:rPr lang="en-US" sz="2000" dirty="0" smtClean="0">
                <a:cs typeface="Courier New" pitchFamily="49" charset="0"/>
              </a:rPr>
              <a:t>some common </a:t>
            </a:r>
            <a:r>
              <a:rPr lang="en-US" sz="2000" dirty="0" smtClean="0">
                <a:latin typeface="Courier New" pitchFamily="49" charset="0"/>
                <a:cs typeface="Courier New" pitchFamily="49" charset="0"/>
              </a:rPr>
              <a:t>[parameters]</a:t>
            </a:r>
            <a:endParaRPr lang="en-US" sz="20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0407"/>
          </a:xfrm>
        </p:spPr>
        <p:txBody>
          <a:bodyPr/>
          <a:lstStyle/>
          <a:p>
            <a:r>
              <a:rPr lang="en-US" sz="1600" dirty="0" err="1" smtClean="0">
                <a:latin typeface="Courier New" pitchFamily="49" charset="0"/>
                <a:cs typeface="Courier New" pitchFamily="49" charset="0"/>
              </a:rPr>
              <a:t>random_steady</a:t>
            </a:r>
            <a:endParaRPr lang="en-US" sz="1600" dirty="0" smtClean="0"/>
          </a:p>
          <a:p>
            <a:pPr lvl="1"/>
            <a:r>
              <a:rPr lang="en-US" sz="1400" dirty="0" smtClean="0"/>
              <a:t>I/</a:t>
            </a:r>
            <a:r>
              <a:rPr lang="en-US" sz="1400" dirty="0" err="1" smtClean="0"/>
              <a:t>Os</a:t>
            </a:r>
            <a:r>
              <a:rPr lang="en-US" sz="1400" dirty="0" smtClean="0"/>
              <a:t> </a:t>
            </a:r>
            <a:r>
              <a:rPr lang="en-US" sz="1400" dirty="0"/>
              <a:t>are issued to random locations on a steady drumbeat in time</a:t>
            </a:r>
            <a:r>
              <a:rPr lang="en-US" sz="1400" dirty="0" smtClean="0"/>
              <a:t>.</a:t>
            </a:r>
          </a:p>
          <a:p>
            <a:r>
              <a:rPr lang="en-US" sz="1600" dirty="0" err="1" smtClean="0">
                <a:latin typeface="Courier New" pitchFamily="49" charset="0"/>
                <a:cs typeface="Courier New" pitchFamily="49" charset="0"/>
              </a:rPr>
              <a:t>random_independent</a:t>
            </a:r>
            <a:endParaRPr lang="en-US" sz="1600" dirty="0" smtClean="0"/>
          </a:p>
          <a:p>
            <a:pPr lvl="1"/>
            <a:r>
              <a:rPr lang="en-US" sz="1400" dirty="0" smtClean="0"/>
              <a:t> I/Os </a:t>
            </a:r>
            <a:r>
              <a:rPr lang="en-US" sz="1400" dirty="0"/>
              <a:t>occur at random times as well as to random </a:t>
            </a:r>
            <a:r>
              <a:rPr lang="en-US" sz="1400" dirty="0" smtClean="0"/>
              <a:t>locations</a:t>
            </a:r>
          </a:p>
          <a:p>
            <a:pPr lvl="1"/>
            <a:r>
              <a:rPr lang="en-US" sz="1400" dirty="0" smtClean="0"/>
              <a:t>Random </a:t>
            </a:r>
            <a:r>
              <a:rPr lang="en-US" sz="1400" dirty="0"/>
              <a:t>independent distributions are easier to model mathematically</a:t>
            </a:r>
            <a:r>
              <a:rPr lang="en-US" sz="1400" dirty="0" smtClean="0"/>
              <a:t>.</a:t>
            </a:r>
          </a:p>
          <a:p>
            <a:pPr lvl="1"/>
            <a:r>
              <a:rPr lang="en-US" sz="1400" dirty="0" smtClean="0"/>
              <a:t>The </a:t>
            </a:r>
            <a:r>
              <a:rPr lang="en-US" sz="1400" dirty="0"/>
              <a:t>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t>
            </a:r>
            <a:r>
              <a:rPr lang="en-US" sz="1400" dirty="0" smtClean="0"/>
              <a:t>appear.</a:t>
            </a:r>
          </a:p>
          <a:p>
            <a:pPr lvl="1"/>
            <a:r>
              <a:rPr lang="en-US" sz="1400" dirty="0" smtClean="0"/>
              <a:t>In </a:t>
            </a:r>
            <a:r>
              <a:rPr lang="en-US" sz="1400" dirty="0"/>
              <a:t>general, </a:t>
            </a:r>
            <a:r>
              <a:rPr lang="en-US" sz="1400" dirty="0" err="1">
                <a:latin typeface="Courier New" pitchFamily="49" charset="0"/>
                <a:cs typeface="Courier New" pitchFamily="49" charset="0"/>
              </a:rPr>
              <a:t>random_independent</a:t>
            </a:r>
            <a:r>
              <a:rPr lang="en-US" sz="1400" dirty="0"/>
              <a:t> I/O patterns will have a </a:t>
            </a:r>
            <a:r>
              <a:rPr lang="en-US" sz="1400" dirty="0" smtClean="0"/>
              <a:t>slightly </a:t>
            </a:r>
            <a:r>
              <a:rPr lang="en-US" sz="1400" dirty="0"/>
              <a:t>higher service time compared to </a:t>
            </a:r>
            <a:r>
              <a:rPr lang="en-US" sz="1400" dirty="0" err="1" smtClean="0">
                <a:latin typeface="Courier New" pitchFamily="49" charset="0"/>
                <a:cs typeface="Courier New" pitchFamily="49" charset="0"/>
              </a:rPr>
              <a:t>random_steady</a:t>
            </a:r>
            <a:r>
              <a:rPr lang="en-US" sz="1400" dirty="0" smtClean="0"/>
              <a:t> </a:t>
            </a:r>
            <a:r>
              <a:rPr lang="en-US" sz="1400" dirty="0"/>
              <a:t>workloads, because scheduled I/O start times are independent and in general can collide (</a:t>
            </a:r>
            <a:r>
              <a:rPr lang="en-US" sz="1400" dirty="0" err="1"/>
              <a:t>bursty</a:t>
            </a:r>
            <a:r>
              <a:rPr lang="en-US" sz="1400" dirty="0" smtClean="0"/>
              <a:t>), </a:t>
            </a:r>
            <a:r>
              <a:rPr lang="en-US" sz="1400" dirty="0"/>
              <a:t>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iogenerator</a:t>
            </a:r>
            <a:r>
              <a:rPr lang="en-US" dirty="0" smtClean="0">
                <a:latin typeface="Courier New" pitchFamily="49" charset="0"/>
                <a:cs typeface="Courier New" pitchFamily="49" charset="0"/>
              </a:rPr>
              <a:t>]</a:t>
            </a:r>
            <a:r>
              <a:rPr lang="en-US" dirty="0" smtClean="0"/>
              <a:t> random – two types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89270"/>
          </a:xfrm>
        </p:spPr>
        <p:txBody>
          <a:bodyPr/>
          <a:lstStyle/>
          <a:p>
            <a:r>
              <a:rPr lang="en-US" sz="2000" dirty="0" smtClean="0"/>
              <a:t>In ivy, a sequential workload must be all reads </a:t>
            </a:r>
            <a:r>
              <a:rPr lang="en-US" sz="2000" dirty="0"/>
              <a:t>(</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=1.0 </a:t>
            </a:r>
            <a:r>
              <a:rPr lang="en-US" sz="2000" dirty="0"/>
              <a:t>or</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=100%</a:t>
            </a:r>
            <a:r>
              <a:rPr lang="en-US" sz="2000" dirty="0" smtClean="0"/>
              <a:t>) or all writes (</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=0%</a:t>
            </a:r>
            <a:r>
              <a:rPr lang="en-US" sz="2000" dirty="0" smtClean="0"/>
              <a:t>).</a:t>
            </a:r>
          </a:p>
          <a:p>
            <a:r>
              <a:rPr lang="en-US" sz="2000" dirty="0" smtClean="0"/>
              <a:t>But, you can use a for loop to create a series of sequential threads starting at different points along the LUN, where each of the threads is either a read thread or a write thread</a:t>
            </a:r>
          </a:p>
          <a:p>
            <a:pPr lvl="1"/>
            <a:r>
              <a:rPr lang="en-US" sz="1800" dirty="0" err="1" smtClean="0">
                <a:latin typeface="Courier New" pitchFamily="49" charset="0"/>
                <a:cs typeface="Courier New" pitchFamily="49" charset="0"/>
              </a:rPr>
              <a:t>SeqStartFractionOfCoverage</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0.23</a:t>
            </a:r>
          </a:p>
          <a:p>
            <a:pPr lvl="1"/>
            <a:r>
              <a:rPr lang="en-US" sz="1800" dirty="0" smtClean="0"/>
              <a:t>Range </a:t>
            </a:r>
            <a:r>
              <a:rPr lang="en-US" sz="1800" dirty="0"/>
              <a:t>is from 0.0 to less than 1.0  - this is </a:t>
            </a:r>
            <a:r>
              <a:rPr lang="en-US" sz="1800" dirty="0" smtClean="0"/>
              <a:t>relative to the volume coverage zone </a:t>
            </a:r>
            <a:r>
              <a:rPr lang="en-US" sz="1800" dirty="0"/>
              <a:t>defined from </a:t>
            </a:r>
            <a:r>
              <a:rPr lang="en-US" sz="1800" dirty="0" err="1" smtClean="0">
                <a:latin typeface="Courier New" pitchFamily="49" charset="0"/>
                <a:cs typeface="Courier New" pitchFamily="49" charset="0"/>
              </a:rPr>
              <a:t>VolumeCoverageFractionStart</a:t>
            </a:r>
            <a:r>
              <a:rPr lang="en-US" sz="1800" dirty="0"/>
              <a:t> to </a:t>
            </a:r>
            <a:r>
              <a:rPr lang="en-US" sz="1800" dirty="0" err="1" smtClean="0">
                <a:latin typeface="Courier New" pitchFamily="49" charset="0"/>
                <a:cs typeface="Courier New" pitchFamily="49" charset="0"/>
              </a:rPr>
              <a:t>VolumeCoverageFractionEnd</a:t>
            </a:r>
            <a:r>
              <a:rPr lang="en-US" sz="1800" dirty="0" smtClean="0"/>
              <a:t>.</a:t>
            </a:r>
          </a:p>
          <a:p>
            <a:pPr lvl="1"/>
            <a:r>
              <a:rPr lang="en-US" sz="1800" dirty="0" smtClean="0"/>
              <a:t>More </a:t>
            </a:r>
            <a:r>
              <a:rPr lang="en-US" sz="1800" dirty="0"/>
              <a:t>commonly use the volume coverage parameters to have sequential threads </a:t>
            </a:r>
            <a:r>
              <a:rPr lang="en-US" sz="1800" dirty="0" smtClean="0"/>
              <a:t>wrap around in their own areas. </a:t>
            </a:r>
            <a:endParaRPr lang="en-US" sz="18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iogenerator</a:t>
            </a:r>
            <a:r>
              <a:rPr lang="en-US" smtClean="0">
                <a:latin typeface="Courier New" pitchFamily="49" charset="0"/>
                <a:cs typeface="Courier New" pitchFamily="49" charset="0"/>
              </a:rPr>
              <a:t>] "sequential"</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2127"/>
          </a:xfrm>
        </p:spPr>
        <p:txBody>
          <a:bodyPr/>
          <a:lstStyle/>
          <a:p>
            <a:pPr marL="457200" indent="-457200">
              <a:buFont typeface="+mj-lt"/>
              <a:buAutoNum type="arabicPeriod"/>
            </a:pPr>
            <a:r>
              <a:rPr lang="en-US" dirty="0" smtClean="0"/>
              <a:t>ivyscript programming language wrapper – for scripting test workflow</a:t>
            </a:r>
          </a:p>
          <a:p>
            <a:pPr lvl="2"/>
            <a:r>
              <a:rPr lang="en-US" dirty="0" smtClean="0"/>
              <a:t>Similar to a subset of C/C++, with some minor differences. </a:t>
            </a:r>
          </a:p>
          <a:p>
            <a:pPr lvl="2"/>
            <a:r>
              <a:rPr lang="en-US" dirty="0" smtClean="0"/>
              <a:t>Extensible - parser auto-generated from language grammar. (</a:t>
            </a:r>
            <a:r>
              <a:rPr lang="en-US" dirty="0" err="1" smtClean="0"/>
              <a:t>flex+bison</a:t>
            </a:r>
            <a:r>
              <a:rPr lang="en-US" dirty="0" smtClean="0"/>
              <a:t>)</a:t>
            </a:r>
          </a:p>
          <a:p>
            <a:pPr lvl="2"/>
            <a:r>
              <a:rPr lang="en-US" dirty="0" smtClean="0"/>
              <a:t>Longer term - examine pros/cons of making part 2 a CLI that you could use in your favourite scripting language, if so, the current ivyscript programming language wrapper would be dropped.</a:t>
            </a:r>
          </a:p>
          <a:p>
            <a:pPr lvl="3"/>
            <a:r>
              <a:rPr lang="en-US" dirty="0" smtClean="0"/>
              <a:t>Current idea for this is to transform ivy engine control statements into </a:t>
            </a:r>
            <a:r>
              <a:rPr lang="en-US" dirty="0" err="1" smtClean="0"/>
              <a:t>RESTful</a:t>
            </a:r>
            <a:r>
              <a:rPr lang="en-US" dirty="0" smtClean="0"/>
              <a:t> API calls in the context of "sessions".</a:t>
            </a:r>
          </a:p>
          <a:p>
            <a:pPr marL="457200" indent="-457200">
              <a:buFont typeface="+mj-lt"/>
              <a:buAutoNum type="arabicPeriod"/>
            </a:pPr>
            <a:r>
              <a:rPr lang="en-US" dirty="0" smtClean="0"/>
              <a:t>ivy engine control statements</a:t>
            </a:r>
          </a:p>
          <a:p>
            <a:pPr marL="750887" lvl="1" indent="-457200"/>
            <a:r>
              <a:rPr lang="en-US" dirty="0" smtClean="0"/>
              <a:t>Operating the underlying ivy engine</a:t>
            </a:r>
          </a:p>
        </p:txBody>
      </p:sp>
      <p:sp>
        <p:nvSpPr>
          <p:cNvPr id="3" name="Title 2"/>
          <p:cNvSpPr>
            <a:spLocks noGrp="1"/>
          </p:cNvSpPr>
          <p:nvPr>
            <p:ph type="title"/>
          </p:nvPr>
        </p:nvSpPr>
        <p:spPr/>
        <p:txBody>
          <a:bodyPr/>
          <a:lstStyle/>
          <a:p>
            <a:r>
              <a:rPr lang="en-US" dirty="0" smtClean="0"/>
              <a:t>Two sections in this material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8299"/>
          </a:xfrm>
        </p:spPr>
        <p:txBody>
          <a:bodyPr/>
          <a:lstStyle/>
          <a:p>
            <a:r>
              <a:rPr lang="en-US" sz="1800" dirty="0" smtClean="0"/>
              <a:t>Use a </a:t>
            </a:r>
            <a:r>
              <a:rPr lang="en-US" sz="1800" dirty="0"/>
              <a:t>loop to create 10 sequential </a:t>
            </a:r>
            <a:r>
              <a:rPr lang="en-US" sz="1800" dirty="0" smtClean="0"/>
              <a:t>threads</a:t>
            </a:r>
            <a:r>
              <a:rPr lang="en-US" sz="1800" dirty="0"/>
              <a:t> </a:t>
            </a:r>
            <a:r>
              <a:rPr lang="en-US" sz="1800" dirty="0" smtClean="0"/>
              <a:t>where each </a:t>
            </a:r>
            <a:r>
              <a:rPr lang="en-US" sz="1800" dirty="0"/>
              <a:t>of the 10 threads </a:t>
            </a:r>
            <a:r>
              <a:rPr lang="en-US" sz="1800" dirty="0" smtClean="0"/>
              <a:t>operates </a:t>
            </a:r>
            <a:r>
              <a:rPr lang="en-US" sz="1800" dirty="0"/>
              <a:t>within its own 1/10</a:t>
            </a:r>
            <a:r>
              <a:rPr lang="en-US" sz="1800" baseline="30000" dirty="0"/>
              <a:t>th</a:t>
            </a:r>
            <a:r>
              <a:rPr lang="en-US" sz="1800" dirty="0"/>
              <a:t> of the LUN – its own “zone”, so that when it gets to the end of its own zone, it should wrap around to the beginning of that </a:t>
            </a:r>
            <a:r>
              <a:rPr lang="en-US" sz="1800" dirty="0" smtClean="0"/>
              <a:t>zone.</a:t>
            </a:r>
            <a:endParaRPr lang="en-US" sz="18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83011441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10</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end </a:t>
            </a:r>
            <a:r>
              <a:rPr lang="fr-FR" sz="1000" dirty="0">
                <a:latin typeface="Courier New" panose="02070309020205020404" pitchFamily="49" charset="0"/>
                <a:cs typeface="Courier New" panose="02070309020205020404" pitchFamily="49" charset="0"/>
              </a:rPr>
              <a:t>= double(zone+1)/double(zones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iogenerator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VolumeCoverageFractionStart</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VolumeCoverageFractionEnd</a:t>
            </a:r>
            <a:r>
              <a:rPr lang="fr-FR" sz="1000" dirty="0">
                <a:latin typeface="Courier New" panose="02070309020205020404" pitchFamily="49" charset="0"/>
                <a:cs typeface="Courier New" panose="02070309020205020404" pitchFamily="49" charset="0"/>
              </a:rPr>
              <a:t>=" + string(end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p>
          <a:p>
            <a:pPr marL="293687" lvl="1" indent="0">
              <a:buNone/>
            </a:pPr>
            <a:r>
              <a:rPr lang="fr-FR" sz="1000" dirty="0" smtClean="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smtClean="0">
                <a:latin typeface="Courier New" panose="02070309020205020404" pitchFamily="49" charset="0"/>
                <a:cs typeface="Courier New" panose="02070309020205020404" pitchFamily="49" charset="0"/>
              </a:rPr>
              <a:t>"; // </a:t>
            </a:r>
            <a:r>
              <a:rPr lang="fr-FR" sz="1000" dirty="0" err="1" smtClean="0">
                <a:latin typeface="Courier New" panose="02070309020205020404" pitchFamily="49" charset="0"/>
                <a:cs typeface="Courier New" panose="02070309020205020404" pitchFamily="49" charset="0"/>
              </a:rPr>
              <a:t>this</a:t>
            </a: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is</a:t>
            </a:r>
            <a:r>
              <a:rPr lang="fr-FR" sz="1000" dirty="0" smtClean="0">
                <a:latin typeface="Courier New" panose="02070309020205020404" pitchFamily="49" charset="0"/>
                <a:cs typeface="Courier New" panose="02070309020205020404" pitchFamily="49" charset="0"/>
              </a:rPr>
              <a:t> to </a:t>
            </a:r>
            <a:r>
              <a:rPr lang="fr-FR" sz="1000" dirty="0" err="1" smtClean="0">
                <a:latin typeface="Courier New" panose="02070309020205020404" pitchFamily="49" charset="0"/>
                <a:cs typeface="Courier New" panose="02070309020205020404" pitchFamily="49" charset="0"/>
              </a:rPr>
              <a:t>give</a:t>
            </a:r>
            <a:r>
              <a:rPr lang="fr-FR" sz="1000" dirty="0" smtClean="0">
                <a:latin typeface="Courier New" panose="02070309020205020404" pitchFamily="49" charset="0"/>
                <a:cs typeface="Courier New" panose="02070309020205020404" pitchFamily="49" charset="0"/>
              </a:rPr>
              <a:t> us data by zone </a:t>
            </a:r>
            <a:r>
              <a:rPr lang="fr-FR" sz="1000" dirty="0" err="1" smtClean="0">
                <a:latin typeface="Courier New" panose="02070309020205020404" pitchFamily="49" charset="0"/>
                <a:cs typeface="Courier New" panose="02070309020205020404" pitchFamily="49" charset="0"/>
              </a:rPr>
              <a:t>across</a:t>
            </a:r>
            <a:r>
              <a:rPr lang="fr-FR" sz="1000" dirty="0" smtClean="0">
                <a:latin typeface="Courier New" panose="02070309020205020404" pitchFamily="49" charset="0"/>
                <a:cs typeface="Courier New" panose="02070309020205020404" pitchFamily="49" charset="0"/>
              </a:rPr>
              <a:t> all </a:t>
            </a:r>
            <a:r>
              <a:rPr lang="fr-FR" sz="1000" dirty="0" err="1" smtClean="0">
                <a:latin typeface="Courier New" panose="02070309020205020404" pitchFamily="49" charset="0"/>
                <a:cs typeface="Courier New" panose="02070309020205020404" pitchFamily="49" charset="0"/>
              </a:rPr>
              <a:t>LUNs</a:t>
            </a: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[Go</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Sequential example – volume coverage</a:t>
            </a:r>
            <a:endParaRPr lang="en-US" dirty="0"/>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2105"/>
          </a:xfrm>
        </p:spPr>
        <p:txBody>
          <a:bodyPr/>
          <a:lstStyle/>
          <a:p>
            <a:r>
              <a:rPr lang="en-US" sz="1800" dirty="0" smtClean="0"/>
              <a:t>Use a </a:t>
            </a:r>
            <a:r>
              <a:rPr lang="en-US" sz="1800" dirty="0"/>
              <a:t>loop to create 10 sequential </a:t>
            </a:r>
            <a:r>
              <a:rPr lang="en-US" sz="1800" dirty="0" smtClean="0"/>
              <a:t>threads</a:t>
            </a:r>
            <a:r>
              <a:rPr lang="en-US" sz="1800" dirty="0"/>
              <a:t> </a:t>
            </a:r>
            <a:r>
              <a:rPr lang="en-US" sz="1800" dirty="0" smtClean="0"/>
              <a:t>where each </a:t>
            </a:r>
            <a:r>
              <a:rPr lang="en-US" sz="1800" dirty="0"/>
              <a:t>of the threads </a:t>
            </a:r>
            <a:r>
              <a:rPr lang="en-US" sz="1800" dirty="0" smtClean="0"/>
              <a:t>covers </a:t>
            </a:r>
            <a:r>
              <a:rPr lang="en-US" sz="1800" dirty="0"/>
              <a:t>the entire LUN, wrapping around from the end of the entire LUN to the beginning of the LUN, but </a:t>
            </a:r>
            <a:r>
              <a:rPr lang="en-US" sz="1800" dirty="0" smtClean="0"/>
              <a:t>where </a:t>
            </a:r>
            <a:r>
              <a:rPr lang="en-US" sz="1800" dirty="0"/>
              <a:t>each thread </a:t>
            </a:r>
            <a:r>
              <a:rPr lang="en-US" sz="1800" dirty="0" smtClean="0"/>
              <a:t>starts </a:t>
            </a:r>
            <a:r>
              <a:rPr lang="en-US" sz="1800" dirty="0"/>
              <a:t>at a different equally spaced point</a:t>
            </a:r>
            <a:r>
              <a:rPr lang="en-US" sz="1800" dirty="0" smtClean="0"/>
              <a:t>.</a:t>
            </a:r>
            <a:endParaRPr lang="en-US" sz="18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83011441</a:t>
            </a:r>
            <a:r>
              <a:rPr lang="fr-FR" sz="1000" dirty="0" smtClean="0">
                <a:latin typeface="Courier New" panose="02070309020205020404" pitchFamily="49" charset="0"/>
                <a:cs typeface="Courier New" panose="02070309020205020404" pitchFamily="49" charset="0"/>
              </a:rPr>
              <a:t>;</a:t>
            </a: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a:t>
            </a:r>
            <a:r>
              <a:rPr lang="fr-FR" sz="1000" dirty="0" smtClean="0">
                <a:latin typeface="Courier New" panose="02070309020205020404" pitchFamily="49" charset="0"/>
                <a:cs typeface="Courier New" panose="02070309020205020404" pitchFamily="49" charset="0"/>
              </a:rPr>
              <a:t>10;</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iogenerator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SeqStartFractionOfCoverage</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p>
          <a:p>
            <a:pPr marL="293687" lvl="1" indent="0">
              <a:buNone/>
            </a:pPr>
            <a:r>
              <a:rPr lang="fr-FR" sz="1000" dirty="0" smtClean="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r>
              <a:rPr lang="fr-FR"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err="1" smtClean="0">
                <a:latin typeface="Courier New" pitchFamily="49" charset="0"/>
                <a:cs typeface="Courier New" pitchFamily="49" charset="0"/>
              </a:rPr>
              <a:t>SeqStartFractionOfCoverage</a:t>
            </a:r>
            <a:r>
              <a:rPr lang="en-US" b="0" dirty="0" smtClean="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16512"/>
          </a:xfrm>
        </p:spPr>
        <p:txBody>
          <a:bodyPr/>
          <a:lstStyle/>
          <a:p>
            <a:r>
              <a:rPr lang="en-US" sz="1800" dirty="0" smtClean="0"/>
              <a:t>Use a </a:t>
            </a:r>
            <a:r>
              <a:rPr lang="en-US" sz="1800" dirty="0"/>
              <a:t>loop to create </a:t>
            </a:r>
            <a:r>
              <a:rPr lang="en-US" sz="1800" dirty="0" smtClean="0"/>
              <a:t>a group of sequential workload threads each operating within its own "zone", and where some threads do writes and some do reads.</a:t>
            </a:r>
            <a:endParaRPr lang="en-US" sz="18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83011441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a:t>
            </a:r>
            <a:r>
              <a:rPr lang="fr-FR" sz="1000" dirty="0" smtClean="0">
                <a:latin typeface="Courier New" panose="02070309020205020404" pitchFamily="49" charset="0"/>
                <a:cs typeface="Courier New" panose="02070309020205020404" pitchFamily="49" charset="0"/>
              </a:rPr>
              <a:t>12;  </a:t>
            </a: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 double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end</a:t>
            </a:r>
            <a:r>
              <a:rPr lang="fr-FR" sz="1000" dirty="0" smtClean="0">
                <a:latin typeface="Courier New" panose="02070309020205020404" pitchFamily="49" charset="0"/>
                <a:cs typeface="Courier New" panose="02070309020205020404" pitchFamily="49" charset="0"/>
              </a:rPr>
              <a:t>; double </a:t>
            </a:r>
            <a:r>
              <a:rPr lang="fr-FR" sz="1000" dirty="0" err="1">
                <a:latin typeface="Courier New" panose="02070309020205020404" pitchFamily="49" charset="0"/>
                <a:cs typeface="Courier New" panose="02070309020205020404" pitchFamily="49" charset="0"/>
              </a:rPr>
              <a:t>seq_percent_read</a:t>
            </a:r>
            <a:r>
              <a:rPr lang="fr-FR" sz="1000" dirty="0">
                <a:latin typeface="Courier New" panose="02070309020205020404" pitchFamily="49" charset="0"/>
                <a:cs typeface="Courier New" panose="02070309020205020404" pitchFamily="49" charset="0"/>
              </a:rPr>
              <a:t> = 75</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a:t>
            </a:r>
            <a:r>
              <a:rPr lang="fr-FR" sz="1000" dirty="0" smtClean="0">
                <a:latin typeface="Courier New" panose="02070309020205020404" pitchFamily="49" charset="0"/>
                <a:cs typeface="Courier New" panose="02070309020205020404" pitchFamily="49" charset="0"/>
              </a:rPr>
              <a:t>double(zones);</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end </a:t>
            </a:r>
            <a:r>
              <a:rPr lang="fr-FR" sz="1000" dirty="0">
                <a:latin typeface="Courier New" panose="02070309020205020404" pitchFamily="49" charset="0"/>
                <a:cs typeface="Courier New" panose="02070309020205020404" pitchFamily="49" charset="0"/>
              </a:rPr>
              <a:t>= double(zone+1)/double(zones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double </a:t>
            </a:r>
            <a:r>
              <a:rPr lang="fr-FR" sz="1000" dirty="0" err="1">
                <a:latin typeface="Courier New" panose="02070309020205020404" pitchFamily="49" charset="0"/>
                <a:cs typeface="Courier New" panose="02070309020205020404" pitchFamily="49" charset="0"/>
              </a:rPr>
              <a:t>rw</a:t>
            </a:r>
            <a:r>
              <a:rPr lang="fr-FR" sz="1000" dirty="0" smtClean="0">
                <a:latin typeface="Courier New" panose="02070309020205020404" pitchFamily="49" charset="0"/>
                <a:cs typeface="Courier New" panose="02070309020205020404" pitchFamily="49" charset="0"/>
              </a:rPr>
              <a:t>; string p;</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if </a:t>
            </a:r>
            <a:r>
              <a:rPr lang="fr-FR" sz="1000" dirty="0">
                <a:latin typeface="Courier New" panose="02070309020205020404" pitchFamily="49" charset="0"/>
                <a:cs typeface="Courier New" panose="02070309020205020404" pitchFamily="49" charset="0"/>
              </a:rPr>
              <a:t>(  ( double(zone) / double(zones) ) &lt; </a:t>
            </a:r>
            <a:r>
              <a:rPr lang="fr-FR" sz="1000" dirty="0" err="1">
                <a:latin typeface="Courier New" panose="02070309020205020404" pitchFamily="49" charset="0"/>
                <a:cs typeface="Courier New" panose="02070309020205020404" pitchFamily="49" charset="0"/>
              </a:rPr>
              <a:t>seq_percent_read</a:t>
            </a:r>
            <a:r>
              <a:rPr lang="fr-FR" sz="1000" dirty="0">
                <a:latin typeface="Courier New" panose="02070309020205020404" pitchFamily="49" charset="0"/>
                <a:cs typeface="Courier New" panose="02070309020205020404" pitchFamily="49" charset="0"/>
              </a:rPr>
              <a:t> </a:t>
            </a:r>
            <a:r>
              <a:rPr lang="fr-FR" sz="1000" dirty="0" smtClean="0">
                <a:latin typeface="Courier New" panose="02070309020205020404" pitchFamily="49" charset="0"/>
                <a:cs typeface="Courier New" panose="02070309020205020404" pitchFamily="49" charset="0"/>
              </a:rPr>
              <a:t>) { </a:t>
            </a:r>
            <a:r>
              <a:rPr lang="fr-FR" sz="1000" dirty="0" err="1" smtClean="0">
                <a:latin typeface="Courier New" panose="02070309020205020404" pitchFamily="49" charset="0"/>
                <a:cs typeface="Courier New" panose="02070309020205020404" pitchFamily="49" charset="0"/>
              </a:rPr>
              <a:t>rw</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100</a:t>
            </a:r>
            <a:r>
              <a:rPr lang="fr-FR" sz="1000" dirty="0" smtClean="0">
                <a:latin typeface="Courier New" panose="02070309020205020404" pitchFamily="49" charset="0"/>
                <a:cs typeface="Courier New" panose="02070309020205020404" pitchFamily="49" charset="0"/>
              </a:rPr>
              <a:t>%; p </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read</a:t>
            </a:r>
            <a:r>
              <a:rPr lang="fr-FR" sz="1000" dirty="0" smtClean="0">
                <a:latin typeface="Courier New" panose="02070309020205020404" pitchFamily="49" charset="0"/>
                <a:cs typeface="Courier New" panose="02070309020205020404" pitchFamily="49" charset="0"/>
              </a:rPr>
              <a:t>_"; }</a:t>
            </a:r>
            <a:br>
              <a:rPr lang="fr-FR" sz="1000" dirty="0" smtClean="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else</a:t>
            </a:r>
            <a:r>
              <a:rPr lang="fr-FR" sz="1000" dirty="0" smtClean="0">
                <a:latin typeface="Courier New" panose="02070309020205020404" pitchFamily="49" charset="0"/>
                <a:cs typeface="Courier New" panose="02070309020205020404" pitchFamily="49" charset="0"/>
              </a:rPr>
              <a:t>                                                        { </a:t>
            </a:r>
            <a:r>
              <a:rPr lang="fr-FR" sz="1000" dirty="0" err="1" smtClean="0">
                <a:latin typeface="Courier New" panose="02070309020205020404" pitchFamily="49" charset="0"/>
                <a:cs typeface="Courier New" panose="02070309020205020404" pitchFamily="49" charset="0"/>
              </a:rPr>
              <a:t>rw</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0</a:t>
            </a:r>
            <a:r>
              <a:rPr lang="fr-FR" sz="1000" dirty="0" smtClean="0">
                <a:latin typeface="Courier New" panose="02070309020205020404" pitchFamily="49" charset="0"/>
                <a:cs typeface="Courier New" panose="02070309020205020404" pitchFamily="49" charset="0"/>
              </a:rPr>
              <a:t>%;   p </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write</a:t>
            </a:r>
            <a:r>
              <a:rPr lang="fr-FR" sz="1000" dirty="0" smtClean="0">
                <a:latin typeface="Courier New" panose="02070309020205020404" pitchFamily="49" charset="0"/>
                <a:cs typeface="Courier New" panose="02070309020205020404" pitchFamily="49" charset="0"/>
              </a:rPr>
              <a:t>_";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p +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iogenerator</a:t>
            </a:r>
            <a:r>
              <a:rPr lang="fr-FR" sz="1000" dirty="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VolumeCoverageFractionStart</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VolumeCoverageFractionEnd</a:t>
            </a:r>
            <a:r>
              <a:rPr lang="fr-FR" sz="1000" dirty="0">
                <a:latin typeface="Courier New" panose="02070309020205020404" pitchFamily="49" charset="0"/>
                <a:cs typeface="Courier New" panose="02070309020205020404" pitchFamily="49" charset="0"/>
              </a:rPr>
              <a:t>=" + string(end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 + </a:t>
            </a:r>
            <a:r>
              <a:rPr lang="fr-FR" sz="1000" dirty="0" smtClean="0">
                <a:latin typeface="Courier New" panose="02070309020205020404" pitchFamily="49" charset="0"/>
                <a:cs typeface="Courier New" panose="02070309020205020404" pitchFamily="49" charset="0"/>
              </a:rPr>
              <a:t>string(</a:t>
            </a:r>
            <a:r>
              <a:rPr lang="fr-FR" sz="1000" dirty="0" err="1" smtClean="0">
                <a:latin typeface="Courier New" panose="02070309020205020404" pitchFamily="49" charset="0"/>
                <a:cs typeface="Courier New" panose="02070309020205020404" pitchFamily="49" charset="0"/>
              </a:rPr>
              <a:t>rw</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read_and_write_zones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r>
              <a:rPr lang="fr-FR" sz="1000" dirty="0" smtClean="0">
                <a:latin typeface="Courier New" panose="02070309020205020404" pitchFamily="49" charset="0"/>
                <a:cs typeface="Courier New" panose="02070309020205020404" pitchFamily="49" charset="0"/>
              </a:rPr>
              <a:t>";</a:t>
            </a:r>
            <a:endParaRPr lang="fr-FR"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dirty="0" smtClean="0"/>
              <a:t>Sequential example – read threads &amp; write threads</a:t>
            </a:r>
            <a:endParaRPr lang="en-US" sz="2000" dirty="0"/>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4929"/>
          </a:xfrm>
        </p:spPr>
        <p:txBody>
          <a:bodyPr/>
          <a:lstStyle/>
          <a:p>
            <a:r>
              <a:rPr lang="en-US" sz="2000" dirty="0" smtClean="0"/>
              <a:t>The default </a:t>
            </a:r>
            <a:r>
              <a:rPr lang="en-US" sz="2000" dirty="0" err="1" smtClean="0">
                <a:latin typeface="Courier New" panose="02070309020205020404" pitchFamily="49" charset="0"/>
                <a:cs typeface="Courier New" panose="02070309020205020404" pitchFamily="49" charset="0"/>
              </a:rPr>
              <a:t>maxTags</a:t>
            </a:r>
            <a:r>
              <a:rPr lang="en-US" sz="2000" dirty="0" smtClean="0"/>
              <a:t> value is 1.</a:t>
            </a:r>
          </a:p>
          <a:p>
            <a:r>
              <a:rPr lang="en-US" sz="2000" dirty="0"/>
              <a:t>i</a:t>
            </a:r>
            <a:r>
              <a:rPr lang="en-US" sz="2000" dirty="0" smtClean="0"/>
              <a:t>vy </a:t>
            </a:r>
            <a:r>
              <a:rPr lang="en-US" sz="2000" dirty="0" err="1" smtClean="0"/>
              <a:t>iogenerators</a:t>
            </a:r>
            <a:r>
              <a:rPr lang="en-US" sz="2000" dirty="0" smtClean="0"/>
              <a:t> (I/O sequencers) generate a sequence of I/</a:t>
            </a:r>
            <a:r>
              <a:rPr lang="en-US" sz="2000" dirty="0" err="1" smtClean="0"/>
              <a:t>Os</a:t>
            </a:r>
            <a:r>
              <a:rPr lang="en-US" sz="2000" dirty="0" smtClean="0"/>
              <a:t> in scheduled start time order.</a:t>
            </a:r>
          </a:p>
          <a:p>
            <a:r>
              <a:rPr lang="en-US" sz="2000" dirty="0" smtClean="0"/>
              <a:t>For </a:t>
            </a:r>
            <a:r>
              <a:rPr lang="en-US" sz="2000" dirty="0" smtClean="0">
                <a:latin typeface="Courier New" panose="02070309020205020404" pitchFamily="49" charset="0"/>
                <a:cs typeface="Courier New" panose="02070309020205020404" pitchFamily="49" charset="0"/>
              </a:rPr>
              <a:t>IOPS=max</a:t>
            </a:r>
            <a:r>
              <a:rPr lang="en-US" sz="2000" dirty="0" smtClean="0"/>
              <a:t>, the scheduled start time for each I/O is zero.</a:t>
            </a:r>
          </a:p>
          <a:p>
            <a:r>
              <a:rPr lang="en-US" sz="2000" dirty="0" smtClean="0"/>
              <a:t>For all </a:t>
            </a:r>
            <a:r>
              <a:rPr lang="en-US" sz="2000" dirty="0" err="1" smtClean="0"/>
              <a:t>iogenerators</a:t>
            </a:r>
            <a:r>
              <a:rPr lang="en-US" sz="2000" dirty="0" smtClean="0"/>
              <a:t>, if you specify, for example, </a:t>
            </a:r>
            <a:r>
              <a:rPr lang="en-US" sz="2000" dirty="0" err="1" smtClean="0">
                <a:latin typeface="Courier New" panose="02070309020205020404" pitchFamily="49" charset="0"/>
                <a:cs typeface="Courier New" panose="02070309020205020404" pitchFamily="49" charset="0"/>
              </a:rPr>
              <a:t>maxTags</a:t>
            </a:r>
            <a:r>
              <a:rPr lang="en-US" sz="2000" dirty="0" smtClean="0">
                <a:latin typeface="Courier New" panose="02070309020205020404" pitchFamily="49" charset="0"/>
                <a:cs typeface="Courier New" panose="02070309020205020404" pitchFamily="49" charset="0"/>
              </a:rPr>
              <a:t>=4</a:t>
            </a:r>
            <a:r>
              <a:rPr lang="en-US" sz="2000" dirty="0" smtClean="0"/>
              <a:t>, this means "keep issuing I/</a:t>
            </a:r>
            <a:r>
              <a:rPr lang="en-US" sz="2000" dirty="0" err="1" smtClean="0"/>
              <a:t>Os</a:t>
            </a:r>
            <a:r>
              <a:rPr lang="en-US" sz="2000" dirty="0" smtClean="0"/>
              <a:t> when it's the scheduled time, except wait to start the next I/O if there are already 4 I/</a:t>
            </a:r>
            <a:r>
              <a:rPr lang="en-US" sz="2000" dirty="0" err="1" smtClean="0"/>
              <a:t>Os</a:t>
            </a:r>
            <a:r>
              <a:rPr lang="en-US" sz="2000" dirty="0" smtClean="0"/>
              <a:t> running".</a:t>
            </a:r>
          </a:p>
          <a:p>
            <a:pPr lvl="1"/>
            <a:r>
              <a:rPr lang="en-US" sz="1800" dirty="0" smtClean="0"/>
              <a:t>For a sequential workload, </a:t>
            </a:r>
            <a:r>
              <a:rPr lang="en-US" sz="1800" dirty="0" smtClean="0">
                <a:latin typeface="Courier New" panose="02070309020205020404" pitchFamily="49" charset="0"/>
                <a:cs typeface="Courier New" panose="02070309020205020404" pitchFamily="49" charset="0"/>
              </a:rPr>
              <a:t>IOPS=max, </a:t>
            </a:r>
            <a:r>
              <a:rPr lang="en-US" sz="1800" dirty="0" err="1" smtClean="0">
                <a:latin typeface="Courier New" panose="02070309020205020404" pitchFamily="49" charset="0"/>
                <a:cs typeface="Courier New" panose="02070309020205020404" pitchFamily="49" charset="0"/>
              </a:rPr>
              <a:t>maxTags</a:t>
            </a:r>
            <a:r>
              <a:rPr lang="en-US" sz="1800" dirty="0" smtClean="0">
                <a:latin typeface="Courier New" panose="02070309020205020404" pitchFamily="49" charset="0"/>
                <a:cs typeface="Courier New" panose="02070309020205020404" pitchFamily="49" charset="0"/>
              </a:rPr>
              <a:t>=4</a:t>
            </a:r>
            <a:r>
              <a:rPr lang="en-US" sz="1800" dirty="0" smtClean="0"/>
              <a:t> means "issue I/</a:t>
            </a:r>
            <a:r>
              <a:rPr lang="en-US" sz="1800" dirty="0" err="1" smtClean="0"/>
              <a:t>Os</a:t>
            </a:r>
            <a:r>
              <a:rPr lang="en-US" sz="1800" dirty="0" smtClean="0"/>
              <a:t> for 4 consecutive blocks at once, and then when one of these completes, keep issuing more to try to keep 4 running at all times."</a:t>
            </a:r>
            <a:endParaRPr lang="en-US" sz="1800" dirty="0"/>
          </a:p>
        </p:txBody>
      </p:sp>
      <p:sp>
        <p:nvSpPr>
          <p:cNvPr id="3" name="Title 2"/>
          <p:cNvSpPr>
            <a:spLocks noGrp="1"/>
          </p:cNvSpPr>
          <p:nvPr>
            <p:ph type="title"/>
          </p:nvPr>
        </p:nvSpPr>
        <p:spPr/>
        <p:txBody>
          <a:bodyPr/>
          <a:lstStyle/>
          <a:p>
            <a:r>
              <a:rPr lang="en-US" dirty="0" smtClean="0"/>
              <a:t>Sequential workloads and </a:t>
            </a:r>
            <a:r>
              <a:rPr lang="en-US" b="0" dirty="0" err="1" smtClean="0">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9728"/>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CreateWorkload</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r_steady</a:t>
            </a:r>
            <a:r>
              <a:rPr lang="en-US" altLang="zh-CN" sz="1800" dirty="0" smtClean="0">
                <a:latin typeface="Courier New" pitchFamily="49" charset="0"/>
                <a:cs typeface="Courier New" pitchFamily="49" charset="0"/>
              </a:rPr>
              <a:t>" </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[select] "LDEV" is "00:04"</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iogenerator</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random_steady</a:t>
            </a:r>
            <a:r>
              <a:rPr lang="en-US" altLang="zh-CN" sz="1800" dirty="0" smtClean="0">
                <a:latin typeface="Courier New" pitchFamily="49" charset="0"/>
                <a:cs typeface="Courier New" pitchFamily="49" charset="0"/>
              </a:rPr>
              <a:t>" </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[parameters] "</a:t>
            </a:r>
            <a:r>
              <a:rPr lang="en-US" altLang="zh-CN" sz="1800" dirty="0" err="1" smtClean="0">
                <a:latin typeface="Courier New" pitchFamily="49" charset="0"/>
                <a:cs typeface="Courier New" pitchFamily="49" charset="0"/>
              </a:rPr>
              <a:t>fractionRead</a:t>
            </a:r>
            <a:r>
              <a:rPr lang="en-US" altLang="zh-CN" sz="1800" dirty="0" smtClean="0">
                <a:latin typeface="Courier New" pitchFamily="49" charset="0"/>
                <a:cs typeface="Courier New" pitchFamily="49" charset="0"/>
              </a:rPr>
              <a:t> = 75%"</a:t>
            </a:r>
          </a:p>
          <a:p>
            <a:r>
              <a:rPr lang="en-US" sz="1600" dirty="0"/>
              <a:t>Apply a </a:t>
            </a:r>
            <a:r>
              <a:rPr lang="en-US" sz="1600" dirty="0">
                <a:latin typeface="Courier New" pitchFamily="49" charset="0"/>
                <a:cs typeface="Courier New" pitchFamily="49" charset="0"/>
              </a:rPr>
              <a:t>[select]</a:t>
            </a:r>
            <a:r>
              <a:rPr lang="en-US" sz="1600" dirty="0"/>
              <a:t> filter matching against "available test LUN" attribute values.</a:t>
            </a:r>
          </a:p>
          <a:p>
            <a:r>
              <a:rPr lang="en-US" sz="1600" dirty="0"/>
              <a:t>On each selected LUN, create an identical workload thread with the specified workload name, running the specified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iogenerator</a:t>
            </a:r>
            <a:r>
              <a:rPr lang="en-US" sz="1600" dirty="0">
                <a:latin typeface="Courier New" pitchFamily="49" charset="0"/>
                <a:cs typeface="Courier New" pitchFamily="49" charset="0"/>
              </a:rPr>
              <a:t>]</a:t>
            </a:r>
            <a:r>
              <a:rPr lang="en-US" sz="1600" dirty="0"/>
              <a:t> plug-in, and supplying the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iogenerator</a:t>
            </a:r>
            <a:r>
              <a:rPr lang="en-US" sz="1600" dirty="0">
                <a:latin typeface="Courier New" pitchFamily="49" charset="0"/>
                <a:cs typeface="Courier New" pitchFamily="49" charset="0"/>
              </a:rPr>
              <a:t>]</a:t>
            </a:r>
            <a:r>
              <a:rPr lang="en-US" sz="1600" dirty="0"/>
              <a:t> with a </a:t>
            </a:r>
            <a:r>
              <a:rPr lang="en-US" sz="1600" dirty="0">
                <a:latin typeface="Courier New" pitchFamily="49" charset="0"/>
                <a:cs typeface="Courier New" pitchFamily="49" charset="0"/>
              </a:rPr>
              <a:t>[parameters]</a:t>
            </a:r>
            <a:r>
              <a:rPr lang="en-US" sz="1600" dirty="0"/>
              <a:t> text string that the </a:t>
            </a:r>
            <a:r>
              <a:rPr lang="en-US" sz="1600" dirty="0" err="1">
                <a:latin typeface="Courier New" pitchFamily="49" charset="0"/>
                <a:cs typeface="Courier New" pitchFamily="49" charset="0"/>
              </a:rPr>
              <a:t>iogenerator</a:t>
            </a:r>
            <a:r>
              <a:rPr lang="en-US" sz="1600" dirty="0"/>
              <a:t> will parse and apply.  </a:t>
            </a:r>
          </a:p>
          <a:p>
            <a:pPr lvl="1"/>
            <a:r>
              <a:rPr lang="en-US" sz="1400" dirty="0"/>
              <a:t>Each type of </a:t>
            </a:r>
            <a:r>
              <a:rPr lang="en-US" sz="1400" dirty="0" err="1">
                <a:latin typeface="Courier New" pitchFamily="49" charset="0"/>
                <a:cs typeface="Courier New" pitchFamily="49" charset="0"/>
              </a:rPr>
              <a:t>iogenerator</a:t>
            </a:r>
            <a:r>
              <a:rPr lang="en-US" sz="1400" dirty="0"/>
              <a:t> has its own set of valid parameter names.</a:t>
            </a:r>
          </a:p>
        </p:txBody>
      </p:sp>
      <p:sp>
        <p:nvSpPr>
          <p:cNvPr id="3" name="Title 2"/>
          <p:cNvSpPr>
            <a:spLocks noGrp="1"/>
          </p:cNvSpPr>
          <p:nvPr>
            <p:ph type="title"/>
          </p:nvPr>
        </p:nvSpPr>
        <p:spPr/>
        <p:txBody>
          <a:bodyPr/>
          <a:lstStyle/>
          <a:p>
            <a:r>
              <a:rPr lang="en-US" dirty="0" smtClean="0"/>
              <a:t>Statements - </a:t>
            </a:r>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CreateWorkload</a:t>
            </a:r>
            <a:r>
              <a:rPr lang="en-US" altLang="zh-CN"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67205"/>
          </a:xfrm>
        </p:spPr>
        <p:txBody>
          <a:bodyPr/>
          <a:lstStyle/>
          <a:p>
            <a:r>
              <a:rPr lang="en-US" sz="1600" dirty="0"/>
              <a:t>A</a:t>
            </a:r>
            <a:r>
              <a:rPr lang="en-US" sz="1600" dirty="0" smtClean="0"/>
              <a:t>ttributes for selection are those of the underlying LUN plus several special built-</a:t>
            </a:r>
            <a:r>
              <a:rPr lang="en-US" sz="1600" dirty="0" err="1" smtClean="0"/>
              <a:t>int</a:t>
            </a:r>
            <a:r>
              <a:rPr lang="en-US" sz="1600" dirty="0" smtClean="0"/>
              <a:t> attributes</a:t>
            </a:r>
          </a:p>
          <a:p>
            <a:pPr lvl="1"/>
            <a:r>
              <a:rPr lang="en-US" sz="1400" dirty="0" smtClean="0">
                <a:latin typeface="Courier New" pitchFamily="49" charset="0"/>
                <a:cs typeface="Courier New" pitchFamily="49" charset="0"/>
              </a:rPr>
              <a:t>workload</a:t>
            </a:r>
            <a:r>
              <a:rPr lang="en-US" sz="1400" dirty="0" smtClean="0"/>
              <a:t>, set to the specified workload name, and </a:t>
            </a:r>
          </a:p>
          <a:p>
            <a:pPr lvl="1"/>
            <a:r>
              <a:rPr lang="en-US" sz="1400" dirty="0" smtClean="0">
                <a:latin typeface="Courier New" pitchFamily="49" charset="0"/>
                <a:cs typeface="Courier New" pitchFamily="49" charset="0"/>
              </a:rPr>
              <a:t>host</a:t>
            </a:r>
            <a:r>
              <a:rPr lang="en-US" sz="1400" dirty="0" smtClean="0"/>
              <a:t> which is </a:t>
            </a:r>
            <a:r>
              <a:rPr lang="en-US" sz="1400" dirty="0"/>
              <a:t>an alias for </a:t>
            </a:r>
            <a:r>
              <a:rPr lang="en-US" sz="1400" dirty="0" err="1" smtClean="0">
                <a:latin typeface="Courier New" pitchFamily="49" charset="0"/>
                <a:cs typeface="Courier New" pitchFamily="49" charset="0"/>
              </a:rPr>
              <a:t>ivyscript_hostname</a:t>
            </a:r>
            <a:r>
              <a:rPr lang="en-US" sz="1400" dirty="0" smtClean="0"/>
              <a:t>, the name used on the </a:t>
            </a:r>
            <a:r>
              <a:rPr lang="en-US" sz="1400" dirty="0" smtClean="0">
                <a:latin typeface="Courier New" pitchFamily="49" charset="0"/>
                <a:cs typeface="Courier New" pitchFamily="49" charset="0"/>
              </a:rPr>
              <a:t>[hosts]</a:t>
            </a:r>
            <a:r>
              <a:rPr lang="en-US" sz="1400" dirty="0" smtClean="0"/>
              <a:t> statement which might be an alias or a dotted quad.  </a:t>
            </a:r>
          </a:p>
          <a:p>
            <a:r>
              <a:rPr lang="en-US" sz="1600" dirty="0" smtClean="0"/>
              <a:t>The newly created workload threads will be in "waiting for command" state.</a:t>
            </a:r>
          </a:p>
        </p:txBody>
      </p:sp>
      <p:sp>
        <p:nvSpPr>
          <p:cNvPr id="3" name="Title 2"/>
          <p:cNvSpPr>
            <a:spLocks noGrp="1"/>
          </p:cNvSpPr>
          <p:nvPr>
            <p:ph type="title"/>
          </p:nvPr>
        </p:nvSpPr>
        <p:spPr/>
        <p:txBody>
          <a:bodyPr>
            <a:normAutofit/>
          </a:bodyPr>
          <a:lstStyle/>
          <a:p>
            <a:pPr lvl="1"/>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CreateWorkload</a:t>
            </a:r>
            <a:r>
              <a:rPr lang="en-US" sz="2400" b="1" dirty="0" smtClean="0">
                <a:latin typeface="Courier New" pitchFamily="49" charset="0"/>
                <a:cs typeface="Courier New" pitchFamily="49"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89234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iogenerator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dedupe = 1.5</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is written across the set of workload threads each mapped to a LUN on a test host with the same workload name (e.g. "</a:t>
            </a:r>
            <a:r>
              <a:rPr lang="en-US" sz="1600" dirty="0">
                <a:latin typeface="Courier New" panose="02070309020205020404" pitchFamily="49" charset="0"/>
                <a:cs typeface="Courier New" panose="02070309020205020404" pitchFamily="49" charset="0"/>
              </a:rPr>
              <a:t>owl</a:t>
            </a:r>
            <a:r>
              <a:rPr lang="en-US" sz="1600" dirty="0">
                <a:cs typeface="Courier New" panose="02070309020205020404" pitchFamily="49" charset="0"/>
              </a:rPr>
              <a:t>")</a:t>
            </a:r>
            <a:endParaRPr lang="en-US" sz="2400" dirty="0">
              <a:cs typeface="Courier New" panose="02070309020205020404" pitchFamily="49" charset="0"/>
            </a:endParaRPr>
          </a:p>
          <a:p>
            <a:pPr lvl="1"/>
            <a:r>
              <a:rPr lang="en-US" sz="1400" dirty="0" smtClean="0">
                <a:latin typeface="Courier New" panose="02070309020205020404" pitchFamily="49" charset="0"/>
                <a:cs typeface="Courier New" panose="02070309020205020404" pitchFamily="49" charset="0"/>
              </a:rPr>
              <a:t>dedupe</a:t>
            </a:r>
            <a:r>
              <a:rPr lang="en-US" sz="1400" dirty="0" smtClean="0"/>
              <a:t> must set to a value greater than or equal to 1.0</a:t>
            </a:r>
          </a:p>
          <a:p>
            <a:pPr lvl="1"/>
            <a:r>
              <a:rPr lang="en-US" sz="1400" dirty="0" smtClean="0"/>
              <a:t>It is an error if some workload threads are set to a different </a:t>
            </a:r>
            <a:r>
              <a:rPr lang="en-US" sz="1400" dirty="0" smtClean="0">
                <a:latin typeface="Courier New" panose="02070309020205020404" pitchFamily="49" charset="0"/>
                <a:cs typeface="Courier New" panose="02070309020205020404" pitchFamily="49" charset="0"/>
              </a:rPr>
              <a:t>dedupe</a:t>
            </a:r>
            <a:r>
              <a:rPr lang="en-US" sz="1400" dirty="0" smtClean="0"/>
              <a:t> value than other workload threads with the same name.</a:t>
            </a:r>
          </a:p>
          <a:p>
            <a:pPr lvl="1"/>
            <a:r>
              <a:rPr lang="en-US" sz="1400" dirty="0" smtClean="0"/>
              <a:t>The </a:t>
            </a:r>
            <a:r>
              <a:rPr lang="en-US" sz="1400" dirty="0" smtClean="0">
                <a:latin typeface="Courier New" panose="02070309020205020404" pitchFamily="49" charset="0"/>
                <a:cs typeface="Courier New" panose="02070309020205020404" pitchFamily="49" charset="0"/>
              </a:rPr>
              <a:t>dedupe</a:t>
            </a:r>
            <a:r>
              <a:rPr lang="en-US" sz="1400" dirty="0" smtClean="0"/>
              <a:t> parameter is ignored for </a:t>
            </a:r>
            <a:r>
              <a:rPr lang="en-US" sz="1400" dirty="0" err="1" smtClean="0">
                <a:latin typeface="Courier New" panose="02070309020205020404" pitchFamily="49" charset="0"/>
                <a:cs typeface="Courier New" panose="02070309020205020404" pitchFamily="49" charset="0"/>
              </a:rPr>
              <a:t>fraction_read</a:t>
            </a:r>
            <a:r>
              <a:rPr lang="en-US" sz="1400" dirty="0" smtClean="0">
                <a:latin typeface="Courier New" panose="02070309020205020404" pitchFamily="49" charset="0"/>
                <a:cs typeface="Courier New" panose="02070309020205020404" pitchFamily="49" charset="0"/>
              </a:rPr>
              <a:t> = 100%</a:t>
            </a:r>
            <a:r>
              <a:rPr lang="en-US" sz="1400" dirty="0" smtClean="0"/>
              <a:t>.</a:t>
            </a:r>
          </a:p>
        </p:txBody>
      </p:sp>
      <p:sp>
        <p:nvSpPr>
          <p:cNvPr id="4" name="Title 3"/>
          <p:cNvSpPr>
            <a:spLocks noGrp="1"/>
          </p:cNvSpPr>
          <p:nvPr>
            <p:ph type="title"/>
          </p:nvPr>
        </p:nvSpPr>
        <p:spPr/>
        <p:txBody>
          <a:bodyPr>
            <a:normAutofit/>
          </a:bodyPr>
          <a:lstStyle/>
          <a:p>
            <a:r>
              <a:rPr lang="en-US" dirty="0" smtClean="0"/>
              <a:t>.ivyscript </a:t>
            </a:r>
            <a:r>
              <a:rPr lang="en-US" dirty="0" smtClean="0">
                <a:latin typeface="Courier New" panose="02070309020205020404" pitchFamily="49" charset="0"/>
                <a:cs typeface="Courier New" panose="02070309020205020404" pitchFamily="49" charset="0"/>
              </a:rPr>
              <a:t>dedupe</a:t>
            </a:r>
            <a:r>
              <a:rPr lang="en-US" dirty="0" smtClean="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89310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iogenerator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pattern = random</a:t>
            </a:r>
            <a:r>
              <a:rPr lang="en-US" sz="1600" dirty="0" smtClean="0">
                <a:latin typeface="Courier New" panose="02070309020205020404" pitchFamily="49" charset="0"/>
                <a:cs typeface="Courier New" panose="02070309020205020404" pitchFamily="49" charset="0"/>
              </a:rPr>
              <a:t> ";</a:t>
            </a:r>
          </a:p>
          <a:p>
            <a:r>
              <a:rPr lang="en-US" sz="1600" dirty="0" smtClean="0">
                <a:cs typeface="Courier New" panose="02070309020205020404" pitchFamily="49" charset="0"/>
              </a:rPr>
              <a:t>The </a:t>
            </a:r>
            <a:r>
              <a:rPr lang="en-US" sz="1600" dirty="0" smtClean="0">
                <a:latin typeface="Courier New" panose="02070309020205020404" pitchFamily="49" charset="0"/>
                <a:cs typeface="Courier New" panose="02070309020205020404" pitchFamily="49" charset="0"/>
              </a:rPr>
              <a:t>pattern</a:t>
            </a:r>
            <a:r>
              <a:rPr lang="en-US" sz="1600" dirty="0" smtClean="0">
                <a:cs typeface="Courier New" panose="02070309020205020404" pitchFamily="49" charset="0"/>
              </a:rPr>
              <a:t> parameter selects a pattern generator to fill the contents of a block before it is written to the LUN.</a:t>
            </a:r>
          </a:p>
          <a:p>
            <a:r>
              <a:rPr lang="en-US" sz="1600" dirty="0" smtClean="0">
                <a:cs typeface="Courier New" panose="02070309020205020404" pitchFamily="49" charset="0"/>
              </a:rPr>
              <a:t>The default is </a:t>
            </a:r>
            <a:r>
              <a:rPr lang="en-US" sz="1600" dirty="0" smtClean="0">
                <a:latin typeface="Courier New" panose="02070309020205020404" pitchFamily="49" charset="0"/>
                <a:cs typeface="Courier New" panose="02070309020205020404" pitchFamily="49" charset="0"/>
              </a:rPr>
              <a:t>pattern = random</a:t>
            </a:r>
            <a:r>
              <a:rPr lang="en-US" sz="1600" dirty="0" smtClean="0">
                <a:cs typeface="Courier New" panose="02070309020205020404" pitchFamily="49" charset="0"/>
              </a:rPr>
              <a:t>.</a:t>
            </a:r>
          </a:p>
        </p:txBody>
      </p:sp>
      <p:sp>
        <p:nvSpPr>
          <p:cNvPr id="4" name="Title 3"/>
          <p:cNvSpPr>
            <a:spLocks noGrp="1"/>
          </p:cNvSpPr>
          <p:nvPr>
            <p:ph type="title"/>
          </p:nvPr>
        </p:nvSpPr>
        <p:spPr/>
        <p:txBody>
          <a:bodyPr>
            <a:normAutofit/>
          </a:bodyPr>
          <a:lstStyle/>
          <a:p>
            <a:r>
              <a:rPr lang="en-US" dirty="0" smtClean="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12004"/>
          </a:xfrm>
        </p:spPr>
        <p:txBody>
          <a:bodyPr/>
          <a:lstStyle/>
          <a:p>
            <a:r>
              <a:rPr lang="en-US" sz="2000" dirty="0">
                <a:latin typeface="Courier New" panose="02070309020205020404" pitchFamily="49" charset="0"/>
                <a:cs typeface="Courier New" panose="02070309020205020404" pitchFamily="49" charset="0"/>
              </a:rPr>
              <a:t>p</a:t>
            </a:r>
            <a:r>
              <a:rPr lang="en-US" sz="2000" dirty="0" smtClean="0">
                <a:latin typeface="Courier New" panose="02070309020205020404" pitchFamily="49" charset="0"/>
                <a:cs typeface="Courier New" panose="02070309020205020404" pitchFamily="49" charset="0"/>
              </a:rPr>
              <a:t>attern = random</a:t>
            </a:r>
          </a:p>
          <a:p>
            <a:pPr lvl="2"/>
            <a:r>
              <a:rPr lang="en-US" sz="1600" dirty="0" smtClean="0">
                <a:cs typeface="Courier New" panose="02070309020205020404" pitchFamily="49" charset="0"/>
              </a:rPr>
              <a:t>Random binary noise.  Not compressible.  This is the ivy default</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trailing_zeros</a:t>
            </a:r>
            <a:r>
              <a:rPr lang="en-US" sz="2000" dirty="0">
                <a:latin typeface="Courier New" panose="02070309020205020404" pitchFamily="49" charset="0"/>
                <a:cs typeface="Courier New" panose="02070309020205020404" pitchFamily="49" charset="0"/>
              </a:rPr>
              <a:t>, compressibility = 50%</a:t>
            </a:r>
          </a:p>
          <a:p>
            <a:pPr lvl="2"/>
            <a:r>
              <a:rPr lang="en-US" sz="1600" dirty="0">
                <a:cs typeface="Courier New" panose="02070309020205020404" pitchFamily="49" charset="0"/>
              </a:rPr>
              <a:t>Each block has an incompressible section and a section with repeated zeros.</a:t>
            </a:r>
          </a:p>
          <a:p>
            <a:pPr lvl="2"/>
            <a:r>
              <a:rPr lang="en-US" sz="1600" dirty="0">
                <a:latin typeface="Courier New" panose="02070309020205020404" pitchFamily="49" charset="0"/>
                <a:cs typeface="Courier New" panose="02070309020205020404" pitchFamily="49" charset="0"/>
              </a:rPr>
              <a:t>compressibility</a:t>
            </a:r>
            <a:r>
              <a:rPr lang="en-US" sz="1600" dirty="0">
                <a:cs typeface="Courier New" panose="02070309020205020404" pitchFamily="49" charset="0"/>
              </a:rPr>
              <a:t> specifies the % of the block that is repeating zeros.</a:t>
            </a:r>
            <a:endParaRPr 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pattern = </a:t>
            </a:r>
            <a:r>
              <a:rPr lang="en-US" sz="2000" dirty="0" err="1" smtClean="0">
                <a:latin typeface="Courier New" panose="02070309020205020404" pitchFamily="49" charset="0"/>
                <a:cs typeface="Courier New" panose="02070309020205020404" pitchFamily="49" charset="0"/>
              </a:rPr>
              <a:t>ascii</a:t>
            </a:r>
            <a:endParaRPr lang="en-US" sz="2000" dirty="0" smtClean="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R</a:t>
            </a:r>
            <a:r>
              <a:rPr lang="en-US" sz="1600" dirty="0" smtClean="0">
                <a:cs typeface="Courier New" panose="02070309020205020404" pitchFamily="49" charset="0"/>
              </a:rPr>
              <a:t>andom </a:t>
            </a:r>
            <a:r>
              <a:rPr lang="en-US" sz="1600" dirty="0" err="1" smtClean="0">
                <a:cs typeface="Courier New" panose="02070309020205020404" pitchFamily="49" charset="0"/>
              </a:rPr>
              <a:t>ascii</a:t>
            </a:r>
            <a:r>
              <a:rPr lang="en-US" sz="1600" dirty="0" smtClean="0">
                <a:cs typeface="Courier New" panose="02070309020205020404" pitchFamily="49" charset="0"/>
              </a:rPr>
              <a:t> characters.   Fixed degree of compressibility</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gobbledegook</a:t>
            </a:r>
            <a:endParaRPr lang="en-US" sz="2000" dirty="0">
              <a:latin typeface="Courier New" panose="02070309020205020404" pitchFamily="49" charset="0"/>
              <a:cs typeface="Courier New" panose="02070309020205020404" pitchFamily="49" charset="0"/>
            </a:endParaRPr>
          </a:p>
          <a:p>
            <a:pPr lvl="2"/>
            <a:r>
              <a:rPr lang="en-US" sz="1600" dirty="0" smtClean="0">
                <a:cs typeface="Courier New" panose="02070309020205020404" pitchFamily="49" charset="0"/>
              </a:rPr>
              <a:t>Pseudo-English </a:t>
            </a:r>
            <a:r>
              <a:rPr lang="en-US" sz="1600" dirty="0">
                <a:cs typeface="Courier New" panose="02070309020205020404" pitchFamily="49" charset="0"/>
              </a:rPr>
              <a:t>text generated by randomly selecting words from a dictionary.</a:t>
            </a:r>
          </a:p>
          <a:p>
            <a:pPr lvl="2"/>
            <a:r>
              <a:rPr lang="en-US" sz="1600" dirty="0">
                <a:cs typeface="Courier New" panose="02070309020205020404" pitchFamily="49" charset="0"/>
              </a:rPr>
              <a:t>Fixed degree of compressibility.</a:t>
            </a:r>
            <a:endParaRPr lang="en-US" dirty="0" smtClean="0">
              <a:cs typeface="Courier New" panose="02070309020205020404" pitchFamily="49" charset="0"/>
            </a:endParaRPr>
          </a:p>
          <a:p>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.ivyscript pattern </a:t>
            </a:r>
            <a:r>
              <a:rPr lang="en-US" dirty="0" smtClean="0"/>
              <a:t>parameter</a:t>
            </a:r>
            <a:endParaRPr lang="en-US" dirty="0"/>
          </a:p>
        </p:txBody>
      </p:sp>
      <p:sp>
        <p:nvSpPr>
          <p:cNvPr id="5" name="Rounded Rectangular Callout 4"/>
          <p:cNvSpPr/>
          <p:nvPr/>
        </p:nvSpPr>
        <p:spPr>
          <a:xfrm>
            <a:off x="6402838" y="38542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Using the first 32 </a:t>
            </a:r>
            <a:r>
              <a:rPr lang="en-US" sz="800" dirty="0" err="1" smtClean="0">
                <a:solidFill>
                  <a:schemeClr val="tx1"/>
                </a:solidFill>
                <a:latin typeface="+mj-lt"/>
              </a:rPr>
              <a:t>Ki</a:t>
            </a:r>
            <a:r>
              <a:rPr lang="en-US" sz="800" dirty="0" smtClean="0">
                <a:solidFill>
                  <a:schemeClr val="tx1"/>
                </a:solidFill>
                <a:latin typeface="+mj-lt"/>
              </a:rPr>
              <a:t> Words appearing in the 1913 public domain edition of Webster's dictionary.</a:t>
            </a:r>
            <a:endParaRPr lang="en-US" sz="800" dirty="0">
              <a:solidFill>
                <a:schemeClr val="tx1"/>
              </a:solidFill>
              <a:latin typeface="+mj-lt"/>
            </a:endParaRP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attern=random</a:t>
            </a:r>
            <a:endParaRPr lang="en-US" dirty="0">
              <a:latin typeface="Courier New" pitchFamily="49" charset="0"/>
              <a:cs typeface="Courier New" pitchFamily="49" charset="0"/>
            </a:endParaRP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200" dirty="0" smtClean="0"/>
              <a:t>Part two</a:t>
            </a:r>
            <a:br>
              <a:rPr lang="en-US" sz="3200" dirty="0" smtClean="0"/>
            </a:br>
            <a:r>
              <a:rPr lang="en-US" sz="3200" dirty="0" smtClean="0"/>
              <a:t/>
            </a:r>
            <a:br>
              <a:rPr lang="en-US" sz="3200" dirty="0" smtClean="0"/>
            </a:br>
            <a:r>
              <a:rPr lang="en-US" sz="3200" dirty="0" smtClean="0"/>
              <a:t>Operating the ivy engine</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59" y="53113"/>
            <a:ext cx="7462213" cy="732441"/>
          </a:xfrm>
        </p:spPr>
        <p:txBody>
          <a:bodyPr>
            <a:normAutofit/>
          </a:bodyPr>
          <a:lstStyle/>
          <a:p>
            <a:r>
              <a:rPr lang="en-US" sz="2200" dirty="0" smtClean="0">
                <a:latin typeface="Courier New" pitchFamily="49" charset="0"/>
                <a:cs typeface="Courier New" pitchFamily="49" charset="0"/>
              </a:rPr>
              <a:t>pattern=</a:t>
            </a:r>
            <a:r>
              <a:rPr lang="en-US" sz="2200" dirty="0" err="1" smtClean="0">
                <a:latin typeface="Courier New" pitchFamily="49" charset="0"/>
                <a:cs typeface="Courier New" pitchFamily="49" charset="0"/>
              </a:rPr>
              <a:t>trailing_zeros,compressibility</a:t>
            </a:r>
            <a:r>
              <a:rPr lang="en-US" sz="2200" dirty="0" smtClean="0">
                <a:latin typeface="Courier New" pitchFamily="49" charset="0"/>
                <a:cs typeface="Courier New" pitchFamily="49" charset="0"/>
              </a:rPr>
              <a:t>=50%</a:t>
            </a:r>
            <a:endParaRPr lang="en-US" sz="2200" dirty="0">
              <a:latin typeface="Courier New" pitchFamily="49" charset="0"/>
              <a:cs typeface="Courier New" pitchFamily="49" charset="0"/>
            </a:endParaRPr>
          </a:p>
        </p:txBody>
      </p:sp>
      <p:pic>
        <p:nvPicPr>
          <p:cNvPr id="2050" name="Picture 2"/>
          <p:cNvPicPr>
            <a:picLocks noChangeAspect="1" noChangeArrowheads="1"/>
          </p:cNvPicPr>
          <p:nvPr/>
        </p:nvPicPr>
        <p:blipFill>
          <a:blip r:embed="rId2" cstate="print"/>
          <a:srcRect/>
          <a:stretch>
            <a:fillRect/>
          </a:stretch>
        </p:blipFill>
        <p:spPr bwMode="auto">
          <a:xfrm>
            <a:off x="51942" y="965925"/>
            <a:ext cx="6827536" cy="3898984"/>
          </a:xfrm>
          <a:prstGeom prst="rect">
            <a:avLst/>
          </a:prstGeom>
          <a:noFill/>
          <a:ln w="9525">
            <a:noFill/>
            <a:miter lim="800000"/>
            <a:headEnd/>
            <a:tailEnd/>
          </a:ln>
        </p:spPr>
      </p:pic>
      <p:sp useBgFill="1">
        <p:nvSpPr>
          <p:cNvPr id="4" name="Rounded Rectangular Callout 3"/>
          <p:cNvSpPr/>
          <p:nvPr/>
        </p:nvSpPr>
        <p:spPr>
          <a:xfrm>
            <a:off x="6627864" y="1055549"/>
            <a:ext cx="2019045" cy="1110781"/>
          </a:xfrm>
          <a:prstGeom prst="wedgeRoundRectCallout">
            <a:avLst>
              <a:gd name="adj1" fmla="val -95805"/>
              <a:gd name="adj2" fmla="val 54220"/>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Leading part of block is 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
        <p:nvSpPr>
          <p:cNvPr id="6" name="Right Brace 5"/>
          <p:cNvSpPr/>
          <p:nvPr/>
        </p:nvSpPr>
        <p:spPr>
          <a:xfrm>
            <a:off x="6891746" y="2933444"/>
            <a:ext cx="239341" cy="191305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7" name="Rounded Rectangular Callout 6"/>
          <p:cNvSpPr/>
          <p:nvPr/>
        </p:nvSpPr>
        <p:spPr>
          <a:xfrm>
            <a:off x="7413385" y="2706379"/>
            <a:ext cx="1625265" cy="1362394"/>
          </a:xfrm>
          <a:prstGeom prst="wedgeRoundRectCallout">
            <a:avLst>
              <a:gd name="adj1" fmla="val -64270"/>
              <a:gd name="adj2" fmla="val 35933"/>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compressibility = 50% means 50% trailing binary zeros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pattern=</a:t>
            </a:r>
            <a:r>
              <a:rPr lang="en-US" dirty="0" err="1" smtClean="0">
                <a:latin typeface="Courier New" pitchFamily="49" charset="0"/>
                <a:cs typeface="Courier New" pitchFamily="49" charset="0"/>
              </a:rPr>
              <a:t>ascii</a:t>
            </a:r>
            <a:endParaRPr lang="en-US"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printable ASCII characters</a:t>
            </a:r>
          </a:p>
          <a:p>
            <a:pPr algn="ctr"/>
            <a:r>
              <a:rPr lang="en-US" sz="1600" dirty="0" smtClean="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a:t>
            </a:r>
            <a:r>
              <a:rPr lang="en-US" dirty="0" err="1" smtClean="0">
                <a:latin typeface="Courier New" pitchFamily="49" charset="0"/>
                <a:cs typeface="Courier New" pitchFamily="49" charset="0"/>
              </a:rPr>
              <a:t>gobbledegook</a:t>
            </a:r>
            <a:endParaRPr lang="en-US"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words from Webster's 1913 dictionary.</a:t>
            </a:r>
          </a:p>
          <a:p>
            <a:pPr algn="ctr"/>
            <a:r>
              <a:rPr lang="en-US" sz="1600" dirty="0" smtClean="0">
                <a:solidFill>
                  <a:schemeClr val="tx1"/>
                </a:solidFill>
              </a:rPr>
              <a:t>(fixed degree of compressibility)</a:t>
            </a:r>
            <a:endParaRPr lang="en-US" sz="1600" dirty="0" smtClean="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DeleteWorkload</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r_steady</a:t>
            </a:r>
            <a:r>
              <a:rPr lang="en-US" altLang="zh-CN" sz="1800" dirty="0" smtClean="0">
                <a:latin typeface="Courier New" pitchFamily="49" charset="0"/>
                <a:cs typeface="Courier New" pitchFamily="49" charset="0"/>
              </a:rPr>
              <a:t>" [select] "LDEV" is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p>
          <a:p>
            <a:pPr lvl="1"/>
            <a:r>
              <a:rPr lang="en-US" altLang="zh-CN" sz="1600" dirty="0" smtClean="0">
                <a:latin typeface="+mn-ea"/>
                <a:cs typeface="Courier New" pitchFamily="49" charset="0"/>
              </a:rPr>
              <a:t>Deletes all instances of the </a:t>
            </a:r>
            <a:r>
              <a:rPr lang="en-US" altLang="zh-CN" sz="1600" dirty="0" err="1" smtClean="0">
                <a:latin typeface="Courier New" panose="02070309020205020404" pitchFamily="49" charset="0"/>
                <a:cs typeface="Courier New" panose="02070309020205020404" pitchFamily="49" charset="0"/>
              </a:rPr>
              <a:t>r_steady</a:t>
            </a:r>
            <a:r>
              <a:rPr lang="en-US" altLang="zh-CN" sz="1600" dirty="0" smtClean="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a:p>
            <a:pPr lvl="1"/>
            <a:r>
              <a:rPr lang="en-US" altLang="zh-CN" sz="1600" dirty="0">
                <a:latin typeface="+mn-ea"/>
                <a:cs typeface="Courier New" pitchFamily="49" charset="0"/>
              </a:rPr>
              <a:t>Deletes all </a:t>
            </a:r>
            <a:r>
              <a:rPr lang="en-US" altLang="zh-CN" sz="1600" dirty="0" smtClean="0">
                <a:latin typeface="+mn-ea"/>
                <a:cs typeface="Courier New" pitchFamily="49" charset="0"/>
              </a:rPr>
              <a:t>workloads.</a:t>
            </a:r>
            <a:endParaRPr lang="en-US" altLang="zh-CN" sz="1600" dirty="0">
              <a:latin typeface="+mn-ea"/>
              <a:cs typeface="Courier New" pitchFamily="49" charset="0"/>
            </a:endParaRPr>
          </a:p>
          <a:p>
            <a:pPr lvl="1"/>
            <a:endParaRPr lang="en-US" altLang="zh-CN" sz="1600" dirty="0" smtClean="0">
              <a:latin typeface="+mn-ea"/>
              <a:cs typeface="Courier New" pitchFamily="49" charset="0"/>
            </a:endParaRPr>
          </a:p>
        </p:txBody>
      </p:sp>
      <p:sp>
        <p:nvSpPr>
          <p:cNvPr id="3" name="Title 2"/>
          <p:cNvSpPr>
            <a:spLocks noGrp="1"/>
          </p:cNvSpPr>
          <p:nvPr>
            <p:ph type="title"/>
          </p:nvPr>
        </p:nvSpPr>
        <p:spPr/>
        <p:txBody>
          <a:bodyPr/>
          <a:lstStyle/>
          <a:p>
            <a:r>
              <a:rPr lang="en-US" dirty="0" smtClean="0"/>
              <a:t>Statements - </a:t>
            </a:r>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DeleteWorkload</a:t>
            </a:r>
            <a:r>
              <a:rPr lang="en-US" altLang="zh-CN"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Serial_Number+Port</a:t>
            </a:r>
            <a:r>
              <a:rPr lang="en-US" altLang="zh-CN" sz="1600" dirty="0" smtClean="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"host"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MaxDroop</a:t>
            </a:r>
            <a:r>
              <a:rPr lang="en-US" altLang="zh-CN" sz="1600" dirty="0" smtClean="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smtClean="0"/>
              <a:t>A rollup is a partition of all workload threads.</a:t>
            </a:r>
          </a:p>
          <a:p>
            <a:r>
              <a:rPr lang="en-US" sz="1800" dirty="0" smtClean="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workload which only has one instance "</a:t>
            </a:r>
            <a:r>
              <a:rPr lang="en-US" sz="1800" dirty="0">
                <a:latin typeface="Courier New" pitchFamily="49" charset="0"/>
                <a:cs typeface="Courier New" pitchFamily="49" charset="0"/>
              </a:rPr>
              <a:t>all</a:t>
            </a:r>
            <a:r>
              <a:rPr lang="en-US" sz="1800" dirty="0"/>
              <a:t>".</a:t>
            </a:r>
          </a:p>
          <a:p>
            <a:r>
              <a:rPr lang="en-US" altLang="zh-CN" sz="1800" dirty="0" smtClean="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smtClean="0">
                <a:latin typeface="Courier New" pitchFamily="49" charset="0"/>
                <a:cs typeface="Courier New" pitchFamily="49" charset="0"/>
              </a:rPr>
              <a:t>],[</a:t>
            </a:r>
            <a:r>
              <a:rPr lang="en-US" altLang="zh-CN" sz="1800" dirty="0">
                <a:latin typeface="Courier New" pitchFamily="49" charset="0"/>
                <a:cs typeface="Courier New" pitchFamily="49" charset="0"/>
              </a:rPr>
              <a:t>quantity</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MaxDroop</a:t>
            </a:r>
            <a:r>
              <a:rPr lang="en-US" altLang="zh-CN" sz="1800" dirty="0" smtClean="0">
                <a:latin typeface="Courier New" pitchFamily="49" charset="0"/>
                <a:cs typeface="Courier New" pitchFamily="49" charset="0"/>
              </a:rPr>
              <a:t>]</a:t>
            </a:r>
            <a:r>
              <a:rPr lang="en-US" altLang="zh-CN" sz="1800" dirty="0" smtClean="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err="1">
                <a:latin typeface="Courier New" pitchFamily="49" charset="0"/>
                <a:cs typeface="Courier New" pitchFamily="49" charset="0"/>
              </a:rPr>
              <a:t>host+LUN_name+workload</a:t>
            </a:r>
            <a:r>
              <a:rPr lang="en-US" sz="1800" dirty="0"/>
              <a:t>".</a:t>
            </a:r>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smtClean="0"/>
              <a:t>To get an output csv file with a csv folder by rollup type (e.g. </a:t>
            </a:r>
            <a:r>
              <a:rPr lang="en-US" sz="1600" dirty="0" err="1" smtClean="0"/>
              <a:t>Port+CLPR</a:t>
            </a:r>
            <a:r>
              <a:rPr lang="en-US" sz="1600" dirty="0" smtClean="0"/>
              <a:t>) and csv files by rollup instance (e.g. </a:t>
            </a:r>
            <a:r>
              <a:rPr lang="en-US" sz="1600" dirty="0" err="1"/>
              <a:t>Port+CLPR</a:t>
            </a:r>
            <a:r>
              <a:rPr lang="en-US" sz="1600" dirty="0"/>
              <a:t> </a:t>
            </a:r>
            <a:r>
              <a:rPr lang="en-US" sz="1600" dirty="0" smtClean="0"/>
              <a:t> = 1A+CLPR0)</a:t>
            </a:r>
          </a:p>
          <a:p>
            <a:pPr marL="750887" lvl="1" indent="-457200"/>
            <a:r>
              <a:rPr lang="en-US" sz="1400" dirty="0" smtClean="0"/>
              <a:t>This is how you get custom "sliced &amp; diced" data.</a:t>
            </a:r>
          </a:p>
          <a:p>
            <a:pPr marL="457200" indent="-457200">
              <a:buFont typeface="+mj-lt"/>
              <a:buAutoNum type="arabicPeriod"/>
            </a:pPr>
            <a:r>
              <a:rPr lang="en-US" sz="1600" dirty="0" smtClean="0"/>
              <a:t>To perform dynamic feedback control (</a:t>
            </a:r>
            <a:r>
              <a:rPr lang="en-US" sz="1600" dirty="0" err="1" smtClean="0">
                <a:latin typeface="Courier New" panose="02070309020205020404" pitchFamily="49" charset="0"/>
                <a:cs typeface="Courier New" panose="02070309020205020404" pitchFamily="49" charset="0"/>
              </a:rPr>
              <a:t>dfc</a:t>
            </a:r>
            <a:r>
              <a:rPr lang="en-US" sz="1600" dirty="0" smtClean="0">
                <a:latin typeface="Courier New" panose="02070309020205020404" pitchFamily="49" charset="0"/>
                <a:cs typeface="Courier New" panose="02070309020205020404" pitchFamily="49" charset="0"/>
              </a:rPr>
              <a:t>=PID</a:t>
            </a:r>
            <a:r>
              <a:rPr lang="en-US" sz="1600" dirty="0" smtClean="0"/>
              <a:t>) at the granularity of the rollup instance.</a:t>
            </a:r>
          </a:p>
          <a:p>
            <a:pPr marL="457200" indent="-457200">
              <a:buFont typeface="+mj-lt"/>
              <a:buAutoNum type="arabicPeriod"/>
            </a:pPr>
            <a:r>
              <a:rPr lang="en-US" sz="1600" dirty="0"/>
              <a:t>To identify a valid measurement period at the granularity of the rollup </a:t>
            </a:r>
            <a:r>
              <a:rPr lang="en-US" sz="1600" dirty="0" smtClean="0"/>
              <a:t>instance using </a:t>
            </a:r>
            <a:r>
              <a:rPr lang="en-US" sz="1600" dirty="0" smtClean="0">
                <a:latin typeface="Courier New" panose="02070309020205020404" pitchFamily="49" charset="0"/>
                <a:cs typeface="Courier New" panose="02070309020205020404" pitchFamily="49" charset="0"/>
              </a:rPr>
              <a:t>measure=on</a:t>
            </a:r>
            <a:r>
              <a:rPr lang="en-US" sz="1600" dirty="0" smtClean="0"/>
              <a:t>.</a:t>
            </a:r>
            <a:endParaRPr lang="en-US" sz="1600" dirty="0"/>
          </a:p>
          <a:p>
            <a:pPr marL="457200" indent="-457200">
              <a:buFont typeface="+mj-lt"/>
              <a:buAutoNum type="arabicPeriod"/>
            </a:pPr>
            <a:r>
              <a:rPr lang="en-US" sz="1600" dirty="0" smtClean="0"/>
              <a:t>To validate the test configuration as operating correctly</a:t>
            </a:r>
          </a:p>
          <a:p>
            <a:pPr marL="750887" lvl="1" indent="-457200"/>
            <a:r>
              <a:rPr lang="en-US" sz="1400" dirty="0" smtClean="0"/>
              <a:t>E.g. </a:t>
            </a:r>
            <a:r>
              <a:rPr lang="en-US" sz="1400" dirty="0"/>
              <a:t>t</a:t>
            </a:r>
            <a:r>
              <a:rPr lang="en-US" sz="1400" dirty="0" smtClean="0"/>
              <a:t>est that the number of ports reporting was what you expected</a:t>
            </a:r>
          </a:p>
          <a:p>
            <a:pPr marL="750887" lvl="1" indent="-457200"/>
            <a:r>
              <a:rPr lang="en-US" sz="1400" dirty="0" smtClean="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smtClean="0"/>
              <a:t>You make rollups for four reasons</a:t>
            </a:r>
            <a:endParaRPr lang="en-US" dirty="0"/>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smtClean="0">
                <a:latin typeface="Courier New" pitchFamily="49" charset="0"/>
                <a:cs typeface="Courier New" pitchFamily="49" charset="0"/>
              </a:rPr>
              <a:t>[</a:t>
            </a:r>
            <a:r>
              <a:rPr lang="en-US" altLang="zh-CN" sz="1400" b="1" dirty="0">
                <a:latin typeface="Courier New" pitchFamily="49" charset="0"/>
                <a:cs typeface="Courier New" pitchFamily="49" charset="0"/>
              </a:rPr>
              <a:t>CreateRollup] </a:t>
            </a:r>
            <a:r>
              <a:rPr lang="en-US" altLang="zh-CN" sz="1400" b="1" dirty="0" smtClean="0">
                <a:latin typeface="Courier New" pitchFamily="49" charset="0"/>
                <a:cs typeface="Courier New" pitchFamily="49" charset="0"/>
              </a:rPr>
              <a:t>"</a:t>
            </a:r>
            <a:r>
              <a:rPr lang="en-US" altLang="zh-CN" sz="1400" b="1" dirty="0" err="1" smtClean="0">
                <a:latin typeface="Courier New" pitchFamily="49" charset="0"/>
                <a:cs typeface="Courier New" pitchFamily="49" charset="0"/>
              </a:rPr>
              <a:t>Serial_Number+Port</a:t>
            </a:r>
            <a:r>
              <a:rPr lang="en-US" altLang="zh-CN" sz="1400" b="1" dirty="0" smtClean="0">
                <a:latin typeface="Courier New" pitchFamily="49" charset="0"/>
                <a:cs typeface="Courier New" pitchFamily="49" charset="0"/>
              </a:rPr>
              <a:t>" </a:t>
            </a:r>
            <a:r>
              <a:rPr lang="en-US" altLang="zh-CN" sz="1400" dirty="0" smtClean="0">
                <a:latin typeface="Courier New" pitchFamily="49" charset="0"/>
                <a:cs typeface="Courier New" pitchFamily="49" charset="0"/>
              </a:rPr>
              <a:t>  (</a:t>
            </a:r>
            <a:r>
              <a:rPr lang="en-US" altLang="zh-CN" sz="1400" dirty="0" smtClean="0">
                <a:latin typeface="+mn-ea"/>
                <a:cs typeface="Courier New" pitchFamily="49" charset="0"/>
              </a:rPr>
              <a:t>no spaces are permitted around the + sign)</a:t>
            </a:r>
            <a:endParaRPr lang="en-US" altLang="zh-CN" sz="1400" dirty="0" smtClean="0">
              <a:latin typeface="Courier New" pitchFamily="49" charset="0"/>
              <a:cs typeface="Courier New" pitchFamily="49" charset="0"/>
            </a:endParaRPr>
          </a:p>
          <a:p>
            <a:pPr lvl="1">
              <a:spcBef>
                <a:spcPts val="0"/>
              </a:spcBef>
            </a:pPr>
            <a:r>
              <a:rPr lang="en-US" altLang="zh-CN" sz="1050" dirty="0" smtClean="0"/>
              <a:t>Both </a:t>
            </a:r>
            <a:r>
              <a:rPr lang="en-US" altLang="zh-CN" sz="1050" dirty="0" err="1" smtClean="0">
                <a:latin typeface="Courier New" pitchFamily="49" charset="0"/>
                <a:cs typeface="Courier New" pitchFamily="49" charset="0"/>
              </a:rPr>
              <a:t>Serial_Number</a:t>
            </a:r>
            <a:r>
              <a:rPr lang="en-US" altLang="zh-CN" sz="1050" dirty="0" smtClean="0"/>
              <a:t> and </a:t>
            </a:r>
            <a:r>
              <a:rPr lang="en-US" altLang="zh-CN" sz="1050" dirty="0" smtClean="0">
                <a:latin typeface="Courier New" pitchFamily="49" charset="0"/>
                <a:cs typeface="Courier New" pitchFamily="49" charset="0"/>
              </a:rPr>
              <a:t>Port</a:t>
            </a:r>
            <a:r>
              <a:rPr lang="en-US" altLang="zh-CN" sz="1050" dirty="0" smtClean="0">
                <a:latin typeface="+mn-ea"/>
                <a:cs typeface="Courier New" pitchFamily="49" charset="0"/>
              </a:rPr>
              <a:t> </a:t>
            </a:r>
            <a:r>
              <a:rPr lang="en-US" altLang="zh-CN" sz="1050" dirty="0" smtClean="0"/>
              <a:t>must be valid LUN-</a:t>
            </a:r>
            <a:r>
              <a:rPr lang="en-US" altLang="zh-CN" sz="1050" dirty="0" err="1" smtClean="0"/>
              <a:t>lister</a:t>
            </a:r>
            <a:r>
              <a:rPr lang="en-US" altLang="zh-CN" sz="1050" dirty="0" smtClean="0"/>
              <a:t> column header attributes, or built-in layers on top of those attributes</a:t>
            </a:r>
          </a:p>
          <a:p>
            <a:pPr>
              <a:spcBef>
                <a:spcPts val="0"/>
              </a:spcBef>
            </a:pPr>
            <a:r>
              <a:rPr lang="en-US" altLang="zh-CN" sz="1250" dirty="0" smtClean="0"/>
              <a:t>Then for all existing </a:t>
            </a:r>
            <a:r>
              <a:rPr lang="en-US" altLang="zh-CN" sz="1250" dirty="0" err="1" smtClean="0"/>
              <a:t>WorkloadIDs</a:t>
            </a:r>
            <a:r>
              <a:rPr lang="en-US" altLang="zh-CN" sz="1250" dirty="0" smtClean="0"/>
              <a:t>, we build a data structure that looks like this</a:t>
            </a:r>
          </a:p>
          <a:p>
            <a:pPr lvl="1">
              <a:spcBef>
                <a:spcPts val="0"/>
              </a:spcBef>
            </a:pPr>
            <a:r>
              <a:rPr lang="en-US" altLang="zh-CN" sz="1050" dirty="0" smtClean="0">
                <a:latin typeface="Courier New" pitchFamily="49" charset="0"/>
                <a:cs typeface="Courier New" pitchFamily="49" charset="0"/>
              </a:rPr>
              <a:t>"</a:t>
            </a:r>
            <a:r>
              <a:rPr lang="en-US" altLang="zh-CN" sz="1050" dirty="0" err="1" smtClean="0">
                <a:latin typeface="Courier New" pitchFamily="49" charset="0"/>
                <a:cs typeface="Courier New" pitchFamily="49" charset="0"/>
              </a:rPr>
              <a:t>Serial_Number+Port</a:t>
            </a:r>
            <a:r>
              <a:rPr lang="en-US" altLang="zh-CN" sz="105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"410123+1A"</a:t>
            </a:r>
          </a:p>
          <a:p>
            <a:pPr lvl="3"/>
            <a:r>
              <a:rPr lang="en-US" altLang="zh-CN" sz="1000" dirty="0" smtClean="0">
                <a:latin typeface="Courier New" pitchFamily="49" charset="0"/>
                <a:cs typeface="Courier New" pitchFamily="49" charset="0"/>
              </a:rPr>
              <a:t>"sun159+/dev/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a:t>
            </a:r>
          </a:p>
          <a:p>
            <a:pPr lvl="2"/>
            <a:r>
              <a:rPr lang="en-US" altLang="zh-CN" sz="1000" dirty="0" smtClean="0">
                <a:latin typeface="Courier New" pitchFamily="49" charset="0"/>
                <a:cs typeface="Courier New" pitchFamily="49" charset="0"/>
              </a:rPr>
              <a:t>"410321+1A"</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1"/>
            <a:r>
              <a:rPr lang="en-US" altLang="zh-CN" sz="1050" dirty="0" smtClean="0">
                <a:latin typeface="Courier New" pitchFamily="49" charset="0"/>
                <a:cs typeface="Courier New" pitchFamily="49" charset="0"/>
              </a:rPr>
              <a:t>"host"</a:t>
            </a:r>
          </a:p>
          <a:p>
            <a:pPr lvl="2"/>
            <a:r>
              <a:rPr lang="en-US" altLang="zh-CN" sz="1000" dirty="0" smtClean="0">
                <a:latin typeface="Courier New" pitchFamily="49" charset="0"/>
                <a:cs typeface="Courier New" pitchFamily="49" charset="0"/>
              </a:rPr>
              <a:t>"sun159"</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"cb28"</a:t>
            </a:r>
          </a:p>
          <a:p>
            <a:pPr lvl="3"/>
            <a:r>
              <a:rPr lang="en-US" altLang="zh-CN" sz="1000" dirty="0" smtClean="0">
                <a:latin typeface="Courier New" pitchFamily="49" charset="0"/>
                <a:cs typeface="Courier New" pitchFamily="49" charset="0"/>
              </a:rPr>
              <a:t>"cb28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smtClean="0"/>
              <a:t>Every </a:t>
            </a:r>
            <a:r>
              <a:rPr lang="en-US" altLang="zh-CN" sz="1200" dirty="0" err="1"/>
              <a:t>WorkloadID</a:t>
            </a:r>
            <a:r>
              <a:rPr lang="en-US" altLang="zh-CN" sz="1200" dirty="0"/>
              <a:t> appears exactly once in each rollup </a:t>
            </a:r>
            <a:r>
              <a:rPr lang="en-US" altLang="zh-CN" sz="1200" dirty="0" smtClean="0"/>
              <a:t>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smtClean="0"/>
              <a:t>Rollups are key to how the ivy engine works</a:t>
            </a:r>
            <a:endParaRPr lang="en-US" dirty="0"/>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List of </a:t>
            </a:r>
            <a:r>
              <a:rPr lang="en-US" sz="1400" dirty="0" err="1" smtClean="0">
                <a:solidFill>
                  <a:schemeClr val="tx1"/>
                </a:solidFill>
                <a:latin typeface="+mj-lt"/>
              </a:rPr>
              <a:t>WorkloadIDs</a:t>
            </a:r>
            <a:r>
              <a:rPr lang="en-US" sz="1400" dirty="0" smtClean="0">
                <a:solidFill>
                  <a:schemeClr val="tx1"/>
                </a:solidFill>
                <a:latin typeface="+mj-lt"/>
              </a:rPr>
              <a:t> </a:t>
            </a:r>
            <a:r>
              <a:rPr lang="en-US" sz="1400" smtClean="0">
                <a:solidFill>
                  <a:schemeClr val="tx1"/>
                </a:solidFill>
                <a:latin typeface="+mj-lt"/>
              </a:rPr>
              <a:t>that "landed" </a:t>
            </a:r>
            <a:r>
              <a:rPr lang="en-US" sz="1400" dirty="0" smtClean="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smtClean="0"/>
              <a:t>If you would like to see a rollup instance for each unique LDEV across two or more subsystems, make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serial_number+LDEV</a:t>
            </a:r>
            <a:r>
              <a:rPr lang="en-US" sz="1600" dirty="0" smtClean="0">
                <a:latin typeface="Courier New" panose="02070309020205020404" pitchFamily="49" charset="0"/>
                <a:cs typeface="Courier New" panose="02070309020205020404" pitchFamily="49" charset="0"/>
              </a:rPr>
              <a:t>"</a:t>
            </a:r>
            <a:r>
              <a:rPr lang="en-US" sz="1600" dirty="0" smtClean="0"/>
              <a:t>.</a:t>
            </a:r>
          </a:p>
          <a:p>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nocsv</a:t>
            </a:r>
            <a:r>
              <a:rPr lang="en-US" sz="1600" dirty="0" smtClean="0">
                <a:latin typeface="Courier New" panose="02070309020205020404" pitchFamily="49" charset="0"/>
                <a:cs typeface="Courier New" panose="02070309020205020404" pitchFamily="49" charset="0"/>
              </a:rPr>
              <a:t>]</a:t>
            </a:r>
            <a:r>
              <a:rPr lang="en-US" sz="1600" dirty="0" smtClean="0"/>
              <a:t> – prevents csv files from being created.</a:t>
            </a:r>
          </a:p>
          <a:p>
            <a:r>
              <a:rPr lang="en-US" sz="1600" dirty="0" smtClean="0"/>
              <a:t>The </a:t>
            </a:r>
            <a:r>
              <a:rPr lang="en-US" sz="1600" dirty="0" smtClean="0">
                <a:latin typeface="Courier New" pitchFamily="49" charset="0"/>
                <a:cs typeface="Courier New" pitchFamily="49" charset="0"/>
              </a:rPr>
              <a:t>[quantity]</a:t>
            </a:r>
            <a:r>
              <a:rPr lang="en-US" sz="1600" dirty="0" smtClean="0"/>
              <a:t> &lt;</a:t>
            </a:r>
            <a:r>
              <a:rPr lang="en-US" sz="1600" dirty="0" err="1" smtClean="0"/>
              <a:t>int</a:t>
            </a:r>
            <a:r>
              <a:rPr lang="en-US" sz="1600" dirty="0" smtClean="0"/>
              <a:t> expression&gt; clause can enforce that the right number of distinct rollup instances are reporting in this rollup.</a:t>
            </a:r>
          </a:p>
          <a:p>
            <a:pPr lvl="1"/>
            <a:r>
              <a:rPr lang="en-US" sz="1400" dirty="0" smtClean="0"/>
              <a:t>If not, even if the DFC reports "success" and designates a subinterval subsequence representing a successful measurement, no measurement rollup csv data will be produced – instead error msg.</a:t>
            </a:r>
          </a:p>
          <a:p>
            <a:pPr lvl="1"/>
            <a:r>
              <a:rPr lang="en-US" sz="1400" dirty="0" smtClean="0"/>
              <a:t>Make a rollup by </a:t>
            </a:r>
            <a:r>
              <a:rPr lang="en-US" sz="1400" dirty="0" smtClean="0">
                <a:latin typeface="Courier New" panose="02070309020205020404" pitchFamily="49" charset="0"/>
                <a:cs typeface="Courier New" panose="02070309020205020404" pitchFamily="49" charset="0"/>
              </a:rPr>
              <a:t>"port"</a:t>
            </a:r>
            <a:r>
              <a:rPr lang="en-US" sz="1400" dirty="0" smtClean="0"/>
              <a:t> or </a:t>
            </a:r>
            <a:r>
              <a:rPr lang="en-US" sz="1400" dirty="0" smtClean="0">
                <a:latin typeface="Courier New" panose="02070309020205020404" pitchFamily="49" charset="0"/>
                <a:cs typeface="Courier New" panose="02070309020205020404" pitchFamily="49" charset="0"/>
              </a:rPr>
              <a:t>"host+scsi_bus_number</a:t>
            </a:r>
            <a:r>
              <a:rPr lang="en-US" sz="1400" dirty="0">
                <a:latin typeface="Courier New" panose="02070309020205020404" pitchFamily="49" charset="0"/>
                <a:cs typeface="Courier New" panose="02070309020205020404" pitchFamily="49" charset="0"/>
              </a:rPr>
              <a:t>__</a:t>
            </a:r>
            <a:r>
              <a:rPr lang="en-US" sz="1400" dirty="0" err="1">
                <a:latin typeface="Courier New" panose="02070309020205020404" pitchFamily="49" charset="0"/>
                <a:cs typeface="Courier New" panose="02070309020205020404" pitchFamily="49" charset="0"/>
              </a:rPr>
              <a:t>hba</a:t>
            </a:r>
            <a:r>
              <a:rPr lang="en-US" sz="1400" dirty="0" smtClean="0">
                <a:latin typeface="Courier New" panose="02070309020205020404" pitchFamily="49" charset="0"/>
                <a:cs typeface="Courier New" panose="02070309020205020404" pitchFamily="49" charset="0"/>
              </a:rPr>
              <a:t>_"</a:t>
            </a:r>
            <a:r>
              <a:rPr lang="en-US" sz="1400" dirty="0" smtClean="0"/>
              <a:t> and use the </a:t>
            </a:r>
            <a:r>
              <a:rPr lang="en-US" sz="1400" dirty="0" smtClean="0">
                <a:latin typeface="Courier New" pitchFamily="49" charset="0"/>
                <a:cs typeface="Courier New" pitchFamily="49" charset="0"/>
              </a:rPr>
              <a:t>[quantity]</a:t>
            </a:r>
            <a:r>
              <a:rPr lang="en-US" sz="1400" dirty="0" smtClean="0"/>
              <a:t> rollup to validate you have the number of paths you think you have.</a:t>
            </a:r>
          </a:p>
          <a:p>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MaxDroop</a:t>
            </a:r>
            <a:r>
              <a:rPr lang="en-US" sz="1600" dirty="0" smtClean="0">
                <a:latin typeface="Courier New" pitchFamily="49" charset="0"/>
                <a:cs typeface="Courier New" pitchFamily="49" charset="0"/>
              </a:rPr>
              <a:t>]</a:t>
            </a:r>
            <a:r>
              <a:rPr lang="en-US" sz="1600" dirty="0" smtClean="0"/>
              <a:t> &lt;double expression&gt;</a:t>
            </a:r>
          </a:p>
          <a:p>
            <a:pPr lvl="1"/>
            <a:r>
              <a:rPr lang="en-US" sz="1400" dirty="0" smtClean="0">
                <a:latin typeface="Courier New" panose="02070309020205020404" pitchFamily="49" charset="0"/>
                <a:cs typeface="Courier New" panose="02070309020205020404" pitchFamily="49" charset="0"/>
              </a:rPr>
              <a:t>"25%"</a:t>
            </a:r>
            <a:r>
              <a:rPr lang="en-US" sz="1400" dirty="0" smtClean="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r>
              <a:rPr lang="en-US" sz="2000" dirty="0" smtClean="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DeleteRollup</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serial_number+Port</a:t>
            </a:r>
            <a:r>
              <a:rPr lang="en-US" altLang="zh-CN" sz="1800" dirty="0" smtClean="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a:t>
            </a:r>
          </a:p>
          <a:p>
            <a:pPr lvl="1"/>
            <a:r>
              <a:rPr lang="en-US" altLang="zh-CN" sz="1600" dirty="0" smtClean="0">
                <a:latin typeface="+mn-ea"/>
                <a:cs typeface="Courier New" pitchFamily="49" charset="0"/>
              </a:rPr>
              <a:t>Deletes all rollups except the "all" rollup.</a:t>
            </a:r>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DeleteRollup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smtClean="0"/>
              <a:t>The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a:t>
            </a:r>
            <a:r>
              <a:rPr lang="en-US" sz="1800" dirty="0" smtClean="0"/>
              <a:t> statement operates in between test steps while the workload threads are in "waiting for command" state.</a:t>
            </a:r>
          </a:p>
          <a:p>
            <a:r>
              <a:rPr lang="en-US" sz="1800" dirty="0" smtClean="0"/>
              <a:t>It gives you access to the same mechanism used by a Dynamic Feedback Controller to send out real time parameter updates to running workload threads.</a:t>
            </a:r>
          </a:p>
          <a:p>
            <a:r>
              <a:rPr lang="en-US" sz="1800" dirty="0" smtClean="0"/>
              <a:t>You specify a set of rollup instances to send to, such as "</a:t>
            </a:r>
            <a:r>
              <a:rPr lang="en-US" sz="1800" dirty="0" smtClean="0">
                <a:latin typeface="Courier New" pitchFamily="49" charset="0"/>
                <a:cs typeface="Courier New" pitchFamily="49" charset="0"/>
              </a:rPr>
              <a:t>all=all</a:t>
            </a:r>
            <a:r>
              <a:rPr lang="en-US" sz="1800" dirty="0" smtClean="0"/>
              <a:t>", or "</a:t>
            </a:r>
            <a:r>
              <a:rPr lang="en-US" sz="1800" dirty="0" smtClean="0">
                <a:latin typeface="Courier New" pitchFamily="49" charset="0"/>
                <a:cs typeface="Courier New" pitchFamily="49" charset="0"/>
              </a:rPr>
              <a:t>Port={1A,3A,5A,7A}</a:t>
            </a:r>
            <a:r>
              <a:rPr lang="en-US" sz="1800" dirty="0" smtClean="0"/>
              <a:t>" and you specify the text </a:t>
            </a:r>
            <a:r>
              <a:rPr lang="en-US" sz="1800" dirty="0" smtClean="0">
                <a:latin typeface="Courier New" pitchFamily="49" charset="0"/>
                <a:cs typeface="Courier New" pitchFamily="49" charset="0"/>
              </a:rPr>
              <a:t>[parameters]</a:t>
            </a:r>
            <a:r>
              <a:rPr lang="en-US" sz="1800" dirty="0" smtClean="0"/>
              <a:t> string to send to the remote </a:t>
            </a:r>
            <a:r>
              <a:rPr lang="en-US" sz="1800" dirty="0" err="1" smtClean="0"/>
              <a:t>iogenerator</a:t>
            </a:r>
            <a:r>
              <a:rPr lang="en-US" sz="1800" dirty="0" smtClean="0"/>
              <a:t> to parse and apply.</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EditRollup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4022"/>
          </a:xfrm>
        </p:spPr>
        <p:txBody>
          <a:bodyPr/>
          <a:lstStyle/>
          <a:p>
            <a:r>
              <a:rPr lang="en-US" altLang="zh-CN" sz="2000" dirty="0" smtClean="0"/>
              <a:t>When ivy is invoked on the command line like</a:t>
            </a:r>
          </a:p>
          <a:p>
            <a:pPr lvl="1"/>
            <a:r>
              <a:rPr lang="en-US" altLang="zh-CN" sz="1800" dirty="0">
                <a:latin typeface="Courier New" pitchFamily="49" charset="0"/>
                <a:cs typeface="Courier New" pitchFamily="49" charset="0"/>
              </a:rPr>
              <a:t>i</a:t>
            </a:r>
            <a:r>
              <a:rPr lang="en-US" altLang="zh-CN" sz="1800" dirty="0" smtClean="0">
                <a:latin typeface="Courier New" pitchFamily="49" charset="0"/>
                <a:cs typeface="Courier New" pitchFamily="49" charset="0"/>
              </a:rPr>
              <a:t>vy some/path/</a:t>
            </a:r>
            <a:r>
              <a:rPr lang="en-US" altLang="zh-CN" sz="1800" b="1" dirty="0" err="1" smtClean="0">
                <a:latin typeface="Courier New" pitchFamily="49" charset="0"/>
                <a:cs typeface="Courier New" pitchFamily="49" charset="0"/>
              </a:rPr>
              <a:t>henri</a:t>
            </a:r>
            <a:r>
              <a:rPr lang="en-US" altLang="zh-CN" sz="1800" dirty="0" err="1" smtClean="0">
                <a:latin typeface="Courier New" pitchFamily="49" charset="0"/>
                <a:cs typeface="Courier New" pitchFamily="49" charset="0"/>
              </a:rPr>
              <a:t>.ivyscript</a:t>
            </a:r>
            <a:endParaRPr lang="en-US" altLang="zh-CN" sz="1800" dirty="0" smtClean="0"/>
          </a:p>
          <a:p>
            <a:r>
              <a:rPr lang="en-US" altLang="zh-CN" sz="2000" dirty="0" smtClean="0"/>
              <a:t>The </a:t>
            </a:r>
            <a:r>
              <a:rPr lang="en-US" altLang="zh-CN" sz="2000" b="1" dirty="0" err="1" smtClean="0">
                <a:latin typeface="Courier New" pitchFamily="49" charset="0"/>
                <a:cs typeface="Courier New" pitchFamily="49" charset="0"/>
              </a:rPr>
              <a:t>henri</a:t>
            </a:r>
            <a:r>
              <a:rPr lang="en-US" altLang="zh-CN" sz="2000" dirty="0" smtClean="0"/>
              <a:t> in </a:t>
            </a:r>
            <a:r>
              <a:rPr lang="en-US" altLang="zh-CN" sz="2000" dirty="0" smtClean="0">
                <a:latin typeface="Courier New" pitchFamily="49" charset="0"/>
                <a:cs typeface="Courier New" pitchFamily="49" charset="0"/>
              </a:rPr>
              <a:t>some/path/</a:t>
            </a:r>
            <a:r>
              <a:rPr lang="en-US" altLang="zh-CN" sz="2000" b="1" dirty="0" err="1" smtClean="0">
                <a:latin typeface="Courier New" pitchFamily="49" charset="0"/>
                <a:cs typeface="Courier New" pitchFamily="49" charset="0"/>
              </a:rPr>
              <a:t>henri</a:t>
            </a:r>
            <a:r>
              <a:rPr lang="en-US" altLang="zh-CN" sz="2000" dirty="0" err="1" smtClean="0">
                <a:latin typeface="Courier New" pitchFamily="49" charset="0"/>
                <a:cs typeface="Courier New" pitchFamily="49" charset="0"/>
              </a:rPr>
              <a:t>.ivyscript</a:t>
            </a:r>
            <a:r>
              <a:rPr lang="en-US" altLang="zh-CN" sz="2000" dirty="0"/>
              <a:t>, the part of the </a:t>
            </a:r>
            <a:r>
              <a:rPr lang="en-US" altLang="zh-CN" sz="2000" dirty="0" err="1"/>
              <a:t>ivyscript</a:t>
            </a:r>
            <a:r>
              <a:rPr lang="en-US" altLang="zh-CN" sz="2000" dirty="0"/>
              <a:t> </a:t>
            </a:r>
            <a:r>
              <a:rPr lang="en-US" altLang="zh-CN" sz="2000" dirty="0" smtClean="0"/>
              <a:t>filename discarding the path and the .</a:t>
            </a:r>
            <a:r>
              <a:rPr lang="en-US" altLang="zh-CN" sz="2000" dirty="0" err="1" smtClean="0"/>
              <a:t>ivyscript</a:t>
            </a:r>
            <a:r>
              <a:rPr lang="en-US" altLang="zh-CN" sz="2000" dirty="0" smtClean="0"/>
              <a:t> suffix, is called the "</a:t>
            </a:r>
            <a:r>
              <a:rPr lang="en-US" altLang="zh-CN" sz="2000" b="1" dirty="0" smtClean="0"/>
              <a:t>test name</a:t>
            </a:r>
            <a:r>
              <a:rPr lang="en-US" altLang="zh-CN" sz="2000" dirty="0" smtClean="0"/>
              <a:t>".</a:t>
            </a:r>
          </a:p>
          <a:p>
            <a:r>
              <a:rPr lang="en-US" altLang="zh-CN" sz="2000" dirty="0" smtClean="0"/>
              <a:t>It’s used as the subfolder name off of the </a:t>
            </a:r>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a:t>
            </a:r>
            <a:r>
              <a:rPr lang="en-US" altLang="zh-CN" sz="2000" dirty="0" smtClean="0"/>
              <a:t> folder.</a:t>
            </a:r>
          </a:p>
        </p:txBody>
      </p:sp>
      <p:sp>
        <p:nvSpPr>
          <p:cNvPr id="3" name="Title 2"/>
          <p:cNvSpPr>
            <a:spLocks noGrp="1"/>
          </p:cNvSpPr>
          <p:nvPr>
            <p:ph type="title"/>
          </p:nvPr>
        </p:nvSpPr>
        <p:spPr/>
        <p:txBody>
          <a:bodyPr/>
          <a:lstStyle/>
          <a:p>
            <a:r>
              <a:rPr lang="en-US" smtClean="0"/>
              <a:t>The "test name"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53089"/>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a:t>
            </a:r>
            <a:r>
              <a:rPr lang="en-US" sz="1800" dirty="0" smtClean="0"/>
              <a:t>do-loop, to change whatever parameters vary by loop pass.</a:t>
            </a:r>
            <a:endParaRPr lang="en-US" sz="1800" dirty="0"/>
          </a:p>
          <a:p>
            <a:r>
              <a:rPr lang="en-US" sz="1800" dirty="0" smtClean="0">
                <a:cs typeface="Courier New" pitchFamily="49" charset="0"/>
              </a:rPr>
              <a:t>Use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 "all=all"</a:t>
            </a:r>
            <a:r>
              <a:rPr lang="en-US" sz="1800" dirty="0" smtClean="0">
                <a:cs typeface="Courier New" pitchFamily="49" charset="0"/>
              </a:rPr>
              <a:t>  to send to all workload threads.</a:t>
            </a:r>
          </a:p>
          <a:p>
            <a:r>
              <a:rPr lang="en-US" sz="1800" dirty="0" smtClean="0">
                <a:cs typeface="Courier New" pitchFamily="49" charset="0"/>
              </a:rPr>
              <a:t>There is a special parameter name that is only recognized by [</a:t>
            </a:r>
            <a:r>
              <a:rPr lang="en-US" sz="1800" dirty="0" err="1" smtClean="0">
                <a:cs typeface="Courier New" pitchFamily="49" charset="0"/>
              </a:rPr>
              <a:t>EditRollup</a:t>
            </a:r>
            <a:r>
              <a:rPr lang="en-US" sz="1800" dirty="0" smtClean="0">
                <a:cs typeface="Courier New" pitchFamily="49" charset="0"/>
              </a:rPr>
              <a:t>] - </a:t>
            </a:r>
            <a:r>
              <a:rPr lang="en-US" sz="1800" dirty="0" err="1" smtClean="0">
                <a:latin typeface="Courier New" pitchFamily="49" charset="0"/>
                <a:cs typeface="Courier New" pitchFamily="49" charset="0"/>
              </a:rPr>
              <a:t>total_IOPS</a:t>
            </a:r>
            <a:r>
              <a:rPr lang="en-US" sz="1800" dirty="0" smtClean="0">
                <a:cs typeface="Courier New" pitchFamily="49" charset="0"/>
              </a:rPr>
              <a:t> - where the numeric value you specify is divided by the number of workload threads comprising a workload instance, before being sent out as </a:t>
            </a:r>
            <a:r>
              <a:rPr lang="en-US" sz="1800" dirty="0" smtClean="0">
                <a:latin typeface="Courier New" pitchFamily="49" charset="0"/>
                <a:cs typeface="Courier New" pitchFamily="49" charset="0"/>
              </a:rPr>
              <a:t>IOPS</a:t>
            </a:r>
            <a:r>
              <a:rPr lang="en-US" sz="1800" dirty="0" smtClean="0">
                <a:cs typeface="Courier New" pitchFamily="49" charset="0"/>
              </a:rPr>
              <a:t>=.</a:t>
            </a:r>
          </a:p>
          <a:p>
            <a:pPr lvl="1"/>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EditRollup</a:t>
            </a:r>
            <a:r>
              <a:rPr lang="en-US" sz="1600" dirty="0" smtClean="0">
                <a:latin typeface="Courier New" pitchFamily="49" charset="0"/>
                <a:cs typeface="Courier New" pitchFamily="49" charset="0"/>
              </a:rPr>
              <a:t>] "all=all" [parameters] "</a:t>
            </a:r>
            <a:r>
              <a:rPr lang="en-US" sz="1600" dirty="0" err="1" smtClean="0">
                <a:latin typeface="Courier New" pitchFamily="49" charset="0"/>
                <a:cs typeface="Courier New" pitchFamily="49" charset="0"/>
              </a:rPr>
              <a:t>total_IOPS</a:t>
            </a:r>
            <a:r>
              <a:rPr lang="en-US" sz="1600" dirty="0" smtClean="0">
                <a:latin typeface="Courier New" pitchFamily="49" charset="0"/>
                <a:cs typeface="Courier New" pitchFamily="49" charset="0"/>
              </a:rPr>
              <a:t> = </a:t>
            </a:r>
            <a:r>
              <a:rPr lang="en-US" sz="1600" smtClean="0">
                <a:latin typeface="Courier New" pitchFamily="49" charset="0"/>
                <a:cs typeface="Courier New" pitchFamily="49" charset="0"/>
              </a:rPr>
              <a:t>1000000";</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altLang="zh-CN" dirty="0" smtClean="0">
                <a:latin typeface="Courier New" pitchFamily="49" charset="0"/>
                <a:cs typeface="Courier New" pitchFamily="49" charset="0"/>
              </a:rPr>
              <a:t>[</a:t>
            </a:r>
            <a:r>
              <a:rPr lang="en-US" altLang="zh-CN" dirty="0" err="1">
                <a:latin typeface="Courier New" pitchFamily="49" charset="0"/>
                <a:cs typeface="Courier New" pitchFamily="49" charset="0"/>
              </a:rPr>
              <a:t>EditRollup</a:t>
            </a:r>
            <a:r>
              <a:rPr lang="en-US" altLang="zh-CN" dirty="0">
                <a:latin typeface="Courier New" pitchFamily="49" charset="0"/>
                <a:cs typeface="Courier New" pitchFamily="49" charset="0"/>
              </a:rPr>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stepname</a:t>
            </a:r>
            <a:r>
              <a:rPr lang="en-US" sz="1800" dirty="0" smtClean="0">
                <a:latin typeface="Courier New" panose="02070309020205020404" pitchFamily="49" charset="0"/>
                <a:cs typeface="Courier New" panose="02070309020205020404" pitchFamily="49" charset="0"/>
              </a:rPr>
              <a:t> = random4K, </a:t>
            </a:r>
            <a:r>
              <a:rPr lang="en-US" sz="1800" b="1" dirty="0" err="1" smtClean="0">
                <a:latin typeface="Courier New" panose="02070309020205020404" pitchFamily="49" charset="0"/>
                <a:cs typeface="Courier New" panose="02070309020205020404" pitchFamily="49" charset="0"/>
              </a:rPr>
              <a:t>subinterval_seconds</a:t>
            </a:r>
            <a:r>
              <a:rPr lang="en-US" sz="1800" b="1"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5, …"</a:t>
            </a:r>
          </a:p>
          <a:p>
            <a:r>
              <a:rPr lang="en-US" sz="1800" dirty="0" smtClean="0"/>
              <a:t>The </a:t>
            </a:r>
            <a:r>
              <a:rPr lang="en-US" sz="1800" dirty="0" smtClean="0">
                <a:latin typeface="Courier New" panose="02070309020205020404" pitchFamily="49" charset="0"/>
                <a:cs typeface="Courier New" panose="02070309020205020404" pitchFamily="49" charset="0"/>
              </a:rPr>
              <a:t>[Go]</a:t>
            </a:r>
            <a:r>
              <a:rPr lang="en-US" sz="1800" dirty="0" smtClean="0"/>
              <a:t> statement starts the workload threads running a "test step", which is a sequence of "subintervals" each of a duration specified in the </a:t>
            </a:r>
            <a:r>
              <a:rPr lang="en-US" sz="1800" dirty="0" err="1" smtClean="0">
                <a:latin typeface="Courier New" pitchFamily="49" charset="0"/>
                <a:cs typeface="Courier New" pitchFamily="49" charset="0"/>
              </a:rPr>
              <a:t>subinterval_seconds</a:t>
            </a:r>
            <a:r>
              <a:rPr lang="en-US" sz="1800" dirty="0" smtClean="0"/>
              <a:t>  parameter, defaulting to 5 seconds.</a:t>
            </a:r>
          </a:p>
          <a:p>
            <a:pPr lvl="1"/>
            <a:r>
              <a:rPr lang="en-US" sz="1600" dirty="0" smtClean="0"/>
              <a:t>If you have  a case for using ivy to measure a restricted set of things much more frequently, we can talk about putting in support.</a:t>
            </a:r>
          </a:p>
          <a:p>
            <a:pPr lvl="1"/>
            <a:r>
              <a:rPr lang="en-US" sz="1600" dirty="0" smtClean="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smtClean="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smtClean="0"/>
              <a:t>Statement – </a:t>
            </a:r>
            <a:r>
              <a:rPr lang="en-US" dirty="0" smtClean="0">
                <a:latin typeface="Courier New" panose="02070309020205020404" pitchFamily="49" charset="0"/>
                <a:cs typeface="Courier New" panose="02070309020205020404" pitchFamily="49" charset="0"/>
              </a:rPr>
              <a:t>[Go]</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16429"/>
          </a:xfrm>
        </p:spPr>
        <p:txBody>
          <a:bodyPr/>
          <a:lstStyle/>
          <a:p>
            <a:r>
              <a:rPr lang="en-US" sz="1400" dirty="0">
                <a:latin typeface="Courier New" panose="02070309020205020404" pitchFamily="49" charset="0"/>
                <a:cs typeface="Courier New" panose="02070309020205020404" pitchFamily="49" charset="0"/>
              </a:rPr>
              <a:t>[Go] "…, </a:t>
            </a:r>
            <a:r>
              <a:rPr lang="en-US" sz="1400" dirty="0" err="1">
                <a:latin typeface="Courier New" panose="02070309020205020404" pitchFamily="49" charset="0"/>
                <a:cs typeface="Courier New" panose="02070309020205020404" pitchFamily="49" charset="0"/>
              </a:rPr>
              <a:t>catnap_time_seconds</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1.2, </a:t>
            </a:r>
            <a:br>
              <a:rPr lang="en-US" sz="1400" dirty="0" smtClean="0">
                <a:latin typeface="Courier New" panose="02070309020205020404" pitchFamily="49" charset="0"/>
                <a:cs typeface="Courier New" panose="02070309020205020404" pitchFamily="49" charset="0"/>
              </a:rPr>
            </a:br>
            <a:r>
              <a:rPr lang="en-US" sz="1400" dirty="0" err="1" smtClean="0">
                <a:latin typeface="Courier New" panose="02070309020205020404" pitchFamily="49" charset="0"/>
                <a:cs typeface="Courier New" panose="02070309020205020404" pitchFamily="49" charset="0"/>
              </a:rPr>
              <a:t>post_time_limit_seconds</a:t>
            </a:r>
            <a:r>
              <a:rPr lang="en-US" sz="1400" dirty="0" smtClean="0">
                <a:latin typeface="Courier New" panose="02070309020205020404" pitchFamily="49" charset="0"/>
                <a:cs typeface="Courier New" panose="02070309020205020404" pitchFamily="49" charset="0"/>
              </a:rPr>
              <a:t> = 2.5, …"</a:t>
            </a:r>
          </a:p>
          <a:p>
            <a:r>
              <a:rPr lang="en-US" sz="1400" dirty="0" err="1">
                <a:latin typeface="Courier New" panose="02070309020205020404" pitchFamily="49" charset="0"/>
                <a:cs typeface="Courier New" panose="02070309020205020404" pitchFamily="49" charset="0"/>
              </a:rPr>
              <a:t>catnap_time_seconds</a:t>
            </a:r>
            <a:r>
              <a:rPr lang="en-US" sz="1400" dirty="0">
                <a:latin typeface="Courier New" panose="02070309020205020404" pitchFamily="49" charset="0"/>
                <a:cs typeface="Courier New" panose="02070309020205020404" pitchFamily="49" charset="0"/>
              </a:rPr>
              <a:t> </a:t>
            </a:r>
            <a:r>
              <a:rPr lang="en-US" sz="1400" dirty="0" smtClean="0"/>
              <a:t>is the amount of time that ivyslave waits after the scheduled subinterval end time before it starts to try to</a:t>
            </a:r>
            <a:r>
              <a:rPr lang="en-US" sz="1400" dirty="0"/>
              <a:t> </a:t>
            </a:r>
            <a:r>
              <a:rPr lang="en-US" sz="1400" dirty="0" smtClean="0"/>
              <a:t>get the lock and check if each </a:t>
            </a:r>
            <a:r>
              <a:rPr lang="en-US" sz="1400" dirty="0" err="1" smtClean="0"/>
              <a:t>WorkloadThread</a:t>
            </a:r>
            <a:r>
              <a:rPr lang="en-US" sz="1400" dirty="0" smtClean="0"/>
              <a:t> has posted the subinterval data as "ready to send".</a:t>
            </a:r>
          </a:p>
          <a:p>
            <a:r>
              <a:rPr lang="en-US" sz="1400" dirty="0" smtClean="0"/>
              <a:t>From then, if any of the </a:t>
            </a:r>
            <a:r>
              <a:rPr lang="en-US" sz="1400" dirty="0" err="1" smtClean="0"/>
              <a:t>WorkloadThreads</a:t>
            </a:r>
            <a:r>
              <a:rPr lang="en-US" sz="1400" dirty="0" smtClean="0"/>
              <a:t> haven't yet posted the subinterval data as "ready to send", ivyslave waits in increments of 0.25 x </a:t>
            </a:r>
            <a:r>
              <a:rPr lang="en-US" sz="1400" dirty="0" err="1" smtClean="0">
                <a:latin typeface="Courier New" panose="02070309020205020404" pitchFamily="49" charset="0"/>
                <a:cs typeface="Courier New" panose="02070309020205020404" pitchFamily="49" charset="0"/>
              </a:rPr>
              <a:t>catnap_time_seconds</a:t>
            </a:r>
            <a:r>
              <a:rPr lang="en-US" sz="1400" dirty="0" smtClean="0">
                <a:latin typeface="Courier New" panose="02070309020205020404" pitchFamily="49" charset="0"/>
                <a:cs typeface="Courier New" panose="02070309020205020404" pitchFamily="49" charset="0"/>
              </a:rPr>
              <a:t>.</a:t>
            </a:r>
          </a:p>
          <a:p>
            <a:r>
              <a:rPr lang="en-US" sz="1400" dirty="0" smtClean="0"/>
              <a:t>Ivyslave posts an &lt;Error&gt; if we would have waited for more than </a:t>
            </a:r>
            <a:r>
              <a:rPr lang="en-US" sz="1400" dirty="0" err="1" smtClean="0">
                <a:latin typeface="Courier New" panose="02070309020205020404" pitchFamily="49" charset="0"/>
                <a:cs typeface="Courier New" panose="02070309020205020404" pitchFamily="49" charset="0"/>
              </a:rPr>
              <a:t>post_time_limit_seconds</a:t>
            </a:r>
            <a:r>
              <a:rPr lang="en-US" sz="1400" dirty="0">
                <a:latin typeface="Courier New" panose="02070309020205020404" pitchFamily="49" charset="0"/>
                <a:cs typeface="Courier New" panose="02070309020205020404" pitchFamily="49" charset="0"/>
              </a:rPr>
              <a:t> </a:t>
            </a:r>
            <a:r>
              <a:rPr lang="en-US" sz="1400" dirty="0" smtClean="0"/>
              <a:t>after the end of the subinterval.</a:t>
            </a:r>
          </a:p>
          <a:p>
            <a:r>
              <a:rPr lang="en-US" sz="1400" dirty="0" smtClean="0"/>
              <a:t>If any </a:t>
            </a:r>
            <a:r>
              <a:rPr lang="en-US" sz="1400" dirty="0" err="1" smtClean="0"/>
              <a:t>WorkloadThreads</a:t>
            </a:r>
            <a:r>
              <a:rPr lang="en-US" sz="1400" dirty="0" smtClean="0"/>
              <a:t> posted after the catnap time, but before the limit time, a &lt;Warning&gt; log message is posted in the ivyslave log file.  If any </a:t>
            </a:r>
            <a:r>
              <a:rPr lang="en-US" sz="1400" dirty="0" err="1" smtClean="0"/>
              <a:t>WorkloadThreads</a:t>
            </a:r>
            <a:r>
              <a:rPr lang="en-US" sz="1400" dirty="0" smtClean="0"/>
              <a:t> posted at or after 2.0 x the catnap time, the &lt;Warning&gt; message is sent to </a:t>
            </a:r>
            <a:r>
              <a:rPr lang="en-US" sz="1400" dirty="0" err="1" smtClean="0"/>
              <a:t>ivymaster</a:t>
            </a:r>
            <a:r>
              <a:rPr lang="en-US" sz="1400" dirty="0" smtClean="0"/>
              <a:t> to display on the console log and record in the </a:t>
            </a:r>
            <a:r>
              <a:rPr lang="en-US" sz="1400" dirty="0" err="1" smtClean="0"/>
              <a:t>ivymaster</a:t>
            </a:r>
            <a:r>
              <a:rPr lang="en-US" sz="1400" dirty="0" smtClean="0"/>
              <a:t> log.  This way you are notified if the catnap time may be too short.</a:t>
            </a:r>
          </a:p>
        </p:txBody>
      </p:sp>
      <p:sp>
        <p:nvSpPr>
          <p:cNvPr id="3" name="Title 2"/>
          <p:cNvSpPr>
            <a:spLocks noGrp="1"/>
          </p:cNvSpPr>
          <p:nvPr>
            <p:ph type="title"/>
          </p:nvPr>
        </p:nvSpPr>
        <p:spPr/>
        <p:txBody>
          <a:bodyPr/>
          <a:lstStyle/>
          <a:p>
            <a:r>
              <a:rPr lang="en-US" sz="2000" dirty="0" err="1"/>
              <a:t>c</a:t>
            </a:r>
            <a:r>
              <a:rPr lang="en-US" sz="2000" dirty="0" err="1" smtClean="0"/>
              <a:t>atnap_time_seconds</a:t>
            </a:r>
            <a:r>
              <a:rPr lang="en-US" sz="2000" dirty="0" smtClean="0"/>
              <a:t> &amp; </a:t>
            </a:r>
            <a:r>
              <a:rPr lang="en-US" sz="2000" dirty="0" err="1" smtClean="0"/>
              <a:t>post_time_limit_seconds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922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1985672"/>
          </a:xfrm>
        </p:spPr>
        <p:txBody>
          <a:bodyPr/>
          <a:lstStyle/>
          <a:p>
            <a:r>
              <a:rPr lang="en-US" sz="1600" dirty="0" smtClean="0"/>
              <a:t>There must be at least one </a:t>
            </a:r>
            <a:r>
              <a:rPr lang="en-US" sz="1600" dirty="0" err="1" smtClean="0"/>
              <a:t>warmup</a:t>
            </a:r>
            <a:r>
              <a:rPr lang="en-US" sz="1600" dirty="0" smtClean="0"/>
              <a:t>, one measurement, and one </a:t>
            </a:r>
            <a:r>
              <a:rPr lang="en-US" sz="1600" dirty="0" err="1" smtClean="0"/>
              <a:t>cooldown</a:t>
            </a:r>
            <a:r>
              <a:rPr lang="en-US" sz="1600" dirty="0" smtClean="0"/>
              <a:t> subinterval.</a:t>
            </a:r>
          </a:p>
          <a:p>
            <a:pPr>
              <a:spcBef>
                <a:spcPts val="600"/>
              </a:spcBef>
            </a:pPr>
            <a:r>
              <a:rPr lang="en-US" sz="1600" dirty="0" smtClean="0"/>
              <a:t>Parameter defaults</a:t>
            </a:r>
          </a:p>
          <a:p>
            <a:pPr lvl="1">
              <a:spcBef>
                <a:spcPts val="0"/>
              </a:spcBef>
            </a:pPr>
            <a:r>
              <a:rPr lang="en-US" sz="1400" dirty="0" err="1" smtClean="0">
                <a:latin typeface="Courier New" pitchFamily="49" charset="0"/>
                <a:cs typeface="Courier New" pitchFamily="49" charset="0"/>
              </a:rPr>
              <a:t>warmup_seconds</a:t>
            </a:r>
            <a:r>
              <a:rPr lang="en-US" sz="1400" dirty="0" smtClean="0">
                <a:latin typeface="Courier New" pitchFamily="49" charset="0"/>
                <a:cs typeface="Courier New" pitchFamily="49" charset="0"/>
              </a:rPr>
              <a:t> = 5</a:t>
            </a:r>
            <a:r>
              <a:rPr lang="en-US" sz="1400" dirty="0"/>
              <a:t> </a:t>
            </a:r>
            <a:r>
              <a:rPr lang="en-US" sz="1400" dirty="0" smtClean="0"/>
              <a:t> </a:t>
            </a:r>
            <a:r>
              <a:rPr lang="en-US" sz="1200" dirty="0" smtClean="0"/>
              <a:t>- this </a:t>
            </a:r>
            <a:r>
              <a:rPr lang="en-US" sz="1200" dirty="0"/>
              <a:t>number is divided by </a:t>
            </a:r>
            <a:r>
              <a:rPr lang="en-US" sz="1200" dirty="0" err="1"/>
              <a:t>subinterval_seconds</a:t>
            </a:r>
            <a:r>
              <a:rPr lang="en-US" sz="1200" dirty="0"/>
              <a:t>, and rounded up to get the (minimum) number of </a:t>
            </a:r>
            <a:r>
              <a:rPr lang="en-US" sz="1200" dirty="0" err="1"/>
              <a:t>warmup</a:t>
            </a:r>
            <a:r>
              <a:rPr lang="en-US" sz="1200" dirty="0"/>
              <a:t> subintervals</a:t>
            </a:r>
            <a:r>
              <a:rPr lang="en-US" sz="1200" dirty="0" smtClean="0"/>
              <a:t>.</a:t>
            </a:r>
          </a:p>
          <a:p>
            <a:pPr lvl="1">
              <a:spcBef>
                <a:spcPts val="0"/>
              </a:spcBef>
            </a:pPr>
            <a:r>
              <a:rPr lang="en-US" sz="1400" dirty="0" err="1" smtClean="0">
                <a:latin typeface="Courier New" pitchFamily="49" charset="0"/>
                <a:cs typeface="Courier New" pitchFamily="49" charset="0"/>
              </a:rPr>
              <a:t>measure_seconds</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60 </a:t>
            </a:r>
            <a:r>
              <a:rPr lang="en-US" sz="1400" dirty="0"/>
              <a:t>- </a:t>
            </a:r>
            <a:r>
              <a:rPr lang="en-US" sz="1200" dirty="0" smtClean="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a:t>
            </a:r>
            <a:r>
              <a:rPr lang="en-US" sz="1400" dirty="0" smtClean="0">
                <a:latin typeface="Courier New" pitchFamily="49" charset="0"/>
                <a:cs typeface="Courier New" pitchFamily="49" charset="0"/>
              </a:rPr>
              <a:t>on</a:t>
            </a:r>
            <a:r>
              <a:rPr lang="en-US" sz="1400" dirty="0"/>
              <a:t> - </a:t>
            </a:r>
            <a:r>
              <a:rPr lang="en-US" sz="1200" dirty="0" smtClean="0"/>
              <a:t>If a command device is available for the subsystem under test, the </a:t>
            </a:r>
            <a:r>
              <a:rPr lang="en-US" sz="1200" dirty="0" err="1" smtClean="0"/>
              <a:t>cooldown</a:t>
            </a:r>
            <a:r>
              <a:rPr lang="en-US" sz="1200" dirty="0" smtClean="0"/>
              <a:t> period is extended until write pending is empty.</a:t>
            </a:r>
            <a:endParaRPr lang="en-US" sz="1400" dirty="0" smtClean="0"/>
          </a:p>
        </p:txBody>
      </p:sp>
      <p:sp>
        <p:nvSpPr>
          <p:cNvPr id="3" name="Title 2"/>
          <p:cNvSpPr>
            <a:spLocks noGrp="1"/>
          </p:cNvSpPr>
          <p:nvPr>
            <p:ph type="title"/>
          </p:nvPr>
        </p:nvSpPr>
        <p:spPr/>
        <p:txBody>
          <a:bodyPr/>
          <a:lstStyle/>
          <a:p>
            <a:r>
              <a:rPr lang="en-US" dirty="0" smtClean="0"/>
              <a:t>Test step = </a:t>
            </a:r>
            <a:r>
              <a:rPr lang="en-US" dirty="0" err="1" smtClean="0"/>
              <a:t>warmup</a:t>
            </a:r>
            <a:r>
              <a:rPr lang="en-US" dirty="0" smtClean="0"/>
              <a:t>, measure, </a:t>
            </a:r>
            <a:r>
              <a:rPr lang="en-US" dirty="0" err="1" smtClean="0"/>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smtClean="0"/>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smtClean="0"/>
              <a:t>measurement</a:t>
            </a:r>
            <a:endParaRPr lang="en-US" dirty="0"/>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smtClean="0"/>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90699"/>
          </a:xfrm>
        </p:spPr>
        <p:txBody>
          <a:bodyPr/>
          <a:lstStyle/>
          <a:p>
            <a:r>
              <a:rPr lang="en-US" sz="1800" dirty="0" smtClean="0"/>
              <a:t>A subfolder of the overall test output folder that contains the csv files with one line for each subinterval in that test step.</a:t>
            </a:r>
          </a:p>
          <a:p>
            <a:pPr lvl="1"/>
            <a:r>
              <a:rPr lang="en-US" sz="1600" dirty="0" smtClean="0"/>
              <a:t>Nested subfolders for each workload data rollup</a:t>
            </a:r>
          </a:p>
          <a:p>
            <a:pPr lvl="2"/>
            <a:r>
              <a:rPr lang="en-US" sz="1200" dirty="0" smtClean="0"/>
              <a:t>Containing a csv file for each rollup instance, with one line per subinterval.</a:t>
            </a:r>
          </a:p>
          <a:p>
            <a:pPr lvl="1"/>
            <a:r>
              <a:rPr lang="en-US" sz="1600" dirty="0" smtClean="0"/>
              <a:t>A nested subfolder with raw </a:t>
            </a:r>
            <a:r>
              <a:rPr lang="en-US" sz="1600" dirty="0" err="1" smtClean="0"/>
              <a:t>RAID_subsystem</a:t>
            </a:r>
            <a:r>
              <a:rPr lang="en-US" sz="1600" dirty="0" smtClean="0"/>
              <a:t> RMLIB API data.</a:t>
            </a:r>
          </a:p>
          <a:p>
            <a:pPr lvl="2"/>
            <a:r>
              <a:rPr lang="en-US" sz="1400" dirty="0" smtClean="0"/>
              <a:t>Collected time-synchronized "just before" the end of each subinterval.</a:t>
            </a:r>
          </a:p>
          <a:p>
            <a:r>
              <a:rPr lang="en-US" sz="1800" dirty="0" smtClean="0"/>
              <a:t>A single line in the overall test results "summary.csv" files.</a:t>
            </a:r>
          </a:p>
          <a:p>
            <a:pPr lvl="1"/>
            <a:r>
              <a:rPr lang="en-US" sz="1600" dirty="0" smtClean="0"/>
              <a:t>In ivy terminology, this is called a "measurement" line, which represents the rollup from the first to last measurement subintervals.</a:t>
            </a:r>
          </a:p>
          <a:p>
            <a:pPr lvl="2"/>
            <a:r>
              <a:rPr lang="en-US" sz="1400" dirty="0" smtClean="0"/>
              <a:t>Unless </a:t>
            </a:r>
            <a:r>
              <a:rPr lang="en-US" sz="1400" dirty="0"/>
              <a:t>"</a:t>
            </a:r>
            <a:r>
              <a:rPr lang="en-US" sz="1400" dirty="0" smtClean="0">
                <a:latin typeface="Courier New" pitchFamily="49" charset="0"/>
                <a:cs typeface="Courier New" pitchFamily="49" charset="0"/>
              </a:rPr>
              <a:t>measure=on</a:t>
            </a:r>
            <a:r>
              <a:rPr lang="en-US" sz="1400" dirty="0" smtClean="0"/>
              <a:t>" </a:t>
            </a:r>
            <a:r>
              <a:rPr lang="en-US" sz="1400" dirty="0"/>
              <a:t>with specified accuracy timed </a:t>
            </a:r>
            <a:r>
              <a:rPr lang="en-US" sz="1400" dirty="0" smtClean="0"/>
              <a:t>out – then you get an error message line</a:t>
            </a:r>
          </a:p>
        </p:txBody>
      </p:sp>
      <p:sp>
        <p:nvSpPr>
          <p:cNvPr id="3" name="Title 2"/>
          <p:cNvSpPr>
            <a:spLocks noGrp="1"/>
          </p:cNvSpPr>
          <p:nvPr>
            <p:ph type="title"/>
          </p:nvPr>
        </p:nvSpPr>
        <p:spPr/>
        <p:txBody>
          <a:bodyPr/>
          <a:lstStyle/>
          <a:p>
            <a:r>
              <a:rPr lang="en-US" dirty="0" smtClean="0"/>
              <a:t>For each test step you get: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71446"/>
          </a:xfrm>
        </p:spPr>
        <p:txBody>
          <a:bodyPr/>
          <a:lstStyle/>
          <a:p>
            <a:r>
              <a:rPr lang="en-US" sz="1800" dirty="0" smtClean="0"/>
              <a:t>Default: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on</a:t>
            </a:r>
          </a:p>
          <a:p>
            <a:r>
              <a:rPr lang="en-US" sz="1800" dirty="0" smtClean="0">
                <a:cs typeface="Courier New" panose="02070309020205020404" pitchFamily="49" charset="0"/>
              </a:rPr>
              <a:t>Set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off</a:t>
            </a:r>
          </a:p>
          <a:p>
            <a:pPr lvl="1"/>
            <a:r>
              <a:rPr lang="en-US" sz="1600" dirty="0" smtClean="0">
                <a:cs typeface="Courier New" panose="02070309020205020404" pitchFamily="49" charset="0"/>
              </a:rPr>
              <a:t>When it is valid to carry forward dirty data in cache (Write Pending) from one test step to the next.</a:t>
            </a:r>
          </a:p>
          <a:p>
            <a:pPr lvl="1"/>
            <a:r>
              <a:rPr lang="en-US" sz="1600" dirty="0" smtClean="0">
                <a:cs typeface="Courier New" panose="02070309020205020404" pitchFamily="49" charset="0"/>
              </a:rPr>
              <a:t>This can speed up the next test step tremendously if </a:t>
            </a:r>
          </a:p>
          <a:p>
            <a:pPr lvl="2"/>
            <a:r>
              <a:rPr lang="en-US" sz="1400" dirty="0" smtClean="0">
                <a:cs typeface="Courier New" panose="02070309020205020404" pitchFamily="49" charset="0"/>
              </a:rPr>
              <a:t>the next step doesn’t stabilize until WP is full, </a:t>
            </a:r>
          </a:p>
          <a:p>
            <a:pPr lvl="2"/>
            <a:r>
              <a:rPr lang="en-US" sz="1400" dirty="0" smtClean="0">
                <a:cs typeface="Courier New" panose="02070309020205020404" pitchFamily="49" charset="0"/>
              </a:rPr>
              <a:t>AND if both steps place the SAME things into WP.</a:t>
            </a:r>
          </a:p>
        </p:txBody>
      </p:sp>
      <p:sp>
        <p:nvSpPr>
          <p:cNvPr id="3" name="Title 2"/>
          <p:cNvSpPr>
            <a:spLocks noGrp="1"/>
          </p:cNvSpPr>
          <p:nvPr>
            <p:ph type="title"/>
          </p:nvPr>
        </p:nvSpPr>
        <p:spPr/>
        <p:txBody>
          <a:bodyPr>
            <a:normAutofit/>
          </a:bodyPr>
          <a:lstStyle/>
          <a:p>
            <a:r>
              <a:rPr lang="en-US" sz="2000" dirty="0" err="1" smtClean="0">
                <a:latin typeface="Courier New" panose="02070309020205020404" pitchFamily="49" charset="0"/>
                <a:cs typeface="Courier New" panose="02070309020205020404" pitchFamily="49" charset="0"/>
              </a:rPr>
              <a:t>cooldown_by_wp</a:t>
            </a:r>
            <a:endParaRPr lang="en-US" sz="200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1676"/>
          </a:xfrm>
        </p:spPr>
        <p:txBody>
          <a:bodyPr/>
          <a:lstStyle/>
          <a:p>
            <a:r>
              <a:rPr lang="en-US" sz="2000" dirty="0" smtClean="0"/>
              <a:t>[go];</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warmup_seconds</a:t>
            </a:r>
            <a:r>
              <a:rPr lang="en-US" sz="1600" dirty="0" smtClean="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subinterval_seconds</a:t>
            </a: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5</a:t>
            </a:r>
            <a:endParaRPr lang="en-US" sz="1600" dirty="0" smtClean="0">
              <a:latin typeface="Courier New" panose="02070309020205020404" pitchFamily="49" charset="0"/>
              <a:cs typeface="Courier New" panose="02070309020205020404" pitchFamily="49" charset="0"/>
            </a:endParaRPr>
          </a:p>
          <a:p>
            <a:pPr lvl="2"/>
            <a:r>
              <a:rPr lang="en-US" sz="1600" dirty="0" smtClean="0"/>
              <a:t>Default </a:t>
            </a:r>
            <a:r>
              <a:rPr lang="en-US" sz="1600" dirty="0" err="1" smtClean="0">
                <a:latin typeface="Courier New" panose="02070309020205020404" pitchFamily="49" charset="0"/>
                <a:cs typeface="Courier New" panose="02070309020205020404" pitchFamily="49" charset="0"/>
              </a:rPr>
              <a:t>cooldown_by_wp</a:t>
            </a:r>
            <a:r>
              <a:rPr lang="en-US" sz="1600" dirty="0" smtClean="0">
                <a:latin typeface="Courier New" panose="02070309020205020404" pitchFamily="49" charset="0"/>
                <a:cs typeface="Courier New" panose="02070309020205020404" pitchFamily="49" charset="0"/>
              </a:rPr>
              <a:t> = "on"</a:t>
            </a:r>
          </a:p>
          <a:p>
            <a:pPr lvl="3"/>
            <a:r>
              <a:rPr lang="en-US" sz="1600" dirty="0" smtClean="0"/>
              <a:t>Runs at least one </a:t>
            </a:r>
            <a:r>
              <a:rPr lang="en-US" sz="1600" dirty="0" err="1" smtClean="0"/>
              <a:t>cooldown</a:t>
            </a:r>
            <a:r>
              <a:rPr lang="en-US" sz="1600" dirty="0" smtClean="0"/>
              <a:t> subinterval</a:t>
            </a:r>
          </a:p>
          <a:p>
            <a:pPr lvl="3"/>
            <a:r>
              <a:rPr lang="en-US" sz="1600" dirty="0"/>
              <a:t>I</a:t>
            </a:r>
            <a:r>
              <a:rPr lang="en-US" sz="1600" dirty="0" smtClean="0"/>
              <a:t>f </a:t>
            </a:r>
            <a:r>
              <a:rPr lang="en-US" sz="1600" dirty="0"/>
              <a:t>you have a command </a:t>
            </a:r>
            <a:r>
              <a:rPr lang="en-US" sz="1600" dirty="0" smtClean="0"/>
              <a:t>device and the proprietary command device connector software, </a:t>
            </a:r>
            <a:r>
              <a:rPr lang="en-US" sz="1600" dirty="0"/>
              <a:t>continuing </a:t>
            </a:r>
            <a:r>
              <a:rPr lang="en-US" sz="1600" dirty="0" smtClean="0"/>
              <a:t>more </a:t>
            </a:r>
            <a:r>
              <a:rPr lang="en-US" sz="1600" dirty="0" err="1" smtClean="0"/>
              <a:t>cooldown</a:t>
            </a:r>
            <a:r>
              <a:rPr lang="en-US" sz="1600" dirty="0" smtClean="0"/>
              <a:t> subintervals until WP is empty.  </a:t>
            </a:r>
            <a:endParaRPr lang="en-US" sz="1800" dirty="0" smtClean="0"/>
          </a:p>
          <a:p>
            <a:pPr lvl="1"/>
            <a:r>
              <a:rPr lang="en-US" sz="1800" dirty="0" smtClean="0"/>
              <a:t>Useful when you are developing an </a:t>
            </a:r>
            <a:r>
              <a:rPr lang="en-US" sz="1800" dirty="0" err="1" smtClean="0"/>
              <a:t>ivyscript</a:t>
            </a:r>
            <a:r>
              <a:rPr lang="en-US" sz="1800" dirty="0" smtClean="0"/>
              <a:t> workflow and you just want to see quick sample csv files.</a:t>
            </a:r>
            <a:endParaRPr lang="en-US" sz="1800" dirty="0"/>
          </a:p>
        </p:txBody>
      </p:sp>
      <p:sp>
        <p:nvSpPr>
          <p:cNvPr id="3" name="Title 2"/>
          <p:cNvSpPr>
            <a:spLocks noGrp="1"/>
          </p:cNvSpPr>
          <p:nvPr>
            <p:ph type="title"/>
          </p:nvPr>
        </p:nvSpPr>
        <p:spPr/>
        <p:txBody>
          <a:bodyPr/>
          <a:lstStyle/>
          <a:p>
            <a:r>
              <a:rPr lang="en-US" dirty="0" smtClean="0"/>
              <a:t>The default </a:t>
            </a:r>
            <a:r>
              <a:rPr lang="en-US" dirty="0" smtClean="0">
                <a:latin typeface="Courier New" pitchFamily="49" charset="0"/>
                <a:cs typeface="Courier New" pitchFamily="49" charset="0"/>
              </a:rPr>
              <a:t>[Go] </a:t>
            </a:r>
            <a:r>
              <a:rPr lang="en-US" dirty="0" smtClean="0"/>
              <a:t>statement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smtClean="0"/>
              <a:t>On the [Go] statement to start a test step, you can optionally specify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stepname</a:t>
            </a:r>
            <a:r>
              <a:rPr lang="en-US" sz="1600" dirty="0" smtClean="0">
                <a:latin typeface="Courier New" panose="02070309020205020404" pitchFamily="49" charset="0"/>
                <a:cs typeface="Courier New" panose="02070309020205020404" pitchFamily="49" charset="0"/>
              </a:rPr>
              <a:t>="</a:t>
            </a:r>
            <a:r>
              <a:rPr lang="en-US" sz="1600" dirty="0" smtClean="0">
                <a:cs typeface="Courier New" panose="02070309020205020404" pitchFamily="49" charset="0"/>
              </a:rPr>
              <a:t>, which defaults to "step" followed by a four digit step number starting with 0000, so the default name for the first step is </a:t>
            </a:r>
            <a:r>
              <a:rPr lang="en-US" sz="1600" dirty="0" smtClean="0">
                <a:latin typeface="Courier New" panose="02070309020205020404" pitchFamily="49" charset="0"/>
                <a:cs typeface="Courier New" panose="02070309020205020404" pitchFamily="49" charset="0"/>
              </a:rPr>
              <a:t>step0000</a:t>
            </a:r>
            <a:r>
              <a:rPr lang="en-US" sz="1600" dirty="0" smtClean="0">
                <a:cs typeface="Courier New" panose="02070309020205020404" pitchFamily="49" charset="0"/>
              </a:rPr>
              <a:t>. </a:t>
            </a:r>
          </a:p>
          <a:p>
            <a:r>
              <a:rPr lang="en-US" sz="1600" dirty="0">
                <a:cs typeface="Courier New" panose="02070309020205020404" pitchFamily="49" charset="0"/>
              </a:rPr>
              <a:t>G</a:t>
            </a:r>
            <a:r>
              <a:rPr lang="en-US" sz="1600" dirty="0" smtClean="0">
                <a:cs typeface="Courier New" panose="02070309020205020404" pitchFamily="49" charset="0"/>
              </a:rPr>
              <a:t>iving </a:t>
            </a:r>
            <a:r>
              <a:rPr lang="en-US" sz="1600" dirty="0">
                <a:cs typeface="Courier New" panose="02070309020205020404" pitchFamily="49" charset="0"/>
              </a:rPr>
              <a:t>a test step a meaningful name is useful when looking at overall measurement summary csv </a:t>
            </a:r>
            <a:r>
              <a:rPr lang="en-US" sz="1600" dirty="0" smtClean="0">
                <a:cs typeface="Courier New" panose="02070309020205020404" pitchFamily="49" charset="0"/>
              </a:rPr>
              <a:t>files, </a:t>
            </a:r>
            <a:r>
              <a:rPr lang="en-US" sz="1600" dirty="0">
                <a:cs typeface="Courier New" panose="02070309020205020404" pitchFamily="49" charset="0"/>
              </a:rPr>
              <a:t>where you get one csv line for each test </a:t>
            </a:r>
            <a:r>
              <a:rPr lang="en-US" sz="1600" dirty="0" smtClean="0">
                <a:cs typeface="Courier New" panose="02070309020205020404" pitchFamily="49" charset="0"/>
              </a:rPr>
              <a:t>step.  </a:t>
            </a:r>
          </a:p>
          <a:p>
            <a:r>
              <a:rPr lang="en-US" sz="1600" dirty="0" smtClean="0">
                <a:cs typeface="Courier New" panose="02070309020205020404" pitchFamily="49" charset="0"/>
              </a:rPr>
              <a:t>Those labels are handy when making Excel charts, as you can use the </a:t>
            </a:r>
            <a:r>
              <a:rPr lang="en-US" sz="1600" dirty="0" err="1" smtClean="0">
                <a:cs typeface="Courier New" panose="02070309020205020404" pitchFamily="49" charset="0"/>
              </a:rPr>
              <a:t>stepname</a:t>
            </a:r>
            <a:r>
              <a:rPr lang="en-US" sz="1600" dirty="0" smtClean="0">
                <a:cs typeface="Courier New" panose="02070309020205020404" pitchFamily="49" charset="0"/>
              </a:rPr>
              <a:t> column as the series name on a chart.</a:t>
            </a:r>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err="1" smtClean="0">
                <a:latin typeface="Courier New" pitchFamily="49" charset="0"/>
                <a:cs typeface="Courier New" pitchFamily="49" charset="0"/>
              </a:rPr>
              <a:t>stepname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sz="2000" dirty="0" smtClean="0"/>
              <a:t>The ivy engine was designed to offer the user access to its mechanisms for flexibility.</a:t>
            </a:r>
          </a:p>
          <a:p>
            <a:r>
              <a:rPr lang="en-US" sz="2000" dirty="0" smtClean="0"/>
              <a:t>To make things easier for the user that only needs to measure on things like "overall service time", some shorthand settings were added.</a:t>
            </a:r>
          </a:p>
          <a:p>
            <a:r>
              <a:rPr lang="en-US" sz="2000" dirty="0" smtClean="0"/>
              <a:t>Using the shorthand, you don't need to know about the ivy internal mechanisms.</a:t>
            </a:r>
          </a:p>
          <a:p>
            <a:r>
              <a:rPr lang="en-US" sz="2000" dirty="0" smtClean="0"/>
              <a:t>The next two charts show you the shorthand settings, but the remainder of this presentation discusses the detailed settings that the shorthand settings stand for.</a:t>
            </a:r>
            <a:endParaRPr lang="en-US" sz="2000" dirty="0"/>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easure</a:t>
            </a:r>
            <a:r>
              <a:rPr lang="en-US" dirty="0" smtClean="0"/>
              <a:t> shorthand</a:t>
            </a:r>
            <a:endParaRPr lang="en-US" dirty="0"/>
          </a:p>
        </p:txBody>
      </p:sp>
    </p:spTree>
    <p:extLst>
      <p:ext uri="{BB962C8B-B14F-4D97-AF65-F5344CB8AC3E}">
        <p14:creationId xmlns:p14="http://schemas.microsoft.com/office/powerpoint/2010/main" val="14570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smtClean="0">
                <a:latin typeface="Courier New" panose="02070309020205020404" pitchFamily="49" charset="0"/>
                <a:cs typeface="Courier New" panose="02070309020205020404" pitchFamily="49" charset="0"/>
              </a:rPr>
              <a:t>MB_per_second</a:t>
            </a:r>
            <a:r>
              <a:rPr lang="en-US" sz="1800" dirty="0" smtClean="0">
                <a:latin typeface="Courier New" panose="02070309020205020404" pitchFamily="49" charset="0"/>
                <a:cs typeface="Courier New" panose="02070309020205020404" pitchFamily="49" charset="0"/>
              </a:rPr>
              <a:t>           </a:t>
            </a:r>
            <a:r>
              <a:rPr lang="en-US" sz="1800" dirty="0" smtClean="0"/>
              <a:t>is short 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accessor=sum</a:t>
            </a: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IOPS                    </a:t>
            </a:r>
            <a:r>
              <a:rPr lang="en-US" sz="1800" dirty="0" smtClean="0"/>
              <a:t>is </a:t>
            </a:r>
            <a:r>
              <a:rPr lang="en-US" sz="1800" dirty="0"/>
              <a:t>short </a:t>
            </a:r>
            <a:r>
              <a:rPr lang="en-US" sz="1800" dirty="0" smtClean="0"/>
              <a:t>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accessor=count</a:t>
            </a: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smtClean="0">
                <a:latin typeface="Courier New" panose="02070309020205020404" pitchFamily="49" charset="0"/>
                <a:cs typeface="Courier New" panose="02070309020205020404" pitchFamily="49" charset="0"/>
              </a:rPr>
              <a:t>, accessor=</a:t>
            </a:r>
            <a:r>
              <a:rPr lang="en-US" sz="1200" dirty="0" err="1" smtClean="0">
                <a:latin typeface="Courier New" panose="02070309020205020404" pitchFamily="49" charset="0"/>
                <a:cs typeface="Courier New" panose="02070309020205020404" pitchFamily="49" charset="0"/>
              </a:rPr>
              <a:t>avg</a:t>
            </a:r>
            <a:endParaRPr lang="en-US" sz="1200" dirty="0" smtClean="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smtClean="0">
                <a:latin typeface="Courier New" panose="02070309020205020404" pitchFamily="49" charset="0"/>
                <a:cs typeface="Courier New" panose="02070309020205020404" pitchFamily="49" charset="0"/>
              </a:rPr>
              <a:t>, accessor=</a:t>
            </a:r>
            <a:r>
              <a:rPr lang="en-US" sz="1200" dirty="0" err="1" smtClean="0">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easure</a:t>
            </a:r>
            <a:r>
              <a:rPr lang="en-US" dirty="0" smtClean="0"/>
              <a:t> shorthand</a:t>
            </a:r>
            <a:endParaRPr lang="en-US" dirty="0"/>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27331"/>
          </a:xfrm>
        </p:spPr>
        <p:txBody>
          <a:bodyPr/>
          <a:lstStyle/>
          <a:p>
            <a:r>
              <a:rPr lang="en-US" altLang="zh-CN" sz="2000" dirty="0" smtClean="0"/>
              <a:t>The test name is also used as part of the prefix of ivy output filenames.</a:t>
            </a:r>
          </a:p>
          <a:p>
            <a:pPr lvl="1"/>
            <a:r>
              <a:rPr lang="en-US" altLang="zh-CN" sz="1800" dirty="0" smtClean="0"/>
              <a:t>So that you can combine together in one folder any files from multiple ivy runs and there wouldn’t be name collisions as long as the test names were different.</a:t>
            </a:r>
          </a:p>
          <a:p>
            <a:pPr lvl="1"/>
            <a:r>
              <a:rPr lang="en-US" altLang="zh-CN" sz="1800" dirty="0" smtClean="0"/>
              <a:t>So that if you threw all the output files in one folder they would sort on nicely on filename, grouping like they were grouped in the original folders.</a:t>
            </a:r>
          </a:p>
          <a:p>
            <a:pPr lvl="1"/>
            <a:r>
              <a:rPr lang="en-US" altLang="zh-CN" sz="1800" dirty="0" smtClean="0"/>
              <a:t>So that if all you get is the file, you still knew which folder it came from.</a:t>
            </a:r>
            <a:endParaRPr lang="zh-CN" altLang="en-US" sz="1800" dirty="0" smtClean="0"/>
          </a:p>
        </p:txBody>
      </p:sp>
      <p:sp>
        <p:nvSpPr>
          <p:cNvPr id="3" name="Title 2"/>
          <p:cNvSpPr>
            <a:spLocks noGrp="1"/>
          </p:cNvSpPr>
          <p:nvPr>
            <p:ph type="title"/>
          </p:nvPr>
        </p:nvSpPr>
        <p:spPr/>
        <p:txBody>
          <a:bodyPr/>
          <a:lstStyle/>
          <a:p>
            <a:r>
              <a:rPr lang="en-US" smtClean="0"/>
              <a:t>"test name" </a:t>
            </a:r>
            <a:r>
              <a:rPr lang="en-US" dirty="0" smtClean="0"/>
              <a:t>– used in output filename prefixes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8317"/>
          </a:xfrm>
        </p:spPr>
        <p:txBody>
          <a:bodyPr/>
          <a:lstStyle/>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600" dirty="0" smtClean="0">
                <a:latin typeface="Courier New" panose="02070309020205020404" pitchFamily="49" charset="0"/>
                <a:cs typeface="Courier New" panose="02070309020205020404" pitchFamily="49" charset="0"/>
              </a:rPr>
              <a:t>measure=on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MP_core</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element_metric</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busy_percent</a:t>
            </a:r>
            <a:endParaRPr lang="en-US" sz="1600" dirty="0" smtClean="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600" dirty="0" smtClean="0">
                <a:latin typeface="Courier New" panose="02070309020205020404" pitchFamily="49" charset="0"/>
                <a:cs typeface="Courier New" panose="02070309020205020404" pitchFamily="49" charset="0"/>
              </a:rPr>
              <a:t>measure=on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=PG</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element_metric</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busy_percent</a:t>
            </a:r>
            <a:r>
              <a:rPr lang="en-US" sz="1600" dirty="0" smtClean="0">
                <a:latin typeface="Courier New" panose="02070309020205020404" pitchFamily="49" charset="0"/>
                <a:cs typeface="Courier New" panose="02070309020205020404" pitchFamily="49" charset="0"/>
              </a:rPr>
              <a:t>  </a:t>
            </a: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endParaRPr lang="en-US" sz="1800" dirty="0" smtClean="0"/>
          </a:p>
          <a:p>
            <a:pPr lvl="1"/>
            <a:r>
              <a:rPr lang="en-US" sz="1600" dirty="0" smtClean="0">
                <a:latin typeface="Courier New" panose="02070309020205020404" pitchFamily="49" charset="0"/>
                <a:cs typeface="Courier New" panose="02070309020205020404" pitchFamily="49" charset="0"/>
              </a:rPr>
              <a:t>measure=on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=CLPR</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element_metric</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WP_percent</a:t>
            </a:r>
            <a:endParaRPr lang="en-US" sz="16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easure</a:t>
            </a:r>
            <a:r>
              <a:rPr lang="en-US" dirty="0" smtClean="0"/>
              <a:t> shorthand – with command device</a:t>
            </a:r>
            <a:endParaRPr lang="en-US" dirty="0"/>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smtClean="0"/>
              <a:t>If you want to run a fixed workload for a fixed number of subintervals, all you need is </a:t>
            </a:r>
            <a:r>
              <a:rPr lang="en-US" sz="1800" dirty="0" err="1" smtClean="0">
                <a:latin typeface="Courier New" pitchFamily="49" charset="0"/>
                <a:cs typeface="Courier New" pitchFamily="49" charset="0"/>
              </a:rPr>
              <a:t>warmup_seconds</a:t>
            </a:r>
            <a:r>
              <a:rPr lang="en-US" sz="1800" dirty="0" smtClean="0"/>
              <a:t> and </a:t>
            </a:r>
            <a:r>
              <a:rPr lang="en-US" sz="1800" dirty="0" err="1" smtClean="0">
                <a:latin typeface="Courier New" pitchFamily="49" charset="0"/>
                <a:cs typeface="Courier New" pitchFamily="49" charset="0"/>
              </a:rPr>
              <a:t>measure_seconds</a:t>
            </a:r>
            <a:r>
              <a:rPr lang="en-US" sz="1800" dirty="0" smtClean="0"/>
              <a:t>.</a:t>
            </a:r>
            <a:endParaRPr lang="en-US" sz="1400" dirty="0" smtClean="0"/>
          </a:p>
          <a:p>
            <a:r>
              <a:rPr lang="en-US" sz="1800" dirty="0" smtClean="0"/>
              <a:t>Otherwise, we need to specify the "focus metric".</a:t>
            </a:r>
          </a:p>
          <a:p>
            <a:pPr marL="623887" lvl="1" indent="-342900">
              <a:buFont typeface="+mj-lt"/>
              <a:buAutoNum type="arabicPeriod"/>
            </a:pPr>
            <a:r>
              <a:rPr lang="en-US" sz="1600" dirty="0" smtClean="0"/>
              <a:t>The focus metric is what we are making a valid measurement of using "</a:t>
            </a:r>
            <a:r>
              <a:rPr lang="en-US" sz="1600" dirty="0" smtClean="0">
                <a:latin typeface="Courier New" pitchFamily="49" charset="0"/>
                <a:cs typeface="Courier New" pitchFamily="49" charset="0"/>
              </a:rPr>
              <a:t>measure=on</a:t>
            </a:r>
            <a:r>
              <a:rPr lang="en-US" sz="1600" dirty="0" smtClean="0"/>
              <a:t>", the "seen enough and stop" feature.</a:t>
            </a:r>
          </a:p>
          <a:p>
            <a:pPr marL="904875" lvl="2" indent="-342900"/>
            <a:r>
              <a:rPr lang="en-US" sz="1400" dirty="0" smtClean="0"/>
              <a:t>Measure the focus metric to a required plus/minus accuracy with a specified % confidence level.</a:t>
            </a:r>
          </a:p>
          <a:p>
            <a:pPr marL="623887" lvl="1" indent="-342900">
              <a:buFont typeface="+mj-lt"/>
              <a:buAutoNum type="arabicPeriod"/>
            </a:pPr>
            <a:r>
              <a:rPr lang="en-US" sz="1600" dirty="0" smtClean="0"/>
              <a:t>When dynamically adjusting </a:t>
            </a:r>
            <a:r>
              <a:rPr lang="en-US" sz="1600" dirty="0" err="1" smtClean="0">
                <a:latin typeface="Courier New" pitchFamily="49" charset="0"/>
                <a:cs typeface="Courier New" pitchFamily="49" charset="0"/>
              </a:rPr>
              <a:t>total_IOPS</a:t>
            </a:r>
            <a:r>
              <a:rPr lang="en-US" sz="1600" dirty="0" smtClean="0">
                <a:cs typeface="Courier New" pitchFamily="49" charset="0"/>
              </a:rPr>
              <a:t> using the PID loop dynamic feedback controller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smtClean="0"/>
              <a:t>When </a:t>
            </a:r>
            <a:r>
              <a:rPr lang="en-US" sz="1800" dirty="0" smtClean="0">
                <a:latin typeface="Courier New" pitchFamily="49" charset="0"/>
                <a:cs typeface="Courier New" pitchFamily="49" charset="0"/>
              </a:rPr>
              <a:t>measure=on </a:t>
            </a:r>
            <a:r>
              <a:rPr lang="en-US" sz="1800" dirty="0" smtClean="0"/>
              <a:t>and/or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pid</a:t>
            </a:r>
            <a:r>
              <a:rPr lang="en-US" sz="1800" dirty="0" smtClean="0"/>
              <a:t> are used, measurement or PID loop DFC is performed at the granularity of each instance of the </a:t>
            </a:r>
            <a:r>
              <a:rPr lang="en-US" sz="1800" dirty="0" err="1" smtClean="0">
                <a:latin typeface="Courier New" pitchFamily="49" charset="0"/>
                <a:cs typeface="Courier New" pitchFamily="49" charset="0"/>
              </a:rPr>
              <a:t>focus_rollup</a:t>
            </a:r>
            <a:r>
              <a:rPr lang="en-US" sz="1800" dirty="0" smtClean="0">
                <a:cs typeface="Courier New" pitchFamily="49" charset="0"/>
              </a:rPr>
              <a:t>.</a:t>
            </a:r>
          </a:p>
          <a:p>
            <a:r>
              <a:rPr lang="en-US" sz="1800" dirty="0" smtClean="0"/>
              <a:t>For the default,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 all</a:t>
            </a:r>
            <a:r>
              <a:rPr lang="en-US" sz="1800" dirty="0" smtClean="0">
                <a:cs typeface="Courier New" pitchFamily="49" charset="0"/>
              </a:rPr>
              <a:t>, the measurement or DFC is at the overall level.</a:t>
            </a:r>
          </a:p>
          <a:p>
            <a:r>
              <a:rPr lang="en-US" sz="1800" dirty="0" smtClean="0">
                <a:cs typeface="Courier New" pitchFamily="49" charset="0"/>
              </a:rPr>
              <a:t>When a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a:t>
            </a:r>
            <a:r>
              <a:rPr lang="en-US" sz="1800" dirty="0" smtClean="0">
                <a:cs typeface="Courier New" pitchFamily="49" charset="0"/>
              </a:rPr>
              <a:t>is used that has multiple rollup instances,</a:t>
            </a:r>
          </a:p>
          <a:p>
            <a:pPr lvl="1"/>
            <a:r>
              <a:rPr lang="en-US" sz="1600" dirty="0" smtClean="0">
                <a:cs typeface="Courier New" pitchFamily="49" charset="0"/>
              </a:rPr>
              <a:t>With </a:t>
            </a:r>
            <a:r>
              <a:rPr lang="en-US" sz="1600" dirty="0" smtClean="0">
                <a:latin typeface="Courier New" pitchFamily="49" charset="0"/>
                <a:cs typeface="Courier New" pitchFamily="49" charset="0"/>
              </a:rPr>
              <a:t>measure=on</a:t>
            </a:r>
            <a:r>
              <a:rPr lang="en-US" sz="1600" dirty="0" smtClean="0">
                <a:cs typeface="Courier New" pitchFamily="49" charset="0"/>
              </a:rPr>
              <a:t>, a successful measurement identifies a subsequence of subintervals where for every rollup instance within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 the measurement is valid for that rollup instance.</a:t>
            </a:r>
            <a:endParaRPr lang="en-US" sz="1400" dirty="0" smtClean="0">
              <a:cs typeface="Courier New" pitchFamily="49" charset="0"/>
            </a:endParaRPr>
          </a:p>
          <a:p>
            <a:pPr lvl="1"/>
            <a:r>
              <a:rPr lang="en-US" sz="1600" dirty="0" smtClean="0">
                <a:cs typeface="Courier New" pitchFamily="49" charset="0"/>
              </a:rPr>
              <a:t>When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is used, dynamic feedback control is performed independently for each rollup instance 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a:t>
            </a:r>
          </a:p>
        </p:txBody>
      </p:sp>
      <p:sp>
        <p:nvSpPr>
          <p:cNvPr id="3" name="Title 2"/>
          <p:cNvSpPr>
            <a:spLocks noGrp="1"/>
          </p:cNvSpPr>
          <p:nvPr>
            <p:ph type="title"/>
          </p:nvPr>
        </p:nvSpPr>
        <p:spPr/>
        <p:txBody>
          <a:bodyPr/>
          <a:lstStyle/>
          <a:p>
            <a:r>
              <a:rPr lang="en-US" dirty="0" smtClean="0"/>
              <a:t>Granularity of the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smtClean="0">
                <a:latin typeface="Courier New" pitchFamily="49" charset="0"/>
                <a:cs typeface="Courier New" pitchFamily="49" charset="0"/>
              </a:rPr>
              <a:t>source = workload</a:t>
            </a:r>
          </a:p>
          <a:p>
            <a:pPr lvl="1"/>
            <a:r>
              <a:rPr lang="en-US" sz="1600" dirty="0" smtClean="0"/>
              <a:t>Specifies that we are selecting a focus metric from data collected by ivy workload threads on test hosts.</a:t>
            </a:r>
          </a:p>
          <a:p>
            <a:pPr lvl="1"/>
            <a:r>
              <a:rPr lang="en-US" sz="1600" dirty="0" smtClean="0"/>
              <a:t>We always have rollup data from test host workload threads (</a:t>
            </a:r>
            <a:r>
              <a:rPr lang="en-US" sz="1600" i="1" dirty="0" smtClean="0"/>
              <a:t>more next page</a:t>
            </a:r>
            <a:r>
              <a:rPr lang="en-US" sz="1600" dirty="0" smtClean="0"/>
              <a:t>)</a:t>
            </a:r>
          </a:p>
          <a:p>
            <a:r>
              <a:rPr lang="en-US" sz="1800" dirty="0">
                <a:latin typeface="Courier New" pitchFamily="49" charset="0"/>
                <a:cs typeface="Courier New" pitchFamily="49" charset="0"/>
              </a:rPr>
              <a:t>s</a:t>
            </a:r>
            <a:r>
              <a:rPr lang="en-US" sz="1800" dirty="0" smtClean="0">
                <a:latin typeface="Courier New" pitchFamily="49" charset="0"/>
                <a:cs typeface="Courier New" pitchFamily="49" charset="0"/>
              </a:rPr>
              <a:t>ource = </a:t>
            </a:r>
            <a:r>
              <a:rPr lang="en-US" sz="1800" dirty="0" err="1" smtClean="0">
                <a:latin typeface="Courier New" pitchFamily="49" charset="0"/>
                <a:cs typeface="Courier New" pitchFamily="49" charset="0"/>
              </a:rPr>
              <a:t>RAID_subsystem</a:t>
            </a:r>
            <a:endParaRPr lang="en-US" sz="1800" dirty="0" smtClean="0">
              <a:latin typeface="Courier New" pitchFamily="49" charset="0"/>
              <a:cs typeface="Courier New" pitchFamily="49" charset="0"/>
            </a:endParaRPr>
          </a:p>
          <a:p>
            <a:pPr lvl="1"/>
            <a:r>
              <a:rPr lang="en-US" sz="1600" dirty="0" smtClean="0"/>
              <a:t>Requires the proprietary command device connector that is not part of the ivy open source project.</a:t>
            </a:r>
          </a:p>
          <a:p>
            <a:pPr lvl="1"/>
            <a:r>
              <a:rPr lang="en-US" sz="1600" dirty="0" smtClean="0"/>
              <a:t>Specifies that we </a:t>
            </a:r>
            <a:r>
              <a:rPr lang="en-US" sz="1600" dirty="0"/>
              <a:t>are selecting the </a:t>
            </a:r>
            <a:r>
              <a:rPr lang="en-US" sz="1600" dirty="0" smtClean="0"/>
              <a:t>focus metric </a:t>
            </a:r>
            <a:r>
              <a:rPr lang="en-US" sz="1600" dirty="0"/>
              <a:t>from </a:t>
            </a:r>
            <a:r>
              <a:rPr lang="en-US" sz="1600" dirty="0" smtClean="0"/>
              <a:t>real time performance data </a:t>
            </a:r>
            <a:r>
              <a:rPr lang="en-US" sz="1600" dirty="0"/>
              <a:t>collected </a:t>
            </a:r>
            <a:r>
              <a:rPr lang="en-US" sz="1600" dirty="0" smtClean="0"/>
              <a:t>from a command device.</a:t>
            </a:r>
          </a:p>
          <a:p>
            <a:pPr lvl="1"/>
            <a:r>
              <a:rPr lang="en-US" sz="1600" dirty="0" smtClean="0"/>
              <a:t>There's a small list of subsystem metrics specified in an ivy source code table that are filtered and rolled up from the raw bulk RMLIB data by rollup instance, and from which you select the focus metric. (</a:t>
            </a:r>
            <a:r>
              <a:rPr lang="en-US" sz="1600" i="1" dirty="0" smtClean="0"/>
              <a:t>more even later after we explain </a:t>
            </a:r>
            <a:r>
              <a:rPr lang="en-US" sz="1600" i="1" dirty="0" smtClean="0">
                <a:latin typeface="Courier New" pitchFamily="49" charset="0"/>
                <a:cs typeface="Courier New" pitchFamily="49" charset="0"/>
              </a:rPr>
              <a:t>source=workload</a:t>
            </a:r>
            <a:r>
              <a:rPr lang="en-US" sz="1600" dirty="0" smtClean="0"/>
              <a:t>)</a:t>
            </a:r>
            <a:endParaRPr lang="en-US" sz="16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a:t>
            </a:r>
            <a:r>
              <a:rPr lang="en-US" dirty="0" smtClean="0"/>
              <a:t> of the </a:t>
            </a:r>
            <a:r>
              <a:rPr lang="en-US" dirty="0" err="1" smtClean="0">
                <a:latin typeface="Courier New" pitchFamily="49" charset="0"/>
                <a:cs typeface="Courier New" pitchFamily="49" charset="0"/>
              </a:rPr>
              <a:t>focus_metric</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smtClean="0">
                <a:latin typeface="Courier New" pitchFamily="49" charset="0"/>
                <a:cs typeface="Courier New" pitchFamily="49" charset="0"/>
              </a:rPr>
              <a:t>accumulator_type</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bytes_transferred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service_time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response_time</a:t>
            </a:r>
            <a:r>
              <a:rPr lang="en-US" sz="1600" dirty="0" smtClean="0">
                <a:latin typeface="Courier New" pitchFamily="49" charset="0"/>
                <a:cs typeface="Courier New" pitchFamily="49" charset="0"/>
              </a:rPr>
              <a:t> </a:t>
            </a:r>
          </a:p>
          <a:p>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avg</a:t>
            </a:r>
            <a:r>
              <a:rPr lang="en-US" sz="1600" dirty="0" smtClean="0">
                <a:latin typeface="Courier New" pitchFamily="49" charset="0"/>
                <a:cs typeface="Courier New" pitchFamily="49" charset="0"/>
              </a:rPr>
              <a:t>, count, min, max, sum, variance, </a:t>
            </a:r>
            <a:r>
              <a:rPr lang="en-US" sz="1600" dirty="0" err="1" smtClean="0">
                <a:latin typeface="Courier New" pitchFamily="49" charset="0"/>
                <a:cs typeface="Courier New" pitchFamily="49" charset="0"/>
              </a:rPr>
              <a:t>standardDeviation</a:t>
            </a:r>
            <a:r>
              <a:rPr lang="en-US" sz="1600" dirty="0" smtClean="0">
                <a:latin typeface="Courier New" pitchFamily="49" charset="0"/>
                <a:cs typeface="Courier New" pitchFamily="49" charset="0"/>
              </a:rPr>
              <a:t> </a:t>
            </a:r>
          </a:p>
          <a:p>
            <a:r>
              <a:rPr lang="en-US" sz="1800" dirty="0" smtClean="0"/>
              <a:t>It will be easier to explain first  </a:t>
            </a:r>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a:t>
            </a:r>
            <a:r>
              <a:rPr lang="en-US" sz="1800" dirty="0" smtClean="0"/>
              <a:t>then </a:t>
            </a:r>
            <a:r>
              <a:rPr lang="en-US" sz="1800" dirty="0" smtClean="0">
                <a:latin typeface="Courier New" pitchFamily="49" charset="0"/>
                <a:cs typeface="Courier New" pitchFamily="49" charset="0"/>
              </a:rPr>
              <a:t>category</a:t>
            </a:r>
            <a:r>
              <a:rPr lang="en-US" sz="1800" dirty="0" smtClean="0"/>
              <a:t>,  then </a:t>
            </a:r>
            <a:r>
              <a:rPr lang="en-US" sz="1800" dirty="0" err="1" smtClean="0">
                <a:latin typeface="Courier New" pitchFamily="49" charset="0"/>
                <a:cs typeface="Courier New" pitchFamily="49" charset="0"/>
              </a:rPr>
              <a:t>accumulator_type</a:t>
            </a:r>
            <a:endParaRPr lang="en-US" sz="18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Selecting </a:t>
            </a:r>
            <a:r>
              <a:rPr lang="en-US" smtClean="0"/>
              <a:t>a "</a:t>
            </a:r>
            <a:r>
              <a:rPr lang="en-US" smtClean="0">
                <a:latin typeface="Courier New" pitchFamily="49" charset="0"/>
                <a:cs typeface="Courier New" pitchFamily="49" charset="0"/>
              </a:rPr>
              <a:t>source=workload</a:t>
            </a:r>
            <a:r>
              <a:rPr lang="en-US" smtClean="0"/>
              <a:t>" </a:t>
            </a:r>
            <a:r>
              <a:rPr lang="en-US" dirty="0" smtClean="0"/>
              <a:t>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a:t>
            </a:r>
            <a:r>
              <a:rPr lang="en-US" sz="1600" dirty="0" smtClean="0"/>
              <a:t>to </a:t>
            </a:r>
            <a:r>
              <a:rPr lang="en-US" sz="1600" dirty="0"/>
              <a:t>compute summary values. </a:t>
            </a:r>
            <a:endParaRPr lang="en-US" sz="1600" dirty="0" smtClean="0"/>
          </a:p>
          <a:p>
            <a:r>
              <a:rPr lang="en-US" sz="1600" dirty="0" smtClean="0"/>
              <a:t>Every time that an I/O completes, ivy posts the service time into one accumulator, the bytes transferred into another accumulator, and if we are not running IOPS=max, it posts the response time into another accumulator.</a:t>
            </a:r>
          </a:p>
          <a:p>
            <a:r>
              <a:rPr lang="en-US" sz="1600" dirty="0" smtClean="0"/>
              <a:t>The selectable values for "</a:t>
            </a:r>
            <a:r>
              <a:rPr lang="en-US" sz="1600" dirty="0" err="1" smtClean="0">
                <a:latin typeface="Courier New" pitchFamily="49" charset="0"/>
                <a:cs typeface="Courier New" pitchFamily="49" charset="0"/>
              </a:rPr>
              <a:t>accessor</a:t>
            </a:r>
            <a:r>
              <a:rPr lang="en-US" sz="1600" dirty="0" smtClean="0"/>
              <a:t>" are the names of the methods that you can use to retrieve something from an accumulator</a:t>
            </a:r>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count, min, max, sum, variance, </a:t>
            </a:r>
            <a:r>
              <a:rPr lang="en-US" sz="1400" dirty="0" err="1" smtClean="0">
                <a:latin typeface="Courier New" pitchFamily="49" charset="0"/>
                <a:cs typeface="Courier New" pitchFamily="49" charset="0"/>
              </a:rPr>
              <a:t>standardDeviation</a:t>
            </a:r>
            <a:endParaRPr lang="en-US" sz="1400" dirty="0" smtClean="0"/>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a:t>
            </a:r>
            <a:r>
              <a:rPr lang="en-US" sz="1400" dirty="0" smtClean="0">
                <a:cs typeface="Courier New" pitchFamily="49" charset="0"/>
              </a:rPr>
              <a:t>gives you the average of the numbers that were pushed in the accumulator</a:t>
            </a:r>
          </a:p>
          <a:p>
            <a:pPr lvl="1"/>
            <a:r>
              <a:rPr lang="en-US" sz="1400" dirty="0" smtClean="0">
                <a:latin typeface="Courier New" pitchFamily="49" charset="0"/>
                <a:cs typeface="Courier New" pitchFamily="49" charset="0"/>
              </a:rPr>
              <a:t>count </a:t>
            </a:r>
            <a:r>
              <a:rPr lang="en-US" sz="1400" dirty="0" smtClean="0">
                <a:cs typeface="Courier New" pitchFamily="49" charset="0"/>
              </a:rPr>
              <a:t>gives you how many numbers were pushed in.</a:t>
            </a:r>
          </a:p>
          <a:p>
            <a:pPr lvl="1"/>
            <a:r>
              <a:rPr lang="en-US" sz="1400" dirty="0" smtClean="0">
                <a:cs typeface="Courier New" pitchFamily="49" charset="0"/>
              </a:rPr>
              <a:t>Et cetera</a:t>
            </a:r>
            <a:r>
              <a:rPr lang="en-US" sz="14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Accumulators and "</a:t>
            </a:r>
            <a:r>
              <a:rPr lang="en-US" dirty="0" err="1" smtClean="0">
                <a:latin typeface="Courier New" pitchFamily="49" charset="0"/>
                <a:cs typeface="Courier New" pitchFamily="49" charset="0"/>
              </a:rPr>
              <a:t>accessor</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smtClean="0"/>
              <a:t>read vs. write</a:t>
            </a:r>
          </a:p>
          <a:p>
            <a:pPr>
              <a:spcBef>
                <a:spcPts val="600"/>
              </a:spcBef>
            </a:pPr>
            <a:r>
              <a:rPr lang="en-US" sz="1400" dirty="0" err="1" smtClean="0"/>
              <a:t>blocksize</a:t>
            </a:r>
            <a:endParaRPr lang="en-US" sz="1400" dirty="0" smtClean="0"/>
          </a:p>
          <a:p>
            <a:pPr>
              <a:spcBef>
                <a:spcPts val="600"/>
              </a:spcBef>
            </a:pPr>
            <a:r>
              <a:rPr lang="en-US" sz="1400" dirty="0" smtClean="0"/>
              <a:t>LBA</a:t>
            </a:r>
          </a:p>
          <a:p>
            <a:pPr lvl="1"/>
            <a:r>
              <a:rPr lang="en-US" sz="1200" dirty="0" smtClean="0"/>
              <a:t>Logical Block Address = sector number from 0 within LUN</a:t>
            </a:r>
          </a:p>
          <a:p>
            <a:pPr>
              <a:spcBef>
                <a:spcPts val="600"/>
              </a:spcBef>
            </a:pPr>
            <a:r>
              <a:rPr lang="en-US" sz="1400" dirty="0" err="1" smtClean="0"/>
              <a:t>service_time</a:t>
            </a:r>
            <a:r>
              <a:rPr lang="en-US" sz="1400" dirty="0" smtClean="0"/>
              <a:t> (in seconds)</a:t>
            </a:r>
          </a:p>
          <a:p>
            <a:pPr lvl="1"/>
            <a:r>
              <a:rPr lang="en-US" sz="1200" dirty="0" smtClean="0"/>
              <a:t>The duration from when ivy launched an I/O until ivy received the notification that the I/O was complete.</a:t>
            </a:r>
          </a:p>
          <a:p>
            <a:pPr>
              <a:spcBef>
                <a:spcPts val="600"/>
              </a:spcBef>
            </a:pPr>
            <a:r>
              <a:rPr lang="en-US" sz="1400" dirty="0" err="1" smtClean="0"/>
              <a:t>response_time</a:t>
            </a:r>
            <a:r>
              <a:rPr lang="en-US" sz="1400" b="1" dirty="0" smtClean="0"/>
              <a:t>* </a:t>
            </a:r>
            <a:r>
              <a:rPr lang="en-US" sz="1400" dirty="0" smtClean="0"/>
              <a:t>(in seconds)  (analogue to application-level response time)</a:t>
            </a:r>
          </a:p>
          <a:p>
            <a:pPr lvl="1"/>
            <a:r>
              <a:rPr lang="en-US" sz="1200" dirty="0" smtClean="0"/>
              <a:t>The duration from the scheduled start time of an I/O until the time the I/O is complete.</a:t>
            </a:r>
          </a:p>
          <a:p>
            <a:pPr lvl="1"/>
            <a:r>
              <a:rPr lang="en-US" sz="1200" dirty="0" smtClean="0"/>
              <a:t>An I/O may not be started at the scheduled time if there are no idle asynchronous I/O "slots" (~tags) available.</a:t>
            </a:r>
          </a:p>
          <a:p>
            <a:pPr lvl="1"/>
            <a:r>
              <a:rPr lang="en-US" sz="1200" b="1" dirty="0" smtClean="0"/>
              <a:t>*only I/Os with a non-zero scheduled start time will have a </a:t>
            </a:r>
            <a:r>
              <a:rPr lang="en-US" sz="1200" b="1" dirty="0" err="1" smtClean="0"/>
              <a:t>response_time</a:t>
            </a:r>
            <a:r>
              <a:rPr lang="en-US" sz="1200" b="1" dirty="0" smtClean="0"/>
              <a:t> attribute.</a:t>
            </a:r>
          </a:p>
          <a:p>
            <a:pPr lvl="1"/>
            <a:r>
              <a:rPr lang="en-US" sz="1200" dirty="0" smtClean="0"/>
              <a:t>When running </a:t>
            </a:r>
            <a:r>
              <a:rPr lang="en-US" sz="1200" dirty="0" err="1" smtClean="0"/>
              <a:t>iops</a:t>
            </a:r>
            <a:r>
              <a:rPr lang="en-US" sz="1200" dirty="0" smtClean="0"/>
              <a:t>=max, all I/Os have a scheduled start time of zero, meaning you don't get </a:t>
            </a:r>
            <a:r>
              <a:rPr lang="en-US" sz="1200" dirty="0" err="1" smtClean="0"/>
              <a:t>response_time</a:t>
            </a:r>
            <a:endParaRPr lang="en-US" sz="1200" dirty="0" smtClean="0"/>
          </a:p>
        </p:txBody>
      </p:sp>
      <p:sp>
        <p:nvSpPr>
          <p:cNvPr id="3" name="Title 2"/>
          <p:cNvSpPr>
            <a:spLocks noGrp="1"/>
          </p:cNvSpPr>
          <p:nvPr>
            <p:ph type="title"/>
          </p:nvPr>
        </p:nvSpPr>
        <p:spPr/>
        <p:txBody>
          <a:bodyPr/>
          <a:lstStyle/>
          <a:p>
            <a:r>
              <a:rPr lang="en-US" dirty="0" smtClean="0"/>
              <a:t>Attributes of individual I/Os:</a:t>
            </a:r>
            <a:endParaRPr lang="en-US" dirty="0"/>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Based on the attributes of each I/O, an accumulator category is selected.</a:t>
            </a:r>
          </a:p>
          <a:p>
            <a:pPr lvl="1"/>
            <a:r>
              <a:rPr lang="en-US" sz="1400" dirty="0" smtClean="0"/>
              <a:t>Then the I/O is posted into the selected category "bucket" (into two or three accumulators in that bucket – more in a moment.)</a:t>
            </a:r>
          </a:p>
          <a:p>
            <a:r>
              <a:rPr lang="en-US" sz="1600" dirty="0" smtClean="0"/>
              <a:t>Currently, the breakdown for the array of categories for which there are accumulators are</a:t>
            </a:r>
          </a:p>
          <a:p>
            <a:pPr lvl="1"/>
            <a:r>
              <a:rPr lang="en-US" sz="1400" dirty="0" smtClean="0"/>
              <a:t>read vs. write</a:t>
            </a:r>
          </a:p>
          <a:p>
            <a:pPr lvl="1"/>
            <a:r>
              <a:rPr lang="en-US" sz="1400" dirty="0" smtClean="0"/>
              <a:t>random vs. sequential (</a:t>
            </a:r>
            <a:r>
              <a:rPr lang="en-US" sz="1200" dirty="0" smtClean="0"/>
              <a:t>The I/O sequencer tells you if it's a random or sequential sequencer.)</a:t>
            </a:r>
          </a:p>
          <a:p>
            <a:pPr lvl="1"/>
            <a:r>
              <a:rPr lang="en-US" sz="1400" dirty="0" smtClean="0"/>
              <a:t>For each of those 4 there is a further breakdown as a histogram by </a:t>
            </a:r>
            <a:r>
              <a:rPr lang="en-US" sz="1400" dirty="0"/>
              <a:t>service time </a:t>
            </a:r>
            <a:r>
              <a:rPr lang="en-US" sz="1400" dirty="0" smtClean="0"/>
              <a:t>and </a:t>
            </a:r>
            <a:r>
              <a:rPr lang="en-US" sz="1400" dirty="0"/>
              <a:t>by response </a:t>
            </a:r>
            <a:r>
              <a:rPr lang="en-US" sz="1400" dirty="0" smtClean="0"/>
              <a:t>time</a:t>
            </a:r>
          </a:p>
          <a:p>
            <a:pPr lvl="2"/>
            <a:r>
              <a:rPr lang="en-US" sz="1200" dirty="0" smtClean="0"/>
              <a:t>You see the histograms in the csv files.</a:t>
            </a:r>
          </a:p>
          <a:p>
            <a:pPr lvl="2"/>
            <a:r>
              <a:rPr lang="en-US" sz="1200" dirty="0" smtClean="0"/>
              <a:t>Ivy </a:t>
            </a:r>
            <a:r>
              <a:rPr lang="en-US" sz="1200" dirty="0"/>
              <a:t>doesn't currently expose the </a:t>
            </a:r>
            <a:r>
              <a:rPr lang="en-US" sz="1200" dirty="0" smtClean="0"/>
              <a:t>histogram in the PID loop, </a:t>
            </a:r>
            <a:r>
              <a:rPr lang="en-US" sz="1200" dirty="0"/>
              <a:t>but if there is interest it can be added</a:t>
            </a:r>
            <a:r>
              <a:rPr lang="en-US" sz="1200" dirty="0" smtClean="0"/>
              <a:t>.</a:t>
            </a:r>
          </a:p>
        </p:txBody>
      </p:sp>
      <p:sp>
        <p:nvSpPr>
          <p:cNvPr id="3" name="Title 2"/>
          <p:cNvSpPr>
            <a:spLocks noGrp="1"/>
          </p:cNvSpPr>
          <p:nvPr>
            <p:ph type="title"/>
          </p:nvPr>
        </p:nvSpPr>
        <p:spPr/>
        <p:txBody>
          <a:bodyPr/>
          <a:lstStyle/>
          <a:p>
            <a:r>
              <a:rPr lang="en-US" dirty="0" smtClean="0"/>
              <a:t>How ivy posts results of each I/O</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The rollup mechanism operates on a view of the categories as an array, and is blind to the significance of each position in the array.</a:t>
            </a:r>
          </a:p>
          <a:p>
            <a:pPr lvl="1"/>
            <a:r>
              <a:rPr lang="en-US" sz="1400" dirty="0" smtClean="0"/>
              <a:t>It is easy to define a different mapping from the attributes of an individual I/O to the category bucket the I/O will be recorded in.</a:t>
            </a:r>
          </a:p>
          <a:p>
            <a:r>
              <a:rPr lang="en-US" sz="1600" dirty="0" smtClean="0"/>
              <a:t>Future:</a:t>
            </a:r>
          </a:p>
          <a:p>
            <a:pPr lvl="1"/>
            <a:r>
              <a:rPr lang="en-US" sz="1400" dirty="0" smtClean="0"/>
              <a:t>We could just as easily define a histogram of a 100 buckets by LBA range - we could break out the data by each 1% of the LBA range across the volume.</a:t>
            </a:r>
          </a:p>
          <a:p>
            <a:pPr lvl="2"/>
            <a:r>
              <a:rPr lang="en-US" sz="1200" dirty="0" smtClean="0"/>
              <a:t>If we had an I/O sequencer that was playing back a customer I/O trace, we could show if workload characteristics were different in different areas of the LUN.</a:t>
            </a:r>
          </a:p>
          <a:p>
            <a:pPr lvl="2"/>
            <a:r>
              <a:rPr lang="en-US" sz="1200" dirty="0" smtClean="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smtClean="0"/>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For the </a:t>
            </a:r>
            <a:r>
              <a:rPr lang="en-US" sz="1800" dirty="0" smtClean="0">
                <a:latin typeface="Courier New" pitchFamily="49" charset="0"/>
                <a:cs typeface="Courier New" pitchFamily="49" charset="0"/>
              </a:rPr>
              <a:t>all=all</a:t>
            </a:r>
            <a:r>
              <a:rPr lang="en-US" sz="1800" dirty="0" smtClean="0"/>
              <a:t> instance, you still have all the category breakdowns.</a:t>
            </a:r>
          </a:p>
          <a:p>
            <a:r>
              <a:rPr lang="en-US" sz="1800" dirty="0" smtClean="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a:t>
            </a:r>
            <a:r>
              <a:rPr lang="en-US" sz="1600" dirty="0" smtClean="0">
                <a:latin typeface="Courier New" pitchFamily="49" charset="0"/>
                <a:cs typeface="Courier New" pitchFamily="49" charset="0"/>
              </a:rPr>
              <a:t>verall</a:t>
            </a:r>
            <a:r>
              <a:rPr lang="en-US" sz="1600" dirty="0" smtClean="0"/>
              <a:t> – sum over all categories in the bucket array</a:t>
            </a:r>
          </a:p>
          <a:p>
            <a:pPr lvl="1"/>
            <a:r>
              <a:rPr lang="en-US" sz="1600" dirty="0" smtClean="0">
                <a:latin typeface="Courier New" pitchFamily="49" charset="0"/>
                <a:cs typeface="Courier New" pitchFamily="49" charset="0"/>
              </a:rPr>
              <a:t>read,</a:t>
            </a:r>
            <a:r>
              <a:rPr lang="en-US" sz="1600" dirty="0" smtClean="0"/>
              <a:t> </a:t>
            </a:r>
            <a:r>
              <a:rPr lang="en-US" sz="1600" dirty="0" smtClean="0">
                <a:latin typeface="Courier New" pitchFamily="49" charset="0"/>
                <a:cs typeface="Courier New" pitchFamily="49" charset="0"/>
              </a:rPr>
              <a:t>write</a:t>
            </a:r>
          </a:p>
          <a:p>
            <a:pPr lvl="1"/>
            <a:r>
              <a:rPr lang="en-US" sz="1600" dirty="0" smtClean="0">
                <a:latin typeface="Courier New" pitchFamily="49" charset="0"/>
                <a:cs typeface="Courier New" pitchFamily="49" charset="0"/>
              </a:rPr>
              <a:t>random, sequential</a:t>
            </a:r>
          </a:p>
          <a:p>
            <a:pPr lvl="1"/>
            <a:r>
              <a:rPr lang="en-US" sz="1600" dirty="0" err="1" smtClean="0">
                <a:latin typeface="Courier New" pitchFamily="49" charset="0"/>
                <a:cs typeface="Courier New" pitchFamily="49" charset="0"/>
              </a:rPr>
              <a:t>random_read</a:t>
            </a:r>
            <a:r>
              <a:rPr lang="en-US" sz="1600" dirty="0" smtClean="0"/>
              <a:t>, </a:t>
            </a:r>
            <a:r>
              <a:rPr lang="en-US" sz="1600" dirty="0" err="1" smtClean="0">
                <a:latin typeface="Courier New" pitchFamily="49" charset="0"/>
                <a:cs typeface="Courier New" pitchFamily="49" charset="0"/>
              </a:rPr>
              <a:t>random_write</a:t>
            </a:r>
            <a:r>
              <a:rPr lang="en-US" sz="1600" dirty="0" smtClean="0"/>
              <a:t>, </a:t>
            </a:r>
            <a:r>
              <a:rPr lang="en-US" sz="1600" dirty="0" err="1" smtClean="0">
                <a:latin typeface="Courier New" pitchFamily="49" charset="0"/>
                <a:cs typeface="Courier New" pitchFamily="49" charset="0"/>
              </a:rPr>
              <a:t>sequential_read</a:t>
            </a:r>
            <a:r>
              <a:rPr lang="en-US" sz="1600" dirty="0" smtClean="0"/>
              <a:t>, </a:t>
            </a:r>
            <a:r>
              <a:rPr lang="en-US" sz="1600" dirty="0" err="1" smtClean="0">
                <a:latin typeface="Courier New" pitchFamily="49" charset="0"/>
                <a:cs typeface="Courier New" pitchFamily="49" charset="0"/>
              </a:rPr>
              <a:t>sequential_write</a:t>
            </a:r>
            <a:endParaRPr lang="en-US" sz="1600" dirty="0" smtClean="0">
              <a:latin typeface="Courier New" pitchFamily="49" charset="0"/>
              <a:cs typeface="Courier New" pitchFamily="49" charset="0"/>
            </a:endParaRPr>
          </a:p>
          <a:p>
            <a:r>
              <a:rPr lang="en-US" sz="1800" dirty="0" smtClean="0"/>
              <a:t>You can see these virtual category rollups in column groups in ivy csv files.</a:t>
            </a:r>
            <a:endParaRPr lang="en-US" sz="1800" dirty="0"/>
          </a:p>
        </p:txBody>
      </p:sp>
      <p:sp>
        <p:nvSpPr>
          <p:cNvPr id="3" name="Title 2"/>
          <p:cNvSpPr>
            <a:spLocks noGrp="1"/>
          </p:cNvSpPr>
          <p:nvPr>
            <p:ph type="title"/>
          </p:nvPr>
        </p:nvSpPr>
        <p:spPr/>
        <p:txBody>
          <a:bodyPr/>
          <a:lstStyle/>
          <a:p>
            <a:r>
              <a:rPr lang="en-US" dirty="0" smtClean="0"/>
              <a:t>During rollups, the categories are preserved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52850"/>
          </a:xfrm>
        </p:spPr>
        <p:txBody>
          <a:bodyPr/>
          <a:lstStyle/>
          <a:p>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 &lt;string literal&gt;;</a:t>
            </a:r>
          </a:p>
          <a:p>
            <a:pPr lvl="1"/>
            <a:r>
              <a:rPr lang="en-US" altLang="zh-CN" sz="1800" dirty="0" smtClean="0"/>
              <a:t>Specifies a root folder which must already exist.</a:t>
            </a:r>
          </a:p>
          <a:p>
            <a:pPr lvl="1"/>
            <a:r>
              <a:rPr lang="en-US" altLang="zh-CN" sz="1800" dirty="0" smtClean="0"/>
              <a:t>The default is </a:t>
            </a:r>
            <a:r>
              <a:rPr lang="en-US" altLang="zh-CN" sz="1800" dirty="0" smtClean="0">
                <a:latin typeface="Courier New" pitchFamily="49" charset="0"/>
                <a:cs typeface="Courier New" pitchFamily="49" charset="0"/>
              </a:rPr>
              <a:t>"." </a:t>
            </a:r>
            <a:r>
              <a:rPr lang="en-US" altLang="zh-CN" sz="1800" dirty="0"/>
              <a:t>(the current folder).</a:t>
            </a:r>
          </a:p>
          <a:p>
            <a:pPr lvl="1"/>
            <a:r>
              <a:rPr lang="en-US" altLang="zh-CN" sz="1800" dirty="0" smtClean="0"/>
              <a:t>Specifies the root folder in which ivy will make a subfolder to record the output from running an </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ivyscript</a:t>
            </a:r>
            <a:r>
              <a:rPr lang="en-US" altLang="zh-CN" sz="1800" dirty="0" smtClean="0"/>
              <a:t> program.</a:t>
            </a:r>
          </a:p>
          <a:p>
            <a:r>
              <a:rPr lang="en-US" sz="2000" dirty="0" smtClean="0"/>
              <a:t>A string literal (string constant) is required, because the output root folder name is captured at compile time.</a:t>
            </a:r>
          </a:p>
          <a:p>
            <a:pPr lvl="1"/>
            <a:r>
              <a:rPr lang="en-US" sz="1800" dirty="0" smtClean="0"/>
              <a:t>This way, the output folder structure and log files can be all in place before the </a:t>
            </a:r>
            <a:r>
              <a:rPr lang="en-US" sz="1800" dirty="0" err="1" smtClean="0"/>
              <a:t>ivyscript</a:t>
            </a:r>
            <a:r>
              <a:rPr lang="en-US" sz="1800" dirty="0" smtClean="0"/>
              <a:t> program starts running.</a:t>
            </a:r>
          </a:p>
          <a:p>
            <a:pPr lvl="1"/>
            <a:r>
              <a:rPr lang="en-US" sz="1800" dirty="0" smtClean="0"/>
              <a:t>At most one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OutputFolderRoot</a:t>
            </a:r>
            <a:r>
              <a:rPr lang="en-US" sz="1800" dirty="0" smtClean="0">
                <a:latin typeface="Courier New" panose="02070309020205020404" pitchFamily="49" charset="0"/>
                <a:cs typeface="Courier New" panose="02070309020205020404" pitchFamily="49" charset="0"/>
              </a:rPr>
              <a:t>]</a:t>
            </a:r>
            <a:r>
              <a:rPr lang="en-US" sz="1800" dirty="0" smtClean="0"/>
              <a:t> statement, anywhere in your program.</a:t>
            </a:r>
            <a:endParaRPr lang="en-US" sz="1800" dirty="0"/>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OutputFolderRoot</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smtClean="0">
                <a:latin typeface="Courier New" pitchFamily="49" charset="0"/>
                <a:cs typeface="Courier New" pitchFamily="49" charset="0"/>
              </a:rPr>
              <a:t>overall</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read, write</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random, sequential</a:t>
            </a:r>
            <a:br>
              <a:rPr lang="en-US" sz="1800" dirty="0" smtClean="0">
                <a:latin typeface="Courier New" pitchFamily="49" charset="0"/>
                <a:cs typeface="Courier New" pitchFamily="49" charset="0"/>
              </a:rPr>
            </a:br>
            <a:r>
              <a:rPr lang="en-US" sz="1600" dirty="0" err="1" smtClean="0">
                <a:latin typeface="Courier New" pitchFamily="49" charset="0"/>
                <a:cs typeface="Courier New" pitchFamily="49" charset="0"/>
              </a:rPr>
              <a:t>random_read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random_write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sequential_write</a:t>
            </a:r>
            <a:endParaRPr lang="en-US" sz="1800" dirty="0" smtClean="0">
              <a:latin typeface="Courier New" pitchFamily="49" charset="0"/>
              <a:cs typeface="Courier New" pitchFamily="49" charset="0"/>
            </a:endParaRPr>
          </a:p>
          <a:p>
            <a:r>
              <a:rPr lang="en-US" sz="1800" dirty="0" smtClean="0"/>
              <a:t>These are actually the virtual categories, representing the rollup over the underlying service time / response time bucket arrays (histograms).</a:t>
            </a:r>
          </a:p>
          <a:p>
            <a:pPr lvl="1"/>
            <a:r>
              <a:rPr lang="en-US" sz="1600" dirty="0" smtClean="0"/>
              <a:t>If there is a need, we could provide access to the more fine-grained underlying category bucket array, or we could define other virtual categories as aggregations of the buckets.</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source=workload</a:t>
            </a:r>
            <a:r>
              <a:rPr lang="en-US" dirty="0" smtClean="0"/>
              <a:t> available </a:t>
            </a:r>
            <a:r>
              <a:rPr lang="en-US" dirty="0" smtClean="0">
                <a:latin typeface="Courier New" pitchFamily="49" charset="0"/>
                <a:cs typeface="Courier New" pitchFamily="49" charset="0"/>
              </a:rPr>
              <a:t>category</a:t>
            </a:r>
            <a:r>
              <a:rPr lang="en-US" dirty="0" smtClean="0"/>
              <a:t> values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smtClean="0"/>
              <a:t>Category buckets have 3 accumulators </a:t>
            </a:r>
          </a:p>
          <a:p>
            <a:pPr>
              <a:spcBef>
                <a:spcPts val="600"/>
              </a:spcBef>
            </a:pPr>
            <a:r>
              <a:rPr lang="en-US" sz="1400" dirty="0" err="1">
                <a:latin typeface="Courier New" pitchFamily="49" charset="0"/>
                <a:cs typeface="Courier New" pitchFamily="49" charset="0"/>
              </a:rPr>
              <a:t>a</a:t>
            </a:r>
            <a:r>
              <a:rPr lang="en-US" sz="1400" dirty="0" err="1" smtClean="0">
                <a:latin typeface="Courier New" pitchFamily="49" charset="0"/>
                <a:cs typeface="Courier New" pitchFamily="49" charset="0"/>
              </a:rPr>
              <a:t>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bytes_transferred</a:t>
            </a:r>
            <a:endParaRPr lang="en-US" sz="1400" dirty="0" smtClean="0">
              <a:latin typeface="Courier New" pitchFamily="49" charset="0"/>
              <a:cs typeface="Courier New" pitchFamily="49" charset="0"/>
            </a:endParaRPr>
          </a:p>
          <a:p>
            <a:pPr lvl="2"/>
            <a:r>
              <a:rPr lang="en-US" sz="1100" dirty="0" smtClean="0"/>
              <a:t>For every I/O, the </a:t>
            </a:r>
            <a:r>
              <a:rPr lang="en-US" sz="1100" dirty="0" err="1" smtClean="0"/>
              <a:t>blocksize</a:t>
            </a:r>
            <a:r>
              <a:rPr lang="en-US" sz="1100" dirty="0" smtClean="0"/>
              <a:t> is posted to </a:t>
            </a:r>
            <a:r>
              <a:rPr lang="en-US" sz="1100" dirty="0" err="1" smtClean="0">
                <a:latin typeface="Courier New" pitchFamily="49" charset="0"/>
                <a:cs typeface="Courier New" pitchFamily="49" charset="0"/>
              </a:rPr>
              <a:t>bytes_transferred</a:t>
            </a:r>
            <a:r>
              <a:rPr lang="en-US" sz="1100" dirty="0" smtClean="0"/>
              <a:t>.</a:t>
            </a:r>
          </a:p>
          <a:p>
            <a:pPr lvl="2"/>
            <a:r>
              <a:rPr lang="en-US" sz="1100" dirty="0" smtClean="0"/>
              <a:t>Use </a:t>
            </a:r>
            <a:r>
              <a:rPr lang="en-US" sz="1100" dirty="0" smtClean="0">
                <a:latin typeface="Courier New" pitchFamily="49" charset="0"/>
                <a:cs typeface="Courier New" pitchFamily="49" charset="0"/>
              </a:rPr>
              <a:t>sum</a:t>
            </a:r>
            <a:r>
              <a:rPr lang="en-US" sz="1100" dirty="0" smtClean="0"/>
              <a:t> attribute and divide by elapsed seconds to get bytes per second.  Use </a:t>
            </a:r>
            <a:r>
              <a:rPr lang="en-US" sz="1100" dirty="0" smtClean="0">
                <a:latin typeface="Courier New" pitchFamily="49" charset="0"/>
                <a:cs typeface="Courier New" pitchFamily="49" charset="0"/>
              </a:rPr>
              <a:t>count</a:t>
            </a:r>
            <a:r>
              <a:rPr lang="en-US" sz="1100" dirty="0" smtClean="0"/>
              <a:t> instead and get IOPS.</a:t>
            </a:r>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smtClean="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a:t>
            </a:r>
            <a:r>
              <a:rPr lang="en-US" sz="1100" dirty="0" err="1" smtClean="0">
                <a:latin typeface="Courier New" pitchFamily="49" charset="0"/>
                <a:cs typeface="Courier New" pitchFamily="49" charset="0"/>
              </a:rPr>
              <a:t>ervice_time</a:t>
            </a:r>
            <a:r>
              <a:rPr lang="en-US" sz="1100" dirty="0" smtClean="0">
                <a:latin typeface="Courier New" pitchFamily="49" charset="0"/>
                <a:cs typeface="Courier New" pitchFamily="49" charset="0"/>
              </a:rPr>
              <a:t> </a:t>
            </a:r>
            <a:r>
              <a:rPr lang="en-US" sz="1100" dirty="0" smtClean="0">
                <a:cs typeface="Courier New" pitchFamily="49" charset="0"/>
              </a:rPr>
              <a:t>and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response_time</a:t>
            </a:r>
            <a:r>
              <a:rPr lang="en-US" sz="1100" dirty="0" smtClean="0">
                <a:latin typeface="Courier New" pitchFamily="49" charset="0"/>
                <a:cs typeface="Courier New" pitchFamily="49" charset="0"/>
              </a:rPr>
              <a:t> </a:t>
            </a:r>
            <a:r>
              <a:rPr lang="en-US" sz="1100" dirty="0" smtClean="0">
                <a:cs typeface="Courier New" pitchFamily="49" charset="0"/>
              </a:rPr>
              <a:t>values for I/Os are posted in units of </a:t>
            </a:r>
            <a:r>
              <a:rPr lang="en-US" sz="1100" dirty="0" smtClean="0"/>
              <a:t>seconds, with nanosecond resolution.</a:t>
            </a:r>
          </a:p>
          <a:p>
            <a:pPr lvl="2"/>
            <a:r>
              <a:rPr lang="en-US" sz="1100" dirty="0" smtClean="0"/>
              <a:t>Use "</a:t>
            </a:r>
            <a:r>
              <a:rPr lang="en-US" sz="1100" dirty="0" err="1" smtClean="0"/>
              <a:t>avg</a:t>
            </a:r>
            <a:r>
              <a:rPr lang="en-US" sz="1100" dirty="0" smtClean="0"/>
              <a:t>" </a:t>
            </a:r>
            <a:r>
              <a:rPr lang="en-US" sz="1100" dirty="0"/>
              <a:t>and </a:t>
            </a:r>
            <a:r>
              <a:rPr lang="en-US" sz="1100" dirty="0" smtClean="0"/>
              <a:t>multiply by 1000 to get average service time in </a:t>
            </a:r>
            <a:r>
              <a:rPr lang="en-US" sz="1100" dirty="0" err="1" smtClean="0"/>
              <a:t>ms.</a:t>
            </a:r>
            <a:endParaRPr lang="en-US" sz="1100" dirty="0" smtClean="0"/>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response_time</a:t>
            </a:r>
            <a:r>
              <a:rPr lang="en-US" sz="1400" dirty="0" smtClean="0"/>
              <a:t> (~ application response time)</a:t>
            </a:r>
            <a:endParaRPr lang="en-US" sz="1400" dirty="0"/>
          </a:p>
          <a:p>
            <a:pPr lvl="2"/>
            <a:r>
              <a:rPr lang="en-US" sz="1100" dirty="0" smtClean="0"/>
              <a:t>Only posted for those I/Os that have a non-zero "scheduled time".</a:t>
            </a:r>
          </a:p>
          <a:p>
            <a:pPr lvl="2"/>
            <a:r>
              <a:rPr lang="en-US" sz="1100" dirty="0" smtClean="0"/>
              <a:t>Duration from scheduled time to I/O completion time.</a:t>
            </a:r>
          </a:p>
          <a:p>
            <a:pPr lvl="2"/>
            <a:r>
              <a:rPr lang="en-US" sz="1100" dirty="0" smtClean="0"/>
              <a:t>The I/O sequencer computes the scheduled time, and when that time is reached, the I/O is started if there is an idle Asynchronous I/O "slot" (~tag) available.  If not, it waits.</a:t>
            </a:r>
          </a:p>
          <a:p>
            <a:pPr lvl="2"/>
            <a:r>
              <a:rPr lang="en-US" sz="1100" dirty="0" smtClean="0"/>
              <a:t>For IOPS=max, I/Os have a scheduled time of 0 (zero), so then you don't get any </a:t>
            </a:r>
            <a:r>
              <a:rPr lang="en-US" sz="1100" dirty="0" err="1" smtClean="0">
                <a:latin typeface="Courier New" pitchFamily="49" charset="0"/>
                <a:cs typeface="Courier New" pitchFamily="49" charset="0"/>
              </a:rPr>
              <a:t>response_time</a:t>
            </a:r>
            <a:r>
              <a:rPr lang="en-US" sz="1100" dirty="0" smtClean="0"/>
              <a:t> events.</a:t>
            </a:r>
            <a:endParaRPr lang="en-US" sz="12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ource=workload - </a:t>
            </a:r>
            <a:r>
              <a:rPr lang="en-US" dirty="0" smtClean="0"/>
              <a:t>selecting </a:t>
            </a:r>
            <a:r>
              <a:rPr lang="en-US" dirty="0" smtClean="0">
                <a:latin typeface="Courier New" pitchFamily="49" charset="0"/>
                <a:cs typeface="Courier New" pitchFamily="49" charset="0"/>
              </a:rPr>
              <a:t>accumulator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smtClean="0">
                <a:latin typeface="Courier New" pitchFamily="49" charset="0"/>
                <a:cs typeface="Courier New" pitchFamily="49" charset="0"/>
              </a:rPr>
              <a:t>accumulator_type</a:t>
            </a:r>
            <a:r>
              <a:rPr lang="en-US" sz="2000" dirty="0" smtClean="0">
                <a:latin typeface="Courier New" pitchFamily="49" charset="0"/>
                <a:cs typeface="Courier New" pitchFamily="49" charset="0"/>
              </a:rPr>
              <a:t> = </a:t>
            </a:r>
            <a:endParaRPr lang="en-US" sz="2000" dirty="0">
              <a:latin typeface="Courier New" pitchFamily="49" charset="0"/>
              <a:cs typeface="Courier New" pitchFamily="49" charset="0"/>
            </a:endParaRPr>
          </a:p>
          <a:p>
            <a:pPr lvl="1"/>
            <a:r>
              <a:rPr lang="en-US" sz="1800" dirty="0" err="1" smtClean="0">
                <a:latin typeface="Courier New" pitchFamily="49" charset="0"/>
                <a:cs typeface="Courier New" pitchFamily="49" charset="0"/>
              </a:rPr>
              <a:t>bytes_transferred</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service_time</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response_time</a:t>
            </a:r>
            <a:r>
              <a:rPr lang="en-US" sz="1800" dirty="0" smtClean="0">
                <a:latin typeface="Courier New" pitchFamily="49" charset="0"/>
                <a:cs typeface="Courier New" pitchFamily="49" charset="0"/>
              </a:rPr>
              <a:t> </a:t>
            </a:r>
          </a:p>
          <a:p>
            <a:r>
              <a:rPr lang="en-US" sz="2000" dirty="0" err="1" smtClean="0">
                <a:latin typeface="Courier New" pitchFamily="49" charset="0"/>
                <a:cs typeface="Courier New" pitchFamily="49" charset="0"/>
              </a:rPr>
              <a:t>accessor</a:t>
            </a:r>
            <a:r>
              <a:rPr lang="en-US" sz="2000" dirty="0" smtClean="0">
                <a:latin typeface="Courier New" pitchFamily="49" charset="0"/>
                <a:cs typeface="Courier New" pitchFamily="49" charset="0"/>
              </a:rPr>
              <a:t> = </a:t>
            </a:r>
          </a:p>
          <a:p>
            <a:pPr lvl="1"/>
            <a:r>
              <a:rPr lang="en-US" sz="1800" dirty="0" err="1" smtClean="0">
                <a:latin typeface="Courier New" pitchFamily="49" charset="0"/>
                <a:cs typeface="Courier New" pitchFamily="49" charset="0"/>
              </a:rPr>
              <a:t>avg</a:t>
            </a:r>
            <a:r>
              <a:rPr lang="en-US" sz="1800" dirty="0" smtClean="0">
                <a:latin typeface="Courier New" pitchFamily="49" charset="0"/>
                <a:cs typeface="Courier New" pitchFamily="49" charset="0"/>
              </a:rPr>
              <a:t>, count, min, max, sum, variance, </a:t>
            </a:r>
            <a:r>
              <a:rPr lang="en-US" sz="1800" dirty="0" err="1" smtClean="0">
                <a:latin typeface="Courier New" pitchFamily="49" charset="0"/>
                <a:cs typeface="Courier New" pitchFamily="49" charset="0"/>
              </a:rPr>
              <a:t>standardDeviation</a:t>
            </a:r>
            <a:r>
              <a:rPr lang="en-US" sz="1800" dirty="0" smtClean="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dirty="0">
                <a:latin typeface="Courier New" pitchFamily="49" charset="0"/>
                <a:cs typeface="Courier New" pitchFamily="49" charset="0"/>
              </a:rPr>
              <a:t>source=workload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57521"/>
          </a:xfrm>
        </p:spPr>
        <p:txBody>
          <a:bodyPr/>
          <a:lstStyle/>
          <a:p>
            <a:r>
              <a:rPr lang="en-US" sz="1400" dirty="0" smtClean="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smtClean="0"/>
              <a:t>You cannot select the focus metric from this raw, bulk subsystem performance data.</a:t>
            </a:r>
          </a:p>
          <a:p>
            <a:r>
              <a:rPr lang="en-US" sz="1400" dirty="0" smtClean="0"/>
              <a:t>A small subset of metrics are extracted from the bulk subsystem data, and filtered and summarized by rollup instance</a:t>
            </a:r>
          </a:p>
          <a:p>
            <a:pPr marL="623887" lvl="1" indent="-342900">
              <a:buFont typeface="+mj-lt"/>
              <a:buAutoNum type="arabicPeriod"/>
            </a:pPr>
            <a:r>
              <a:rPr lang="en-US" sz="1200" dirty="0" smtClean="0"/>
              <a:t>To serve as candidates for selection as the focus metric</a:t>
            </a:r>
          </a:p>
          <a:p>
            <a:pPr marL="623887" lvl="1" indent="-342900">
              <a:buFont typeface="+mj-lt"/>
              <a:buAutoNum type="arabicPeriod"/>
            </a:pPr>
            <a:r>
              <a:rPr lang="en-US" sz="1200" dirty="0" smtClean="0"/>
              <a:t>To be printed as columns in rollup instance csv files side-by-side with the columns of host-workload data.</a:t>
            </a:r>
          </a:p>
          <a:p>
            <a:pPr marL="330200" indent="-342900"/>
            <a:r>
              <a:rPr lang="en-US" sz="1400" dirty="0" smtClean="0"/>
              <a:t>This is controlled by a table in ivy source code, which has two levels that you pick from</a:t>
            </a:r>
          </a:p>
          <a:p>
            <a:pPr marL="623887" lvl="1" indent="-342900"/>
            <a:r>
              <a:rPr lang="en-US" sz="1200" dirty="0" err="1" smtClean="0">
                <a:latin typeface="Courier New" pitchFamily="49" charset="0"/>
                <a:cs typeface="Courier New" pitchFamily="49" charset="0"/>
              </a:rPr>
              <a:t>subsystem_element</a:t>
            </a:r>
            <a:r>
              <a:rPr lang="en-US" sz="1200" dirty="0" smtClean="0"/>
              <a:t>, and within that, </a:t>
            </a: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a:t>
            </a:r>
          </a:p>
          <a:p>
            <a:pPr marL="330200" indent="-342900"/>
            <a:r>
              <a:rPr lang="en-US" sz="1400" dirty="0"/>
              <a:t>For each </a:t>
            </a:r>
            <a:r>
              <a:rPr lang="en-US" sz="1400" dirty="0" smtClean="0"/>
              <a:t>metric in the table, </a:t>
            </a:r>
            <a:r>
              <a:rPr lang="en-US" sz="1400" dirty="0"/>
              <a:t>you can optionally </a:t>
            </a:r>
            <a:r>
              <a:rPr lang="en-US" sz="1400" dirty="0" smtClean="0"/>
              <a:t>set a flag </a:t>
            </a:r>
            <a:r>
              <a:rPr lang="en-US" sz="1400" dirty="0"/>
              <a:t>to have the value inserted a column side by side with the normal workload </a:t>
            </a:r>
            <a:r>
              <a:rPr lang="en-US" sz="1400" dirty="0" smtClean="0"/>
              <a:t>data for each rollup instance.</a:t>
            </a:r>
            <a:endParaRPr lang="en-US" sz="1200" dirty="0"/>
          </a:p>
          <a:p>
            <a:pPr marL="623887" lvl="1" indent="-342900"/>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 = </a:t>
            </a:r>
            <a:r>
              <a:rPr lang="en-US" dirty="0" err="1" smtClean="0">
                <a:latin typeface="Courier New" pitchFamily="49" charset="0"/>
                <a:cs typeface="Courier New" pitchFamily="49" charset="0"/>
              </a:rPr>
              <a:t>RAID_subsystem</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smtClean="0">
                <a:latin typeface="Courier New" pitchFamily="49" charset="0"/>
                <a:cs typeface="Courier New" pitchFamily="49" charset="0"/>
              </a:rPr>
              <a:t>MP_core</a:t>
            </a:r>
            <a:endParaRPr lang="en-US" sz="1400" dirty="0" smtClean="0">
              <a:latin typeface="Courier New" pitchFamily="49" charset="0"/>
              <a:cs typeface="Courier New" pitchFamily="49" charset="0"/>
            </a:endParaRP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CLPR</a:t>
            </a:r>
          </a:p>
          <a:p>
            <a:pPr lvl="1">
              <a:spcBef>
                <a:spcPts val="0"/>
              </a:spcBef>
              <a:spcAft>
                <a:spcPts val="600"/>
              </a:spcAft>
            </a:pPr>
            <a:r>
              <a:rPr lang="en-US" sz="1200" dirty="0" err="1" smtClean="0">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PG</a:t>
            </a: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random_read_busy_percent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random_write_busy_percent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smtClean="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smtClean="0">
                <a:latin typeface="Courier New" pitchFamily="49" charset="0"/>
                <a:cs typeface="Courier New" pitchFamily="49" charset="0"/>
              </a:rPr>
              <a:t>write_service_time_ms</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random_blocksize_KiB</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smtClean="0">
                <a:latin typeface="Courier New" pitchFamily="49" charset="0"/>
                <a:cs typeface="Courier New" pitchFamily="49" charset="0"/>
              </a:rPr>
              <a:t>random_read_blocksize_KiB</a:t>
            </a:r>
            <a:r>
              <a:rPr lang="en-US" sz="1100" dirty="0" smtClean="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random_write_blocksize_KiB</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sequential_write_blocksize_KiB</a:t>
            </a:r>
            <a:r>
              <a:rPr lang="en-US" sz="1100" dirty="0" smtClean="0">
                <a:latin typeface="Courier New" pitchFamily="49" charset="0"/>
                <a:cs typeface="Courier New" pitchFamily="49" charset="0"/>
              </a:rPr>
              <a:t>, </a:t>
            </a:r>
            <a:endParaRPr lang="en-US" sz="1100" dirty="0">
              <a:latin typeface="Courier New" pitchFamily="49" charset="0"/>
              <a:cs typeface="Courier New" pitchFamily="49" charset="0"/>
            </a:endParaRP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a:t>
            </a:r>
            <a:r>
              <a:rPr lang="en-US" dirty="0" smtClean="0">
                <a:cs typeface="Courier New" pitchFamily="49" charset="0"/>
              </a:rPr>
              <a:t>ubsystem metrics by rollup instance 2015-11-19</a:t>
            </a:r>
            <a:endParaRPr lang="en-US" dirty="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smtClean="0"/>
              <a:t>The way this works is via a "config filter" that is prepared in advance</a:t>
            </a:r>
            <a:r>
              <a:rPr lang="en-US" sz="1600" dirty="0"/>
              <a:t> </a:t>
            </a:r>
            <a:r>
              <a:rPr lang="en-US" sz="1600" dirty="0" smtClean="0"/>
              <a:t>before a subinterval sequence starts.</a:t>
            </a:r>
          </a:p>
          <a:p>
            <a:r>
              <a:rPr lang="en-US" sz="1600" dirty="0" smtClean="0"/>
              <a:t>For each thing you get data for, such as PG, or LDEV, or MPU, etc., the config filter has the set of instances of PG or LDEV or MPU names that were either</a:t>
            </a:r>
          </a:p>
          <a:p>
            <a:pPr lvl="1"/>
            <a:r>
              <a:rPr lang="en-US" sz="1400" dirty="0" smtClean="0"/>
              <a:t>directly observed as a SCSI Inquiry attribute of the LUNs underlying the workloads in the rollup instance, or</a:t>
            </a:r>
          </a:p>
          <a:p>
            <a:pPr lvl="1"/>
            <a:r>
              <a:rPr lang="en-US" sz="1400" dirty="0"/>
              <a:t>o</a:t>
            </a:r>
            <a:r>
              <a:rPr lang="en-US" sz="1400" dirty="0" smtClean="0"/>
              <a:t>bserved as an attribute of an underlying LDEV obtained via the RMLIB API, or</a:t>
            </a:r>
          </a:p>
          <a:p>
            <a:pPr lvl="1"/>
            <a:r>
              <a:rPr lang="en-US" sz="1400" dirty="0" smtClean="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smtClean="0"/>
              <a:t>Subsystem data by rollup instance – csv columns</a:t>
            </a:r>
            <a:endParaRPr lang="en-US" sz="21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We know how many drives underlie the each workload rollup</a:t>
            </a:r>
            <a:endParaRPr lang="en-US" sz="1200" dirty="0" smtClean="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 OS / device driver are breaking up your large block application-level I/O into smaller pieces</a:t>
            </a:r>
            <a:endParaRPr lang="en-US" sz="1200" dirty="0" smtClean="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the amount of that delay in </a:t>
            </a:r>
            <a:r>
              <a:rPr lang="en-US" sz="1200" dirty="0" err="1" smtClean="0">
                <a:solidFill>
                  <a:schemeClr val="tx1"/>
                </a:solidFill>
                <a:latin typeface="+mj-lt"/>
              </a:rPr>
              <a:t>ms.</a:t>
            </a:r>
            <a:endParaRPr lang="en-US" sz="1200" dirty="0" smtClean="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Matching subsystem vs. application data validates that both host-workload rollups and subsystem data rollups are working correctly</a:t>
            </a:r>
            <a:endParaRPr lang="en-US" sz="1200" dirty="0" smtClean="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there is delay between when the application issues the I/O and when the device driver issues the I/O.</a:t>
            </a:r>
            <a:endParaRPr lang="en-US" sz="1200" dirty="0" smtClean="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smtClean="0"/>
              <a:t>The “subsystem” columns are automatically generated according to the focus metric  RMLIB API candidate table.</a:t>
            </a:r>
          </a:p>
          <a:p>
            <a:pPr>
              <a:spcBef>
                <a:spcPts val="600"/>
              </a:spcBef>
              <a:spcAft>
                <a:spcPts val="0"/>
              </a:spcAft>
            </a:pPr>
            <a:r>
              <a:rPr lang="en-US" sz="1400" dirty="0" smtClean="0"/>
              <a:t>As raw data comes in for each </a:t>
            </a:r>
            <a:r>
              <a:rPr lang="en-US" sz="1400" dirty="0" err="1" smtClean="0"/>
              <a:t>MP_core</a:t>
            </a:r>
            <a:r>
              <a:rPr lang="en-US" sz="1400" dirty="0" smtClean="0"/>
              <a:t>, CLPR, PG, LDEV, etc., ivy filters the data to aggregate for each rollup only the data for the </a:t>
            </a:r>
            <a:r>
              <a:rPr lang="en-US" sz="1400" dirty="0" err="1" smtClean="0"/>
              <a:t>MP_cores</a:t>
            </a:r>
            <a:r>
              <a:rPr lang="en-US" sz="1400" dirty="0" smtClean="0"/>
              <a:t>, etc. that map to LDEVs/LUNs underlying workloads in that rollup.  </a:t>
            </a:r>
          </a:p>
          <a:p>
            <a:pPr>
              <a:spcBef>
                <a:spcPts val="600"/>
              </a:spcBef>
              <a:spcAft>
                <a:spcPts val="0"/>
              </a:spcAft>
            </a:pPr>
            <a:r>
              <a:rPr lang="en-US" sz="1400" dirty="0" smtClean="0"/>
              <a:t>Make a rollup by MPU, and each MPU rollup instance will show data for 4 </a:t>
            </a:r>
            <a:r>
              <a:rPr lang="en-US" sz="1400" dirty="0" err="1" smtClean="0"/>
              <a:t>MP_cores</a:t>
            </a:r>
            <a:r>
              <a:rPr lang="en-US" sz="1400" dirty="0" smtClean="0"/>
              <a:t>.</a:t>
            </a:r>
          </a:p>
        </p:txBody>
      </p:sp>
      <p:sp>
        <p:nvSpPr>
          <p:cNvPr id="3" name="Title 2"/>
          <p:cNvSpPr>
            <a:spLocks noGrp="1"/>
          </p:cNvSpPr>
          <p:nvPr>
            <p:ph type="title"/>
          </p:nvPr>
        </p:nvSpPr>
        <p:spPr/>
        <p:txBody>
          <a:bodyPr/>
          <a:lstStyle/>
          <a:p>
            <a:r>
              <a:rPr lang="en-US" dirty="0" smtClean="0"/>
              <a:t>RMLIB API candidates flagged to display</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smtClean="0"/>
              <a:t>Information comes from RMLIB API configuration data, filtered / aggregated for each rollup instance.</a:t>
            </a:r>
          </a:p>
          <a:p>
            <a:r>
              <a:rPr lang="en-US" sz="1400" dirty="0" smtClean="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smtClean="0"/>
              <a:t>Examples of data for each rollup – drive / PG type</a:t>
            </a:r>
            <a:endParaRPr lang="en-US" sz="2200"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smtClean="0"/>
              <a:t>We will look at </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smtClean="0">
                <a:latin typeface="Courier New" pitchFamily="49" charset="0"/>
                <a:cs typeface="Courier New" pitchFamily="49" charset="0"/>
              </a:rPr>
              <a:t>measure=on</a:t>
            </a:r>
            <a:r>
              <a:rPr lang="en-US" sz="1600" dirty="0" smtClean="0"/>
              <a:t> option and its </a:t>
            </a:r>
            <a:r>
              <a:rPr lang="en-US" sz="1600" dirty="0" err="1" smtClean="0"/>
              <a:t>subparameters</a:t>
            </a:r>
            <a:endParaRPr lang="en-US" sz="1600" dirty="0" smtClean="0"/>
          </a:p>
          <a:p>
            <a:pPr lvl="2"/>
            <a:r>
              <a:rPr lang="en-US" sz="1400" dirty="0" smtClean="0"/>
              <a:t>Specifying </a:t>
            </a:r>
            <a:r>
              <a:rPr lang="en-US" sz="1400" dirty="0" smtClean="0">
                <a:latin typeface="Courier New" pitchFamily="49" charset="0"/>
                <a:cs typeface="Courier New" pitchFamily="49" charset="0"/>
              </a:rPr>
              <a:t>measure=on</a:t>
            </a:r>
            <a:r>
              <a:rPr lang="en-US" sz="1400" dirty="0" smtClean="0"/>
              <a:t> on a Go statement means "watch the focus metric and when you have seen enough to make a measurement of the specified accuracy, stop.  Timeout if it takes too long."</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t> option and its </a:t>
            </a:r>
            <a:r>
              <a:rPr lang="en-US" sz="1600" dirty="0" err="1" smtClean="0"/>
              <a:t>subparameters</a:t>
            </a:r>
            <a:endParaRPr lang="en-US" sz="1600" dirty="0" smtClean="0"/>
          </a:p>
          <a:p>
            <a:pPr lvl="2"/>
            <a:r>
              <a:rPr lang="en-US" sz="1400" dirty="0" smtClean="0"/>
              <a:t>If you don't specify a </a:t>
            </a:r>
            <a:r>
              <a:rPr lang="en-US" sz="1400" dirty="0" err="1" smtClean="0">
                <a:latin typeface="Courier New" pitchFamily="49" charset="0"/>
                <a:cs typeface="Courier New" pitchFamily="49" charset="0"/>
              </a:rPr>
              <a:t>dfc</a:t>
            </a:r>
            <a:r>
              <a:rPr lang="en-US" sz="1400" dirty="0" smtClean="0"/>
              <a:t>, the workload settings remain constant through the test.</a:t>
            </a:r>
          </a:p>
          <a:p>
            <a:pPr lvl="2"/>
            <a:r>
              <a:rPr lang="en-US" sz="1400" dirty="0" smtClean="0"/>
              <a:t>If you specify a </a:t>
            </a:r>
            <a:r>
              <a:rPr lang="en-US" sz="1400" dirty="0" err="1" smtClean="0">
                <a:latin typeface="Courier New" pitchFamily="49" charset="0"/>
                <a:cs typeface="Courier New" pitchFamily="49" charset="0"/>
              </a:rPr>
              <a:t>dfc</a:t>
            </a:r>
            <a:r>
              <a:rPr lang="en-US" sz="1400" dirty="0" smtClean="0"/>
              <a:t> (dynamic feedback controller), it gets called at the end of every subinterval once all the rollups are done.</a:t>
            </a:r>
          </a:p>
          <a:p>
            <a:pPr lvl="2"/>
            <a:r>
              <a:rPr lang="en-US" sz="1400" dirty="0" smtClean="0"/>
              <a:t>The DFC looks at what has happened so far, looking at all workload data and all subsystem data, and then may use the ivy engine real time edit rollup mechanism to send out parameter updates to rollup instances (to the workload threads belonging to the rollup instance).</a:t>
            </a:r>
            <a:endParaRPr lang="en-US" sz="1400" dirty="0"/>
          </a:p>
        </p:txBody>
      </p:sp>
      <p:sp>
        <p:nvSpPr>
          <p:cNvPr id="3" name="Title 2"/>
          <p:cNvSpPr>
            <a:spLocks noGrp="1"/>
          </p:cNvSpPr>
          <p:nvPr>
            <p:ph type="title"/>
          </p:nvPr>
        </p:nvSpPr>
        <p:spPr/>
        <p:txBody>
          <a:bodyPr>
            <a:normAutofit/>
          </a:bodyPr>
          <a:lstStyle/>
          <a:p>
            <a:r>
              <a:rPr lang="en-US" sz="2000" dirty="0" smtClean="0"/>
              <a:t>Now that we know how to specify the focus metric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2503"/>
          </a:xfrm>
        </p:spPr>
        <p:txBody>
          <a:bodyPr/>
          <a:lstStyle/>
          <a:p>
            <a:r>
              <a:rPr lang="en-US" sz="2000" dirty="0" smtClean="0">
                <a:latin typeface="Courier New" pitchFamily="49" charset="0"/>
                <a:cs typeface="Courier New" pitchFamily="49" charset="0"/>
              </a:rPr>
              <a:t>[Hosts] </a:t>
            </a:r>
            <a:r>
              <a:rPr lang="en-US" sz="2000" dirty="0" smtClean="0"/>
              <a:t>&lt;list of hosts&gt; </a:t>
            </a:r>
            <a:r>
              <a:rPr lang="en-US" sz="2000" dirty="0" smtClean="0">
                <a:latin typeface="Courier New" pitchFamily="49" charset="0"/>
                <a:cs typeface="Courier New" pitchFamily="49" charset="0"/>
              </a:rPr>
              <a:t>[Select] </a:t>
            </a:r>
            <a:r>
              <a:rPr lang="en-US" sz="2000" dirty="0" smtClean="0"/>
              <a:t>&lt;select spec&gt; ;</a:t>
            </a:r>
          </a:p>
          <a:p>
            <a:r>
              <a:rPr lang="en-US" sz="2000" dirty="0" smtClean="0"/>
              <a:t>Forms of specifying test hosts:</a:t>
            </a:r>
          </a:p>
          <a:p>
            <a:pPr lvl="1"/>
            <a:r>
              <a:rPr lang="en-US" sz="1800" dirty="0" smtClean="0"/>
              <a:t>&lt;string expression for </a:t>
            </a:r>
            <a:r>
              <a:rPr lang="en-US" sz="1800" dirty="0" err="1" smtClean="0"/>
              <a:t>ivyscript_hostname</a:t>
            </a:r>
            <a:r>
              <a:rPr lang="en-US" sz="1800" dirty="0" smtClean="0"/>
              <a:t>&gt;</a:t>
            </a:r>
          </a:p>
          <a:p>
            <a:pPr lvl="2"/>
            <a:r>
              <a:rPr lang="en-US" sz="1600" dirty="0" smtClean="0"/>
              <a:t>E.g. </a:t>
            </a:r>
            <a:r>
              <a:rPr lang="en-US" sz="1600" dirty="0" smtClean="0">
                <a:latin typeface="Courier New" panose="02070309020205020404" pitchFamily="49" charset="0"/>
                <a:cs typeface="Courier New" panose="02070309020205020404" pitchFamily="49" charset="0"/>
              </a:rPr>
              <a:t>"sun159"</a:t>
            </a:r>
            <a:r>
              <a:rPr lang="en-US" sz="1600" dirty="0" smtClean="0"/>
              <a:t>   [must look like an identifier]</a:t>
            </a:r>
          </a:p>
          <a:p>
            <a:pPr lvl="1"/>
            <a:r>
              <a:rPr lang="en-US" sz="1800" dirty="0" smtClean="0"/>
              <a:t>&lt;dotted quad - </a:t>
            </a:r>
            <a:r>
              <a:rPr lang="en-US" sz="1800" i="1" dirty="0" smtClean="0"/>
              <a:t>not in quotes</a:t>
            </a:r>
            <a:r>
              <a:rPr lang="en-US" sz="1800" dirty="0" smtClean="0"/>
              <a:t>&gt;</a:t>
            </a:r>
          </a:p>
          <a:p>
            <a:pPr lvl="2"/>
            <a:r>
              <a:rPr lang="en-US" sz="1600" dirty="0" smtClean="0"/>
              <a:t>E.g. 192.168.1.1</a:t>
            </a:r>
          </a:p>
          <a:p>
            <a:pPr lvl="1"/>
            <a:r>
              <a:rPr lang="en-US" sz="1800" dirty="0" smtClean="0"/>
              <a:t>&lt;starting hostname&gt; </a:t>
            </a:r>
            <a:r>
              <a:rPr lang="en-US" sz="1800" dirty="0" smtClean="0">
                <a:latin typeface="Courier New" panose="02070309020205020404" pitchFamily="49" charset="0"/>
                <a:cs typeface="Courier New" panose="02070309020205020404" pitchFamily="49" charset="0"/>
              </a:rPr>
              <a:t>to</a:t>
            </a:r>
            <a:r>
              <a:rPr lang="en-US" sz="1800" dirty="0" smtClean="0"/>
              <a:t> &lt;ending hostname or number&gt;</a:t>
            </a:r>
          </a:p>
          <a:p>
            <a:pPr lvl="2"/>
            <a:r>
              <a:rPr lang="en-US" sz="1600" dirty="0" smtClean="0"/>
              <a:t>Shorthand for a series of hostnames with numeric suffixes.</a:t>
            </a:r>
          </a:p>
          <a:p>
            <a:pPr lvl="2"/>
            <a:r>
              <a:rPr lang="en-US" sz="1600" dirty="0" smtClean="0"/>
              <a:t>E.g.  </a:t>
            </a:r>
            <a:r>
              <a:rPr lang="en-US" sz="1600" dirty="0" smtClean="0">
                <a:latin typeface="Courier New" pitchFamily="49" charset="0"/>
                <a:cs typeface="Courier New" pitchFamily="49" charset="0"/>
              </a:rPr>
              <a:t>"cb16" to "cb31"</a:t>
            </a:r>
            <a:r>
              <a:rPr lang="en-US" sz="1600" dirty="0" smtClean="0"/>
              <a:t>   or just   </a:t>
            </a:r>
            <a:r>
              <a:rPr lang="en-US" sz="1600" dirty="0" smtClean="0">
                <a:latin typeface="Courier New" pitchFamily="49" charset="0"/>
                <a:cs typeface="Courier New" pitchFamily="49" charset="0"/>
              </a:rPr>
              <a:t>"cb16" </a:t>
            </a:r>
            <a:r>
              <a:rPr lang="en-US" sz="1600" dirty="0">
                <a:latin typeface="Courier New" pitchFamily="49" charset="0"/>
                <a:cs typeface="Courier New" pitchFamily="49" charset="0"/>
              </a:rPr>
              <a:t>to </a:t>
            </a:r>
            <a:r>
              <a:rPr lang="en-US" sz="1600" dirty="0" smtClean="0">
                <a:latin typeface="Courier New" pitchFamily="49" charset="0"/>
                <a:cs typeface="Courier New" pitchFamily="49" charset="0"/>
              </a:rPr>
              <a:t>"31"</a:t>
            </a:r>
            <a:r>
              <a:rPr lang="en-US" sz="1600" dirty="0" smtClean="0"/>
              <a:t>  or even  </a:t>
            </a:r>
            <a:r>
              <a:rPr lang="en-US" sz="1600" dirty="0" smtClean="0">
                <a:latin typeface="Courier New" pitchFamily="49" charset="0"/>
                <a:cs typeface="Courier New" pitchFamily="49" charset="0"/>
              </a:rPr>
              <a:t>"cb16" to 31</a:t>
            </a:r>
            <a:endParaRPr lang="en-US" sz="2000" dirty="0"/>
          </a:p>
        </p:txBody>
      </p:sp>
      <p:sp>
        <p:nvSpPr>
          <p:cNvPr id="3" name="Title 2"/>
          <p:cNvSpPr>
            <a:spLocks noGrp="1"/>
          </p:cNvSpPr>
          <p:nvPr>
            <p:ph type="title"/>
          </p:nvPr>
        </p:nvSpPr>
        <p:spPr/>
        <p:txBody>
          <a:bodyPr/>
          <a:lstStyle/>
          <a:p>
            <a:r>
              <a:rPr lang="en-US" dirty="0" smtClean="0"/>
              <a:t>Statement – </a:t>
            </a:r>
            <a:r>
              <a:rPr lang="en-US" dirty="0" smtClean="0">
                <a:latin typeface="Courier New" pitchFamily="49" charset="0"/>
                <a:cs typeface="Courier New" pitchFamily="49" charset="0"/>
              </a:rPr>
              <a:t>[Hosts]</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smtClean="0">
                <a:latin typeface="Courier New" panose="02070309020205020404" pitchFamily="49" charset="0"/>
                <a:cs typeface="Courier New" panose="02070309020205020404" pitchFamily="49" charset="0"/>
              </a:rPr>
              <a:t>accuracy_plus_minus</a:t>
            </a:r>
            <a:r>
              <a:rPr lang="en-US" sz="1800" dirty="0" smtClean="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5%</a:t>
            </a:r>
            <a:endParaRPr lang="en-US" sz="1800" dirty="0" smtClean="0">
              <a:latin typeface="Courier New" panose="02070309020205020404" pitchFamily="49" charset="0"/>
              <a:cs typeface="Courier New" panose="02070309020205020404" pitchFamily="49" charset="0"/>
            </a:endParaRPr>
          </a:p>
          <a:p>
            <a:pPr lvl="1"/>
            <a:r>
              <a:rPr lang="en-US" sz="1600" dirty="0" smtClean="0"/>
              <a:t>Any numeric value with an optional trailing % sign maybe specified.</a:t>
            </a:r>
          </a:p>
          <a:p>
            <a:r>
              <a:rPr lang="en-US" sz="1800" dirty="0">
                <a:latin typeface="Courier New" panose="02070309020205020404" pitchFamily="49" charset="0"/>
                <a:cs typeface="Courier New" panose="02070309020205020404" pitchFamily="49" charset="0"/>
              </a:rPr>
              <a:t>c</a:t>
            </a:r>
            <a:r>
              <a:rPr lang="en-US" sz="1800" dirty="0" smtClean="0">
                <a:latin typeface="Courier New" panose="02070309020205020404" pitchFamily="49" charset="0"/>
                <a:cs typeface="Courier New" panose="02070309020205020404" pitchFamily="49" charset="0"/>
              </a:rPr>
              <a:t>onfidence = 95%</a:t>
            </a:r>
          </a:p>
          <a:p>
            <a:pPr lvl="1"/>
            <a:r>
              <a:rPr lang="en-US" sz="1600" dirty="0" smtClean="0"/>
              <a:t>How confident you need to be that your measurement falls within the specified plus or minus range around the long term average that you would get measuring forever.</a:t>
            </a:r>
          </a:p>
          <a:p>
            <a:pPr lvl="1"/>
            <a:r>
              <a:rPr lang="en-US" sz="1600" dirty="0" smtClean="0"/>
              <a:t>Default is 95%</a:t>
            </a:r>
          </a:p>
          <a:p>
            <a:pPr lvl="1"/>
            <a:r>
              <a:rPr lang="en-US" sz="1600" dirty="0" smtClean="0"/>
              <a:t>Ivy has a menu of 11 specific pre-loaded confidence values that you pick from.</a:t>
            </a:r>
          </a:p>
          <a:p>
            <a:pPr lvl="2"/>
            <a:r>
              <a:rPr lang="en-US" sz="1400" dirty="0"/>
              <a:t>50</a:t>
            </a:r>
            <a:r>
              <a:rPr lang="en-US" sz="1400" dirty="0" smtClean="0"/>
              <a:t>%, 60%, 70%, 80%, 90%, 95%, 98%, 99%, 99.5%, 99.8%, and 99.9%</a:t>
            </a:r>
            <a:endParaRPr lang="en-US" sz="1000" dirty="0" smtClean="0">
              <a:hlinkClick r:id="rId3"/>
            </a:endParaRPr>
          </a:p>
          <a:p>
            <a:pPr lvl="2"/>
            <a:r>
              <a:rPr lang="en-US" sz="1400" dirty="0" smtClean="0">
                <a:hlinkClick r:id="rId3"/>
              </a:rPr>
              <a:t>http</a:t>
            </a:r>
            <a:r>
              <a:rPr lang="en-US" sz="1400" dirty="0">
                <a:hlinkClick r:id="rId3"/>
              </a:rPr>
              <a:t>://</a:t>
            </a:r>
            <a:r>
              <a:rPr lang="en-US" sz="1400" dirty="0" smtClean="0">
                <a:hlinkClick r:id="rId3"/>
              </a:rPr>
              <a:t>en.wikipedia.org/wiki/Student%27s_t-distribution</a:t>
            </a:r>
            <a:r>
              <a:rPr lang="en-US" sz="1400" dirty="0" smtClean="0"/>
              <a:t> </a:t>
            </a:r>
          </a:p>
        </p:txBody>
      </p:sp>
      <p:sp>
        <p:nvSpPr>
          <p:cNvPr id="4" name="Title 3"/>
          <p:cNvSpPr>
            <a:spLocks noGrp="1"/>
          </p:cNvSpPr>
          <p:nvPr>
            <p:ph type="title"/>
          </p:nvPr>
        </p:nvSpPr>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 on</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smtClean="0">
                <a:latin typeface="Courier New" panose="02070309020205020404" pitchFamily="49" charset="0"/>
                <a:cs typeface="Courier New" panose="02070309020205020404" pitchFamily="49" charset="0"/>
              </a:rPr>
              <a:t>max_wp</a:t>
            </a:r>
            <a:r>
              <a:rPr lang="en-US" sz="1600" dirty="0" smtClean="0">
                <a:latin typeface="Courier New" panose="02070309020205020404" pitchFamily="49" charset="0"/>
                <a:cs typeface="Courier New" panose="02070309020205020404" pitchFamily="49" charset="0"/>
              </a:rPr>
              <a:t> = 2%  </a:t>
            </a:r>
            <a:r>
              <a:rPr lang="en-US" sz="1600" dirty="0" smtClean="0">
                <a:cs typeface="Courier New" panose="02070309020205020404" pitchFamily="49" charset="0"/>
              </a:rPr>
              <a:t>- default  </a:t>
            </a:r>
            <a:r>
              <a:rPr lang="en-US" sz="1600" dirty="0" smtClean="0">
                <a:latin typeface="Courier New" panose="02070309020205020404" pitchFamily="49" charset="0"/>
                <a:cs typeface="Courier New" panose="02070309020205020404" pitchFamily="49" charset="0"/>
              </a:rPr>
              <a:t>100%</a:t>
            </a:r>
          </a:p>
          <a:p>
            <a:pPr lvl="1"/>
            <a:r>
              <a:rPr lang="en-US" sz="1400" dirty="0" smtClean="0"/>
              <a:t>A subinterval sequence will be rejected if WP is above the limit at any point in the sequence.</a:t>
            </a:r>
          </a:p>
          <a:p>
            <a:pPr lvl="1"/>
            <a:r>
              <a:rPr lang="en-US" sz="1400" dirty="0" smtClean="0"/>
              <a:t>Set this to "1%' or so for read tests to ensure WP is empty during the test.</a:t>
            </a:r>
          </a:p>
          <a:p>
            <a:r>
              <a:rPr lang="en-US" sz="1600" dirty="0" err="1" smtClean="0">
                <a:latin typeface="Courier New" panose="02070309020205020404" pitchFamily="49" charset="0"/>
                <a:cs typeface="Courier New" panose="02070309020205020404" pitchFamily="49" charset="0"/>
              </a:rPr>
              <a:t>min_wp</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67%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0%</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is </a:t>
            </a:r>
            <a:r>
              <a:rPr lang="en-US" sz="1400" dirty="0" smtClean="0"/>
              <a:t>below the </a:t>
            </a:r>
            <a:r>
              <a:rPr lang="en-US" sz="1400" dirty="0"/>
              <a:t>limit at any point in the sequence.</a:t>
            </a:r>
          </a:p>
          <a:p>
            <a:pPr lvl="1"/>
            <a:r>
              <a:rPr lang="en-US" sz="1400" dirty="0"/>
              <a:t>Use this for </a:t>
            </a:r>
            <a:r>
              <a:rPr lang="en-US" sz="1400" dirty="0" smtClean="0"/>
              <a:t>write tests </a:t>
            </a:r>
            <a:r>
              <a:rPr lang="en-US" sz="1400" dirty="0"/>
              <a:t>to ensure WP is </a:t>
            </a:r>
            <a:r>
              <a:rPr lang="en-US" sz="1400" dirty="0" smtClean="0"/>
              <a:t>full during </a:t>
            </a:r>
            <a:r>
              <a:rPr lang="en-US" sz="1400" dirty="0"/>
              <a:t>the test.</a:t>
            </a:r>
          </a:p>
          <a:p>
            <a:r>
              <a:rPr lang="en-US" sz="1600" dirty="0" err="1" smtClean="0">
                <a:latin typeface="Courier New" panose="02070309020205020404" pitchFamily="49" charset="0"/>
                <a:cs typeface="Courier New" panose="02070309020205020404" pitchFamily="49" charset="0"/>
              </a:rPr>
              <a:t>max_wp_change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a:t>
            </a:r>
            <a:r>
              <a:rPr lang="en-US" sz="1400" dirty="0" smtClean="0"/>
              <a:t>varies up and down by more than the specified (absolute) amount at </a:t>
            </a:r>
            <a:r>
              <a:rPr lang="en-US" sz="1400" dirty="0"/>
              <a:t>any point in the sequence</a:t>
            </a:r>
            <a:r>
              <a:rPr lang="en-US" sz="1400" dirty="0" smtClean="0"/>
              <a:t>.  </a:t>
            </a:r>
            <a:r>
              <a:rPr lang="en-US" sz="1400" dirty="0" err="1" smtClean="0">
                <a:latin typeface="Courier New" panose="02070309020205020404" pitchFamily="49" charset="0"/>
                <a:cs typeface="Courier New" panose="02070309020205020404" pitchFamily="49" charset="0"/>
              </a:rPr>
              <a:t>max_wp_range</a:t>
            </a:r>
            <a:r>
              <a:rPr lang="en-US" sz="1400" dirty="0" smtClean="0">
                <a:latin typeface="Courier New" panose="02070309020205020404" pitchFamily="49" charset="0"/>
                <a:cs typeface="Courier New" panose="02070309020205020404" pitchFamily="49" charset="0"/>
              </a:rPr>
              <a:t>="3%" </a:t>
            </a:r>
            <a:r>
              <a:rPr lang="en-US" sz="1400" dirty="0" smtClean="0"/>
              <a:t>matches from 0% to 3% Write Pending, as well as from 67% to 70% Write Pending.  (not a percent OF the WP value)</a:t>
            </a:r>
            <a:endParaRPr lang="en-US" sz="1400" dirty="0"/>
          </a:p>
          <a:p>
            <a:pPr lvl="1"/>
            <a:r>
              <a:rPr lang="en-US" sz="1400" dirty="0"/>
              <a:t>Use this </a:t>
            </a:r>
            <a:r>
              <a:rPr lang="en-US" sz="1400" dirty="0" smtClean="0"/>
              <a:t>in general all the time so you reject periods with major movement in Write Pending.</a:t>
            </a:r>
            <a:endParaRPr lang="en-US" sz="1400" dirty="0"/>
          </a:p>
        </p:txBody>
      </p:sp>
      <p:sp>
        <p:nvSpPr>
          <p:cNvPr id="3" name="Title 2"/>
          <p:cNvSpPr>
            <a:spLocks noGrp="1"/>
          </p:cNvSpPr>
          <p:nvPr>
            <p:ph type="title"/>
          </p:nvPr>
        </p:nvSpPr>
        <p:spPr>
          <a:xfrm>
            <a:off x="264159" y="53113"/>
            <a:ext cx="7334209" cy="732441"/>
          </a:xfrm>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a:t>
            </a:r>
            <a:r>
              <a:rPr lang="en-US" sz="2000" dirty="0" smtClean="0"/>
              <a:t>Write </a:t>
            </a:r>
            <a:r>
              <a:rPr lang="en-US" sz="2000" dirty="0"/>
              <a:t>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191130"/>
          </a:xfrm>
        </p:spPr>
        <p:txBody>
          <a:bodyPr/>
          <a:lstStyle/>
          <a:p>
            <a:r>
              <a:rPr lang="en-US" sz="1800" dirty="0" smtClean="0"/>
              <a:t>General purpose DFC – see </a:t>
            </a:r>
            <a:r>
              <a:rPr lang="en-US" sz="1400" dirty="0" smtClean="0">
                <a:hlinkClick r:id="rId2"/>
              </a:rPr>
              <a:t>http</a:t>
            </a:r>
            <a:r>
              <a:rPr lang="en-US" sz="1400" dirty="0">
                <a:hlinkClick r:id="rId2"/>
              </a:rPr>
              <a:t>://</a:t>
            </a:r>
            <a:r>
              <a:rPr lang="en-US" sz="1400" dirty="0" smtClean="0">
                <a:hlinkClick r:id="rId2"/>
              </a:rPr>
              <a:t>en.wikipedia.org/wiki/PID_controller</a:t>
            </a:r>
            <a:r>
              <a:rPr lang="en-US" sz="1400" dirty="0" smtClean="0"/>
              <a:t> </a:t>
            </a:r>
            <a:endParaRPr lang="en-US" sz="1800" dirty="0" smtClean="0"/>
          </a:p>
          <a:p>
            <a:pPr marL="342900" indent="-342900"/>
            <a:r>
              <a:rPr lang="en-US" sz="1800" dirty="0" smtClean="0"/>
              <a:t>The feedback </a:t>
            </a:r>
            <a:r>
              <a:rPr lang="en-US" sz="1800" dirty="0"/>
              <a:t>is the value of the focus metric</a:t>
            </a:r>
          </a:p>
          <a:p>
            <a:pPr marL="636587" lvl="1" indent="-342900">
              <a:buFont typeface="+mj-lt"/>
              <a:buAutoNum type="arabicPeriod"/>
            </a:pPr>
            <a:r>
              <a:rPr lang="en-US" sz="1600" dirty="0" smtClean="0">
                <a:latin typeface="Courier New" pitchFamily="49" charset="0"/>
                <a:cs typeface="Courier New" pitchFamily="49" charset="0"/>
              </a:rPr>
              <a:t>source=workload</a:t>
            </a:r>
          </a:p>
          <a:p>
            <a:pPr lvl="2"/>
            <a:r>
              <a:rPr lang="en-US" sz="1400" dirty="0" smtClean="0"/>
              <a:t>E.g. host-view service time, response time </a:t>
            </a:r>
          </a:p>
          <a:p>
            <a:pPr marL="636587" lvl="1" indent="-342900">
              <a:buFont typeface="+mj-lt"/>
              <a:buAutoNum type="arabicPeriod"/>
            </a:pPr>
            <a:r>
              <a:rPr lang="en-US" sz="1600" dirty="0" smtClean="0">
                <a:latin typeface="Courier New" pitchFamily="49" charset="0"/>
                <a:cs typeface="Courier New" pitchFamily="49" charset="0"/>
              </a:rPr>
              <a:t>source=</a:t>
            </a:r>
            <a:r>
              <a:rPr lang="en-US" sz="1600" dirty="0" err="1" smtClean="0">
                <a:latin typeface="Courier New" pitchFamily="49" charset="0"/>
                <a:cs typeface="Courier New" pitchFamily="49" charset="0"/>
              </a:rPr>
              <a:t>RAID_subsystem</a:t>
            </a:r>
            <a:endParaRPr lang="en-US" sz="1600" dirty="0" smtClean="0">
              <a:latin typeface="Courier New" pitchFamily="49" charset="0"/>
              <a:cs typeface="Courier New" pitchFamily="49" charset="0"/>
            </a:endParaRPr>
          </a:p>
          <a:p>
            <a:pPr lvl="2"/>
            <a:r>
              <a:rPr lang="en-US" sz="1400" dirty="0" smtClean="0"/>
              <a:t>e.g. </a:t>
            </a:r>
            <a:r>
              <a:rPr lang="en-US" sz="1400" dirty="0" err="1" smtClean="0">
                <a:latin typeface="Courier New" pitchFamily="49" charset="0"/>
                <a:cs typeface="Courier New" pitchFamily="49" charset="0"/>
              </a:rPr>
              <a:t>subsystem_element</a:t>
            </a:r>
            <a:r>
              <a:rPr lang="en-US" sz="1400" dirty="0" smtClean="0">
                <a:latin typeface="Courier New" pitchFamily="49" charset="0"/>
                <a:cs typeface="Courier New" pitchFamily="49" charset="0"/>
              </a:rPr>
              <a:t>="PG", </a:t>
            </a:r>
            <a:r>
              <a:rPr lang="en-US" sz="1400" smtClean="0">
                <a:latin typeface="Courier New" pitchFamily="49" charset="0"/>
                <a:cs typeface="Courier New" pitchFamily="49" charset="0"/>
              </a:rPr>
              <a:t>element_metric</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busy_percent</a:t>
            </a:r>
            <a:r>
              <a:rPr lang="en-US" sz="1400" dirty="0">
                <a:latin typeface="Courier New" pitchFamily="49" charset="0"/>
                <a:cs typeface="Courier New" pitchFamily="49" charset="0"/>
              </a:rPr>
              <a:t>"</a:t>
            </a:r>
            <a:r>
              <a:rPr lang="en-US" sz="1400" dirty="0" smtClean="0"/>
              <a:t>.</a:t>
            </a:r>
          </a:p>
          <a:p>
            <a:r>
              <a:rPr lang="en-US" sz="1800" dirty="0" smtClean="0"/>
              <a:t>User specifies “p”, “</a:t>
            </a:r>
            <a:r>
              <a:rPr lang="en-US" sz="1800" dirty="0" err="1" smtClean="0"/>
              <a:t>i</a:t>
            </a:r>
            <a:r>
              <a:rPr lang="en-US" sz="1800" dirty="0" smtClean="0"/>
              <a:t>”, and “d” constants.</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d</a:t>
            </a:r>
            <a:r>
              <a:rPr lang="en-US" dirty="0" err="1" smtClean="0">
                <a:latin typeface="Courier New" pitchFamily="49" charset="0"/>
                <a:cs typeface="Courier New" pitchFamily="49" charset="0"/>
              </a:rPr>
              <a:t>fc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pid</a:t>
            </a:r>
            <a:r>
              <a:rPr lang="en-US" dirty="0" smtClean="0"/>
              <a:t>   dynamically adjusts total IOPS</a:t>
            </a:r>
            <a:endParaRPr lang="en-US" dirty="0"/>
          </a:p>
        </p:txBody>
      </p:sp>
      <p:pic>
        <p:nvPicPr>
          <p:cNvPr id="1026" name="Picture 2" descr="https://upload.wikimedia.org/wikipedia/commons/thumb/9/91/PID_en_updated_feedback.svg/720px-PID_en_updated_feedbac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38992"/>
          </a:xfrm>
        </p:spPr>
        <p:txBody>
          <a:bodyPr/>
          <a:lstStyle/>
          <a:p>
            <a:r>
              <a:rPr lang="en-US" sz="1800" dirty="0" smtClean="0"/>
              <a:t>See "PID loop" </a:t>
            </a:r>
            <a:r>
              <a:rPr lang="en-US" sz="1800" dirty="0"/>
              <a:t>on </a:t>
            </a:r>
            <a:r>
              <a:rPr lang="en-US" sz="1800" dirty="0" err="1" smtClean="0"/>
              <a:t>wikipedia</a:t>
            </a:r>
            <a:r>
              <a:rPr lang="en-US" sz="1800" dirty="0" smtClean="0"/>
              <a:t>    </a:t>
            </a:r>
            <a:r>
              <a:rPr lang="en-US" sz="1800" dirty="0" smtClean="0">
                <a:hlinkClick r:id="rId2"/>
              </a:rPr>
              <a:t>https</a:t>
            </a:r>
            <a:r>
              <a:rPr lang="en-US" sz="1800" dirty="0">
                <a:hlinkClick r:id="rId2"/>
              </a:rPr>
              <a:t>://</a:t>
            </a:r>
            <a:r>
              <a:rPr lang="en-US" sz="1800" dirty="0" smtClean="0">
                <a:hlinkClick r:id="rId2"/>
              </a:rPr>
              <a:t>en.wikipedia.org/wiki/PID_controller</a:t>
            </a:r>
            <a:endParaRPr lang="en-US" sz="1800" dirty="0" smtClean="0"/>
          </a:p>
          <a:p>
            <a:r>
              <a:rPr lang="en-US" sz="1800" dirty="0"/>
              <a:t>i</a:t>
            </a:r>
            <a:r>
              <a:rPr lang="en-US" sz="1800" dirty="0" smtClean="0"/>
              <a:t>vy's  PID loop dynamically adjusts IOPS up and down to hit a target value for the focus metric.</a:t>
            </a:r>
          </a:p>
          <a:p>
            <a:r>
              <a:rPr lang="en-US" sz="1800" dirty="0" smtClean="0"/>
              <a:t>The "error signal" is the difference between the measured focus metric value and the target value.</a:t>
            </a:r>
          </a:p>
        </p:txBody>
      </p:sp>
      <p:sp>
        <p:nvSpPr>
          <p:cNvPr id="3" name="Title 2"/>
          <p:cNvSpPr>
            <a:spLocks noGrp="1"/>
          </p:cNvSpPr>
          <p:nvPr>
            <p:ph type="title"/>
          </p:nvPr>
        </p:nvSpPr>
        <p:spPr/>
        <p:txBody>
          <a:bodyPr/>
          <a:lstStyle/>
          <a:p>
            <a:r>
              <a:rPr lang="en-US" dirty="0" smtClean="0"/>
              <a:t>PID loop basics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60380"/>
          </a:xfrm>
        </p:spPr>
        <p:txBody>
          <a:bodyPr/>
          <a:lstStyle/>
          <a:p>
            <a:r>
              <a:rPr lang="en-US" sz="1800" dirty="0" smtClean="0"/>
              <a:t>The user provides 3 multiplier factor constants: p, </a:t>
            </a:r>
            <a:r>
              <a:rPr lang="en-US" sz="1800" dirty="0" err="1" smtClean="0"/>
              <a:t>i</a:t>
            </a:r>
            <a:r>
              <a:rPr lang="en-US" sz="1800" dirty="0" smtClean="0"/>
              <a:t>, d.</a:t>
            </a:r>
          </a:p>
          <a:p>
            <a:r>
              <a:rPr lang="en-US" sz="1800" dirty="0" smtClean="0"/>
              <a:t>The new </a:t>
            </a:r>
            <a:r>
              <a:rPr lang="en-US" sz="1800" dirty="0" err="1" smtClean="0"/>
              <a:t>total_IOPS</a:t>
            </a:r>
            <a:r>
              <a:rPr lang="en-US" sz="1800" dirty="0" smtClean="0"/>
              <a:t> setting is</a:t>
            </a:r>
          </a:p>
          <a:p>
            <a:pPr lvl="1">
              <a:tabLst>
                <a:tab pos="6343650" algn="l"/>
              </a:tabLst>
            </a:pPr>
            <a:r>
              <a:rPr lang="en-US" sz="1600" dirty="0" smtClean="0"/>
              <a:t>   "p" times the error signal	(</a:t>
            </a:r>
            <a:r>
              <a:rPr lang="en-US" sz="1600" b="1" u="sng" dirty="0" smtClean="0"/>
              <a:t>p</a:t>
            </a:r>
            <a:r>
              <a:rPr lang="en-US" sz="1600" dirty="0" smtClean="0"/>
              <a:t>roportional factor)</a:t>
            </a:r>
            <a:br>
              <a:rPr lang="en-US" sz="1600" dirty="0" smtClean="0"/>
            </a:br>
            <a:r>
              <a:rPr lang="en-US" sz="1600" dirty="0" smtClean="0"/>
              <a:t/>
            </a:r>
            <a:br>
              <a:rPr lang="en-US" sz="1600" dirty="0" smtClean="0"/>
            </a:br>
            <a:r>
              <a:rPr lang="en-US" sz="1600" dirty="0" smtClean="0"/>
              <a:t>+ "</a:t>
            </a:r>
            <a:r>
              <a:rPr lang="en-US" sz="1600" dirty="0" err="1" smtClean="0"/>
              <a:t>i</a:t>
            </a:r>
            <a:r>
              <a:rPr lang="en-US" sz="1600" dirty="0" smtClean="0"/>
              <a:t>" times the sum of the error signal since the start of the test	(</a:t>
            </a:r>
            <a:r>
              <a:rPr lang="en-US" sz="1600" b="1" u="sng" dirty="0" smtClean="0"/>
              <a:t>i</a:t>
            </a:r>
            <a:r>
              <a:rPr lang="en-US" sz="1600" dirty="0" smtClean="0"/>
              <a:t>ntegral factor)</a:t>
            </a:r>
            <a:br>
              <a:rPr lang="en-US" sz="1600" dirty="0" smtClean="0"/>
            </a:br>
            <a:r>
              <a:rPr lang="en-US" sz="1600" dirty="0" smtClean="0"/>
              <a:t/>
            </a:r>
            <a:br>
              <a:rPr lang="en-US" sz="1600" dirty="0" smtClean="0"/>
            </a:br>
            <a:r>
              <a:rPr lang="en-US" sz="1600" dirty="0" smtClean="0"/>
              <a:t>+ "d" time the rate of change of the error signal	</a:t>
            </a:r>
            <a:r>
              <a:rPr lang="en-US" sz="1400" dirty="0" smtClean="0"/>
              <a:t>(</a:t>
            </a:r>
            <a:r>
              <a:rPr lang="en-US" sz="1400" b="1" u="sng" dirty="0" smtClean="0"/>
              <a:t>d</a:t>
            </a:r>
            <a:r>
              <a:rPr lang="en-US" sz="1400" dirty="0" smtClean="0"/>
              <a:t>erivative factor)</a:t>
            </a:r>
          </a:p>
          <a:p>
            <a:r>
              <a:rPr lang="en-US" sz="1800" dirty="0" smtClean="0"/>
              <a:t>The ivy engine "edit rollup" </a:t>
            </a:r>
            <a:r>
              <a:rPr lang="en-US" sz="1800" dirty="0"/>
              <a:t>mechanism </a:t>
            </a:r>
            <a:r>
              <a:rPr lang="en-US" sz="1800" dirty="0" smtClean="0"/>
              <a:t>sends out the new </a:t>
            </a:r>
            <a:r>
              <a:rPr lang="en-US" sz="1800" dirty="0" err="1" smtClean="0">
                <a:latin typeface="Courier New" panose="02070309020205020404" pitchFamily="49" charset="0"/>
                <a:cs typeface="Courier New" panose="02070309020205020404" pitchFamily="49" charset="0"/>
              </a:rPr>
              <a:t>total_IOPS</a:t>
            </a:r>
            <a:r>
              <a:rPr lang="en-US" sz="1800" dirty="0" smtClean="0"/>
              <a:t> setting to the focus metric's rollup instance (usually "</a:t>
            </a:r>
            <a:r>
              <a:rPr lang="en-US" sz="1800" dirty="0" smtClean="0">
                <a:latin typeface="Courier New" pitchFamily="49" charset="0"/>
                <a:cs typeface="Courier New" pitchFamily="49" charset="0"/>
              </a:rPr>
              <a:t>all=all</a:t>
            </a:r>
            <a:r>
              <a:rPr lang="en-US" sz="1800" dirty="0" smtClean="0"/>
              <a:t>"), where it takes effect in real time.</a:t>
            </a:r>
          </a:p>
        </p:txBody>
      </p:sp>
      <p:sp>
        <p:nvSpPr>
          <p:cNvPr id="3" name="Title 2"/>
          <p:cNvSpPr>
            <a:spLocks noGrp="1"/>
          </p:cNvSpPr>
          <p:nvPr>
            <p:ph type="title"/>
          </p:nvPr>
        </p:nvSpPr>
        <p:spPr/>
        <p:txBody>
          <a:bodyPr/>
          <a:lstStyle/>
          <a:p>
            <a:r>
              <a:rPr lang="en-US" dirty="0" smtClean="0"/>
              <a:t>PID loop – computing new IOPS setting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19040"/>
          </a:xfrm>
        </p:spPr>
        <p:txBody>
          <a:bodyPr numCol="2"/>
          <a:lstStyle/>
          <a:p>
            <a:pPr>
              <a:spcBef>
                <a:spcPts val="0"/>
              </a:spcBef>
              <a:spcAft>
                <a:spcPts val="0"/>
              </a:spcAft>
            </a:pPr>
            <a:r>
              <a:rPr lang="en-US" sz="1800" dirty="0" smtClean="0">
                <a:cs typeface="Courier New" pitchFamily="49" charset="0"/>
              </a:rPr>
              <a:t>Overall</a:t>
            </a:r>
          </a:p>
          <a:p>
            <a:pPr lvl="1">
              <a:spcBef>
                <a:spcPts val="0"/>
              </a:spcBef>
              <a:spcAft>
                <a:spcPts val="0"/>
              </a:spcAft>
            </a:pPr>
            <a:r>
              <a:rPr lang="en-US" sz="1200" dirty="0" err="1" smtClean="0">
                <a:latin typeface="Courier New" pitchFamily="49" charset="0"/>
                <a:cs typeface="Courier New" pitchFamily="49" charset="0"/>
              </a:rPr>
              <a:t>stepname</a:t>
            </a:r>
            <a:r>
              <a:rPr lang="en-US" sz="1200" dirty="0" smtClean="0">
                <a:latin typeface="Courier New" pitchFamily="49" charset="0"/>
                <a:cs typeface="Courier New" pitchFamily="49" charset="0"/>
              </a:rPr>
              <a:t> = </a:t>
            </a:r>
            <a:r>
              <a:rPr lang="en-US" sz="1200" dirty="0" err="1" smtClean="0">
                <a:cs typeface="Courier New" pitchFamily="49" charset="0"/>
              </a:rPr>
              <a:t>stepNNNN</a:t>
            </a:r>
            <a:endParaRPr lang="en-US" sz="1200" dirty="0" smtClean="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a:t>
            </a:r>
            <a:r>
              <a:rPr lang="en-US" sz="1200" dirty="0" err="1" smtClean="0">
                <a:latin typeface="Courier New" pitchFamily="49" charset="0"/>
                <a:cs typeface="Courier New" pitchFamily="49" charset="0"/>
              </a:rPr>
              <a:t>ubintervalseconds</a:t>
            </a:r>
            <a:r>
              <a:rPr lang="en-US" sz="1200" dirty="0" smtClean="0">
                <a:latin typeface="Courier New" pitchFamily="49" charset="0"/>
                <a:cs typeface="Courier New" pitchFamily="49" charset="0"/>
              </a:rPr>
              <a:t> = 5</a:t>
            </a:r>
          </a:p>
          <a:p>
            <a:pPr lvl="1">
              <a:spcBef>
                <a:spcPts val="0"/>
              </a:spcBef>
              <a:spcAft>
                <a:spcPts val="0"/>
              </a:spcAft>
            </a:pPr>
            <a:r>
              <a:rPr lang="en-US" sz="1200" dirty="0" err="1" smtClean="0">
                <a:latin typeface="Courier New" pitchFamily="49" charset="0"/>
                <a:cs typeface="Courier New" pitchFamily="49" charset="0"/>
              </a:rPr>
              <a:t>warmup_count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measure_count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cooldown_by_wp</a:t>
            </a:r>
            <a:r>
              <a:rPr lang="en-US" sz="1200" dirty="0" smtClean="0">
                <a:latin typeface="Courier New" pitchFamily="49" charset="0"/>
                <a:cs typeface="Courier New" pitchFamily="49" charset="0"/>
              </a:rPr>
              <a:t> = on</a:t>
            </a:r>
            <a:br>
              <a:rPr lang="en-US" sz="1200" dirty="0" smtClean="0">
                <a:latin typeface="Courier New" pitchFamily="49" charset="0"/>
                <a:cs typeface="Courier New" pitchFamily="49" charset="0"/>
              </a:rPr>
            </a:br>
            <a:endParaRPr lang="en-US" sz="1200" dirty="0" smtClean="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p = 0</a:t>
            </a:r>
          </a:p>
          <a:p>
            <a:pPr lvl="1">
              <a:spcBef>
                <a:spcPts val="0"/>
              </a:spcBef>
              <a:spcAft>
                <a:spcPts val="0"/>
              </a:spcAft>
            </a:pPr>
            <a:r>
              <a:rPr lang="en-US" sz="1200" dirty="0" err="1">
                <a:latin typeface="Courier New" pitchFamily="49" charset="0"/>
                <a:cs typeface="Courier New" pitchFamily="49" charset="0"/>
              </a:rPr>
              <a:t>i</a:t>
            </a:r>
            <a:r>
              <a:rPr lang="en-US" sz="1200" dirty="0">
                <a:latin typeface="Courier New" pitchFamily="49" charset="0"/>
                <a:cs typeface="Courier New" pitchFamily="49" charset="0"/>
              </a:rPr>
              <a:t> = 0</a:t>
            </a:r>
          </a:p>
          <a:p>
            <a:pPr lvl="1">
              <a:spcBef>
                <a:spcPts val="0"/>
              </a:spcBef>
              <a:spcAft>
                <a:spcPts val="0"/>
              </a:spcAft>
            </a:pPr>
            <a:r>
              <a:rPr lang="en-US" sz="1200" dirty="0">
                <a:latin typeface="Courier New" pitchFamily="49" charset="0"/>
                <a:cs typeface="Courier New" pitchFamily="49" charset="0"/>
              </a:rPr>
              <a:t>d = 0</a:t>
            </a:r>
          </a:p>
          <a:p>
            <a:pPr lvl="1">
              <a:spcBef>
                <a:spcPts val="0"/>
              </a:spcBef>
              <a:spcAft>
                <a:spcPts val="0"/>
              </a:spcAft>
            </a:pPr>
            <a:r>
              <a:rPr lang="en-US" sz="1200" dirty="0" err="1">
                <a:latin typeface="Courier New" pitchFamily="49" charset="0"/>
                <a:cs typeface="Courier New" pitchFamily="49" charset="0"/>
              </a:rPr>
              <a:t>target_value</a:t>
            </a:r>
            <a:r>
              <a:rPr lang="en-US" sz="1200" dirty="0">
                <a:latin typeface="Courier New" pitchFamily="49" charset="0"/>
                <a:cs typeface="Courier New" pitchFamily="49" charset="0"/>
              </a:rPr>
              <a:t> = 0</a:t>
            </a:r>
            <a:br>
              <a:rPr lang="en-US" sz="1200" dirty="0">
                <a:latin typeface="Courier New" pitchFamily="49" charset="0"/>
                <a:cs typeface="Courier New" pitchFamily="49" charset="0"/>
              </a:rPr>
            </a:b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2%</a:t>
            </a:r>
            <a:endParaRPr lang="en-US" sz="12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confidence = </a:t>
            </a:r>
            <a:r>
              <a:rPr lang="en-US" sz="1200" dirty="0" smtClean="0">
                <a:latin typeface="Courier New" pitchFamily="49" charset="0"/>
                <a:cs typeface="Courier New" pitchFamily="49" charset="0"/>
              </a:rPr>
              <a:t>95%</a:t>
            </a:r>
            <a:endParaRPr lang="en-US" sz="1200" dirty="0">
              <a:latin typeface="Courier New" pitchFamily="49" charset="0"/>
              <a:cs typeface="Courier New" pitchFamily="49" charset="0"/>
            </a:endParaRPr>
          </a:p>
          <a:p>
            <a:pPr lvl="2">
              <a:spcAft>
                <a:spcPts val="0"/>
              </a:spcAft>
            </a:pPr>
            <a:r>
              <a:rPr lang="en-US" sz="1050" dirty="0" smtClean="0">
                <a:latin typeface="Courier New" pitchFamily="49" charset="0"/>
                <a:cs typeface="Courier New" pitchFamily="49" charset="0"/>
              </a:rPr>
              <a:t>50</a:t>
            </a:r>
            <a:r>
              <a:rPr lang="en-US" sz="1050" dirty="0">
                <a:latin typeface="Courier New" pitchFamily="49" charset="0"/>
                <a:cs typeface="Courier New" pitchFamily="49" charset="0"/>
              </a:rPr>
              <a:t>%,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100%</a:t>
            </a:r>
            <a:endParaRPr lang="en-US" sz="12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0%</a:t>
            </a:r>
            <a:endParaRPr lang="en-US" sz="1200" dirty="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max_wp_change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3%</a:t>
            </a:r>
            <a:endParaRPr lang="en-US" sz="1200" dirty="0">
              <a:latin typeface="Courier New" pitchFamily="49" charset="0"/>
              <a:cs typeface="Courier New" pitchFamily="49" charset="0"/>
            </a:endParaRPr>
          </a:p>
          <a:p>
            <a:pPr>
              <a:spcBef>
                <a:spcPts val="0"/>
              </a:spcBef>
              <a:spcAft>
                <a:spcPts val="0"/>
              </a:spcAft>
            </a:pPr>
            <a:r>
              <a:rPr lang="en-US" sz="1800" dirty="0" smtClean="0">
                <a:cs typeface="Courier New" pitchFamily="49" charset="0"/>
              </a:rPr>
              <a:t>Focus metric</a:t>
            </a:r>
            <a:endParaRPr lang="en-US" sz="180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focus_rollup</a:t>
            </a:r>
            <a:r>
              <a:rPr lang="en-US" sz="1200" dirty="0" smtClean="0">
                <a:latin typeface="Courier New" pitchFamily="49" charset="0"/>
                <a:cs typeface="Courier New" pitchFamily="49" charset="0"/>
              </a:rPr>
              <a:t> = all</a:t>
            </a:r>
          </a:p>
          <a:p>
            <a:pPr lvl="1">
              <a:spcBef>
                <a:spcPts val="0"/>
              </a:spcBef>
              <a:spcAft>
                <a:spcPts val="0"/>
              </a:spcAft>
            </a:pPr>
            <a:r>
              <a:rPr lang="en-US" sz="1200" dirty="0" smtClean="0">
                <a:latin typeface="Courier New" pitchFamily="49" charset="0"/>
                <a:cs typeface="Courier New" pitchFamily="49" charset="0"/>
              </a:rPr>
              <a:t>source = ""</a:t>
            </a:r>
          </a:p>
          <a:p>
            <a:pPr lvl="2">
              <a:spcAft>
                <a:spcPts val="0"/>
              </a:spcAft>
            </a:pPr>
            <a:r>
              <a:rPr lang="en-US" sz="1050" dirty="0" smtClean="0">
                <a:latin typeface="Courier New" pitchFamily="49" charset="0"/>
                <a:cs typeface="Courier New" pitchFamily="49" charset="0"/>
              </a:rPr>
              <a:t> </a:t>
            </a:r>
            <a:r>
              <a:rPr lang="en-US" sz="1050" dirty="0" smtClean="0">
                <a:cs typeface="Courier New" pitchFamily="49" charset="0"/>
              </a:rPr>
              <a:t>or</a:t>
            </a:r>
            <a:r>
              <a:rPr lang="en-US" sz="1050" dirty="0" smtClean="0">
                <a:latin typeface="Courier New" pitchFamily="49" charset="0"/>
                <a:cs typeface="Courier New" pitchFamily="49" charset="0"/>
              </a:rPr>
              <a:t> workload / </a:t>
            </a:r>
            <a:r>
              <a:rPr lang="en-US" sz="1050" dirty="0" err="1" smtClean="0">
                <a:latin typeface="Courier New" pitchFamily="49" charset="0"/>
                <a:cs typeface="Courier New" pitchFamily="49" charset="0"/>
              </a:rPr>
              <a:t>RAID_subsystem</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subsystem_element</a:t>
            </a:r>
            <a:r>
              <a:rPr lang="en-US" sz="1200" dirty="0" smtClean="0">
                <a:latin typeface="Courier New" pitchFamily="49" charset="0"/>
                <a:cs typeface="Courier New" pitchFamily="49" charset="0"/>
              </a:rPr>
              <a:t> = ""</a:t>
            </a:r>
          </a:p>
          <a:p>
            <a:pPr lvl="1">
              <a:spcBef>
                <a:spcPts val="0"/>
              </a:spcBef>
              <a:spcAft>
                <a:spcPts val="0"/>
              </a:spcAft>
            </a:pP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 = ""</a:t>
            </a:r>
          </a:p>
          <a:p>
            <a:pPr lvl="1">
              <a:spcBef>
                <a:spcPts val="0"/>
              </a:spcBef>
              <a:spcAft>
                <a:spcPts val="0"/>
              </a:spcAft>
            </a:pPr>
            <a:r>
              <a:rPr lang="en-US" sz="1200" dirty="0" smtClean="0">
                <a:latin typeface="Courier New" pitchFamily="49" charset="0"/>
                <a:cs typeface="Courier New" pitchFamily="49" charset="0"/>
              </a:rPr>
              <a:t>category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overall</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read</a:t>
            </a:r>
            <a:r>
              <a:rPr lang="en-US" sz="1050" dirty="0">
                <a:latin typeface="Courier New" pitchFamily="49" charset="0"/>
                <a:cs typeface="Courier New" pitchFamily="49" charset="0"/>
              </a:rPr>
              <a:t>,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sequential_write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accumulator_type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response_time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accessor</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err="1" smtClean="0">
                <a:latin typeface="Courier New" pitchFamily="49" charset="0"/>
                <a:cs typeface="Courier New" pitchFamily="49" charset="0"/>
              </a:rPr>
              <a:t>avg</a:t>
            </a:r>
            <a:r>
              <a:rPr lang="en-US" sz="1050" dirty="0" smtClean="0">
                <a:latin typeface="Courier New" pitchFamily="49" charset="0"/>
                <a:cs typeface="Courier New" pitchFamily="49" charset="0"/>
              </a:rPr>
              <a:t>, </a:t>
            </a:r>
            <a:r>
              <a:rPr lang="en-US" sz="1050" dirty="0">
                <a:latin typeface="Courier New" pitchFamily="49" charset="0"/>
                <a:cs typeface="Courier New" pitchFamily="49" charset="0"/>
              </a:rPr>
              <a:t>count, min, max, sum, variance, </a:t>
            </a:r>
            <a:r>
              <a:rPr lang="en-US" sz="1050" dirty="0" err="1" smtClean="0">
                <a:latin typeface="Courier New" pitchFamily="49" charset="0"/>
                <a:cs typeface="Courier New" pitchFamily="49" charset="0"/>
              </a:rPr>
              <a:t>standardDeviation</a:t>
            </a:r>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parameter summary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smtClean="0"/>
              <a:t>Thank </a:t>
            </a:r>
            <a:r>
              <a:rPr lang="en-US" dirty="0" smtClean="0"/>
              <a:t>You</a:t>
            </a:r>
            <a:endParaRPr lang="en-US" dirty="0"/>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16484"/>
          </a:xfrm>
        </p:spPr>
        <p:txBody>
          <a:bodyPr/>
          <a:lstStyle/>
          <a:p>
            <a:r>
              <a:rPr lang="en-US" sz="2000" dirty="0" smtClean="0"/>
              <a:t>On each specified host, the "</a:t>
            </a:r>
            <a:r>
              <a:rPr lang="en-US" sz="2000" dirty="0" err="1" smtClean="0"/>
              <a:t>ivyslave</a:t>
            </a:r>
            <a:r>
              <a:rPr lang="en-US" sz="2000" dirty="0" smtClean="0"/>
              <a:t>" executable is started using an </a:t>
            </a:r>
            <a:r>
              <a:rPr lang="en-US" sz="2000" dirty="0" err="1" smtClean="0"/>
              <a:t>ssh</a:t>
            </a:r>
            <a:r>
              <a:rPr lang="en-US" sz="2000" dirty="0" smtClean="0"/>
              <a:t> command.</a:t>
            </a:r>
          </a:p>
          <a:p>
            <a:pPr lvl="1"/>
            <a:r>
              <a:rPr lang="en-US" sz="1600" dirty="0" smtClean="0"/>
              <a:t>Master host must be set up to </a:t>
            </a:r>
            <a:r>
              <a:rPr lang="en-US" sz="1600" dirty="0" err="1" smtClean="0"/>
              <a:t>ssh</a:t>
            </a:r>
            <a:r>
              <a:rPr lang="en-US" sz="1600" dirty="0" smtClean="0"/>
              <a:t> to test hosts without a password (that is, using certificate-based authentication.)</a:t>
            </a:r>
          </a:p>
          <a:p>
            <a:pPr lvl="1"/>
            <a:r>
              <a:rPr lang="en-US" sz="1600" dirty="0" smtClean="0"/>
              <a:t>Have only tried running ivy as root.  </a:t>
            </a:r>
            <a:br>
              <a:rPr lang="en-US" sz="1600" dirty="0" smtClean="0"/>
            </a:br>
            <a:r>
              <a:rPr lang="en-US" sz="1600" dirty="0" smtClean="0"/>
              <a:t>Don't know if a regular user is permitted to do raw LUN I/O.</a:t>
            </a:r>
            <a:endParaRPr lang="en-US" sz="1800" dirty="0" smtClean="0"/>
          </a:p>
          <a:p>
            <a:r>
              <a:rPr lang="en-US" sz="2000" dirty="0" smtClean="0"/>
              <a:t>Each test host discovers all its storage LUNs, using a SCSI Inquiry-based LUN </a:t>
            </a:r>
            <a:r>
              <a:rPr lang="en-US" sz="2000" dirty="0" err="1" smtClean="0"/>
              <a:t>lister</a:t>
            </a:r>
            <a:r>
              <a:rPr lang="en-US" sz="2000" dirty="0" smtClean="0"/>
              <a:t> utility program. </a:t>
            </a:r>
          </a:p>
          <a:p>
            <a:pPr lvl="1"/>
            <a:r>
              <a:rPr lang="en-US" sz="1800" dirty="0"/>
              <a:t>i</a:t>
            </a:r>
            <a:r>
              <a:rPr lang="en-US" sz="1800" dirty="0" smtClean="0"/>
              <a:t>vy uses Ian’s "showluns.sh" that decodes Hitachi proprietary attributes like subsystem type, serial number, LDEV, Port, PG, CLPR</a:t>
            </a:r>
          </a:p>
          <a:p>
            <a:r>
              <a:rPr lang="en-US" sz="2000" dirty="0" smtClean="0"/>
              <a:t>The combined list from all the test hosts is "all discovered LUNs"</a:t>
            </a:r>
            <a:endParaRPr lang="en-US" sz="2000" dirty="0"/>
          </a:p>
        </p:txBody>
      </p:sp>
      <p:sp>
        <p:nvSpPr>
          <p:cNvPr id="3" name="Title 2"/>
          <p:cNvSpPr>
            <a:spLocks noGrp="1"/>
          </p:cNvSpPr>
          <p:nvPr>
            <p:ph type="title"/>
          </p:nvPr>
        </p:nvSpPr>
        <p:spPr/>
        <p:txBody>
          <a:bodyPr/>
          <a:lstStyle/>
          <a:p>
            <a:r>
              <a:rPr lang="en-US" dirty="0" smtClean="0"/>
              <a:t>[Hosts] statement starts up ivy on test hosts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smtClean="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a:t>
            </a:r>
            <a:r>
              <a:rPr lang="en-US" sz="1600" dirty="0" smtClean="0"/>
              <a:t>ommand line:</a:t>
            </a:r>
            <a:r>
              <a:rPr lang="en-US" sz="1600" dirty="0" smtClean="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a:t>
            </a:r>
            <a:r>
              <a:rPr lang="en-US" dirty="0" smtClean="0"/>
              <a:t>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705100"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smtClean="0">
                <a:solidFill>
                  <a:schemeClr val="tx1"/>
                </a:solidFill>
                <a:latin typeface="Courier New" pitchFamily="49" charset="0"/>
                <a:cs typeface="Courier New" pitchFamily="49" charset="0"/>
              </a:rPr>
              <a:t>[hosts</a:t>
            </a:r>
            <a:r>
              <a:rPr lang="en-US" sz="1200" smtClean="0">
                <a:solidFill>
                  <a:schemeClr val="tx1"/>
                </a:solidFill>
                <a:latin typeface="Courier New" pitchFamily="49" charset="0"/>
                <a:cs typeface="Courier New" pitchFamily="49" charset="0"/>
              </a:rPr>
              <a:t>] "testhost1" </a:t>
            </a:r>
            <a:r>
              <a:rPr lang="en-US" sz="1200" dirty="0" smtClean="0">
                <a:solidFill>
                  <a:schemeClr val="tx1"/>
                </a:solidFill>
                <a:latin typeface="Courier New" pitchFamily="49" charset="0"/>
                <a:cs typeface="Courier New" pitchFamily="49" charset="0"/>
              </a:rPr>
              <a:t/>
            </a:r>
            <a:br>
              <a:rPr lang="en-US" sz="1200" dirty="0" smtClean="0">
                <a:solidFill>
                  <a:schemeClr val="tx1"/>
                </a:solidFill>
                <a:latin typeface="Courier New" pitchFamily="49" charset="0"/>
                <a:cs typeface="Courier New" pitchFamily="49" charset="0"/>
              </a:rPr>
            </a:br>
            <a:r>
              <a:rPr lang="en-US" sz="1200" dirty="0" smtClean="0">
                <a:solidFill>
                  <a:schemeClr val="tx1"/>
                </a:solidFill>
                <a:latin typeface="Courier New" pitchFamily="49" charset="0"/>
                <a:cs typeface="Courier New" pitchFamily="49" charset="0"/>
              </a:rPr>
              <a:t>        </a:t>
            </a:r>
            <a:r>
              <a:rPr lang="en-US" sz="1200" smtClean="0">
                <a:solidFill>
                  <a:schemeClr val="tx1"/>
                </a:solidFill>
                <a:latin typeface="Courier New" pitchFamily="49" charset="0"/>
                <a:cs typeface="Courier New" pitchFamily="49" charset="0"/>
              </a:rPr>
              <a:t>to "testhost3"</a:t>
            </a:r>
            <a:endParaRPr lang="en-US" sz="1200" dirty="0" smtClean="0">
              <a:solidFill>
                <a:schemeClr val="tx1"/>
              </a:solidFill>
              <a:latin typeface="Courier New" pitchFamily="49" charset="0"/>
              <a:cs typeface="Courier New" pitchFamily="49" charset="0"/>
            </a:endParaRP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smtClean="0">
                <a:latin typeface="Courier New" pitchFamily="49" charset="0"/>
                <a:cs typeface="Courier New" pitchFamily="49" charset="0"/>
              </a:rPr>
              <a:t>test2.ivyscript</a:t>
            </a:r>
            <a:endParaRPr lang="en-US" sz="1600" dirty="0">
              <a:latin typeface="Courier New" pitchFamily="49" charset="0"/>
              <a:cs typeface="Courier New" pitchFamily="49" charset="0"/>
            </a:endParaRP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ivy</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showluns.sh</a:t>
            </a:r>
            <a:br>
              <a:rPr lang="en-US" dirty="0" smtClean="0">
                <a:solidFill>
                  <a:schemeClr val="tx1"/>
                </a:solidFill>
                <a:latin typeface="Courier New" pitchFamily="49" charset="0"/>
                <a:cs typeface="Courier New" pitchFamily="49" charset="0"/>
              </a:rPr>
            </a:br>
            <a:r>
              <a:rPr lang="en-US" dirty="0" smtClean="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a:p>
            <a:r>
              <a:rPr lang="en-US" sz="1400" dirty="0" smtClean="0">
                <a:solidFill>
                  <a:schemeClr val="tx1"/>
                </a:solidFill>
                <a:latin typeface="Courier New" pitchFamily="49" charset="0"/>
                <a:cs typeface="Courier New" pitchFamily="49" charset="0"/>
              </a:rPr>
              <a:t>testhost2,/dev/sdxy,VSP,00:01,1-2</a:t>
            </a:r>
          </a:p>
          <a:p>
            <a:r>
              <a:rPr lang="en-US" sz="1400" dirty="0" smtClean="0">
                <a:solidFill>
                  <a:schemeClr val="tx1"/>
                </a:solidFill>
                <a:latin typeface="Courier New" pitchFamily="49" charset="0"/>
                <a:cs typeface="Courier New" pitchFamily="49" charset="0"/>
              </a:rPr>
              <a:t>testhost3,/dev/sdxy,VSP,00:02,1-3</a:t>
            </a:r>
          </a:p>
          <a:p>
            <a:endParaRPr lang="en-US" sz="1400" dirty="0" smtClean="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0</TotalTime>
  <Words>5908</Words>
  <Application>Microsoft Office PowerPoint</Application>
  <PresentationFormat>On-screen Show (16:9)</PresentationFormat>
  <Paragraphs>542</Paragraphs>
  <Slides>76</Slides>
  <Notes>6</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hitachi-corporate-powerpoint-template-2015</vt:lpstr>
      <vt:lpstr>Programming ivy - reference</vt:lpstr>
      <vt:lpstr>Two sections in this material</vt:lpstr>
      <vt:lpstr>Part two  Operating the ivy engine</vt:lpstr>
      <vt:lpstr>The "test name"</vt:lpstr>
      <vt:lpstr>"test name" – used in output filename prefixes</vt:lpstr>
      <vt:lpstr>Statements – [OutputFolderRoot]</vt:lpstr>
      <vt:lpstr>Statement – [Hosts]</vt:lpstr>
      <vt:lpstr>[Hosts] statement starts up ivy on test hosts</vt:lpstr>
      <vt:lpstr>Vendor-independent LUN attribute discovery</vt:lpstr>
      <vt:lpstr>Sample attribute values from LUN lister tool</vt:lpstr>
      <vt:lpstr>LUN attribute matching </vt:lpstr>
      <vt:lpstr>"all discovered LUNs" -&gt; "available test LUNs"</vt:lpstr>
      <vt:lpstr>[Select] syntax</vt:lpstr>
      <vt:lpstr>[Select] LDEV, PG</vt:lpstr>
      <vt:lpstr>[hosts] – use of command devices is automatic</vt:lpstr>
      <vt:lpstr>Statements - [SetIogeneratorTemplate] </vt:lpstr>
      <vt:lpstr>[iogenerator] some common [parameters]</vt:lpstr>
      <vt:lpstr>[iogenerator] random – two types</vt:lpstr>
      <vt:lpstr>[iogenerator] "sequential"</vt:lpstr>
      <vt:lpstr>Sequential example – volume coverage</vt:lpstr>
      <vt:lpstr>SeqStartFractionOfCoverage </vt:lpstr>
      <vt:lpstr>Sequential example – read threads &amp; write threads</vt:lpstr>
      <vt:lpstr>Sequential workloads and maxTags</vt:lpstr>
      <vt:lpstr>Statements - [CreateWorkload]</vt:lpstr>
      <vt:lpstr>[CreateWorkload] </vt:lpstr>
      <vt:lpstr>.ivyscript dedupe syntax</vt:lpstr>
      <vt:lpstr>.ivyscript compressibility syntax</vt:lpstr>
      <vt:lpstr>.ivyscript pattern parameter</vt:lpstr>
      <vt:lpstr>pattern=random</vt:lpstr>
      <vt:lpstr>pattern=trailing_zeros,compressibility=50%</vt:lpstr>
      <vt:lpstr>pattern=ascii</vt:lpstr>
      <vt:lpstr>pattern=gobbledegook</vt:lpstr>
      <vt:lpstr>Statements - [DeleteWorkload]</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Statement – [Go]</vt:lpstr>
      <vt:lpstr>catnap_time_seconds &amp; post_time_limit_seconds</vt:lpstr>
      <vt:lpstr>Test step = warmup, measure, cooldown</vt:lpstr>
      <vt:lpstr>For each test step you get:</vt:lpstr>
      <vt:lpstr>cooldown_by_wp</vt:lpstr>
      <vt:lpstr>The default [Go] statement</vt:lpstr>
      <vt:lpstr>stepname</vt:lpstr>
      <vt:lpstr>measure shorthand</vt:lpstr>
      <vt:lpstr>measure shorthand</vt:lpstr>
      <vt:lpstr>measure shorthand – with command device</vt:lpstr>
      <vt:lpstr>[Go]  "focus metric"</vt:lpstr>
      <vt:lpstr>Granularity of the "focus metric"</vt:lpstr>
      <vt:lpstr>source of the focus_metric</vt:lpstr>
      <vt:lpstr>Selecting a "source=workload" metric</vt:lpstr>
      <vt:lpstr>Accumulators and "accessor"</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 2015-11-19</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PID loop basics</vt:lpstr>
      <vt:lpstr>PID loop – computing new IOPS setting</vt:lpstr>
      <vt:lpstr>[Go] parameter 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Hitachi Data Systems</cp:lastModifiedBy>
  <cp:revision>328</cp:revision>
  <dcterms:created xsi:type="dcterms:W3CDTF">2015-10-27T23:46:57Z</dcterms:created>
  <dcterms:modified xsi:type="dcterms:W3CDTF">2016-08-11T19:02:52Z</dcterms:modified>
</cp:coreProperties>
</file>